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68" r:id="rId3"/>
  </p:sldMasterIdLst>
  <p:notesMasterIdLst>
    <p:notesMasterId r:id="rId58"/>
  </p:notesMasterIdLst>
  <p:sldIdLst>
    <p:sldId id="446" r:id="rId4"/>
    <p:sldId id="447" r:id="rId5"/>
    <p:sldId id="454" r:id="rId6"/>
    <p:sldId id="445" r:id="rId7"/>
    <p:sldId id="444" r:id="rId8"/>
    <p:sldId id="455" r:id="rId9"/>
    <p:sldId id="456" r:id="rId10"/>
    <p:sldId id="294" r:id="rId11"/>
    <p:sldId id="295" r:id="rId12"/>
    <p:sldId id="296" r:id="rId13"/>
    <p:sldId id="390" r:id="rId14"/>
    <p:sldId id="301" r:id="rId15"/>
    <p:sldId id="389" r:id="rId16"/>
    <p:sldId id="391" r:id="rId17"/>
    <p:sldId id="414" r:id="rId18"/>
    <p:sldId id="423" r:id="rId19"/>
    <p:sldId id="428" r:id="rId20"/>
    <p:sldId id="426" r:id="rId21"/>
    <p:sldId id="424" r:id="rId22"/>
    <p:sldId id="425" r:id="rId23"/>
    <p:sldId id="284" r:id="rId24"/>
    <p:sldId id="433" r:id="rId25"/>
    <p:sldId id="402" r:id="rId26"/>
    <p:sldId id="440" r:id="rId27"/>
    <p:sldId id="403" r:id="rId28"/>
    <p:sldId id="429" r:id="rId29"/>
    <p:sldId id="430" r:id="rId30"/>
    <p:sldId id="431" r:id="rId31"/>
    <p:sldId id="355" r:id="rId32"/>
    <p:sldId id="435" r:id="rId33"/>
    <p:sldId id="434" r:id="rId34"/>
    <p:sldId id="323" r:id="rId35"/>
    <p:sldId id="337" r:id="rId36"/>
    <p:sldId id="437" r:id="rId37"/>
    <p:sldId id="436" r:id="rId38"/>
    <p:sldId id="339" r:id="rId39"/>
    <p:sldId id="394" r:id="rId40"/>
    <p:sldId id="406" r:id="rId41"/>
    <p:sldId id="407" r:id="rId42"/>
    <p:sldId id="408" r:id="rId43"/>
    <p:sldId id="413" r:id="rId44"/>
    <p:sldId id="416" r:id="rId45"/>
    <p:sldId id="417" r:id="rId46"/>
    <p:sldId id="418" r:id="rId47"/>
    <p:sldId id="419" r:id="rId48"/>
    <p:sldId id="421" r:id="rId49"/>
    <p:sldId id="438" r:id="rId50"/>
    <p:sldId id="342" r:id="rId51"/>
    <p:sldId id="442" r:id="rId52"/>
    <p:sldId id="344" r:id="rId53"/>
    <p:sldId id="257" r:id="rId54"/>
    <p:sldId id="277" r:id="rId55"/>
    <p:sldId id="279" r:id="rId56"/>
    <p:sldId id="280" r:id="rId57"/>
  </p:sldIdLst>
  <p:sldSz cx="9144000" cy="6858000" type="screen4x3"/>
  <p:notesSz cx="6858000" cy="9144000"/>
  <p:embeddedFontLst>
    <p:embeddedFont>
      <p:font typeface="Calibri" panose="020F0502020204030204" pitchFamily="34" charset="0"/>
      <p:regular r:id="rId59"/>
      <p:bold r:id="rId60"/>
      <p:italic r:id="rId61"/>
      <p:boldItalic r:id="rId62"/>
    </p:embeddedFont>
    <p:embeddedFont>
      <p:font typeface="Calibri Light" panose="020F0302020204030204" pitchFamily="34" charset="0"/>
      <p:regular r:id="rId63"/>
      <p:italic r:id="rId64"/>
    </p:embeddedFont>
    <p:embeddedFont>
      <p:font typeface="Consolas" panose="020B0609020204030204" pitchFamily="49" charset="0"/>
      <p:regular r:id="rId65"/>
      <p:bold r:id="rId66"/>
      <p:italic r:id="rId67"/>
      <p:boldItalic r:id="rId68"/>
    </p:embeddedFont>
  </p:embeddedFontLst>
  <p:defaultTex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85">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FF99"/>
    <a:srgbClr val="FF6969"/>
    <a:srgbClr val="66FFFF"/>
    <a:srgbClr val="00FF00"/>
    <a:srgbClr val="D5E7EC"/>
    <a:srgbClr val="D8E9EE"/>
    <a:srgbClr val="FF9900"/>
    <a:srgbClr val="00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6" autoAdjust="0"/>
    <p:restoredTop sz="94631" autoAdjust="0"/>
  </p:normalViewPr>
  <p:slideViewPr>
    <p:cSldViewPr snapToObjects="1">
      <p:cViewPr varScale="1">
        <p:scale>
          <a:sx n="83" d="100"/>
          <a:sy n="83" d="100"/>
        </p:scale>
        <p:origin x="1421" y="62"/>
      </p:cViewPr>
      <p:guideLst>
        <p:guide orient="horz" pos="1185"/>
        <p:guide pos="2880"/>
      </p:guideLst>
    </p:cSldViewPr>
  </p:slideViewPr>
  <p:notesTextViewPr>
    <p:cViewPr>
      <p:scale>
        <a:sx n="150" d="100"/>
        <a:sy n="150" d="100"/>
      </p:scale>
      <p:origin x="0" y="-14"/>
    </p:cViewPr>
  </p:notesTextViewPr>
  <p:notesViewPr>
    <p:cSldViewPr snapToObjects="1">
      <p:cViewPr varScale="1">
        <p:scale>
          <a:sx n="65" d="100"/>
          <a:sy n="65" d="100"/>
        </p:scale>
        <p:origin x="2482" y="48"/>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5.fntdata"/><Relationship Id="rId68" Type="http://schemas.openxmlformats.org/officeDocument/2006/relationships/font" Target="fonts/font10.fntdata"/><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2.xml"/><Relationship Id="rId61" Type="http://schemas.openxmlformats.org/officeDocument/2006/relationships/font" Target="fonts/font3.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font" Target="fonts/font6.fntdata"/><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4.fntdata"/><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panose="020B0604020202020204" pitchFamily="34" charset="0"/>
              </a:defRPr>
            </a:lvl1pPr>
          </a:lstStyle>
          <a:p>
            <a:pPr>
              <a:defRPr/>
            </a:pPr>
            <a:endParaRPr lang="fr-FR" altLang="fr-FR"/>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fr-FR" altLang="fr-FR"/>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panose="020B0604020202020204" pitchFamily="34" charset="0"/>
              </a:defRPr>
            </a:lvl1pPr>
          </a:lstStyle>
          <a:p>
            <a:pPr>
              <a:defRPr/>
            </a:pPr>
            <a:endParaRPr lang="fr-FR" altLang="fr-F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149F3079-EB7C-4BA4-87E3-7F20F2D0AE1F}" type="slidenum">
              <a:rPr lang="fr-FR" altLang="fr-FR"/>
              <a:pPr/>
              <a:t>‹N°›</a:t>
            </a:fld>
            <a:endParaRPr lang="fr-FR" altLang="fr-FR"/>
          </a:p>
        </p:txBody>
      </p:sp>
    </p:spTree>
    <p:extLst>
      <p:ext uri="{BB962C8B-B14F-4D97-AF65-F5344CB8AC3E}">
        <p14:creationId xmlns:p14="http://schemas.microsoft.com/office/powerpoint/2010/main" val="20918611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fr.wikipedia.org/wiki/PDP-8"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BE" dirty="0"/>
              <a:t>https://www.vaughns-1-pagers.com/computer/cpu-evolution.htm</a:t>
            </a:r>
          </a:p>
          <a:p>
            <a:endParaRPr lang="fr-BE" dirty="0"/>
          </a:p>
        </p:txBody>
      </p:sp>
      <p:sp>
        <p:nvSpPr>
          <p:cNvPr id="4" name="Espace réservé du numéro de diapositive 3"/>
          <p:cNvSpPr>
            <a:spLocks noGrp="1"/>
          </p:cNvSpPr>
          <p:nvPr>
            <p:ph type="sldNum" sz="quarter" idx="5"/>
          </p:nvPr>
        </p:nvSpPr>
        <p:spPr/>
        <p:txBody>
          <a:bodyPr/>
          <a:lstStyle/>
          <a:p>
            <a:fld id="{149F3079-EB7C-4BA4-87E3-7F20F2D0AE1F}" type="slidenum">
              <a:rPr lang="fr-FR" altLang="fr-FR" smtClean="0"/>
              <a:pPr/>
              <a:t>1</a:t>
            </a:fld>
            <a:endParaRPr lang="fr-FR" altLang="fr-FR"/>
          </a:p>
        </p:txBody>
      </p:sp>
    </p:spTree>
    <p:extLst>
      <p:ext uri="{BB962C8B-B14F-4D97-AF65-F5344CB8AC3E}">
        <p14:creationId xmlns:p14="http://schemas.microsoft.com/office/powerpoint/2010/main" val="159773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http://www.enib.fr/~harrouet/Data/Courses/Intro_Parallelisme.pdf</a:t>
            </a:r>
          </a:p>
        </p:txBody>
      </p:sp>
      <p:sp>
        <p:nvSpPr>
          <p:cNvPr id="4" name="Slide Number Placeholder 3"/>
          <p:cNvSpPr>
            <a:spLocks noGrp="1"/>
          </p:cNvSpPr>
          <p:nvPr>
            <p:ph type="sldNum" sz="quarter" idx="10"/>
          </p:nvPr>
        </p:nvSpPr>
        <p:spPr/>
        <p:txBody>
          <a:bodyPr/>
          <a:lstStyle/>
          <a:p>
            <a:fld id="{149F3079-EB7C-4BA4-87E3-7F20F2D0AE1F}" type="slidenum">
              <a:rPr lang="fr-FR" altLang="fr-FR" smtClean="0"/>
              <a:pPr/>
              <a:t>48</a:t>
            </a:fld>
            <a:endParaRPr lang="fr-FR" altLang="fr-FR"/>
          </a:p>
        </p:txBody>
      </p:sp>
    </p:spTree>
    <p:extLst>
      <p:ext uri="{BB962C8B-B14F-4D97-AF65-F5344CB8AC3E}">
        <p14:creationId xmlns:p14="http://schemas.microsoft.com/office/powerpoint/2010/main" val="348207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https://www.vaughns-1-pagers.com/computer/cpu-evolution.htm</a:t>
            </a:r>
          </a:p>
        </p:txBody>
      </p:sp>
      <p:sp>
        <p:nvSpPr>
          <p:cNvPr id="4" name="Espace réservé du numéro de diapositive 3"/>
          <p:cNvSpPr>
            <a:spLocks noGrp="1"/>
          </p:cNvSpPr>
          <p:nvPr>
            <p:ph type="sldNum" sz="quarter" idx="5"/>
          </p:nvPr>
        </p:nvSpPr>
        <p:spPr/>
        <p:txBody>
          <a:bodyPr/>
          <a:lstStyle/>
          <a:p>
            <a:fld id="{149F3079-EB7C-4BA4-87E3-7F20F2D0AE1F}" type="slidenum">
              <a:rPr lang="fr-FR" altLang="fr-FR" smtClean="0"/>
              <a:pPr/>
              <a:t>2</a:t>
            </a:fld>
            <a:endParaRPr lang="fr-FR" altLang="fr-FR"/>
          </a:p>
        </p:txBody>
      </p:sp>
    </p:spTree>
    <p:extLst>
      <p:ext uri="{BB962C8B-B14F-4D97-AF65-F5344CB8AC3E}">
        <p14:creationId xmlns:p14="http://schemas.microsoft.com/office/powerpoint/2010/main" val="2966745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https://www.labunix.uqam.ca/~tremblay_gu/INF5171/Diapositives/3-concepts-ac.pdf</a:t>
            </a:r>
          </a:p>
        </p:txBody>
      </p:sp>
      <p:sp>
        <p:nvSpPr>
          <p:cNvPr id="4" name="Espace réservé du numéro de diapositive 3"/>
          <p:cNvSpPr>
            <a:spLocks noGrp="1"/>
          </p:cNvSpPr>
          <p:nvPr>
            <p:ph type="sldNum" sz="quarter" idx="5"/>
          </p:nvPr>
        </p:nvSpPr>
        <p:spPr/>
        <p:txBody>
          <a:bodyPr/>
          <a:lstStyle/>
          <a:p>
            <a:fld id="{149F3079-EB7C-4BA4-87E3-7F20F2D0AE1F}" type="slidenum">
              <a:rPr lang="fr-FR" altLang="fr-FR" smtClean="0"/>
              <a:pPr/>
              <a:t>5</a:t>
            </a:fld>
            <a:endParaRPr lang="fr-FR" altLang="fr-FR"/>
          </a:p>
        </p:txBody>
      </p:sp>
    </p:spTree>
    <p:extLst>
      <p:ext uri="{BB962C8B-B14F-4D97-AF65-F5344CB8AC3E}">
        <p14:creationId xmlns:p14="http://schemas.microsoft.com/office/powerpoint/2010/main" val="376678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149F3079-EB7C-4BA4-87E3-7F20F2D0AE1F}" type="slidenum">
              <a:rPr lang="fr-FR" altLang="fr-FR" smtClean="0"/>
              <a:pPr/>
              <a:t>14</a:t>
            </a:fld>
            <a:endParaRPr lang="fr-FR" altLang="fr-FR"/>
          </a:p>
        </p:txBody>
      </p:sp>
    </p:spTree>
    <p:extLst>
      <p:ext uri="{BB962C8B-B14F-4D97-AF65-F5344CB8AC3E}">
        <p14:creationId xmlns:p14="http://schemas.microsoft.com/office/powerpoint/2010/main" val="3952283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149F3079-EB7C-4BA4-87E3-7F20F2D0AE1F}" type="slidenum">
              <a:rPr lang="fr-FR" altLang="fr-FR" smtClean="0"/>
              <a:pPr/>
              <a:t>23</a:t>
            </a:fld>
            <a:endParaRPr lang="fr-FR" altLang="fr-FR"/>
          </a:p>
        </p:txBody>
      </p:sp>
    </p:spTree>
    <p:extLst>
      <p:ext uri="{BB962C8B-B14F-4D97-AF65-F5344CB8AC3E}">
        <p14:creationId xmlns:p14="http://schemas.microsoft.com/office/powerpoint/2010/main" val="76901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1" dirty="0"/>
              <a:t>Lecture après écriture (ou RAW)</a:t>
            </a:r>
            <a:r>
              <a:rPr lang="fr-BE" dirty="0"/>
              <a:t> : ce conflit se produit lorsqu'une instruction cherche à lire une donnée avant que cette dernière ait pu être écrite par une instruction lancée antérieurement. </a:t>
            </a:r>
          </a:p>
          <a:p>
            <a:r>
              <a:rPr lang="fr-BE" b="1" dirty="0"/>
              <a:t>Écriture après lecture (ou WAR)</a:t>
            </a:r>
            <a:r>
              <a:rPr lang="fr-BE" dirty="0"/>
              <a:t> : ce type de conflit se produit lorsqu'une instruction cherche à écrire à un emplacement mémoire avant que celui-ci n'ait pu être lu par une instruction antérieure. Si, ce conflit est assez rare pour les pipelines dont la phase de lecture se situe tôt (dans les premiers étages) et la phase d'écriture tard, il tend à devenir fréquent avec l'avènement de l'exécution dans le désordre. </a:t>
            </a:r>
          </a:p>
          <a:p>
            <a:r>
              <a:rPr lang="fr-BE" b="1" dirty="0"/>
              <a:t>Écriture après écriture (ou WAW)</a:t>
            </a:r>
            <a:r>
              <a:rPr lang="fr-BE" dirty="0"/>
              <a:t> : ce conflit se produit lorsqu'une instruction essaie d'écrire au même emplacement qu'une instruction précédente. </a:t>
            </a:r>
          </a:p>
          <a:p>
            <a:r>
              <a:rPr lang="fr-BE" b="1" dirty="0"/>
              <a:t>Remarque</a:t>
            </a:r>
            <a:r>
              <a:rPr lang="fr-BE" dirty="0"/>
              <a:t> : une lecture après une lecture n'est pas une dépendance de données. </a:t>
            </a:r>
          </a:p>
          <a:p>
            <a:endParaRPr lang="fr-BE" dirty="0"/>
          </a:p>
        </p:txBody>
      </p:sp>
      <p:sp>
        <p:nvSpPr>
          <p:cNvPr id="4" name="Slide Number Placeholder 3"/>
          <p:cNvSpPr>
            <a:spLocks noGrp="1"/>
          </p:cNvSpPr>
          <p:nvPr>
            <p:ph type="sldNum" sz="quarter" idx="10"/>
          </p:nvPr>
        </p:nvSpPr>
        <p:spPr/>
        <p:txBody>
          <a:bodyPr/>
          <a:lstStyle/>
          <a:p>
            <a:fld id="{149F3079-EB7C-4BA4-87E3-7F20F2D0AE1F}" type="slidenum">
              <a:rPr lang="fr-FR" altLang="fr-FR" smtClean="0"/>
              <a:pPr/>
              <a:t>24</a:t>
            </a:fld>
            <a:endParaRPr lang="fr-FR" altLang="fr-FR"/>
          </a:p>
        </p:txBody>
      </p:sp>
    </p:spTree>
    <p:extLst>
      <p:ext uri="{BB962C8B-B14F-4D97-AF65-F5344CB8AC3E}">
        <p14:creationId xmlns:p14="http://schemas.microsoft.com/office/powerpoint/2010/main" val="2812279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e l'en-tête 3"/>
          <p:cNvSpPr>
            <a:spLocks noGrp="1"/>
          </p:cNvSpPr>
          <p:nvPr>
            <p:ph type="hdr" sz="quarter" idx="10"/>
          </p:nvPr>
        </p:nvSpPr>
        <p:spPr/>
        <p:txBody>
          <a:bodyPr/>
          <a:lstStyle/>
          <a:p>
            <a:pPr>
              <a:defRPr/>
            </a:pPr>
            <a:r>
              <a:rPr lang="en-US"/>
              <a:t>[Title of the course]</a:t>
            </a:r>
          </a:p>
        </p:txBody>
      </p:sp>
      <p:sp>
        <p:nvSpPr>
          <p:cNvPr id="5" name="Espace réservé de la date 4"/>
          <p:cNvSpPr>
            <a:spLocks noGrp="1"/>
          </p:cNvSpPr>
          <p:nvPr>
            <p:ph type="dt" idx="11"/>
          </p:nvPr>
        </p:nvSpPr>
        <p:spPr/>
        <p:txBody>
          <a:bodyPr/>
          <a:lstStyle/>
          <a:p>
            <a:pPr>
              <a:defRPr/>
            </a:pPr>
            <a:fld id="{A7ED7668-1DFE-424E-A665-911B495D0DA4}" type="datetime5">
              <a:rPr lang="en-US" smtClean="0"/>
              <a:pPr>
                <a:defRPr/>
              </a:pPr>
              <a:t>30-Nov-20</a:t>
            </a:fld>
            <a:endParaRPr lang="en-US"/>
          </a:p>
        </p:txBody>
      </p:sp>
      <p:sp>
        <p:nvSpPr>
          <p:cNvPr id="6" name="Espace réservé du pied de page 5"/>
          <p:cNvSpPr>
            <a:spLocks noGrp="1"/>
          </p:cNvSpPr>
          <p:nvPr>
            <p:ph type="ftr" sz="quarter" idx="12"/>
          </p:nvPr>
        </p:nvSpPr>
        <p:spPr/>
        <p:txBody>
          <a:bodyPr/>
          <a:lstStyle/>
          <a:p>
            <a:pPr>
              <a:defRPr/>
            </a:pPr>
            <a:r>
              <a:rPr lang="en-US"/>
              <a:t>Copyright © 2004-2005 NameOfTheOrganization. All rights reserved.</a:t>
            </a:r>
          </a:p>
        </p:txBody>
      </p:sp>
      <p:sp>
        <p:nvSpPr>
          <p:cNvPr id="7" name="Espace réservé du numéro de diapositive 6"/>
          <p:cNvSpPr>
            <a:spLocks noGrp="1"/>
          </p:cNvSpPr>
          <p:nvPr>
            <p:ph type="sldNum" sz="quarter" idx="13"/>
          </p:nvPr>
        </p:nvSpPr>
        <p:spPr/>
        <p:txBody>
          <a:bodyPr/>
          <a:lstStyle/>
          <a:p>
            <a:pPr>
              <a:defRPr/>
            </a:pPr>
            <a:fld id="{0E045550-76BC-42C1-BF1B-8CB4CA727BF3}" type="slidenum">
              <a:rPr lang="en-US" smtClean="0"/>
              <a:pPr>
                <a:defRPr/>
              </a:pPr>
              <a:t>43</a:t>
            </a:fld>
            <a:endParaRPr lang="en-US"/>
          </a:p>
        </p:txBody>
      </p:sp>
    </p:spTree>
    <p:extLst>
      <p:ext uri="{BB962C8B-B14F-4D97-AF65-F5344CB8AC3E}">
        <p14:creationId xmlns:p14="http://schemas.microsoft.com/office/powerpoint/2010/main" val="324003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pour les mini-ordinateurs, le </a:t>
            </a:r>
            <a:r>
              <a:rPr lang="fr-BE" dirty="0">
                <a:hlinkClick r:id="rId3" tooltip="PDP-8"/>
              </a:rPr>
              <a:t>PDP-8</a:t>
            </a:r>
            <a:r>
              <a:rPr lang="fr-BE" dirty="0"/>
              <a:t> : instructions de 12 bits, code opératoire sur 3 bits </a:t>
            </a:r>
          </a:p>
        </p:txBody>
      </p:sp>
      <p:sp>
        <p:nvSpPr>
          <p:cNvPr id="4" name="Slide Number Placeholder 3"/>
          <p:cNvSpPr>
            <a:spLocks noGrp="1"/>
          </p:cNvSpPr>
          <p:nvPr>
            <p:ph type="sldNum" sz="quarter" idx="10"/>
          </p:nvPr>
        </p:nvSpPr>
        <p:spPr/>
        <p:txBody>
          <a:bodyPr/>
          <a:lstStyle/>
          <a:p>
            <a:fld id="{149F3079-EB7C-4BA4-87E3-7F20F2D0AE1F}" type="slidenum">
              <a:rPr lang="fr-FR" altLang="fr-FR" smtClean="0"/>
              <a:pPr/>
              <a:t>44</a:t>
            </a:fld>
            <a:endParaRPr lang="fr-FR" altLang="fr-FR"/>
          </a:p>
        </p:txBody>
      </p:sp>
    </p:spTree>
    <p:extLst>
      <p:ext uri="{BB962C8B-B14F-4D97-AF65-F5344CB8AC3E}">
        <p14:creationId xmlns:p14="http://schemas.microsoft.com/office/powerpoint/2010/main" val="1268523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http://www.x86-secret.com/dossier-10-400-Hyperthreading___explications.html</a:t>
            </a:r>
          </a:p>
        </p:txBody>
      </p:sp>
      <p:sp>
        <p:nvSpPr>
          <p:cNvPr id="4" name="Slide Number Placeholder 3"/>
          <p:cNvSpPr>
            <a:spLocks noGrp="1"/>
          </p:cNvSpPr>
          <p:nvPr>
            <p:ph type="sldNum" sz="quarter" idx="10"/>
          </p:nvPr>
        </p:nvSpPr>
        <p:spPr/>
        <p:txBody>
          <a:bodyPr/>
          <a:lstStyle/>
          <a:p>
            <a:fld id="{149F3079-EB7C-4BA4-87E3-7F20F2D0AE1F}" type="slidenum">
              <a:rPr lang="fr-FR" altLang="fr-FR" smtClean="0"/>
              <a:pPr/>
              <a:t>47</a:t>
            </a:fld>
            <a:endParaRPr lang="fr-FR" altLang="fr-FR"/>
          </a:p>
        </p:txBody>
      </p:sp>
    </p:spTree>
    <p:extLst>
      <p:ext uri="{BB962C8B-B14F-4D97-AF65-F5344CB8AC3E}">
        <p14:creationId xmlns:p14="http://schemas.microsoft.com/office/powerpoint/2010/main" val="4291894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74BF02C-4E2D-4027-AB60-E35EAC43BA43}"/>
              </a:ext>
            </a:extLst>
          </p:cNvPr>
          <p:cNvSpPr>
            <a:spLocks noGrp="1"/>
          </p:cNvSpPr>
          <p:nvPr>
            <p:ph type="ctrTitle"/>
          </p:nvPr>
        </p:nvSpPr>
        <p:spPr>
          <a:xfrm>
            <a:off x="685800" y="2130425"/>
            <a:ext cx="7772400" cy="1848908"/>
          </a:xfrm>
        </p:spPr>
        <p:txBody>
          <a:bodyPr/>
          <a:lstStyle>
            <a:lvl1pPr>
              <a:defRPr sz="4400" b="1">
                <a:solidFill>
                  <a:schemeClr val="tx2"/>
                </a:solidFill>
              </a:defRPr>
            </a:lvl1pPr>
          </a:lstStyle>
          <a:p>
            <a:r>
              <a:rPr lang="fr-FR"/>
              <a:t>Modifiez le style du titre</a:t>
            </a:r>
            <a:endParaRPr lang="en-US" dirty="0"/>
          </a:p>
        </p:txBody>
      </p:sp>
      <p:sp>
        <p:nvSpPr>
          <p:cNvPr id="5" name="Sous-titre 2">
            <a:extLst>
              <a:ext uri="{FF2B5EF4-FFF2-40B4-BE49-F238E27FC236}">
                <a16:creationId xmlns:a16="http://schemas.microsoft.com/office/drawing/2014/main" id="{7ED301F7-AB55-4F0B-8927-82AD2ABF3A53}"/>
              </a:ext>
            </a:extLst>
          </p:cNvPr>
          <p:cNvSpPr>
            <a:spLocks noGrp="1"/>
          </p:cNvSpPr>
          <p:nvPr>
            <p:ph type="subTitle" idx="1"/>
          </p:nvPr>
        </p:nvSpPr>
        <p:spPr>
          <a:xfrm>
            <a:off x="2599266" y="4224866"/>
            <a:ext cx="5858933" cy="1413933"/>
          </a:xfrm>
        </p:spPr>
        <p:txBody>
          <a:bodyPr anchor="b"/>
          <a:lstStyle>
            <a:lvl1pPr marL="0" indent="0" algn="l">
              <a:buNone/>
              <a:defRPr sz="2000" i="1"/>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endParaRPr lang="en-US" dirty="0"/>
          </a:p>
        </p:txBody>
      </p:sp>
      <p:pic>
        <p:nvPicPr>
          <p:cNvPr id="6" name="Image 5" descr="henallux_montgolfiere.png">
            <a:extLst>
              <a:ext uri="{FF2B5EF4-FFF2-40B4-BE49-F238E27FC236}">
                <a16:creationId xmlns:a16="http://schemas.microsoft.com/office/drawing/2014/main" id="{38E46F7C-53D7-4E72-840F-8AA8B90BCA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275" y="333375"/>
            <a:ext cx="1441450" cy="167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4875950"/>
      </p:ext>
    </p:extLst>
  </p:cSld>
  <p:clrMapOvr>
    <a:masterClrMapping/>
  </p:clrMapOvr>
  <p:transition spd="slow">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dirty="0"/>
          </a:p>
        </p:txBody>
      </p:sp>
      <p:sp>
        <p:nvSpPr>
          <p:cNvPr id="6" name="Espace réservé du numéro de diapositive 5"/>
          <p:cNvSpPr>
            <a:spLocks noGrp="1"/>
          </p:cNvSpPr>
          <p:nvPr>
            <p:ph type="sldNum" sz="quarter" idx="12"/>
          </p:nvPr>
        </p:nvSpPr>
        <p:spPr/>
        <p:txBody>
          <a:bodyPr/>
          <a:lstStyle>
            <a:lvl1pPr>
              <a:defRPr b="1">
                <a:solidFill>
                  <a:schemeClr val="tx1"/>
                </a:solidFill>
              </a:defRPr>
            </a:lvl1pPr>
          </a:lstStyle>
          <a:p>
            <a:pPr>
              <a:defRPr/>
            </a:pPr>
            <a:fld id="{37E4E265-2F72-DF4D-B77D-D3249BA76B9F}" type="slidenum">
              <a:rPr lang="fr-FR" smtClean="0"/>
              <a:pPr>
                <a:defRPr/>
              </a:pPr>
              <a:t>‹N°›</a:t>
            </a:fld>
            <a:endParaRPr lang="fr-FR"/>
          </a:p>
        </p:txBody>
      </p:sp>
      <p:sp>
        <p:nvSpPr>
          <p:cNvPr id="5" name="Espace réservé du texte 2">
            <a:extLst>
              <a:ext uri="{FF2B5EF4-FFF2-40B4-BE49-F238E27FC236}">
                <a16:creationId xmlns:a16="http://schemas.microsoft.com/office/drawing/2014/main" id="{74AF4A50-088F-47C2-A47C-7B7E1E719346}"/>
              </a:ext>
            </a:extLst>
          </p:cNvPr>
          <p:cNvSpPr>
            <a:spLocks noGrp="1"/>
          </p:cNvSpPr>
          <p:nvPr>
            <p:ph idx="1"/>
          </p:nvPr>
        </p:nvSpPr>
        <p:spPr>
          <a:xfrm>
            <a:off x="628650" y="1282485"/>
            <a:ext cx="7886700" cy="5408828"/>
          </a:xfrm>
          <a:prstGeom prst="rect">
            <a:avLst/>
          </a:prstGeom>
        </p:spPr>
        <p:txBody>
          <a:bodyPr vert="horz" lIns="91440" tIns="45720" rIns="91440" bIns="45720" rtlCol="0">
            <a:normAutofit/>
          </a:bodyPr>
          <a:lstStyle>
            <a:lvl1pPr>
              <a:buClr>
                <a:schemeClr val="accent2"/>
              </a:buClr>
              <a:defRPr/>
            </a:lvl1pPr>
            <a:lvl2pPr>
              <a:buClr>
                <a:schemeClr val="accent5"/>
              </a:buClr>
              <a:defRPr/>
            </a:lvl2pPr>
            <a:lvl3pPr>
              <a:buClr>
                <a:schemeClr val="accent3"/>
              </a:buClr>
              <a:defRPr/>
            </a:lvl3p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452966154"/>
      </p:ext>
    </p:extLst>
  </p:cSld>
  <p:clrMapOvr>
    <a:masterClrMapping/>
  </p:clrMapOvr>
  <p:transition spd="slow">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contenu et remarques">
    <p:spTree>
      <p:nvGrpSpPr>
        <p:cNvPr id="1" name=""/>
        <p:cNvGrpSpPr/>
        <p:nvPr/>
      </p:nvGrpSpPr>
      <p:grpSpPr>
        <a:xfrm>
          <a:off x="0" y="0"/>
          <a:ext cx="0" cy="0"/>
          <a:chOff x="0" y="0"/>
          <a:chExt cx="0" cy="0"/>
        </a:xfrm>
      </p:grpSpPr>
      <p:sp>
        <p:nvSpPr>
          <p:cNvPr id="5" name="Espace réservé du texte 4"/>
          <p:cNvSpPr>
            <a:spLocks noGrp="1"/>
          </p:cNvSpPr>
          <p:nvPr>
            <p:ph type="body" sz="quarter" idx="13"/>
          </p:nvPr>
        </p:nvSpPr>
        <p:spPr>
          <a:xfrm>
            <a:off x="0" y="6311900"/>
            <a:ext cx="9144000" cy="546100"/>
          </a:xfrm>
          <a:solidFill>
            <a:schemeClr val="bg1">
              <a:lumMod val="85000"/>
            </a:schemeClr>
          </a:solidFill>
        </p:spPr>
        <p:txBody>
          <a:bodyPr/>
          <a:lstStyle>
            <a:lvl1pPr marL="0" indent="0">
              <a:buClr>
                <a:srgbClr val="C00000"/>
              </a:buClr>
              <a:buNone/>
              <a:defRPr/>
            </a:lvl1pPr>
            <a:lvl2pPr>
              <a:buClr>
                <a:schemeClr val="accent2"/>
              </a:buClr>
              <a:defRPr/>
            </a:lvl2pPr>
            <a:lvl3pPr>
              <a:buClr>
                <a:schemeClr val="accent6">
                  <a:lumMod val="75000"/>
                </a:schemeClr>
              </a:buClr>
              <a:defRPr/>
            </a:lvl3pPr>
          </a:lstStyle>
          <a:p>
            <a:pPr lvl="0"/>
            <a:r>
              <a:rPr lang="fr-FR"/>
              <a:t>Modifier les styles du texte du masque</a:t>
            </a:r>
          </a:p>
        </p:txBody>
      </p:sp>
      <p:sp>
        <p:nvSpPr>
          <p:cNvPr id="2" name="Titre 1"/>
          <p:cNvSpPr>
            <a:spLocks noGrp="1"/>
          </p:cNvSpPr>
          <p:nvPr>
            <p:ph type="title"/>
          </p:nvPr>
        </p:nvSpPr>
        <p:spPr/>
        <p:txBody>
          <a:bodyPr/>
          <a:lstStyle/>
          <a:p>
            <a:r>
              <a:rPr lang="fr-FR"/>
              <a:t>Modifiez le style du titre</a:t>
            </a:r>
            <a:endParaRPr lang="fr-BE"/>
          </a:p>
        </p:txBody>
      </p:sp>
      <p:sp>
        <p:nvSpPr>
          <p:cNvPr id="6" name="Espace réservé du numéro de diapositive 5"/>
          <p:cNvSpPr>
            <a:spLocks noGrp="1"/>
          </p:cNvSpPr>
          <p:nvPr>
            <p:ph type="sldNum" sz="quarter" idx="12"/>
          </p:nvPr>
        </p:nvSpPr>
        <p:spPr/>
        <p:txBody>
          <a:bodyPr/>
          <a:lstStyle/>
          <a:p>
            <a:pPr>
              <a:defRPr/>
            </a:pPr>
            <a:fld id="{0D88FBAC-F17B-E84E-83CA-507A047E63EF}" type="slidenum">
              <a:rPr lang="fr-FR" smtClean="0"/>
              <a:pPr>
                <a:defRPr/>
              </a:pPr>
              <a:t>‹N°›</a:t>
            </a:fld>
            <a:endParaRPr lang="fr-FR" dirty="0"/>
          </a:p>
        </p:txBody>
      </p:sp>
      <p:pic>
        <p:nvPicPr>
          <p:cNvPr id="7" name="Image 8" descr="henallux_montgolfiere.png">
            <a:extLst>
              <a:ext uri="{FF2B5EF4-FFF2-40B4-BE49-F238E27FC236}">
                <a16:creationId xmlns:a16="http://schemas.microsoft.com/office/drawing/2014/main" id="{BCC32561-4B7F-4232-A41E-70E9B42A49B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3888" y="5905500"/>
            <a:ext cx="679450" cy="785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Espace réservé du contenu 2">
            <a:extLst>
              <a:ext uri="{FF2B5EF4-FFF2-40B4-BE49-F238E27FC236}">
                <a16:creationId xmlns:a16="http://schemas.microsoft.com/office/drawing/2014/main" id="{48590659-5BA2-48C2-AC0A-3EDA509C9F96}"/>
              </a:ext>
            </a:extLst>
          </p:cNvPr>
          <p:cNvSpPr>
            <a:spLocks noGrp="1"/>
          </p:cNvSpPr>
          <p:nvPr>
            <p:ph idx="1"/>
          </p:nvPr>
        </p:nvSpPr>
        <p:spPr>
          <a:xfrm>
            <a:off x="628650" y="1282485"/>
            <a:ext cx="7886700" cy="5005660"/>
          </a:xfrm>
        </p:spPr>
        <p:txBody>
          <a:bodyPr/>
          <a:lstStyle>
            <a:lvl1pPr marL="355600" indent="-355600">
              <a:lnSpc>
                <a:spcPct val="100000"/>
              </a:lnSpc>
              <a:spcBef>
                <a:spcPts val="600"/>
              </a:spcBef>
              <a:buClr>
                <a:schemeClr val="accent2"/>
              </a:buClr>
              <a:defRPr sz="2200"/>
            </a:lvl1pPr>
            <a:lvl2pPr marL="719138" indent="-363538">
              <a:lnSpc>
                <a:spcPct val="100000"/>
              </a:lnSpc>
              <a:spcBef>
                <a:spcPts val="600"/>
              </a:spcBef>
              <a:buClr>
                <a:schemeClr val="accent5"/>
              </a:buClr>
              <a:defRPr/>
            </a:lvl2pPr>
            <a:lvl3pPr marL="1074738" indent="-355600">
              <a:lnSpc>
                <a:spcPct val="100000"/>
              </a:lnSpc>
              <a:spcBef>
                <a:spcPts val="600"/>
              </a:spcBef>
              <a:buClr>
                <a:schemeClr val="accent3"/>
              </a:buClr>
              <a:defRPr/>
            </a:lvl3p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340402342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res - sous-titre et contenu">
    <p:spTree>
      <p:nvGrpSpPr>
        <p:cNvPr id="1" name=""/>
        <p:cNvGrpSpPr/>
        <p:nvPr/>
      </p:nvGrpSpPr>
      <p:grpSpPr>
        <a:xfrm>
          <a:off x="0" y="0"/>
          <a:ext cx="0" cy="0"/>
          <a:chOff x="0" y="0"/>
          <a:chExt cx="0" cy="0"/>
        </a:xfrm>
      </p:grpSpPr>
      <p:sp>
        <p:nvSpPr>
          <p:cNvPr id="14" name="Espace réservé du contenu 8"/>
          <p:cNvSpPr>
            <a:spLocks noGrp="1"/>
          </p:cNvSpPr>
          <p:nvPr>
            <p:ph sz="quarter" idx="10" hasCustomPrompt="1"/>
          </p:nvPr>
        </p:nvSpPr>
        <p:spPr>
          <a:xfrm>
            <a:off x="628651" y="1282485"/>
            <a:ext cx="7886700" cy="504825"/>
          </a:xfrm>
        </p:spPr>
        <p:txBody>
          <a:bodyPr/>
          <a:lstStyle>
            <a:lvl1pPr marL="0" indent="0" algn="l">
              <a:spcBef>
                <a:spcPct val="50000"/>
              </a:spcBef>
              <a:buNone/>
              <a:defRPr b="1" baseline="0"/>
            </a:lvl1pPr>
          </a:lstStyle>
          <a:p>
            <a:pPr algn="l">
              <a:spcBef>
                <a:spcPct val="50000"/>
              </a:spcBef>
            </a:pPr>
            <a:r>
              <a:rPr lang="fr-FR" dirty="0"/>
              <a:t>Cliquez pour modifier le style du titre</a:t>
            </a:r>
            <a:endParaRPr lang="fr-FR" b="1" dirty="0">
              <a:solidFill>
                <a:srgbClr val="000000"/>
              </a:solidFill>
            </a:endParaRPr>
          </a:p>
        </p:txBody>
      </p:sp>
      <p:sp>
        <p:nvSpPr>
          <p:cNvPr id="7" name="Titre 1">
            <a:extLst>
              <a:ext uri="{FF2B5EF4-FFF2-40B4-BE49-F238E27FC236}">
                <a16:creationId xmlns:a16="http://schemas.microsoft.com/office/drawing/2014/main" id="{383B3E0D-CCAD-4D0D-BD84-5BABCE601E92}"/>
              </a:ext>
            </a:extLst>
          </p:cNvPr>
          <p:cNvSpPr>
            <a:spLocks noGrp="1"/>
          </p:cNvSpPr>
          <p:nvPr>
            <p:ph type="title"/>
          </p:nvPr>
        </p:nvSpPr>
        <p:spPr>
          <a:xfrm>
            <a:off x="628650" y="232381"/>
            <a:ext cx="7886700" cy="687610"/>
          </a:xfrm>
        </p:spPr>
        <p:txBody>
          <a:bodyPr/>
          <a:lstStyle/>
          <a:p>
            <a:r>
              <a:rPr lang="fr-FR"/>
              <a:t>Modifiez le style du titre</a:t>
            </a:r>
            <a:endParaRPr lang="fr-BE" dirty="0"/>
          </a:p>
        </p:txBody>
      </p:sp>
      <p:sp>
        <p:nvSpPr>
          <p:cNvPr id="8" name="Espace réservé du contenu 2">
            <a:extLst>
              <a:ext uri="{FF2B5EF4-FFF2-40B4-BE49-F238E27FC236}">
                <a16:creationId xmlns:a16="http://schemas.microsoft.com/office/drawing/2014/main" id="{BD13CCBA-5316-4FAC-9D82-73D9A012EB07}"/>
              </a:ext>
            </a:extLst>
          </p:cNvPr>
          <p:cNvSpPr>
            <a:spLocks noGrp="1"/>
          </p:cNvSpPr>
          <p:nvPr>
            <p:ph idx="11"/>
          </p:nvPr>
        </p:nvSpPr>
        <p:spPr>
          <a:xfrm>
            <a:off x="628650" y="1869621"/>
            <a:ext cx="7886700" cy="4821692"/>
          </a:xfrm>
        </p:spPr>
        <p:txBody>
          <a:bodyPr/>
          <a:lstStyle>
            <a:lvl1pPr marL="355600" indent="-355600">
              <a:lnSpc>
                <a:spcPct val="100000"/>
              </a:lnSpc>
              <a:spcBef>
                <a:spcPts val="600"/>
              </a:spcBef>
              <a:defRPr sz="2200"/>
            </a:lvl1pPr>
            <a:lvl2pPr marL="719138" indent="-363538">
              <a:lnSpc>
                <a:spcPct val="100000"/>
              </a:lnSpc>
              <a:spcBef>
                <a:spcPts val="600"/>
              </a:spcBef>
              <a:defRPr/>
            </a:lvl2pPr>
            <a:lvl3pPr marL="1074738" indent="-355600">
              <a:lnSpc>
                <a:spcPct val="100000"/>
              </a:lnSpc>
              <a:spcBef>
                <a:spcPts val="600"/>
              </a:spcBef>
              <a:defRPr/>
            </a:lvl3p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063221324"/>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DFDF5E4D-39FC-486B-A830-AD417B4E27F3}"/>
              </a:ext>
            </a:extLst>
          </p:cNvPr>
          <p:cNvGrpSpPr/>
          <p:nvPr/>
        </p:nvGrpSpPr>
        <p:grpSpPr>
          <a:xfrm>
            <a:off x="0" y="1"/>
            <a:ext cx="9144001" cy="6691312"/>
            <a:chOff x="0" y="1"/>
            <a:chExt cx="9144001" cy="6691312"/>
          </a:xfrm>
        </p:grpSpPr>
        <p:sp>
          <p:nvSpPr>
            <p:cNvPr id="7" name="Rectangle 6">
              <a:extLst>
                <a:ext uri="{FF2B5EF4-FFF2-40B4-BE49-F238E27FC236}">
                  <a16:creationId xmlns:a16="http://schemas.microsoft.com/office/drawing/2014/main" id="{63993FD5-69B2-41C3-AEAA-151A8173EC1E}"/>
                </a:ext>
              </a:extLst>
            </p:cNvPr>
            <p:cNvSpPr/>
            <p:nvPr/>
          </p:nvSpPr>
          <p:spPr bwMode="auto">
            <a:xfrm rot="10800000" flipH="1">
              <a:off x="2720258" y="744254"/>
              <a:ext cx="462652" cy="444741"/>
            </a:xfrm>
            <a:prstGeom prst="rect">
              <a:avLst/>
            </a:prstGeom>
            <a:solidFill>
              <a:srgbClr val="83B8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8" name="Rectangle 7">
              <a:extLst>
                <a:ext uri="{FF2B5EF4-FFF2-40B4-BE49-F238E27FC236}">
                  <a16:creationId xmlns:a16="http://schemas.microsoft.com/office/drawing/2014/main" id="{95E81A5B-AA56-44EA-B962-2A5DF4900F17}"/>
                </a:ext>
              </a:extLst>
            </p:cNvPr>
            <p:cNvSpPr/>
            <p:nvPr/>
          </p:nvSpPr>
          <p:spPr bwMode="auto">
            <a:xfrm rot="10800000" flipH="1">
              <a:off x="8417613" y="431133"/>
              <a:ext cx="726388" cy="757861"/>
            </a:xfrm>
            <a:prstGeom prst="rect">
              <a:avLst/>
            </a:prstGeom>
            <a:solidFill>
              <a:srgbClr val="F29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9" name="Rectangle 8">
              <a:extLst>
                <a:ext uri="{FF2B5EF4-FFF2-40B4-BE49-F238E27FC236}">
                  <a16:creationId xmlns:a16="http://schemas.microsoft.com/office/drawing/2014/main" id="{9449B8C6-9588-4AE4-93DF-B7857557D092}"/>
                </a:ext>
              </a:extLst>
            </p:cNvPr>
            <p:cNvSpPr/>
            <p:nvPr/>
          </p:nvSpPr>
          <p:spPr bwMode="auto">
            <a:xfrm rot="10800000" flipH="1">
              <a:off x="0" y="744254"/>
              <a:ext cx="462652" cy="444741"/>
            </a:xfrm>
            <a:prstGeom prst="rect">
              <a:avLst/>
            </a:prstGeom>
            <a:solidFill>
              <a:srgbClr val="83B8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0" name="Rectangle 9">
              <a:extLst>
                <a:ext uri="{FF2B5EF4-FFF2-40B4-BE49-F238E27FC236}">
                  <a16:creationId xmlns:a16="http://schemas.microsoft.com/office/drawing/2014/main" id="{8C895790-A205-4694-836D-77240C7AADDE}"/>
                </a:ext>
              </a:extLst>
            </p:cNvPr>
            <p:cNvSpPr/>
            <p:nvPr/>
          </p:nvSpPr>
          <p:spPr bwMode="auto">
            <a:xfrm rot="10800000" flipH="1">
              <a:off x="433449" y="744733"/>
              <a:ext cx="627001" cy="4442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A457A2A9-D70A-45CA-AC58-DD53CBC0BCCC}"/>
                </a:ext>
              </a:extLst>
            </p:cNvPr>
            <p:cNvSpPr/>
            <p:nvPr/>
          </p:nvSpPr>
          <p:spPr bwMode="auto">
            <a:xfrm rot="10800000" flipH="1">
              <a:off x="1055968" y="744732"/>
              <a:ext cx="1004132" cy="444264"/>
            </a:xfrm>
            <a:prstGeom prst="rect">
              <a:avLst/>
            </a:prstGeom>
            <a:solidFill>
              <a:srgbClr val="F29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2" name="Rectangle 11">
              <a:extLst>
                <a:ext uri="{FF2B5EF4-FFF2-40B4-BE49-F238E27FC236}">
                  <a16:creationId xmlns:a16="http://schemas.microsoft.com/office/drawing/2014/main" id="{90FA5C1C-E405-4AA5-9109-6FCC534AC0D0}"/>
                </a:ext>
              </a:extLst>
            </p:cNvPr>
            <p:cNvSpPr/>
            <p:nvPr/>
          </p:nvSpPr>
          <p:spPr bwMode="auto">
            <a:xfrm rot="10800000" flipH="1">
              <a:off x="1993645" y="744732"/>
              <a:ext cx="311405" cy="444264"/>
            </a:xfrm>
            <a:prstGeom prst="rect">
              <a:avLst/>
            </a:prstGeom>
            <a:solidFill>
              <a:srgbClr val="FF014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3" name="Rectangle 12">
              <a:extLst>
                <a:ext uri="{FF2B5EF4-FFF2-40B4-BE49-F238E27FC236}">
                  <a16:creationId xmlns:a16="http://schemas.microsoft.com/office/drawing/2014/main" id="{6B3109E4-4089-43E9-B6C8-E54D60891209}"/>
                </a:ext>
              </a:extLst>
            </p:cNvPr>
            <p:cNvSpPr/>
            <p:nvPr/>
          </p:nvSpPr>
          <p:spPr bwMode="auto">
            <a:xfrm rot="10800000" flipH="1">
              <a:off x="2301005" y="744732"/>
              <a:ext cx="649037" cy="444264"/>
            </a:xfrm>
            <a:prstGeom prst="rect">
              <a:avLst/>
            </a:prstGeom>
            <a:solidFill>
              <a:srgbClr val="009E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4" name="Rectangle 13">
              <a:extLst>
                <a:ext uri="{FF2B5EF4-FFF2-40B4-BE49-F238E27FC236}">
                  <a16:creationId xmlns:a16="http://schemas.microsoft.com/office/drawing/2014/main" id="{8009E516-D5D5-439B-8E64-19939841D37F}"/>
                </a:ext>
              </a:extLst>
            </p:cNvPr>
            <p:cNvSpPr/>
            <p:nvPr/>
          </p:nvSpPr>
          <p:spPr bwMode="auto">
            <a:xfrm rot="10800000" flipH="1">
              <a:off x="3031612" y="744254"/>
              <a:ext cx="926141" cy="444741"/>
            </a:xfrm>
            <a:prstGeom prst="rect">
              <a:avLst/>
            </a:prstGeom>
            <a:solidFill>
              <a:srgbClr val="B523B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5" name="Rectangle 14">
              <a:extLst>
                <a:ext uri="{FF2B5EF4-FFF2-40B4-BE49-F238E27FC236}">
                  <a16:creationId xmlns:a16="http://schemas.microsoft.com/office/drawing/2014/main" id="{D8007AAC-EDD4-4A82-B415-3D8E6037531D}"/>
                </a:ext>
              </a:extLst>
            </p:cNvPr>
            <p:cNvSpPr/>
            <p:nvPr/>
          </p:nvSpPr>
          <p:spPr bwMode="auto">
            <a:xfrm rot="10800000" flipH="1">
              <a:off x="3920836" y="744733"/>
              <a:ext cx="254290" cy="444264"/>
            </a:xfrm>
            <a:prstGeom prst="rect">
              <a:avLst/>
            </a:prstGeom>
            <a:solidFill>
              <a:srgbClr val="0737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6" name="Rectangle 15">
              <a:extLst>
                <a:ext uri="{FF2B5EF4-FFF2-40B4-BE49-F238E27FC236}">
                  <a16:creationId xmlns:a16="http://schemas.microsoft.com/office/drawing/2014/main" id="{445A0772-5BDC-4EA7-A061-EC0ED4C628AA}"/>
                </a:ext>
              </a:extLst>
            </p:cNvPr>
            <p:cNvSpPr/>
            <p:nvPr/>
          </p:nvSpPr>
          <p:spPr bwMode="auto">
            <a:xfrm rot="10800000" flipH="1">
              <a:off x="4168561" y="744733"/>
              <a:ext cx="649037" cy="444264"/>
            </a:xfrm>
            <a:prstGeom prst="rect">
              <a:avLst/>
            </a:prstGeom>
            <a:solidFill>
              <a:srgbClr val="F29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7" name="Rectangle 16">
              <a:extLst>
                <a:ext uri="{FF2B5EF4-FFF2-40B4-BE49-F238E27FC236}">
                  <a16:creationId xmlns:a16="http://schemas.microsoft.com/office/drawing/2014/main" id="{9FF8E897-6E00-438D-9D00-B78F2DAAD8F3}"/>
                </a:ext>
              </a:extLst>
            </p:cNvPr>
            <p:cNvSpPr/>
            <p:nvPr/>
          </p:nvSpPr>
          <p:spPr bwMode="auto">
            <a:xfrm rot="10800000" flipH="1">
              <a:off x="4791080" y="744733"/>
              <a:ext cx="717545" cy="444264"/>
            </a:xfrm>
            <a:prstGeom prst="rect">
              <a:avLst/>
            </a:prstGeom>
            <a:solidFill>
              <a:srgbClr val="FF014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8" name="Rectangle 17">
              <a:extLst>
                <a:ext uri="{FF2B5EF4-FFF2-40B4-BE49-F238E27FC236}">
                  <a16:creationId xmlns:a16="http://schemas.microsoft.com/office/drawing/2014/main" id="{B2454743-DD2F-4189-BEA3-0FD162822793}"/>
                </a:ext>
              </a:extLst>
            </p:cNvPr>
            <p:cNvSpPr/>
            <p:nvPr/>
          </p:nvSpPr>
          <p:spPr bwMode="auto">
            <a:xfrm rot="10800000" flipH="1">
              <a:off x="5500983" y="744733"/>
              <a:ext cx="561653" cy="444264"/>
            </a:xfrm>
            <a:prstGeom prst="rect">
              <a:avLst/>
            </a:prstGeom>
            <a:solidFill>
              <a:srgbClr val="009E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D0612C30-1C53-4299-88A9-BBA6AAED3973}"/>
                </a:ext>
              </a:extLst>
            </p:cNvPr>
            <p:cNvSpPr/>
            <p:nvPr/>
          </p:nvSpPr>
          <p:spPr bwMode="auto">
            <a:xfrm rot="10800000" flipH="1">
              <a:off x="6036118" y="744255"/>
              <a:ext cx="830881" cy="444741"/>
            </a:xfrm>
            <a:prstGeom prst="rect">
              <a:avLst/>
            </a:prstGeom>
            <a:solidFill>
              <a:srgbClr val="83B8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524F2362-A30A-43DD-AF05-3B5EBF291D5C}"/>
                </a:ext>
              </a:extLst>
            </p:cNvPr>
            <p:cNvSpPr/>
            <p:nvPr/>
          </p:nvSpPr>
          <p:spPr bwMode="auto">
            <a:xfrm rot="10800000" flipH="1">
              <a:off x="6756241" y="744733"/>
              <a:ext cx="530384" cy="444264"/>
            </a:xfrm>
            <a:prstGeom prst="rect">
              <a:avLst/>
            </a:prstGeom>
            <a:solidFill>
              <a:srgbClr val="0737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21" name="Rectangle 20">
              <a:extLst>
                <a:ext uri="{FF2B5EF4-FFF2-40B4-BE49-F238E27FC236}">
                  <a16:creationId xmlns:a16="http://schemas.microsoft.com/office/drawing/2014/main" id="{61DBC914-A97F-41EA-8483-C926C8C8B6DA}"/>
                </a:ext>
              </a:extLst>
            </p:cNvPr>
            <p:cNvSpPr/>
            <p:nvPr/>
          </p:nvSpPr>
          <p:spPr bwMode="auto">
            <a:xfrm rot="10800000" flipH="1">
              <a:off x="7281156" y="744733"/>
              <a:ext cx="453554" cy="44426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22" name="Rectangle 21">
              <a:extLst>
                <a:ext uri="{FF2B5EF4-FFF2-40B4-BE49-F238E27FC236}">
                  <a16:creationId xmlns:a16="http://schemas.microsoft.com/office/drawing/2014/main" id="{B326EA1E-A9AB-4985-BFC9-286DDFC5C5BC}"/>
                </a:ext>
              </a:extLst>
            </p:cNvPr>
            <p:cNvSpPr/>
            <p:nvPr/>
          </p:nvSpPr>
          <p:spPr bwMode="auto">
            <a:xfrm rot="10800000" flipH="1">
              <a:off x="7716144" y="744733"/>
              <a:ext cx="783331" cy="444264"/>
            </a:xfrm>
            <a:prstGeom prst="rect">
              <a:avLst/>
            </a:prstGeom>
            <a:solidFill>
              <a:srgbClr val="FF014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23" name="Carré corné 26">
              <a:extLst>
                <a:ext uri="{FF2B5EF4-FFF2-40B4-BE49-F238E27FC236}">
                  <a16:creationId xmlns:a16="http://schemas.microsoft.com/office/drawing/2014/main" id="{28E7C069-40BE-49D5-9726-2B11C68338BC}"/>
                </a:ext>
              </a:extLst>
            </p:cNvPr>
            <p:cNvSpPr/>
            <p:nvPr/>
          </p:nvSpPr>
          <p:spPr>
            <a:xfrm>
              <a:off x="0" y="1"/>
              <a:ext cx="9144000" cy="1083732"/>
            </a:xfrm>
            <a:prstGeom prst="foldedCorner">
              <a:avLst>
                <a:gd name="adj" fmla="val 50000"/>
              </a:avLst>
            </a:prstGeom>
            <a:gradFill>
              <a:gsLst>
                <a:gs pos="0">
                  <a:srgbClr val="009EE0"/>
                </a:gs>
                <a:gs pos="100000">
                  <a:srgbClr val="003E90"/>
                </a:gs>
              </a:gsLst>
            </a:gra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lvl="0" algn="ctr"/>
              <a:endParaRPr lang="fr-FR"/>
            </a:p>
          </p:txBody>
        </p:sp>
        <p:pic>
          <p:nvPicPr>
            <p:cNvPr id="25" name="Image 8" descr="henallux_montgolfiere.png">
              <a:extLst>
                <a:ext uri="{FF2B5EF4-FFF2-40B4-BE49-F238E27FC236}">
                  <a16:creationId xmlns:a16="http://schemas.microsoft.com/office/drawing/2014/main" id="{407CEA71-DC31-4244-B338-4E30E38283B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43888" y="5905500"/>
              <a:ext cx="679450" cy="785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 name="Espace réservé du titre 1"/>
          <p:cNvSpPr>
            <a:spLocks noGrp="1"/>
          </p:cNvSpPr>
          <p:nvPr>
            <p:ph type="title"/>
          </p:nvPr>
        </p:nvSpPr>
        <p:spPr>
          <a:xfrm>
            <a:off x="628650" y="232381"/>
            <a:ext cx="7886700" cy="687610"/>
          </a:xfrm>
          <a:prstGeom prst="rect">
            <a:avLst/>
          </a:prstGeom>
          <a:noFill/>
        </p:spPr>
        <p:txBody>
          <a:bodyPr vert="horz" lIns="91440" tIns="45720" rIns="91440" bIns="45720" rtlCol="0" anchor="ctr">
            <a:normAutofit/>
          </a:bodyPr>
          <a:lstStyle/>
          <a:p>
            <a:r>
              <a:rPr lang="fr-FR" dirty="0"/>
              <a:t>Modifiez le style du titre</a:t>
            </a:r>
            <a:endParaRPr lang="fr-BE" dirty="0"/>
          </a:p>
        </p:txBody>
      </p:sp>
      <p:sp>
        <p:nvSpPr>
          <p:cNvPr id="3" name="Espace réservé du texte 2"/>
          <p:cNvSpPr>
            <a:spLocks noGrp="1"/>
          </p:cNvSpPr>
          <p:nvPr>
            <p:ph type="body" idx="1"/>
          </p:nvPr>
        </p:nvSpPr>
        <p:spPr>
          <a:xfrm>
            <a:off x="628650" y="1282485"/>
            <a:ext cx="7886700" cy="540882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p:txBody>
      </p:sp>
      <p:sp>
        <p:nvSpPr>
          <p:cNvPr id="6" name="Espace réservé du numéro de diapositive 5"/>
          <p:cNvSpPr>
            <a:spLocks noGrp="1"/>
          </p:cNvSpPr>
          <p:nvPr>
            <p:ph type="sldNum" sz="quarter" idx="4"/>
          </p:nvPr>
        </p:nvSpPr>
        <p:spPr>
          <a:xfrm>
            <a:off x="8515350" y="6469120"/>
            <a:ext cx="628650" cy="365125"/>
          </a:xfrm>
          <a:prstGeom prst="rect">
            <a:avLst/>
          </a:prstGeom>
          <a:noFill/>
        </p:spPr>
        <p:txBody>
          <a:bodyPr vert="horz" lIns="91440" tIns="45720" rIns="91440" bIns="45720" rtlCol="0" anchor="ctr"/>
          <a:lstStyle>
            <a:lvl1pPr algn="r">
              <a:defRPr sz="1400" b="1">
                <a:solidFill>
                  <a:schemeClr val="tx1"/>
                </a:solidFill>
                <a:latin typeface="+mj-lt"/>
              </a:defRPr>
            </a:lvl1pPr>
          </a:lstStyle>
          <a:p>
            <a:pPr>
              <a:defRPr/>
            </a:pPr>
            <a:fld id="{0D88FBAC-F17B-E84E-83CA-507A047E63EF}" type="slidenum">
              <a:rPr lang="fr-FR" smtClean="0"/>
              <a:pPr>
                <a:defRPr/>
              </a:pPr>
              <a:t>‹N°›</a:t>
            </a:fld>
            <a:endParaRPr lang="fr-FR" dirty="0"/>
          </a:p>
        </p:txBody>
      </p:sp>
    </p:spTree>
    <p:extLst>
      <p:ext uri="{BB962C8B-B14F-4D97-AF65-F5344CB8AC3E}">
        <p14:creationId xmlns:p14="http://schemas.microsoft.com/office/powerpoint/2010/main" val="247719680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Lst>
  <p:transition spd="slow">
    <p:fade/>
  </p:transition>
  <p:hf hdr="0" dt="0"/>
  <p:txStyles>
    <p:titleStyle>
      <a:lvl1pPr algn="ctr" defTabSz="6858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355600" indent="-355600" algn="l" defTabSz="685800" rtl="0" eaLnBrk="1" latinLnBrk="0" hangingPunct="1">
        <a:lnSpc>
          <a:spcPct val="100000"/>
        </a:lnSpc>
        <a:spcBef>
          <a:spcPts val="600"/>
        </a:spcBef>
        <a:buClr>
          <a:schemeClr val="accent2"/>
        </a:buClr>
        <a:buFont typeface="Wingdings" panose="05000000000000000000" pitchFamily="2" charset="2"/>
        <a:buChar char="§"/>
        <a:defRPr sz="2200" kern="1200">
          <a:solidFill>
            <a:schemeClr val="tx1"/>
          </a:solidFill>
          <a:latin typeface="+mn-lt"/>
          <a:ea typeface="+mn-ea"/>
          <a:cs typeface="+mn-cs"/>
        </a:defRPr>
      </a:lvl1pPr>
      <a:lvl2pPr marL="719138" indent="-363538" algn="l" defTabSz="685800" rtl="0" eaLnBrk="1" latinLnBrk="0" hangingPunct="1">
        <a:lnSpc>
          <a:spcPct val="100000"/>
        </a:lnSpc>
        <a:spcBef>
          <a:spcPts val="600"/>
        </a:spcBef>
        <a:buClr>
          <a:schemeClr val="accent5"/>
        </a:buClr>
        <a:buFont typeface="Wingdings" panose="05000000000000000000" pitchFamily="2" charset="2"/>
        <a:buChar char="§"/>
        <a:defRPr sz="2000" kern="1200">
          <a:solidFill>
            <a:schemeClr val="tx1"/>
          </a:solidFill>
          <a:latin typeface="+mn-lt"/>
          <a:ea typeface="+mn-ea"/>
          <a:cs typeface="+mn-cs"/>
        </a:defRPr>
      </a:lvl2pPr>
      <a:lvl3pPr marL="1074738" indent="-355600" algn="l" defTabSz="685800" rtl="0" eaLnBrk="1" latinLnBrk="0" hangingPunct="1">
        <a:lnSpc>
          <a:spcPct val="100000"/>
        </a:lnSpc>
        <a:spcBef>
          <a:spcPts val="600"/>
        </a:spcBef>
        <a:buClr>
          <a:schemeClr val="accent3"/>
        </a:buClr>
        <a:buFont typeface="Wingdings" panose="05000000000000000000" pitchFamily="2" charset="2"/>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E9A457F-9520-4C20-80B7-CDA317861325}"/>
              </a:ext>
            </a:extLst>
          </p:cNvPr>
          <p:cNvSpPr>
            <a:spLocks noGrp="1"/>
          </p:cNvSpPr>
          <p:nvPr>
            <p:ph type="title"/>
          </p:nvPr>
        </p:nvSpPr>
        <p:spPr/>
        <p:txBody>
          <a:bodyPr/>
          <a:lstStyle/>
          <a:p>
            <a:r>
              <a:rPr lang="fr-BE" dirty="0"/>
              <a:t>Modèle de Von Neumann</a:t>
            </a:r>
          </a:p>
        </p:txBody>
      </p:sp>
      <p:pic>
        <p:nvPicPr>
          <p:cNvPr id="7" name="Espace réservé du contenu 5">
            <a:extLst>
              <a:ext uri="{FF2B5EF4-FFF2-40B4-BE49-F238E27FC236}">
                <a16:creationId xmlns:a16="http://schemas.microsoft.com/office/drawing/2014/main" id="{FE2BFC83-2449-4533-B970-E24B6E8D998E}"/>
              </a:ext>
            </a:extLst>
          </p:cNvPr>
          <p:cNvPicPr>
            <a:picLocks noGrp="1" noChangeAspect="1"/>
          </p:cNvPicPr>
          <p:nvPr>
            <p:ph idx="1"/>
          </p:nvPr>
        </p:nvPicPr>
        <p:blipFill>
          <a:blip r:embed="rId3"/>
          <a:stretch>
            <a:fillRect/>
          </a:stretch>
        </p:blipFill>
        <p:spPr>
          <a:xfrm>
            <a:off x="1367643" y="1631796"/>
            <a:ext cx="6217001" cy="4569512"/>
          </a:xfrm>
          <a:prstGeom prst="rect">
            <a:avLst/>
          </a:prstGeom>
        </p:spPr>
      </p:pic>
    </p:spTree>
    <p:extLst>
      <p:ext uri="{BB962C8B-B14F-4D97-AF65-F5344CB8AC3E}">
        <p14:creationId xmlns:p14="http://schemas.microsoft.com/office/powerpoint/2010/main" val="188999787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sz="quarter" idx="10"/>
          </p:nvPr>
        </p:nvSpPr>
        <p:spPr/>
        <p:txBody>
          <a:bodyPr/>
          <a:lstStyle/>
          <a:p>
            <a:r>
              <a:rPr lang="fr-CA" altLang="fr-FR" dirty="0"/>
              <a:t>On superpose le lavage, séchage et pliage</a:t>
            </a:r>
          </a:p>
        </p:txBody>
      </p:sp>
      <p:sp>
        <p:nvSpPr>
          <p:cNvPr id="24578" name="Rectangle 2"/>
          <p:cNvSpPr>
            <a:spLocks noGrp="1" noChangeArrowheads="1"/>
          </p:cNvSpPr>
          <p:nvPr>
            <p:ph type="title"/>
          </p:nvPr>
        </p:nvSpPr>
        <p:spPr/>
        <p:txBody>
          <a:bodyPr/>
          <a:lstStyle/>
          <a:p>
            <a:r>
              <a:rPr lang="fr-BE" dirty="0"/>
              <a:t>Pipeline : analogie du lavoir</a:t>
            </a:r>
            <a:endParaRPr lang="fr-CA" altLang="fr-FR" dirty="0"/>
          </a:p>
        </p:txBody>
      </p:sp>
      <p:sp>
        <p:nvSpPr>
          <p:cNvPr id="7" name="Content Placeholder 6"/>
          <p:cNvSpPr>
            <a:spLocks noGrp="1"/>
          </p:cNvSpPr>
          <p:nvPr>
            <p:ph idx="11"/>
          </p:nvPr>
        </p:nvSpPr>
        <p:spPr/>
        <p:txBody>
          <a:bodyPr/>
          <a:lstStyle/>
          <a:p>
            <a:r>
              <a:rPr lang="fr-CA" altLang="fr-FR" dirty="0"/>
              <a:t>L : 30, S : 40, P : 20</a:t>
            </a:r>
          </a:p>
          <a:p>
            <a:pPr marL="0" indent="0">
              <a:buNone/>
            </a:pPr>
            <a:endParaRPr lang="fr-CA" altLang="fr-FR" dirty="0"/>
          </a:p>
          <a:p>
            <a:pPr marL="0" indent="0">
              <a:buNone/>
            </a:pPr>
            <a:endParaRPr lang="fr-CA" altLang="fr-FR" dirty="0"/>
          </a:p>
          <a:p>
            <a:pPr marL="0" indent="0">
              <a:buNone/>
            </a:pPr>
            <a:endParaRPr lang="fr-CA" altLang="fr-FR" dirty="0"/>
          </a:p>
          <a:p>
            <a:pPr marL="0" indent="0">
              <a:buNone/>
            </a:pPr>
            <a:endParaRPr lang="fr-CA" altLang="fr-FR" dirty="0"/>
          </a:p>
          <a:p>
            <a:pPr marL="0" indent="0">
              <a:buNone/>
            </a:pPr>
            <a:endParaRPr lang="fr-CA" altLang="fr-FR" dirty="0"/>
          </a:p>
          <a:p>
            <a:pPr marL="0" indent="0">
              <a:buNone/>
            </a:pPr>
            <a:endParaRPr lang="fr-CA" altLang="fr-FR" dirty="0"/>
          </a:p>
          <a:p>
            <a:pPr marL="0" indent="0">
              <a:buNone/>
            </a:pPr>
            <a:endParaRPr lang="fr-CA" altLang="fr-FR" dirty="0"/>
          </a:p>
          <a:p>
            <a:r>
              <a:rPr lang="fr-CA" altLang="fr-FR" dirty="0"/>
              <a:t>Temps total : 210 minutes = 3h30</a:t>
            </a:r>
          </a:p>
          <a:p>
            <a:r>
              <a:rPr lang="fr-CA" altLang="fr-FR" dirty="0"/>
              <a:t>Ils sortiront du lavoir à 21h30 !</a:t>
            </a:r>
          </a:p>
          <a:p>
            <a:endParaRPr lang="fr-CA" altLang="fr-FR" dirty="0"/>
          </a:p>
          <a:p>
            <a:endParaRPr lang="fr-BE" dirty="0"/>
          </a:p>
        </p:txBody>
      </p:sp>
      <p:grpSp>
        <p:nvGrpSpPr>
          <p:cNvPr id="23" name="Group 22"/>
          <p:cNvGrpSpPr/>
          <p:nvPr/>
        </p:nvGrpSpPr>
        <p:grpSpPr>
          <a:xfrm>
            <a:off x="628651" y="2965012"/>
            <a:ext cx="6457944" cy="2133527"/>
            <a:chOff x="886364" y="2735633"/>
            <a:chExt cx="6457944" cy="2133527"/>
          </a:xfrm>
        </p:grpSpPr>
        <p:grpSp>
          <p:nvGrpSpPr>
            <p:cNvPr id="21" name="Group 20"/>
            <p:cNvGrpSpPr/>
            <p:nvPr/>
          </p:nvGrpSpPr>
          <p:grpSpPr>
            <a:xfrm>
              <a:off x="2929953" y="2735633"/>
              <a:ext cx="4414355" cy="2133527"/>
              <a:chOff x="1129753" y="2735633"/>
              <a:chExt cx="4414355" cy="2133527"/>
            </a:xfrm>
          </p:grpSpPr>
          <p:sp>
            <p:nvSpPr>
              <p:cNvPr id="54" name="Text Box 26"/>
              <p:cNvSpPr txBox="1">
                <a:spLocks noChangeArrowheads="1"/>
              </p:cNvSpPr>
              <p:nvPr/>
            </p:nvSpPr>
            <p:spPr bwMode="auto">
              <a:xfrm>
                <a:off x="1129754" y="4509160"/>
                <a:ext cx="612780" cy="3600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30</a:t>
                </a:r>
              </a:p>
            </p:txBody>
          </p:sp>
          <p:sp>
            <p:nvSpPr>
              <p:cNvPr id="56" name="Text Box 5"/>
              <p:cNvSpPr txBox="1">
                <a:spLocks noChangeArrowheads="1"/>
              </p:cNvSpPr>
              <p:nvPr/>
            </p:nvSpPr>
            <p:spPr bwMode="auto">
              <a:xfrm>
                <a:off x="1129753" y="2735633"/>
                <a:ext cx="612780" cy="358860"/>
              </a:xfrm>
              <a:prstGeom prst="rect">
                <a:avLst/>
              </a:prstGeom>
              <a:noFill/>
              <a:ln w="254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a:solidFill>
                      <a:schemeClr val="tx1"/>
                    </a:solidFill>
                    <a:latin typeface="Arial" charset="0"/>
                  </a:rPr>
                  <a:t>30</a:t>
                </a:r>
              </a:p>
            </p:txBody>
          </p:sp>
          <p:sp>
            <p:nvSpPr>
              <p:cNvPr id="57" name="Text Box 6"/>
              <p:cNvSpPr txBox="1">
                <a:spLocks noChangeArrowheads="1"/>
              </p:cNvSpPr>
              <p:nvPr/>
            </p:nvSpPr>
            <p:spPr bwMode="auto">
              <a:xfrm>
                <a:off x="1788662" y="2736813"/>
                <a:ext cx="776796" cy="358860"/>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58" name="Text Box 7"/>
              <p:cNvSpPr txBox="1">
                <a:spLocks noChangeArrowheads="1"/>
              </p:cNvSpPr>
              <p:nvPr/>
            </p:nvSpPr>
            <p:spPr bwMode="auto">
              <a:xfrm>
                <a:off x="2611588" y="2736813"/>
                <a:ext cx="448765" cy="35886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20</a:t>
                </a:r>
              </a:p>
            </p:txBody>
          </p:sp>
          <p:sp>
            <p:nvSpPr>
              <p:cNvPr id="62" name="Text Box 5"/>
              <p:cNvSpPr txBox="1">
                <a:spLocks noChangeArrowheads="1"/>
              </p:cNvSpPr>
              <p:nvPr/>
            </p:nvSpPr>
            <p:spPr bwMode="auto">
              <a:xfrm>
                <a:off x="1788662" y="3167681"/>
                <a:ext cx="612781" cy="358860"/>
              </a:xfrm>
              <a:prstGeom prst="rect">
                <a:avLst/>
              </a:prstGeom>
              <a:noFill/>
              <a:ln w="254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a:solidFill>
                      <a:schemeClr val="tx1"/>
                    </a:solidFill>
                    <a:latin typeface="Arial" charset="0"/>
                  </a:rPr>
                  <a:t>30</a:t>
                </a:r>
              </a:p>
            </p:txBody>
          </p:sp>
          <p:sp>
            <p:nvSpPr>
              <p:cNvPr id="63" name="Text Box 6"/>
              <p:cNvSpPr txBox="1">
                <a:spLocks noChangeArrowheads="1"/>
              </p:cNvSpPr>
              <p:nvPr/>
            </p:nvSpPr>
            <p:spPr bwMode="auto">
              <a:xfrm>
                <a:off x="2611588" y="3168861"/>
                <a:ext cx="776796" cy="358860"/>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64" name="Text Box 7"/>
              <p:cNvSpPr txBox="1">
                <a:spLocks noChangeArrowheads="1"/>
              </p:cNvSpPr>
              <p:nvPr/>
            </p:nvSpPr>
            <p:spPr bwMode="auto">
              <a:xfrm>
                <a:off x="3439159" y="3168861"/>
                <a:ext cx="448765" cy="35886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20</a:t>
                </a:r>
              </a:p>
            </p:txBody>
          </p:sp>
          <p:sp>
            <p:nvSpPr>
              <p:cNvPr id="68" name="Text Box 5"/>
              <p:cNvSpPr txBox="1">
                <a:spLocks noChangeArrowheads="1"/>
              </p:cNvSpPr>
              <p:nvPr/>
            </p:nvSpPr>
            <p:spPr bwMode="auto">
              <a:xfrm>
                <a:off x="2611588" y="3599729"/>
                <a:ext cx="612781" cy="358860"/>
              </a:xfrm>
              <a:prstGeom prst="rect">
                <a:avLst/>
              </a:prstGeom>
              <a:noFill/>
              <a:ln w="254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a:solidFill>
                      <a:schemeClr val="tx1"/>
                    </a:solidFill>
                    <a:latin typeface="Arial" charset="0"/>
                  </a:rPr>
                  <a:t>30</a:t>
                </a:r>
              </a:p>
            </p:txBody>
          </p:sp>
          <p:sp>
            <p:nvSpPr>
              <p:cNvPr id="69" name="Text Box 6"/>
              <p:cNvSpPr txBox="1">
                <a:spLocks noChangeArrowheads="1"/>
              </p:cNvSpPr>
              <p:nvPr/>
            </p:nvSpPr>
            <p:spPr bwMode="auto">
              <a:xfrm>
                <a:off x="3439159" y="3600909"/>
                <a:ext cx="776796" cy="358860"/>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70" name="Text Box 7"/>
              <p:cNvSpPr txBox="1">
                <a:spLocks noChangeArrowheads="1"/>
              </p:cNvSpPr>
              <p:nvPr/>
            </p:nvSpPr>
            <p:spPr bwMode="auto">
              <a:xfrm>
                <a:off x="4262961" y="3600909"/>
                <a:ext cx="448765" cy="35886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20</a:t>
                </a:r>
              </a:p>
            </p:txBody>
          </p:sp>
          <p:sp>
            <p:nvSpPr>
              <p:cNvPr id="74" name="Text Box 5"/>
              <p:cNvSpPr txBox="1">
                <a:spLocks noChangeArrowheads="1"/>
              </p:cNvSpPr>
              <p:nvPr/>
            </p:nvSpPr>
            <p:spPr bwMode="auto">
              <a:xfrm>
                <a:off x="3439159" y="4031776"/>
                <a:ext cx="612780" cy="358860"/>
              </a:xfrm>
              <a:prstGeom prst="rect">
                <a:avLst/>
              </a:prstGeom>
              <a:noFill/>
              <a:ln w="254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a:solidFill>
                      <a:schemeClr val="tx1"/>
                    </a:solidFill>
                    <a:latin typeface="Arial" charset="0"/>
                  </a:rPr>
                  <a:t>30</a:t>
                </a:r>
              </a:p>
            </p:txBody>
          </p:sp>
          <p:sp>
            <p:nvSpPr>
              <p:cNvPr id="75" name="Text Box 6"/>
              <p:cNvSpPr txBox="1">
                <a:spLocks noChangeArrowheads="1"/>
              </p:cNvSpPr>
              <p:nvPr/>
            </p:nvSpPr>
            <p:spPr bwMode="auto">
              <a:xfrm>
                <a:off x="4262961" y="4032956"/>
                <a:ext cx="776796" cy="358860"/>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76" name="Text Box 7"/>
              <p:cNvSpPr txBox="1">
                <a:spLocks noChangeArrowheads="1"/>
              </p:cNvSpPr>
              <p:nvPr/>
            </p:nvSpPr>
            <p:spPr bwMode="auto">
              <a:xfrm>
                <a:off x="5095343" y="4032956"/>
                <a:ext cx="448765" cy="35886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20</a:t>
                </a:r>
              </a:p>
            </p:txBody>
          </p:sp>
          <p:sp>
            <p:nvSpPr>
              <p:cNvPr id="77" name="Text Box 6"/>
              <p:cNvSpPr txBox="1">
                <a:spLocks noChangeArrowheads="1"/>
              </p:cNvSpPr>
              <p:nvPr/>
            </p:nvSpPr>
            <p:spPr bwMode="auto">
              <a:xfrm>
                <a:off x="1788662" y="4510300"/>
                <a:ext cx="776796" cy="35886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78" name="Text Box 6"/>
              <p:cNvSpPr txBox="1">
                <a:spLocks noChangeArrowheads="1"/>
              </p:cNvSpPr>
              <p:nvPr/>
            </p:nvSpPr>
            <p:spPr bwMode="auto">
              <a:xfrm>
                <a:off x="2611588" y="4510300"/>
                <a:ext cx="776796" cy="35886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79" name="Text Box 6"/>
              <p:cNvSpPr txBox="1">
                <a:spLocks noChangeArrowheads="1"/>
              </p:cNvSpPr>
              <p:nvPr/>
            </p:nvSpPr>
            <p:spPr bwMode="auto">
              <a:xfrm>
                <a:off x="3439159" y="4510300"/>
                <a:ext cx="776796" cy="35886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80" name="Text Box 6"/>
              <p:cNvSpPr txBox="1">
                <a:spLocks noChangeArrowheads="1"/>
              </p:cNvSpPr>
              <p:nvPr/>
            </p:nvSpPr>
            <p:spPr bwMode="auto">
              <a:xfrm>
                <a:off x="4262961" y="4510300"/>
                <a:ext cx="776796" cy="35886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81" name="Text Box 6"/>
              <p:cNvSpPr txBox="1">
                <a:spLocks noChangeArrowheads="1"/>
              </p:cNvSpPr>
              <p:nvPr/>
            </p:nvSpPr>
            <p:spPr bwMode="auto">
              <a:xfrm>
                <a:off x="5095343" y="4509160"/>
                <a:ext cx="448765" cy="360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20</a:t>
                </a:r>
              </a:p>
            </p:txBody>
          </p:sp>
        </p:grpSp>
        <p:sp>
          <p:nvSpPr>
            <p:cNvPr id="87" name="Text Box 26"/>
            <p:cNvSpPr txBox="1">
              <a:spLocks noChangeArrowheads="1"/>
            </p:cNvSpPr>
            <p:nvPr/>
          </p:nvSpPr>
          <p:spPr bwMode="auto">
            <a:xfrm>
              <a:off x="886364" y="2735633"/>
              <a:ext cx="1930600" cy="369332"/>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Étudiant 1</a:t>
              </a:r>
            </a:p>
          </p:txBody>
        </p:sp>
        <p:sp>
          <p:nvSpPr>
            <p:cNvPr id="88" name="Text Box 26"/>
            <p:cNvSpPr txBox="1">
              <a:spLocks noChangeArrowheads="1"/>
            </p:cNvSpPr>
            <p:nvPr/>
          </p:nvSpPr>
          <p:spPr bwMode="auto">
            <a:xfrm>
              <a:off x="886364" y="3170775"/>
              <a:ext cx="1930600" cy="369332"/>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Étudiant 2</a:t>
              </a:r>
            </a:p>
          </p:txBody>
        </p:sp>
        <p:sp>
          <p:nvSpPr>
            <p:cNvPr id="89" name="Text Box 26"/>
            <p:cNvSpPr txBox="1">
              <a:spLocks noChangeArrowheads="1"/>
            </p:cNvSpPr>
            <p:nvPr/>
          </p:nvSpPr>
          <p:spPr bwMode="auto">
            <a:xfrm>
              <a:off x="886364" y="3605917"/>
              <a:ext cx="1930600" cy="369332"/>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Étudiant 3</a:t>
              </a:r>
            </a:p>
          </p:txBody>
        </p:sp>
        <p:sp>
          <p:nvSpPr>
            <p:cNvPr id="90" name="Text Box 26"/>
            <p:cNvSpPr txBox="1">
              <a:spLocks noChangeArrowheads="1"/>
            </p:cNvSpPr>
            <p:nvPr/>
          </p:nvSpPr>
          <p:spPr bwMode="auto">
            <a:xfrm>
              <a:off x="886364" y="4041060"/>
              <a:ext cx="1930600" cy="369332"/>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Étudiant 4</a:t>
              </a:r>
            </a:p>
          </p:txBody>
        </p:sp>
      </p:grpSp>
      <p:sp>
        <p:nvSpPr>
          <p:cNvPr id="29" name="Espace réservé du numéro de diapositive 2">
            <a:extLst>
              <a:ext uri="{FF2B5EF4-FFF2-40B4-BE49-F238E27FC236}">
                <a16:creationId xmlns:a16="http://schemas.microsoft.com/office/drawing/2014/main" id="{D1788C50-BAFA-45EE-A3CC-F173DB3C503C}"/>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10</a:t>
            </a:fld>
            <a:endParaRPr lang="fr-FR" sz="1400" b="1" dirty="0">
              <a:latin typeface="+mj-lt"/>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fr-BE" dirty="0"/>
              <a:t>Pipeline : analogie du lavoir</a:t>
            </a:r>
            <a:endParaRPr lang="fr-CA" altLang="fr-FR" dirty="0"/>
          </a:p>
        </p:txBody>
      </p:sp>
      <p:sp>
        <p:nvSpPr>
          <p:cNvPr id="6" name="Text Placeholder 24"/>
          <p:cNvSpPr>
            <a:spLocks noGrp="1"/>
          </p:cNvSpPr>
          <p:nvPr>
            <p:ph idx="1"/>
          </p:nvPr>
        </p:nvSpPr>
        <p:spPr>
          <a:xfrm>
            <a:off x="628650" y="1282485"/>
            <a:ext cx="8335838" cy="5408828"/>
          </a:xfrm>
        </p:spPr>
        <p:txBody>
          <a:bodyPr/>
          <a:lstStyle/>
          <a:p>
            <a:r>
              <a:rPr lang="fr-BE" dirty="0"/>
              <a:t>Intérêts du deuxième mode</a:t>
            </a:r>
          </a:p>
          <a:p>
            <a:pPr lvl="1"/>
            <a:r>
              <a:rPr lang="fr-BE" dirty="0"/>
              <a:t>Les 4 étudiants peuvent travailler en même temps</a:t>
            </a:r>
          </a:p>
          <a:p>
            <a:pPr lvl="1"/>
            <a:r>
              <a:rPr lang="fr-BE" dirty="0"/>
              <a:t>Gain de temps : plus de personnes passent pendant une même durée</a:t>
            </a:r>
          </a:p>
          <a:p>
            <a:pPr lvl="1"/>
            <a:r>
              <a:rPr lang="fr-BE" dirty="0"/>
              <a:t>Meilleure gestion des machines : toujours utilisées</a:t>
            </a:r>
          </a:p>
          <a:p>
            <a:endParaRPr lang="fr-BE" dirty="0"/>
          </a:p>
          <a:p>
            <a:r>
              <a:rPr lang="fr-BE" dirty="0"/>
              <a:t>Inconvénients du deuxième mode</a:t>
            </a:r>
          </a:p>
          <a:p>
            <a:pPr lvl="1"/>
            <a:r>
              <a:rPr lang="fr-BE" dirty="0"/>
              <a:t>Nécessite des synchronisations supplémentaires</a:t>
            </a:r>
          </a:p>
          <a:p>
            <a:pPr lvl="1"/>
            <a:r>
              <a:rPr lang="fr-BE" dirty="0"/>
              <a:t>…</a:t>
            </a:r>
          </a:p>
          <a:p>
            <a:pPr lvl="1"/>
            <a:endParaRPr lang="fr-BE" dirty="0"/>
          </a:p>
          <a:p>
            <a:endParaRPr lang="fr-BE" dirty="0"/>
          </a:p>
          <a:p>
            <a:endParaRPr lang="fr-BE" dirty="0"/>
          </a:p>
        </p:txBody>
      </p:sp>
      <p:sp>
        <p:nvSpPr>
          <p:cNvPr id="4" name="Espace réservé du numéro de diapositive 2">
            <a:extLst>
              <a:ext uri="{FF2B5EF4-FFF2-40B4-BE49-F238E27FC236}">
                <a16:creationId xmlns:a16="http://schemas.microsoft.com/office/drawing/2014/main" id="{44C9B80C-75EC-4207-8FB9-A496620D0A63}"/>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11</a:t>
            </a:fld>
            <a:endParaRPr lang="fr-FR" sz="1400" b="1" dirty="0">
              <a:latin typeface="+mj-lt"/>
            </a:endParaRPr>
          </a:p>
        </p:txBody>
      </p:sp>
    </p:spTree>
    <p:extLst>
      <p:ext uri="{BB962C8B-B14F-4D97-AF65-F5344CB8AC3E}">
        <p14:creationId xmlns:p14="http://schemas.microsoft.com/office/powerpoint/2010/main" val="317411509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fr-BE" dirty="0"/>
              <a:t>Pipeline : dans le processeur…</a:t>
            </a:r>
            <a:endParaRPr lang="fr-CA" altLang="fr-FR" dirty="0"/>
          </a:p>
        </p:txBody>
      </p:sp>
      <p:sp>
        <p:nvSpPr>
          <p:cNvPr id="14" name="Text Placeholder 13"/>
          <p:cNvSpPr>
            <a:spLocks noGrp="1"/>
          </p:cNvSpPr>
          <p:nvPr>
            <p:ph idx="1"/>
          </p:nvPr>
        </p:nvSpPr>
        <p:spPr/>
        <p:txBody>
          <a:bodyPr/>
          <a:lstStyle/>
          <a:p>
            <a:r>
              <a:rPr lang="fr-BE" dirty="0"/>
              <a:t>Une instruction du jeu d'instruction est décomposable en micro-opérations - µopérations</a:t>
            </a:r>
          </a:p>
          <a:p>
            <a:r>
              <a:rPr lang="fr-BE" dirty="0"/>
              <a:t>Chaque µopération nécessite une unité du processeur (UAL, unité de décodage, accès à la mémoire...)</a:t>
            </a:r>
          </a:p>
          <a:p>
            <a:r>
              <a:rPr lang="fr-FR" altLang="fr-FR" dirty="0"/>
              <a:t>1 instruction </a:t>
            </a:r>
            <a:r>
              <a:rPr lang="fr-FR" altLang="fr-FR" dirty="0">
                <a:sym typeface="Wingdings" pitchFamily="2" charset="2"/>
              </a:rPr>
              <a:t> 5 étapes/étages</a:t>
            </a:r>
          </a:p>
          <a:p>
            <a:pPr lvl="1"/>
            <a:r>
              <a:rPr lang="fr-BE" dirty="0"/>
              <a:t>LE : lecture de l'instruction</a:t>
            </a:r>
          </a:p>
          <a:p>
            <a:pPr lvl="1"/>
            <a:r>
              <a:rPr lang="fr-BE" dirty="0"/>
              <a:t>DE : décodage de l'instruction</a:t>
            </a:r>
          </a:p>
          <a:p>
            <a:pPr lvl="1"/>
            <a:r>
              <a:rPr lang="fr-BE" dirty="0"/>
              <a:t>CH : chargement des opérandes</a:t>
            </a:r>
          </a:p>
          <a:p>
            <a:pPr lvl="1"/>
            <a:r>
              <a:rPr lang="fr-BE" dirty="0"/>
              <a:t>EX : exécution de l'instruction</a:t>
            </a:r>
          </a:p>
          <a:p>
            <a:pPr lvl="1"/>
            <a:r>
              <a:rPr lang="fr-BE" dirty="0"/>
              <a:t>ENR : enregistrement du résultat</a:t>
            </a:r>
          </a:p>
          <a:p>
            <a:endParaRPr lang="fr-BE" dirty="0"/>
          </a:p>
          <a:p>
            <a:r>
              <a:rPr lang="fr-BE" dirty="0"/>
              <a:t>On utilise la notion de pipeline pour exécuter ces µopérations</a:t>
            </a:r>
          </a:p>
          <a:p>
            <a:r>
              <a:rPr lang="fr-FR" altLang="fr-FR" dirty="0">
                <a:sym typeface="Wingdings" pitchFamily="2" charset="2"/>
              </a:rPr>
              <a:t>À chaque coup d’horloge (</a:t>
            </a:r>
            <a:r>
              <a:rPr lang="fr-FR" altLang="fr-FR" dirty="0" err="1">
                <a:sym typeface="Wingdings" pitchFamily="2" charset="2"/>
              </a:rPr>
              <a:t>tick</a:t>
            </a:r>
            <a:r>
              <a:rPr lang="fr-FR" altLang="fr-FR" dirty="0">
                <a:sym typeface="Wingdings" pitchFamily="2" charset="2"/>
              </a:rPr>
              <a:t>), 5 instructions sont en cours, chacune à un étage différent…</a:t>
            </a:r>
            <a:endParaRPr lang="fr-BE" dirty="0"/>
          </a:p>
        </p:txBody>
      </p:sp>
      <p:sp>
        <p:nvSpPr>
          <p:cNvPr id="4" name="Espace réservé du numéro de diapositive 2">
            <a:extLst>
              <a:ext uri="{FF2B5EF4-FFF2-40B4-BE49-F238E27FC236}">
                <a16:creationId xmlns:a16="http://schemas.microsoft.com/office/drawing/2014/main" id="{76985F1D-B2D5-49B7-915E-465121797C0F}"/>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12</a:t>
            </a:fld>
            <a:endParaRPr lang="fr-FR" sz="1400" b="1" dirty="0">
              <a:latin typeface="+mj-lt"/>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fr-BE" dirty="0"/>
              <a:t>Étapes</a:t>
            </a:r>
            <a:endParaRPr lang="fr-CA" altLang="fr-FR" dirty="0"/>
          </a:p>
        </p:txBody>
      </p:sp>
      <p:sp>
        <p:nvSpPr>
          <p:cNvPr id="5" name="Text Placeholder 13"/>
          <p:cNvSpPr>
            <a:spLocks noGrp="1"/>
          </p:cNvSpPr>
          <p:nvPr>
            <p:ph idx="1"/>
          </p:nvPr>
        </p:nvSpPr>
        <p:spPr/>
        <p:txBody>
          <a:bodyPr/>
          <a:lstStyle/>
          <a:p>
            <a:pPr marL="0" indent="0">
              <a:buNone/>
            </a:pPr>
            <a:r>
              <a:rPr lang="fr-BE" dirty="0"/>
              <a:t>Considérons ces 5 étapes dans le modèle registre-registre :</a:t>
            </a:r>
          </a:p>
          <a:p>
            <a:r>
              <a:rPr lang="fr-BE" dirty="0"/>
              <a:t>LE : lecture de l'instruction</a:t>
            </a:r>
          </a:p>
          <a:p>
            <a:pPr lvl="1"/>
            <a:r>
              <a:rPr lang="fr-BE" dirty="0"/>
              <a:t>pour lire la prochaine instruction, il faut accéder, dans la mémoire, à l'adresse contenue dans le compteur ordinal</a:t>
            </a:r>
          </a:p>
          <a:p>
            <a:pPr lvl="1"/>
            <a:r>
              <a:rPr lang="fr-BE" dirty="0"/>
              <a:t>l'instruction est ensuite placée dans un registre tampon, le registre d'instruction (IR)</a:t>
            </a:r>
            <a:endParaRPr lang="fr-FR" altLang="fr-FR" dirty="0"/>
          </a:p>
          <a:p>
            <a:r>
              <a:rPr lang="fr-BE" dirty="0"/>
              <a:t>DE : décodage de l'instruction</a:t>
            </a:r>
          </a:p>
          <a:p>
            <a:pPr lvl="1"/>
            <a:r>
              <a:rPr lang="fr-BE" dirty="0"/>
              <a:t>l'instruction du registre d'instruction est décodée pour qu'en soient extraits les signaux de contrôle pour le séquenceur</a:t>
            </a:r>
            <a:endParaRPr lang="fr-FR" altLang="fr-FR" dirty="0"/>
          </a:p>
          <a:p>
            <a:endParaRPr lang="fr-BE" dirty="0"/>
          </a:p>
          <a:p>
            <a:endParaRPr lang="fr-BE" dirty="0"/>
          </a:p>
        </p:txBody>
      </p:sp>
      <p:sp>
        <p:nvSpPr>
          <p:cNvPr id="4" name="Espace réservé du numéro de diapositive 2">
            <a:extLst>
              <a:ext uri="{FF2B5EF4-FFF2-40B4-BE49-F238E27FC236}">
                <a16:creationId xmlns:a16="http://schemas.microsoft.com/office/drawing/2014/main" id="{3B2E7228-D860-4D2C-984B-05764D70271F}"/>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13</a:t>
            </a:fld>
            <a:endParaRPr lang="fr-FR" sz="1400" b="1" dirty="0">
              <a:latin typeface="+mj-lt"/>
            </a:endParaRPr>
          </a:p>
        </p:txBody>
      </p:sp>
    </p:spTree>
    <p:extLst>
      <p:ext uri="{BB962C8B-B14F-4D97-AF65-F5344CB8AC3E}">
        <p14:creationId xmlns:p14="http://schemas.microsoft.com/office/powerpoint/2010/main" val="214985438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fr-BE" dirty="0"/>
              <a:t>Étapes</a:t>
            </a:r>
            <a:endParaRPr lang="fr-CA" altLang="fr-FR" dirty="0"/>
          </a:p>
        </p:txBody>
      </p:sp>
      <p:sp>
        <p:nvSpPr>
          <p:cNvPr id="5" name="Text Placeholder 13"/>
          <p:cNvSpPr>
            <a:spLocks noGrp="1"/>
          </p:cNvSpPr>
          <p:nvPr>
            <p:ph idx="1"/>
          </p:nvPr>
        </p:nvSpPr>
        <p:spPr/>
        <p:txBody>
          <a:bodyPr/>
          <a:lstStyle/>
          <a:p>
            <a:r>
              <a:rPr lang="fr-BE" dirty="0"/>
              <a:t>CH : chargement des opérandes</a:t>
            </a:r>
          </a:p>
          <a:p>
            <a:pPr lvl="1"/>
            <a:r>
              <a:rPr lang="fr-BE" dirty="0"/>
              <a:t>les opérandes sont  chargées à partir du banc des registres généraux ou de la mémoire vive</a:t>
            </a:r>
          </a:p>
          <a:p>
            <a:r>
              <a:rPr lang="fr-BE" dirty="0"/>
              <a:t>EX : exécution de l'instruction</a:t>
            </a:r>
          </a:p>
          <a:p>
            <a:pPr lvl="1"/>
            <a:r>
              <a:rPr lang="fr-BE" dirty="0"/>
              <a:t>pour un calcul : l'ALU effectue le calcul et place le résultat dans le registre de résultat de l'ALU</a:t>
            </a:r>
          </a:p>
          <a:p>
            <a:pPr lvl="1"/>
            <a:r>
              <a:rPr lang="fr-BE" dirty="0"/>
              <a:t>pour un accès en mémoire : accès à la mémoire via le bus mémoire, le registre d'adresse et le registres mot (qui fait le lien avec la RAM)</a:t>
            </a:r>
          </a:p>
          <a:p>
            <a:r>
              <a:rPr lang="fr-BE" dirty="0"/>
              <a:t>ENR : enregistrement du résultat</a:t>
            </a:r>
          </a:p>
          <a:p>
            <a:pPr lvl="1"/>
            <a:r>
              <a:rPr lang="fr-BE" dirty="0"/>
              <a:t>pour un calcul : copie du registre de résultat de l'ALU dans le registre destination du banc des registres généraux</a:t>
            </a:r>
          </a:p>
          <a:p>
            <a:pPr lvl="1"/>
            <a:r>
              <a:rPr lang="fr-BE" dirty="0"/>
              <a:t>pour une lecture en mémoire : copie du registre mot dans le registre destination du banc des registres généraux</a:t>
            </a:r>
          </a:p>
        </p:txBody>
      </p:sp>
      <p:sp>
        <p:nvSpPr>
          <p:cNvPr id="4" name="Espace réservé du numéro de diapositive 2">
            <a:extLst>
              <a:ext uri="{FF2B5EF4-FFF2-40B4-BE49-F238E27FC236}">
                <a16:creationId xmlns:a16="http://schemas.microsoft.com/office/drawing/2014/main" id="{918E5330-7B5A-4798-8FB5-EAD9954694DA}"/>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14</a:t>
            </a:fld>
            <a:endParaRPr lang="fr-FR" sz="1400" b="1" dirty="0">
              <a:latin typeface="+mj-lt"/>
            </a:endParaRPr>
          </a:p>
        </p:txBody>
      </p:sp>
    </p:spTree>
    <p:extLst>
      <p:ext uri="{BB962C8B-B14F-4D97-AF65-F5344CB8AC3E}">
        <p14:creationId xmlns:p14="http://schemas.microsoft.com/office/powerpoint/2010/main" val="370719915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Mise en place</a:t>
            </a:r>
          </a:p>
        </p:txBody>
      </p:sp>
      <p:sp>
        <p:nvSpPr>
          <p:cNvPr id="3" name="Text Placeholder 2"/>
          <p:cNvSpPr>
            <a:spLocks noGrp="1"/>
          </p:cNvSpPr>
          <p:nvPr>
            <p:ph idx="1"/>
          </p:nvPr>
        </p:nvSpPr>
        <p:spPr/>
        <p:txBody>
          <a:bodyPr/>
          <a:lstStyle/>
          <a:p>
            <a:r>
              <a:rPr lang="fr-BE" dirty="0"/>
              <a:t>Une autre façon de voir le processeur : suite d'étages…</a:t>
            </a:r>
          </a:p>
          <a:p>
            <a:endParaRPr lang="fr-BE" dirty="0"/>
          </a:p>
          <a:p>
            <a:endParaRPr lang="fr-BE" dirty="0"/>
          </a:p>
          <a:p>
            <a:endParaRPr lang="fr-BE" dirty="0"/>
          </a:p>
          <a:p>
            <a:endParaRPr lang="fr-BE" dirty="0"/>
          </a:p>
          <a:p>
            <a:endParaRPr lang="fr-BE" dirty="0"/>
          </a:p>
          <a:p>
            <a:endParaRPr lang="fr-BE" dirty="0"/>
          </a:p>
          <a:p>
            <a:endParaRPr lang="fr-BE" dirty="0"/>
          </a:p>
          <a:p>
            <a:endParaRPr lang="fr-BE" dirty="0"/>
          </a:p>
          <a:p>
            <a:endParaRPr lang="fr-BE" dirty="0"/>
          </a:p>
          <a:p>
            <a:endParaRPr lang="fr-BE" dirty="0"/>
          </a:p>
          <a:p>
            <a:r>
              <a:rPr lang="fr-BE" dirty="0"/>
              <a:t>Quid si le temps d'exécution est plus grand que le temps de chargement des opérandes, par exemple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397" y="2025244"/>
            <a:ext cx="6061538"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2">
            <a:extLst>
              <a:ext uri="{FF2B5EF4-FFF2-40B4-BE49-F238E27FC236}">
                <a16:creationId xmlns:a16="http://schemas.microsoft.com/office/drawing/2014/main" id="{F7C2BF59-22F1-40E0-A846-597970DB9851}"/>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15</a:t>
            </a:fld>
            <a:endParaRPr lang="fr-FR" sz="1400" b="1" dirty="0">
              <a:latin typeface="+mj-lt"/>
            </a:endParaRPr>
          </a:p>
        </p:txBody>
      </p:sp>
    </p:spTree>
    <p:extLst>
      <p:ext uri="{BB962C8B-B14F-4D97-AF65-F5344CB8AC3E}">
        <p14:creationId xmlns:p14="http://schemas.microsoft.com/office/powerpoint/2010/main" val="393653237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p:txBody>
          <a:bodyPr/>
          <a:lstStyle/>
          <a:p>
            <a:r>
              <a:rPr lang="fr-BE" dirty="0"/>
              <a:t>Mise en place</a:t>
            </a:r>
          </a:p>
        </p:txBody>
      </p:sp>
      <p:sp>
        <p:nvSpPr>
          <p:cNvPr id="5" name="Text Placeholder 2"/>
          <p:cNvSpPr>
            <a:spLocks noGrp="1"/>
          </p:cNvSpPr>
          <p:nvPr>
            <p:ph idx="1"/>
          </p:nvPr>
        </p:nvSpPr>
        <p:spPr/>
        <p:txBody>
          <a:bodyPr/>
          <a:lstStyle/>
          <a:p>
            <a:r>
              <a:rPr lang="fr-BE" dirty="0"/>
              <a:t>Comme les étages n’ont pas les mêmes temps de traitement, il faut ajouter des registres entre les étages</a:t>
            </a:r>
          </a:p>
          <a:p>
            <a:endParaRPr lang="fr-BE" dirty="0"/>
          </a:p>
          <a:p>
            <a:endParaRPr lang="fr-BE" dirty="0"/>
          </a:p>
          <a:p>
            <a:endParaRPr lang="fr-BE" dirty="0"/>
          </a:p>
          <a:p>
            <a:endParaRPr lang="fr-BE" dirty="0"/>
          </a:p>
          <a:p>
            <a:endParaRPr lang="fr-BE" dirty="0"/>
          </a:p>
          <a:p>
            <a:endParaRPr lang="fr-BE" dirty="0"/>
          </a:p>
          <a:p>
            <a:endParaRPr lang="fr-BE" dirty="0"/>
          </a:p>
          <a:p>
            <a:endParaRPr lang="fr-BE" dirty="0"/>
          </a:p>
          <a:p>
            <a:endParaRPr lang="fr-BE" dirty="0"/>
          </a:p>
          <a:p>
            <a:r>
              <a:rPr lang="fr-BE" dirty="0"/>
              <a:t>L'étage </a:t>
            </a:r>
            <a:r>
              <a:rPr lang="fr-BE"/>
              <a:t>de chargement doit </a:t>
            </a:r>
            <a:r>
              <a:rPr lang="fr-BE" dirty="0"/>
              <a:t>attendre avant de vider  son registre…</a:t>
            </a:r>
          </a:p>
          <a:p>
            <a:endParaRPr lang="fr-BE" dirty="0"/>
          </a:p>
          <a:p>
            <a:endParaRPr lang="fr-BE" dirty="0"/>
          </a:p>
        </p:txBody>
      </p:sp>
      <p:grpSp>
        <p:nvGrpSpPr>
          <p:cNvPr id="10" name="Group 9"/>
          <p:cNvGrpSpPr/>
          <p:nvPr/>
        </p:nvGrpSpPr>
        <p:grpSpPr>
          <a:xfrm>
            <a:off x="1291399" y="2025244"/>
            <a:ext cx="6061547" cy="3600000"/>
            <a:chOff x="1291399" y="1772816"/>
            <a:chExt cx="6061547" cy="360000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399" y="1772816"/>
              <a:ext cx="6061547"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rot="16200000">
              <a:off x="2515240" y="3100038"/>
              <a:ext cx="1800000" cy="1800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1400" b="1" i="0" u="none" strike="noStrike" cap="none" normalizeH="0" baseline="0" dirty="0">
                  <a:ln>
                    <a:noFill/>
                  </a:ln>
                  <a:solidFill>
                    <a:schemeClr val="tx1"/>
                  </a:solidFill>
                  <a:effectLst/>
                  <a:latin typeface="Courier New" pitchFamily="49" charset="0"/>
                  <a:cs typeface="Courier New" pitchFamily="49" charset="0"/>
                </a:rPr>
                <a:t>REGISTRES</a:t>
              </a:r>
            </a:p>
          </p:txBody>
        </p:sp>
        <p:sp>
          <p:nvSpPr>
            <p:cNvPr id="11" name="Rectangle 10"/>
            <p:cNvSpPr/>
            <p:nvPr/>
          </p:nvSpPr>
          <p:spPr bwMode="auto">
            <a:xfrm rot="16200000">
              <a:off x="3993725" y="3100037"/>
              <a:ext cx="1800000" cy="1800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1400" b="1" i="0" u="none" strike="noStrike" cap="none" normalizeH="0" baseline="0" dirty="0">
                  <a:ln>
                    <a:noFill/>
                  </a:ln>
                  <a:solidFill>
                    <a:schemeClr val="tx1"/>
                  </a:solidFill>
                  <a:effectLst/>
                  <a:latin typeface="Courier New" pitchFamily="49" charset="0"/>
                  <a:cs typeface="Courier New" pitchFamily="49" charset="0"/>
                </a:rPr>
                <a:t>REGISTRES</a:t>
              </a:r>
            </a:p>
          </p:txBody>
        </p:sp>
        <p:sp>
          <p:nvSpPr>
            <p:cNvPr id="12" name="Rectangle 11"/>
            <p:cNvSpPr/>
            <p:nvPr/>
          </p:nvSpPr>
          <p:spPr bwMode="auto">
            <a:xfrm rot="16200000">
              <a:off x="5346196" y="3100038"/>
              <a:ext cx="1800000" cy="1800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BE" sz="1400" b="1" i="0" u="none" strike="noStrike" cap="none" normalizeH="0" baseline="0" dirty="0">
                  <a:ln>
                    <a:noFill/>
                  </a:ln>
                  <a:solidFill>
                    <a:schemeClr val="tx1"/>
                  </a:solidFill>
                  <a:effectLst/>
                  <a:latin typeface="Courier New" pitchFamily="49" charset="0"/>
                  <a:cs typeface="Courier New" pitchFamily="49" charset="0"/>
                </a:rPr>
                <a:t>REGISTRES</a:t>
              </a:r>
            </a:p>
          </p:txBody>
        </p:sp>
      </p:grpSp>
      <p:sp>
        <p:nvSpPr>
          <p:cNvPr id="13" name="Espace réservé du numéro de diapositive 2">
            <a:extLst>
              <a:ext uri="{FF2B5EF4-FFF2-40B4-BE49-F238E27FC236}">
                <a16:creationId xmlns:a16="http://schemas.microsoft.com/office/drawing/2014/main" id="{16FA4B90-0C40-4738-87FF-977255185FA7}"/>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16</a:t>
            </a:fld>
            <a:endParaRPr lang="fr-FR" sz="1400" b="1" dirty="0">
              <a:latin typeface="+mj-lt"/>
            </a:endParaRPr>
          </a:p>
        </p:txBody>
      </p:sp>
    </p:spTree>
    <p:extLst>
      <p:ext uri="{BB962C8B-B14F-4D97-AF65-F5344CB8AC3E}">
        <p14:creationId xmlns:p14="http://schemas.microsoft.com/office/powerpoint/2010/main" val="4039428308"/>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2"/>
          <p:cNvSpPr>
            <a:spLocks noGrp="1" noChangeArrowheads="1"/>
          </p:cNvSpPr>
          <p:nvPr>
            <p:ph type="title"/>
          </p:nvPr>
        </p:nvSpPr>
        <p:spPr/>
        <p:txBody>
          <a:bodyPr/>
          <a:lstStyle/>
          <a:p>
            <a:r>
              <a:rPr lang="fr-FR" altLang="fr-FR" dirty="0"/>
              <a:t>Exemple</a:t>
            </a:r>
            <a:endParaRPr lang="fr-CA" altLang="fr-FR" dirty="0"/>
          </a:p>
        </p:txBody>
      </p:sp>
      <p:sp>
        <p:nvSpPr>
          <p:cNvPr id="4" name="Text Placeholder 3"/>
          <p:cNvSpPr>
            <a:spLocks noGrp="1"/>
          </p:cNvSpPr>
          <p:nvPr>
            <p:ph idx="1"/>
          </p:nvPr>
        </p:nvSpPr>
        <p:spPr/>
        <p:txBody>
          <a:bodyPr/>
          <a:lstStyle/>
          <a:p>
            <a:pPr marL="0" indent="0">
              <a:buNone/>
            </a:pPr>
            <a:r>
              <a:rPr lang="fr-FR" altLang="fr-FR" dirty="0"/>
              <a:t>Instruction : "Si (I - J) = 0 alors Suite"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BE" dirty="0"/>
              <a:t>La </a:t>
            </a:r>
            <a:r>
              <a:rPr lang="fr-BE" b="1" dirty="0">
                <a:solidFill>
                  <a:schemeClr val="accent2"/>
                </a:solidFill>
              </a:rPr>
              <a:t>fréquence maximale </a:t>
            </a:r>
            <a:r>
              <a:rPr lang="fr-BE" dirty="0"/>
              <a:t>de l'horloge est déterminée par l'étage le plus lente </a:t>
            </a:r>
            <a:r>
              <a:rPr lang="fr-BE" dirty="0">
                <a:solidFill>
                  <a:schemeClr val="bg1">
                    <a:lumMod val="65000"/>
                  </a:schemeClr>
                </a:solidFill>
              </a:rPr>
              <a:t>(sans compter les </a:t>
            </a:r>
            <a:r>
              <a:rPr lang="fr-BE" i="1" dirty="0">
                <a:solidFill>
                  <a:schemeClr val="bg1">
                    <a:lumMod val="65000"/>
                  </a:schemeClr>
                </a:solidFill>
              </a:rPr>
              <a:t>cache miss)</a:t>
            </a:r>
            <a:endParaRPr lang="fr-BE" dirty="0">
              <a:solidFill>
                <a:schemeClr val="bg1">
                  <a:lumMod val="65000"/>
                </a:schemeClr>
              </a:solidFill>
            </a:endParaRPr>
          </a:p>
          <a:p>
            <a:endParaRPr lang="fr-BE" dirty="0"/>
          </a:p>
        </p:txBody>
      </p:sp>
      <p:grpSp>
        <p:nvGrpSpPr>
          <p:cNvPr id="9" name="Group 8"/>
          <p:cNvGrpSpPr/>
          <p:nvPr/>
        </p:nvGrpSpPr>
        <p:grpSpPr>
          <a:xfrm>
            <a:off x="432000" y="1957823"/>
            <a:ext cx="8280000" cy="3600000"/>
            <a:chOff x="395288" y="1560513"/>
            <a:chExt cx="8353426" cy="4064000"/>
          </a:xfrm>
        </p:grpSpPr>
        <p:grpSp>
          <p:nvGrpSpPr>
            <p:cNvPr id="32772" name="Group 159"/>
            <p:cNvGrpSpPr>
              <a:grpSpLocks/>
            </p:cNvGrpSpPr>
            <p:nvPr/>
          </p:nvGrpSpPr>
          <p:grpSpPr bwMode="auto">
            <a:xfrm>
              <a:off x="395288" y="1560513"/>
              <a:ext cx="8280400" cy="677862"/>
              <a:chOff x="249" y="983"/>
              <a:chExt cx="5216" cy="427"/>
            </a:xfrm>
          </p:grpSpPr>
          <p:sp>
            <p:nvSpPr>
              <p:cNvPr id="32845" name="Rectangle 85"/>
              <p:cNvSpPr>
                <a:spLocks noChangeArrowheads="1"/>
              </p:cNvSpPr>
              <p:nvPr/>
            </p:nvSpPr>
            <p:spPr bwMode="auto">
              <a:xfrm>
                <a:off x="4521" y="983"/>
                <a:ext cx="49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dirty="0"/>
                  <a:t>t+7</a:t>
                </a:r>
              </a:p>
            </p:txBody>
          </p:sp>
          <p:sp>
            <p:nvSpPr>
              <p:cNvPr id="32846" name="Rectangle 13"/>
              <p:cNvSpPr>
                <a:spLocks noChangeArrowheads="1"/>
              </p:cNvSpPr>
              <p:nvPr/>
            </p:nvSpPr>
            <p:spPr bwMode="auto">
              <a:xfrm>
                <a:off x="5020" y="983"/>
                <a:ext cx="445"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dirty="0"/>
                  <a:t>t+8</a:t>
                </a:r>
              </a:p>
            </p:txBody>
          </p:sp>
          <p:sp>
            <p:nvSpPr>
              <p:cNvPr id="32847" name="Rectangle 12"/>
              <p:cNvSpPr>
                <a:spLocks noChangeArrowheads="1"/>
              </p:cNvSpPr>
              <p:nvPr/>
            </p:nvSpPr>
            <p:spPr bwMode="auto">
              <a:xfrm>
                <a:off x="4022" y="983"/>
                <a:ext cx="49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a:t>t+6</a:t>
                </a:r>
              </a:p>
            </p:txBody>
          </p:sp>
          <p:sp>
            <p:nvSpPr>
              <p:cNvPr id="32848" name="Rectangle 11"/>
              <p:cNvSpPr>
                <a:spLocks noChangeArrowheads="1"/>
              </p:cNvSpPr>
              <p:nvPr/>
            </p:nvSpPr>
            <p:spPr bwMode="auto">
              <a:xfrm>
                <a:off x="3500" y="983"/>
                <a:ext cx="52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a:t>t+5</a:t>
                </a:r>
              </a:p>
            </p:txBody>
          </p:sp>
          <p:sp>
            <p:nvSpPr>
              <p:cNvPr id="32849" name="Rectangle 10"/>
              <p:cNvSpPr>
                <a:spLocks noChangeArrowheads="1"/>
              </p:cNvSpPr>
              <p:nvPr/>
            </p:nvSpPr>
            <p:spPr bwMode="auto">
              <a:xfrm>
                <a:off x="2989" y="983"/>
                <a:ext cx="511"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a:t>t+4</a:t>
                </a:r>
              </a:p>
            </p:txBody>
          </p:sp>
          <p:sp>
            <p:nvSpPr>
              <p:cNvPr id="32850" name="Rectangle 9"/>
              <p:cNvSpPr>
                <a:spLocks noChangeArrowheads="1"/>
              </p:cNvSpPr>
              <p:nvPr/>
            </p:nvSpPr>
            <p:spPr bwMode="auto">
              <a:xfrm>
                <a:off x="2471" y="983"/>
                <a:ext cx="51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a:t>t+3</a:t>
                </a:r>
              </a:p>
            </p:txBody>
          </p:sp>
          <p:sp>
            <p:nvSpPr>
              <p:cNvPr id="32851" name="Rectangle 8"/>
              <p:cNvSpPr>
                <a:spLocks noChangeArrowheads="1"/>
              </p:cNvSpPr>
              <p:nvPr/>
            </p:nvSpPr>
            <p:spPr bwMode="auto">
              <a:xfrm>
                <a:off x="2030" y="983"/>
                <a:ext cx="46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dirty="0"/>
                  <a:t>t+2</a:t>
                </a:r>
              </a:p>
            </p:txBody>
          </p:sp>
          <p:sp>
            <p:nvSpPr>
              <p:cNvPr id="32852" name="Rectangle 7"/>
              <p:cNvSpPr>
                <a:spLocks noChangeArrowheads="1"/>
              </p:cNvSpPr>
              <p:nvPr/>
            </p:nvSpPr>
            <p:spPr bwMode="auto">
              <a:xfrm>
                <a:off x="1538" y="983"/>
                <a:ext cx="476"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dirty="0"/>
                  <a:t>t+1</a:t>
                </a:r>
              </a:p>
            </p:txBody>
          </p:sp>
          <p:sp>
            <p:nvSpPr>
              <p:cNvPr id="32853" name="Rectangle 6"/>
              <p:cNvSpPr>
                <a:spLocks noChangeArrowheads="1"/>
              </p:cNvSpPr>
              <p:nvPr/>
            </p:nvSpPr>
            <p:spPr bwMode="auto">
              <a:xfrm>
                <a:off x="1257" y="983"/>
                <a:ext cx="295"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dirty="0"/>
                  <a:t>t</a:t>
                </a:r>
              </a:p>
            </p:txBody>
          </p:sp>
          <p:sp>
            <p:nvSpPr>
              <p:cNvPr id="32854" name="Rectangle 5"/>
              <p:cNvSpPr>
                <a:spLocks noChangeArrowheads="1"/>
              </p:cNvSpPr>
              <p:nvPr/>
            </p:nvSpPr>
            <p:spPr bwMode="auto">
              <a:xfrm>
                <a:off x="249" y="983"/>
                <a:ext cx="983"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800"/>
                  <a:t>Instr.</a:t>
                </a:r>
              </a:p>
            </p:txBody>
          </p:sp>
          <p:sp>
            <p:nvSpPr>
              <p:cNvPr id="32855" name="Line 65"/>
              <p:cNvSpPr>
                <a:spLocks noChangeShapeType="1"/>
              </p:cNvSpPr>
              <p:nvPr/>
            </p:nvSpPr>
            <p:spPr bwMode="auto">
              <a:xfrm>
                <a:off x="249" y="983"/>
                <a:ext cx="52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856" name="Line 66"/>
              <p:cNvSpPr>
                <a:spLocks noChangeShapeType="1"/>
              </p:cNvSpPr>
              <p:nvPr/>
            </p:nvSpPr>
            <p:spPr bwMode="auto">
              <a:xfrm>
                <a:off x="249" y="1410"/>
                <a:ext cx="5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grpSp>
        <p:grpSp>
          <p:nvGrpSpPr>
            <p:cNvPr id="227488" name="Group 160"/>
            <p:cNvGrpSpPr>
              <a:grpSpLocks/>
            </p:cNvGrpSpPr>
            <p:nvPr/>
          </p:nvGrpSpPr>
          <p:grpSpPr bwMode="auto">
            <a:xfrm>
              <a:off x="395288" y="2238375"/>
              <a:ext cx="8280400" cy="676275"/>
              <a:chOff x="249" y="1410"/>
              <a:chExt cx="5216" cy="426"/>
            </a:xfrm>
          </p:grpSpPr>
          <p:sp>
            <p:nvSpPr>
              <p:cNvPr id="32834" name="Rectangle 87"/>
              <p:cNvSpPr>
                <a:spLocks noChangeArrowheads="1"/>
              </p:cNvSpPr>
              <p:nvPr/>
            </p:nvSpPr>
            <p:spPr bwMode="auto">
              <a:xfrm>
                <a:off x="4521" y="1410"/>
                <a:ext cx="499"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35" name="Rectangle 23"/>
              <p:cNvSpPr>
                <a:spLocks noChangeArrowheads="1"/>
              </p:cNvSpPr>
              <p:nvPr/>
            </p:nvSpPr>
            <p:spPr bwMode="auto">
              <a:xfrm>
                <a:off x="5020" y="1410"/>
                <a:ext cx="445"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36" name="Rectangle 22"/>
              <p:cNvSpPr>
                <a:spLocks noChangeArrowheads="1"/>
              </p:cNvSpPr>
              <p:nvPr/>
            </p:nvSpPr>
            <p:spPr bwMode="auto">
              <a:xfrm>
                <a:off x="4022" y="1410"/>
                <a:ext cx="499"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37" name="Rectangle 21"/>
              <p:cNvSpPr>
                <a:spLocks noChangeArrowheads="1"/>
              </p:cNvSpPr>
              <p:nvPr/>
            </p:nvSpPr>
            <p:spPr bwMode="auto">
              <a:xfrm>
                <a:off x="3500" y="1410"/>
                <a:ext cx="522"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38" name="Rectangle 20"/>
              <p:cNvSpPr>
                <a:spLocks noChangeArrowheads="1"/>
              </p:cNvSpPr>
              <p:nvPr/>
            </p:nvSpPr>
            <p:spPr bwMode="auto">
              <a:xfrm>
                <a:off x="2989" y="1410"/>
                <a:ext cx="51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ENR</a:t>
                </a:r>
              </a:p>
            </p:txBody>
          </p:sp>
          <p:sp>
            <p:nvSpPr>
              <p:cNvPr id="32839" name="Rectangle 19"/>
              <p:cNvSpPr>
                <a:spLocks noChangeArrowheads="1"/>
              </p:cNvSpPr>
              <p:nvPr/>
            </p:nvSpPr>
            <p:spPr bwMode="auto">
              <a:xfrm>
                <a:off x="2471" y="1410"/>
                <a:ext cx="51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EX</a:t>
                </a:r>
              </a:p>
            </p:txBody>
          </p:sp>
          <p:sp>
            <p:nvSpPr>
              <p:cNvPr id="32840" name="Rectangle 18"/>
              <p:cNvSpPr>
                <a:spLocks noChangeArrowheads="1"/>
              </p:cNvSpPr>
              <p:nvPr/>
            </p:nvSpPr>
            <p:spPr bwMode="auto">
              <a:xfrm>
                <a:off x="2003" y="1410"/>
                <a:ext cx="46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CH</a:t>
                </a:r>
              </a:p>
            </p:txBody>
          </p:sp>
          <p:sp>
            <p:nvSpPr>
              <p:cNvPr id="32841" name="Rectangle 17"/>
              <p:cNvSpPr>
                <a:spLocks noChangeArrowheads="1"/>
              </p:cNvSpPr>
              <p:nvPr/>
            </p:nvSpPr>
            <p:spPr bwMode="auto">
              <a:xfrm>
                <a:off x="1527" y="1410"/>
                <a:ext cx="47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DE</a:t>
                </a:r>
              </a:p>
            </p:txBody>
          </p:sp>
          <p:sp>
            <p:nvSpPr>
              <p:cNvPr id="32842" name="Rectangle 16"/>
              <p:cNvSpPr>
                <a:spLocks noChangeArrowheads="1"/>
              </p:cNvSpPr>
              <p:nvPr/>
            </p:nvSpPr>
            <p:spPr bwMode="auto">
              <a:xfrm>
                <a:off x="1204" y="1410"/>
                <a:ext cx="34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LE</a:t>
                </a:r>
              </a:p>
            </p:txBody>
          </p:sp>
          <p:sp>
            <p:nvSpPr>
              <p:cNvPr id="32843" name="Rectangle 15"/>
              <p:cNvSpPr>
                <a:spLocks noChangeArrowheads="1"/>
              </p:cNvSpPr>
              <p:nvPr/>
            </p:nvSpPr>
            <p:spPr bwMode="auto">
              <a:xfrm>
                <a:off x="249" y="1410"/>
                <a:ext cx="983"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FR" altLang="fr-FR" sz="2000" dirty="0">
                    <a:latin typeface="Consolas" panose="020B0609020204030204" pitchFamily="49" charset="0"/>
                  </a:rPr>
                  <a:t>MOV R1, I</a:t>
                </a:r>
              </a:p>
            </p:txBody>
          </p:sp>
          <p:sp>
            <p:nvSpPr>
              <p:cNvPr id="32844" name="Line 67"/>
              <p:cNvSpPr>
                <a:spLocks noChangeShapeType="1"/>
              </p:cNvSpPr>
              <p:nvPr/>
            </p:nvSpPr>
            <p:spPr bwMode="auto">
              <a:xfrm>
                <a:off x="249" y="1836"/>
                <a:ext cx="5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grpSp>
        <p:grpSp>
          <p:nvGrpSpPr>
            <p:cNvPr id="227489" name="Group 161"/>
            <p:cNvGrpSpPr>
              <a:grpSpLocks/>
            </p:cNvGrpSpPr>
            <p:nvPr/>
          </p:nvGrpSpPr>
          <p:grpSpPr bwMode="auto">
            <a:xfrm>
              <a:off x="395288" y="2914650"/>
              <a:ext cx="8280400" cy="677863"/>
              <a:chOff x="249" y="1836"/>
              <a:chExt cx="5216" cy="427"/>
            </a:xfrm>
          </p:grpSpPr>
          <p:sp>
            <p:nvSpPr>
              <p:cNvPr id="32823" name="Rectangle 89"/>
              <p:cNvSpPr>
                <a:spLocks noChangeArrowheads="1"/>
              </p:cNvSpPr>
              <p:nvPr/>
            </p:nvSpPr>
            <p:spPr bwMode="auto">
              <a:xfrm>
                <a:off x="4521" y="1836"/>
                <a:ext cx="49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24" name="Rectangle 33"/>
              <p:cNvSpPr>
                <a:spLocks noChangeArrowheads="1"/>
              </p:cNvSpPr>
              <p:nvPr/>
            </p:nvSpPr>
            <p:spPr bwMode="auto">
              <a:xfrm>
                <a:off x="5020" y="1836"/>
                <a:ext cx="445"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25" name="Rectangle 32"/>
              <p:cNvSpPr>
                <a:spLocks noChangeArrowheads="1"/>
              </p:cNvSpPr>
              <p:nvPr/>
            </p:nvSpPr>
            <p:spPr bwMode="auto">
              <a:xfrm>
                <a:off x="4022" y="1836"/>
                <a:ext cx="49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26" name="Rectangle 31"/>
              <p:cNvSpPr>
                <a:spLocks noChangeArrowheads="1"/>
              </p:cNvSpPr>
              <p:nvPr/>
            </p:nvSpPr>
            <p:spPr bwMode="auto">
              <a:xfrm>
                <a:off x="3500" y="1836"/>
                <a:ext cx="52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ENR</a:t>
                </a:r>
              </a:p>
            </p:txBody>
          </p:sp>
          <p:sp>
            <p:nvSpPr>
              <p:cNvPr id="32827" name="Rectangle 30"/>
              <p:cNvSpPr>
                <a:spLocks noChangeArrowheads="1"/>
              </p:cNvSpPr>
              <p:nvPr/>
            </p:nvSpPr>
            <p:spPr bwMode="auto">
              <a:xfrm>
                <a:off x="2989" y="1836"/>
                <a:ext cx="511"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EX</a:t>
                </a:r>
              </a:p>
            </p:txBody>
          </p:sp>
          <p:sp>
            <p:nvSpPr>
              <p:cNvPr id="32828" name="Rectangle 29"/>
              <p:cNvSpPr>
                <a:spLocks noChangeArrowheads="1"/>
              </p:cNvSpPr>
              <p:nvPr/>
            </p:nvSpPr>
            <p:spPr bwMode="auto">
              <a:xfrm>
                <a:off x="2471" y="1836"/>
                <a:ext cx="51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CH</a:t>
                </a:r>
              </a:p>
            </p:txBody>
          </p:sp>
          <p:sp>
            <p:nvSpPr>
              <p:cNvPr id="32829" name="Rectangle 28"/>
              <p:cNvSpPr>
                <a:spLocks noChangeArrowheads="1"/>
              </p:cNvSpPr>
              <p:nvPr/>
            </p:nvSpPr>
            <p:spPr bwMode="auto">
              <a:xfrm>
                <a:off x="2003" y="1836"/>
                <a:ext cx="46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DE</a:t>
                </a:r>
              </a:p>
            </p:txBody>
          </p:sp>
          <p:sp>
            <p:nvSpPr>
              <p:cNvPr id="32830" name="Rectangle 27"/>
              <p:cNvSpPr>
                <a:spLocks noChangeArrowheads="1"/>
              </p:cNvSpPr>
              <p:nvPr/>
            </p:nvSpPr>
            <p:spPr bwMode="auto">
              <a:xfrm>
                <a:off x="1527" y="1836"/>
                <a:ext cx="476"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LE</a:t>
                </a:r>
              </a:p>
            </p:txBody>
          </p:sp>
          <p:sp>
            <p:nvSpPr>
              <p:cNvPr id="32831" name="Rectangle 26"/>
              <p:cNvSpPr>
                <a:spLocks noChangeArrowheads="1"/>
              </p:cNvSpPr>
              <p:nvPr/>
            </p:nvSpPr>
            <p:spPr bwMode="auto">
              <a:xfrm>
                <a:off x="1232" y="1836"/>
                <a:ext cx="295"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32" name="Rectangle 25"/>
              <p:cNvSpPr>
                <a:spLocks noChangeArrowheads="1"/>
              </p:cNvSpPr>
              <p:nvPr/>
            </p:nvSpPr>
            <p:spPr bwMode="auto">
              <a:xfrm>
                <a:off x="249" y="1836"/>
                <a:ext cx="983"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FR" altLang="fr-FR" sz="2000" dirty="0">
                    <a:latin typeface="Consolas" panose="020B0609020204030204" pitchFamily="49" charset="0"/>
                  </a:rPr>
                  <a:t>MOV R2, J</a:t>
                </a:r>
              </a:p>
            </p:txBody>
          </p:sp>
          <p:sp>
            <p:nvSpPr>
              <p:cNvPr id="32833" name="Line 68"/>
              <p:cNvSpPr>
                <a:spLocks noChangeShapeType="1"/>
              </p:cNvSpPr>
              <p:nvPr/>
            </p:nvSpPr>
            <p:spPr bwMode="auto">
              <a:xfrm>
                <a:off x="249" y="2263"/>
                <a:ext cx="5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grpSp>
        <p:grpSp>
          <p:nvGrpSpPr>
            <p:cNvPr id="227490" name="Group 162"/>
            <p:cNvGrpSpPr>
              <a:grpSpLocks/>
            </p:cNvGrpSpPr>
            <p:nvPr/>
          </p:nvGrpSpPr>
          <p:grpSpPr bwMode="auto">
            <a:xfrm>
              <a:off x="395288" y="3592513"/>
              <a:ext cx="8280400" cy="677862"/>
              <a:chOff x="249" y="2263"/>
              <a:chExt cx="5216" cy="427"/>
            </a:xfrm>
          </p:grpSpPr>
          <p:sp>
            <p:nvSpPr>
              <p:cNvPr id="32812" name="Rectangle 91"/>
              <p:cNvSpPr>
                <a:spLocks noChangeArrowheads="1"/>
              </p:cNvSpPr>
              <p:nvPr/>
            </p:nvSpPr>
            <p:spPr bwMode="auto">
              <a:xfrm>
                <a:off x="4521" y="2263"/>
                <a:ext cx="49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13" name="Rectangle 43"/>
              <p:cNvSpPr>
                <a:spLocks noChangeArrowheads="1"/>
              </p:cNvSpPr>
              <p:nvPr/>
            </p:nvSpPr>
            <p:spPr bwMode="auto">
              <a:xfrm>
                <a:off x="5020" y="2263"/>
                <a:ext cx="445"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14" name="Rectangle 42"/>
              <p:cNvSpPr>
                <a:spLocks noChangeArrowheads="1"/>
              </p:cNvSpPr>
              <p:nvPr/>
            </p:nvSpPr>
            <p:spPr bwMode="auto">
              <a:xfrm>
                <a:off x="4022" y="2263"/>
                <a:ext cx="49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ENR</a:t>
                </a:r>
              </a:p>
            </p:txBody>
          </p:sp>
          <p:sp>
            <p:nvSpPr>
              <p:cNvPr id="32815" name="Rectangle 41"/>
              <p:cNvSpPr>
                <a:spLocks noChangeArrowheads="1"/>
              </p:cNvSpPr>
              <p:nvPr/>
            </p:nvSpPr>
            <p:spPr bwMode="auto">
              <a:xfrm>
                <a:off x="3500" y="2263"/>
                <a:ext cx="52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EX</a:t>
                </a:r>
              </a:p>
            </p:txBody>
          </p:sp>
          <p:sp>
            <p:nvSpPr>
              <p:cNvPr id="32816" name="Rectangle 40"/>
              <p:cNvSpPr>
                <a:spLocks noChangeArrowheads="1"/>
              </p:cNvSpPr>
              <p:nvPr/>
            </p:nvSpPr>
            <p:spPr bwMode="auto">
              <a:xfrm>
                <a:off x="2989" y="2263"/>
                <a:ext cx="511"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CH</a:t>
                </a:r>
              </a:p>
            </p:txBody>
          </p:sp>
          <p:sp>
            <p:nvSpPr>
              <p:cNvPr id="32817" name="Rectangle 39"/>
              <p:cNvSpPr>
                <a:spLocks noChangeArrowheads="1"/>
              </p:cNvSpPr>
              <p:nvPr/>
            </p:nvSpPr>
            <p:spPr bwMode="auto">
              <a:xfrm>
                <a:off x="2471" y="2263"/>
                <a:ext cx="51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DE</a:t>
                </a:r>
              </a:p>
            </p:txBody>
          </p:sp>
          <p:sp>
            <p:nvSpPr>
              <p:cNvPr id="32818" name="Rectangle 38"/>
              <p:cNvSpPr>
                <a:spLocks noChangeArrowheads="1"/>
              </p:cNvSpPr>
              <p:nvPr/>
            </p:nvSpPr>
            <p:spPr bwMode="auto">
              <a:xfrm>
                <a:off x="2003" y="2263"/>
                <a:ext cx="46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LE</a:t>
                </a:r>
              </a:p>
            </p:txBody>
          </p:sp>
          <p:sp>
            <p:nvSpPr>
              <p:cNvPr id="32819" name="Rectangle 37"/>
              <p:cNvSpPr>
                <a:spLocks noChangeArrowheads="1"/>
              </p:cNvSpPr>
              <p:nvPr/>
            </p:nvSpPr>
            <p:spPr bwMode="auto">
              <a:xfrm>
                <a:off x="1527" y="2263"/>
                <a:ext cx="476"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20" name="Rectangle 36"/>
              <p:cNvSpPr>
                <a:spLocks noChangeArrowheads="1"/>
              </p:cNvSpPr>
              <p:nvPr/>
            </p:nvSpPr>
            <p:spPr bwMode="auto">
              <a:xfrm>
                <a:off x="1232" y="2263"/>
                <a:ext cx="295"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21" name="Rectangle 35"/>
              <p:cNvSpPr>
                <a:spLocks noChangeArrowheads="1"/>
              </p:cNvSpPr>
              <p:nvPr/>
            </p:nvSpPr>
            <p:spPr bwMode="auto">
              <a:xfrm>
                <a:off x="249" y="2263"/>
                <a:ext cx="104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FR" altLang="fr-FR" sz="2000" dirty="0">
                    <a:latin typeface="Consolas" panose="020B0609020204030204" pitchFamily="49" charset="0"/>
                  </a:rPr>
                  <a:t>SUB R1, R2</a:t>
                </a:r>
              </a:p>
            </p:txBody>
          </p:sp>
          <p:sp>
            <p:nvSpPr>
              <p:cNvPr id="32822" name="Line 69"/>
              <p:cNvSpPr>
                <a:spLocks noChangeShapeType="1"/>
              </p:cNvSpPr>
              <p:nvPr/>
            </p:nvSpPr>
            <p:spPr bwMode="auto">
              <a:xfrm>
                <a:off x="249" y="2690"/>
                <a:ext cx="5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grpSp>
        <p:grpSp>
          <p:nvGrpSpPr>
            <p:cNvPr id="227491" name="Group 163"/>
            <p:cNvGrpSpPr>
              <a:grpSpLocks/>
            </p:cNvGrpSpPr>
            <p:nvPr/>
          </p:nvGrpSpPr>
          <p:grpSpPr bwMode="auto">
            <a:xfrm>
              <a:off x="395288" y="4270375"/>
              <a:ext cx="8280400" cy="676275"/>
              <a:chOff x="249" y="2690"/>
              <a:chExt cx="5216" cy="426"/>
            </a:xfrm>
          </p:grpSpPr>
          <p:sp>
            <p:nvSpPr>
              <p:cNvPr id="32801" name="Rectangle 93"/>
              <p:cNvSpPr>
                <a:spLocks noChangeArrowheads="1"/>
              </p:cNvSpPr>
              <p:nvPr/>
            </p:nvSpPr>
            <p:spPr bwMode="auto">
              <a:xfrm>
                <a:off x="4521" y="2690"/>
                <a:ext cx="499"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ENR</a:t>
                </a:r>
              </a:p>
            </p:txBody>
          </p:sp>
          <p:sp>
            <p:nvSpPr>
              <p:cNvPr id="32802" name="Rectangle 53"/>
              <p:cNvSpPr>
                <a:spLocks noChangeArrowheads="1"/>
              </p:cNvSpPr>
              <p:nvPr/>
            </p:nvSpPr>
            <p:spPr bwMode="auto">
              <a:xfrm>
                <a:off x="5020" y="2690"/>
                <a:ext cx="445"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03" name="Rectangle 52"/>
              <p:cNvSpPr>
                <a:spLocks noChangeArrowheads="1"/>
              </p:cNvSpPr>
              <p:nvPr/>
            </p:nvSpPr>
            <p:spPr bwMode="auto">
              <a:xfrm>
                <a:off x="4022" y="2690"/>
                <a:ext cx="499"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EX</a:t>
                </a:r>
              </a:p>
            </p:txBody>
          </p:sp>
          <p:sp>
            <p:nvSpPr>
              <p:cNvPr id="32804" name="Rectangle 51"/>
              <p:cNvSpPr>
                <a:spLocks noChangeArrowheads="1"/>
              </p:cNvSpPr>
              <p:nvPr/>
            </p:nvSpPr>
            <p:spPr bwMode="auto">
              <a:xfrm>
                <a:off x="3500" y="2690"/>
                <a:ext cx="522"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CH</a:t>
                </a:r>
              </a:p>
            </p:txBody>
          </p:sp>
          <p:sp>
            <p:nvSpPr>
              <p:cNvPr id="32805" name="Rectangle 50"/>
              <p:cNvSpPr>
                <a:spLocks noChangeArrowheads="1"/>
              </p:cNvSpPr>
              <p:nvPr/>
            </p:nvSpPr>
            <p:spPr bwMode="auto">
              <a:xfrm>
                <a:off x="2989" y="2690"/>
                <a:ext cx="51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DE</a:t>
                </a:r>
              </a:p>
            </p:txBody>
          </p:sp>
          <p:sp>
            <p:nvSpPr>
              <p:cNvPr id="32806" name="Rectangle 49"/>
              <p:cNvSpPr>
                <a:spLocks noChangeArrowheads="1"/>
              </p:cNvSpPr>
              <p:nvPr/>
            </p:nvSpPr>
            <p:spPr bwMode="auto">
              <a:xfrm>
                <a:off x="2471" y="2690"/>
                <a:ext cx="51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LE</a:t>
                </a:r>
              </a:p>
            </p:txBody>
          </p:sp>
          <p:sp>
            <p:nvSpPr>
              <p:cNvPr id="32807" name="Rectangle 48"/>
              <p:cNvSpPr>
                <a:spLocks noChangeArrowheads="1"/>
              </p:cNvSpPr>
              <p:nvPr/>
            </p:nvSpPr>
            <p:spPr bwMode="auto">
              <a:xfrm>
                <a:off x="2003" y="2690"/>
                <a:ext cx="46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08" name="Rectangle 47"/>
              <p:cNvSpPr>
                <a:spLocks noChangeArrowheads="1"/>
              </p:cNvSpPr>
              <p:nvPr/>
            </p:nvSpPr>
            <p:spPr bwMode="auto">
              <a:xfrm>
                <a:off x="1527" y="2690"/>
                <a:ext cx="47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09" name="Rectangle 46"/>
              <p:cNvSpPr>
                <a:spLocks noChangeArrowheads="1"/>
              </p:cNvSpPr>
              <p:nvPr/>
            </p:nvSpPr>
            <p:spPr bwMode="auto">
              <a:xfrm>
                <a:off x="1232" y="2690"/>
                <a:ext cx="295"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810" name="Rectangle 45"/>
              <p:cNvSpPr>
                <a:spLocks noChangeArrowheads="1"/>
              </p:cNvSpPr>
              <p:nvPr/>
            </p:nvSpPr>
            <p:spPr bwMode="auto">
              <a:xfrm>
                <a:off x="249" y="2690"/>
                <a:ext cx="100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FR" altLang="fr-FR" sz="2000" dirty="0">
                    <a:latin typeface="Consolas" panose="020B0609020204030204" pitchFamily="49" charset="0"/>
                  </a:rPr>
                  <a:t>CMP R1, $0</a:t>
                </a:r>
              </a:p>
            </p:txBody>
          </p:sp>
          <p:sp>
            <p:nvSpPr>
              <p:cNvPr id="32811" name="Line 70"/>
              <p:cNvSpPr>
                <a:spLocks noChangeShapeType="1"/>
              </p:cNvSpPr>
              <p:nvPr/>
            </p:nvSpPr>
            <p:spPr bwMode="auto">
              <a:xfrm>
                <a:off x="249" y="3116"/>
                <a:ext cx="52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grpSp>
        <p:grpSp>
          <p:nvGrpSpPr>
            <p:cNvPr id="227492" name="Group 164"/>
            <p:cNvGrpSpPr>
              <a:grpSpLocks/>
            </p:cNvGrpSpPr>
            <p:nvPr/>
          </p:nvGrpSpPr>
          <p:grpSpPr bwMode="auto">
            <a:xfrm>
              <a:off x="395288" y="4946650"/>
              <a:ext cx="8353426" cy="677863"/>
              <a:chOff x="249" y="3116"/>
              <a:chExt cx="5262" cy="427"/>
            </a:xfrm>
          </p:grpSpPr>
          <p:sp>
            <p:nvSpPr>
              <p:cNvPr id="32790" name="Rectangle 95"/>
              <p:cNvSpPr>
                <a:spLocks noChangeArrowheads="1"/>
              </p:cNvSpPr>
              <p:nvPr/>
            </p:nvSpPr>
            <p:spPr bwMode="auto">
              <a:xfrm>
                <a:off x="4521" y="3116"/>
                <a:ext cx="49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EX</a:t>
                </a:r>
              </a:p>
            </p:txBody>
          </p:sp>
          <p:sp>
            <p:nvSpPr>
              <p:cNvPr id="32791" name="Rectangle 63"/>
              <p:cNvSpPr>
                <a:spLocks noChangeArrowheads="1"/>
              </p:cNvSpPr>
              <p:nvPr/>
            </p:nvSpPr>
            <p:spPr bwMode="auto">
              <a:xfrm>
                <a:off x="4990" y="3116"/>
                <a:ext cx="521"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ENR</a:t>
                </a:r>
              </a:p>
            </p:txBody>
          </p:sp>
          <p:sp>
            <p:nvSpPr>
              <p:cNvPr id="32792" name="Rectangle 62"/>
              <p:cNvSpPr>
                <a:spLocks noChangeArrowheads="1"/>
              </p:cNvSpPr>
              <p:nvPr/>
            </p:nvSpPr>
            <p:spPr bwMode="auto">
              <a:xfrm>
                <a:off x="4022" y="3116"/>
                <a:ext cx="49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CH</a:t>
                </a:r>
              </a:p>
            </p:txBody>
          </p:sp>
          <p:sp>
            <p:nvSpPr>
              <p:cNvPr id="32793" name="Rectangle 61"/>
              <p:cNvSpPr>
                <a:spLocks noChangeArrowheads="1"/>
              </p:cNvSpPr>
              <p:nvPr/>
            </p:nvSpPr>
            <p:spPr bwMode="auto">
              <a:xfrm>
                <a:off x="3500" y="3116"/>
                <a:ext cx="52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DE</a:t>
                </a:r>
              </a:p>
            </p:txBody>
          </p:sp>
          <p:sp>
            <p:nvSpPr>
              <p:cNvPr id="32794" name="Rectangle 60"/>
              <p:cNvSpPr>
                <a:spLocks noChangeArrowheads="1"/>
              </p:cNvSpPr>
              <p:nvPr/>
            </p:nvSpPr>
            <p:spPr bwMode="auto">
              <a:xfrm>
                <a:off x="2989" y="3116"/>
                <a:ext cx="511"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sz="2000" dirty="0"/>
                  <a:t>LE</a:t>
                </a:r>
              </a:p>
            </p:txBody>
          </p:sp>
          <p:sp>
            <p:nvSpPr>
              <p:cNvPr id="32795" name="Rectangle 59"/>
              <p:cNvSpPr>
                <a:spLocks noChangeArrowheads="1"/>
              </p:cNvSpPr>
              <p:nvPr/>
            </p:nvSpPr>
            <p:spPr bwMode="auto">
              <a:xfrm>
                <a:off x="2471" y="3116"/>
                <a:ext cx="51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796" name="Rectangle 58"/>
              <p:cNvSpPr>
                <a:spLocks noChangeArrowheads="1"/>
              </p:cNvSpPr>
              <p:nvPr/>
            </p:nvSpPr>
            <p:spPr bwMode="auto">
              <a:xfrm>
                <a:off x="2003" y="3116"/>
                <a:ext cx="468"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797" name="Rectangle 57"/>
              <p:cNvSpPr>
                <a:spLocks noChangeArrowheads="1"/>
              </p:cNvSpPr>
              <p:nvPr/>
            </p:nvSpPr>
            <p:spPr bwMode="auto">
              <a:xfrm>
                <a:off x="1527" y="3116"/>
                <a:ext cx="476"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798" name="Rectangle 56"/>
              <p:cNvSpPr>
                <a:spLocks noChangeArrowheads="1"/>
              </p:cNvSpPr>
              <p:nvPr/>
            </p:nvSpPr>
            <p:spPr bwMode="auto">
              <a:xfrm>
                <a:off x="1232" y="3116"/>
                <a:ext cx="295"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sz="2000"/>
              </a:p>
            </p:txBody>
          </p:sp>
          <p:sp>
            <p:nvSpPr>
              <p:cNvPr id="32799" name="Rectangle 55"/>
              <p:cNvSpPr>
                <a:spLocks noChangeArrowheads="1"/>
              </p:cNvSpPr>
              <p:nvPr/>
            </p:nvSpPr>
            <p:spPr bwMode="auto">
              <a:xfrm>
                <a:off x="249" y="3116"/>
                <a:ext cx="983"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FR" altLang="fr-FR" sz="2000" dirty="0">
                    <a:latin typeface="Consolas" panose="020B0609020204030204" pitchFamily="49" charset="0"/>
                  </a:rPr>
                  <a:t>BE Suite</a:t>
                </a:r>
              </a:p>
            </p:txBody>
          </p:sp>
          <p:sp>
            <p:nvSpPr>
              <p:cNvPr id="32800" name="Line 71"/>
              <p:cNvSpPr>
                <a:spLocks noChangeShapeType="1"/>
              </p:cNvSpPr>
              <p:nvPr/>
            </p:nvSpPr>
            <p:spPr bwMode="auto">
              <a:xfrm>
                <a:off x="249" y="3543"/>
                <a:ext cx="52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grpSp>
        <p:sp>
          <p:nvSpPr>
            <p:cNvPr id="32778" name="Line 72"/>
            <p:cNvSpPr>
              <a:spLocks noChangeShapeType="1"/>
            </p:cNvSpPr>
            <p:nvPr/>
          </p:nvSpPr>
          <p:spPr bwMode="auto">
            <a:xfrm>
              <a:off x="395288" y="1560513"/>
              <a:ext cx="0" cy="4064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79" name="Line 73"/>
            <p:cNvSpPr>
              <a:spLocks noChangeShapeType="1"/>
            </p:cNvSpPr>
            <p:nvPr/>
          </p:nvSpPr>
          <p:spPr bwMode="auto">
            <a:xfrm>
              <a:off x="1914453" y="1560513"/>
              <a:ext cx="0" cy="406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80" name="Line 74"/>
            <p:cNvSpPr>
              <a:spLocks noChangeShapeType="1"/>
            </p:cNvSpPr>
            <p:nvPr/>
          </p:nvSpPr>
          <p:spPr bwMode="auto">
            <a:xfrm>
              <a:off x="2463961" y="1560513"/>
              <a:ext cx="0" cy="406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81" name="Line 75"/>
            <p:cNvSpPr>
              <a:spLocks noChangeShapeType="1"/>
            </p:cNvSpPr>
            <p:nvPr/>
          </p:nvSpPr>
          <p:spPr bwMode="auto">
            <a:xfrm>
              <a:off x="3196638" y="1560513"/>
              <a:ext cx="0" cy="406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82" name="Line 76"/>
            <p:cNvSpPr>
              <a:spLocks noChangeShapeType="1"/>
            </p:cNvSpPr>
            <p:nvPr/>
          </p:nvSpPr>
          <p:spPr bwMode="auto">
            <a:xfrm>
              <a:off x="3965949" y="1560513"/>
              <a:ext cx="0" cy="406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83" name="Line 77"/>
            <p:cNvSpPr>
              <a:spLocks noChangeShapeType="1"/>
            </p:cNvSpPr>
            <p:nvPr/>
          </p:nvSpPr>
          <p:spPr bwMode="auto">
            <a:xfrm>
              <a:off x="4745038" y="1560513"/>
              <a:ext cx="0" cy="406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84" name="Line 78"/>
            <p:cNvSpPr>
              <a:spLocks noChangeShapeType="1"/>
            </p:cNvSpPr>
            <p:nvPr/>
          </p:nvSpPr>
          <p:spPr bwMode="auto">
            <a:xfrm>
              <a:off x="5556250" y="1560513"/>
              <a:ext cx="0" cy="406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85" name="Line 79"/>
            <p:cNvSpPr>
              <a:spLocks noChangeShapeType="1"/>
            </p:cNvSpPr>
            <p:nvPr/>
          </p:nvSpPr>
          <p:spPr bwMode="auto">
            <a:xfrm>
              <a:off x="6384925" y="1560513"/>
              <a:ext cx="0" cy="406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86" name="Line 80"/>
            <p:cNvSpPr>
              <a:spLocks noChangeShapeType="1"/>
            </p:cNvSpPr>
            <p:nvPr/>
          </p:nvSpPr>
          <p:spPr bwMode="auto">
            <a:xfrm>
              <a:off x="7177088" y="1560513"/>
              <a:ext cx="0" cy="406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87" name="Line 82"/>
            <p:cNvSpPr>
              <a:spLocks noChangeShapeType="1"/>
            </p:cNvSpPr>
            <p:nvPr/>
          </p:nvSpPr>
          <p:spPr bwMode="auto">
            <a:xfrm>
              <a:off x="8675688" y="1560513"/>
              <a:ext cx="0" cy="4064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32788" name="Line 86"/>
            <p:cNvSpPr>
              <a:spLocks noChangeShapeType="1"/>
            </p:cNvSpPr>
            <p:nvPr/>
          </p:nvSpPr>
          <p:spPr bwMode="auto">
            <a:xfrm>
              <a:off x="7969250" y="1560513"/>
              <a:ext cx="0" cy="406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grpSp>
      <p:sp>
        <p:nvSpPr>
          <p:cNvPr id="90" name="Espace réservé du numéro de diapositive 2">
            <a:extLst>
              <a:ext uri="{FF2B5EF4-FFF2-40B4-BE49-F238E27FC236}">
                <a16:creationId xmlns:a16="http://schemas.microsoft.com/office/drawing/2014/main" id="{B283F92C-6212-46F9-9C72-ABC4C2D36CF8}"/>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17</a:t>
            </a:fld>
            <a:endParaRPr lang="fr-FR" sz="1400" b="1" dirty="0">
              <a:latin typeface="+mj-lt"/>
            </a:endParaRPr>
          </a:p>
        </p:txBody>
      </p:sp>
    </p:spTree>
    <p:extLst>
      <p:ext uri="{BB962C8B-B14F-4D97-AF65-F5344CB8AC3E}">
        <p14:creationId xmlns:p14="http://schemas.microsoft.com/office/powerpoint/2010/main" val="92849509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Profondeur du pipeline</a:t>
            </a:r>
          </a:p>
        </p:txBody>
      </p:sp>
      <p:sp>
        <p:nvSpPr>
          <p:cNvPr id="3" name="Text Placeholder 2"/>
          <p:cNvSpPr>
            <a:spLocks noGrp="1"/>
          </p:cNvSpPr>
          <p:nvPr>
            <p:ph idx="1"/>
          </p:nvPr>
        </p:nvSpPr>
        <p:spPr/>
        <p:txBody>
          <a:bodyPr/>
          <a:lstStyle/>
          <a:p>
            <a:r>
              <a:rPr lang="fr-BE" dirty="0"/>
              <a:t>Profondeur = nombre d'étage dans le pipeline</a:t>
            </a:r>
          </a:p>
          <a:p>
            <a:r>
              <a:rPr lang="fr-BE" dirty="0"/>
              <a:t>Exemples :</a:t>
            </a:r>
          </a:p>
          <a:p>
            <a:pPr lvl="1"/>
            <a:r>
              <a:rPr lang="fr-FR" altLang="fr-FR" dirty="0"/>
              <a:t>Pentium : 5</a:t>
            </a:r>
          </a:p>
          <a:p>
            <a:pPr lvl="1"/>
            <a:r>
              <a:rPr lang="fr-FR" altLang="fr-FR" dirty="0"/>
              <a:t>Pentium 3 : 10</a:t>
            </a:r>
          </a:p>
          <a:p>
            <a:pPr lvl="1"/>
            <a:r>
              <a:rPr lang="fr-FR" altLang="fr-FR" dirty="0"/>
              <a:t>Pentium 4 </a:t>
            </a:r>
            <a:r>
              <a:rPr lang="fr-FR" altLang="fr-FR" dirty="0" err="1"/>
              <a:t>Northwood</a:t>
            </a:r>
            <a:r>
              <a:rPr lang="fr-FR" altLang="fr-FR" dirty="0"/>
              <a:t> : 20</a:t>
            </a:r>
          </a:p>
          <a:p>
            <a:pPr lvl="1"/>
            <a:r>
              <a:rPr lang="fr-FR" altLang="fr-FR" dirty="0"/>
              <a:t>Pentium 4 Prescott : 31</a:t>
            </a:r>
          </a:p>
          <a:p>
            <a:pPr lvl="1"/>
            <a:r>
              <a:rPr lang="fr-FR" altLang="fr-FR" dirty="0"/>
              <a:t>Pentium I7 : 16</a:t>
            </a:r>
          </a:p>
          <a:p>
            <a:pPr lvl="1"/>
            <a:r>
              <a:rPr lang="fr-FR" altLang="fr-FR" dirty="0" err="1"/>
              <a:t>Athlon</a:t>
            </a:r>
            <a:r>
              <a:rPr lang="fr-FR" altLang="fr-FR" dirty="0"/>
              <a:t> 64 : 12</a:t>
            </a:r>
          </a:p>
          <a:p>
            <a:pPr lvl="1"/>
            <a:r>
              <a:rPr lang="fr-FR" altLang="fr-FR" dirty="0"/>
              <a:t>ARM : 5</a:t>
            </a:r>
          </a:p>
          <a:p>
            <a:r>
              <a:rPr lang="fr-FR" altLang="fr-FR" dirty="0"/>
              <a:t>Actuellement, on tend à se rapprocher de 15 étages…</a:t>
            </a:r>
          </a:p>
          <a:p>
            <a:endParaRPr lang="fr-BE" dirty="0"/>
          </a:p>
        </p:txBody>
      </p:sp>
      <p:sp>
        <p:nvSpPr>
          <p:cNvPr id="5" name="Espace réservé du numéro de diapositive 2">
            <a:extLst>
              <a:ext uri="{FF2B5EF4-FFF2-40B4-BE49-F238E27FC236}">
                <a16:creationId xmlns:a16="http://schemas.microsoft.com/office/drawing/2014/main" id="{5FCAA35D-ABC7-4933-8E78-5CB6CD92CCF1}"/>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18</a:t>
            </a:fld>
            <a:endParaRPr lang="fr-FR" sz="1400" b="1" dirty="0">
              <a:latin typeface="+mj-lt"/>
            </a:endParaRPr>
          </a:p>
        </p:txBody>
      </p:sp>
    </p:spTree>
    <p:extLst>
      <p:ext uri="{BB962C8B-B14F-4D97-AF65-F5344CB8AC3E}">
        <p14:creationId xmlns:p14="http://schemas.microsoft.com/office/powerpoint/2010/main" val="376646145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p:txBody>
          <a:bodyPr/>
          <a:lstStyle/>
          <a:p>
            <a:r>
              <a:rPr lang="fr-BE" dirty="0"/>
              <a:t>Remarques sur la performance</a:t>
            </a:r>
          </a:p>
        </p:txBody>
      </p:sp>
      <p:sp>
        <p:nvSpPr>
          <p:cNvPr id="7" name="Text Placeholder 2"/>
          <p:cNvSpPr>
            <a:spLocks noGrp="1"/>
          </p:cNvSpPr>
          <p:nvPr>
            <p:ph idx="1"/>
          </p:nvPr>
        </p:nvSpPr>
        <p:spPr/>
        <p:txBody>
          <a:bodyPr/>
          <a:lstStyle/>
          <a:p>
            <a:r>
              <a:rPr lang="fr-BE" b="1" dirty="0"/>
              <a:t>Pourquoi chaque instruction doit traverser le pipeline ?</a:t>
            </a:r>
          </a:p>
          <a:p>
            <a:pPr marL="357188" indent="0">
              <a:buNone/>
            </a:pPr>
            <a:r>
              <a:rPr lang="fr-BE" dirty="0"/>
              <a:t>En effet, certaines phases sont inutiles pour certaines instructions (un LOAD ne nécessite pas d'exécution)</a:t>
            </a:r>
          </a:p>
          <a:p>
            <a:pPr marL="720726" lvl="1" indent="-357188"/>
            <a:r>
              <a:rPr lang="fr-BE" dirty="0"/>
              <a:t>DONC dans certain cas, on perd du temps…</a:t>
            </a:r>
          </a:p>
          <a:p>
            <a:pPr lvl="1"/>
            <a:r>
              <a:rPr lang="fr-BE" dirty="0">
                <a:sym typeface="Wingdings" pitchFamily="2" charset="2"/>
              </a:rPr>
              <a:t>PAR CONTRE, le fait d'avoir les mêmes opérations pour chaque instruction </a:t>
            </a:r>
            <a:r>
              <a:rPr lang="fr-BE" dirty="0"/>
              <a:t>permet de simplifier le circuit de contrôle</a:t>
            </a:r>
          </a:p>
          <a:p>
            <a:endParaRPr lang="fr-BE" dirty="0"/>
          </a:p>
          <a:p>
            <a:r>
              <a:rPr lang="fr-BE" b="1" dirty="0"/>
              <a:t>Pourquoi préconiser le modèle registre-registre ?</a:t>
            </a:r>
          </a:p>
          <a:p>
            <a:pPr marL="357188" indent="0">
              <a:buNone/>
            </a:pPr>
            <a:r>
              <a:rPr lang="fr-BE" dirty="0"/>
              <a:t>La complexité des accès mémoire dans certaines architectures demande trop de matériel et des délais supplémentaires pour les étages de lecture et d'écriture des données… </a:t>
            </a:r>
            <a:br>
              <a:rPr lang="fr-BE" dirty="0"/>
            </a:br>
            <a:r>
              <a:rPr lang="fr-BE" dirty="0"/>
              <a:t>Le modèle registre-registre permet d'éviter ces inconvénients.</a:t>
            </a:r>
          </a:p>
          <a:p>
            <a:endParaRPr lang="fr-BE" dirty="0"/>
          </a:p>
        </p:txBody>
      </p:sp>
      <p:sp>
        <p:nvSpPr>
          <p:cNvPr id="4" name="Espace réservé du numéro de diapositive 2">
            <a:extLst>
              <a:ext uri="{FF2B5EF4-FFF2-40B4-BE49-F238E27FC236}">
                <a16:creationId xmlns:a16="http://schemas.microsoft.com/office/drawing/2014/main" id="{6A16BA8B-5FCF-4325-8C92-85A202929C85}"/>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19</a:t>
            </a:fld>
            <a:endParaRPr lang="fr-FR" sz="1400" b="1" dirty="0">
              <a:latin typeface="+mj-lt"/>
            </a:endParaRPr>
          </a:p>
        </p:txBody>
      </p:sp>
    </p:spTree>
    <p:extLst>
      <p:ext uri="{BB962C8B-B14F-4D97-AF65-F5344CB8AC3E}">
        <p14:creationId xmlns:p14="http://schemas.microsoft.com/office/powerpoint/2010/main" val="111791938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944E71-E431-4553-A86E-0A830C6F1218}"/>
              </a:ext>
            </a:extLst>
          </p:cNvPr>
          <p:cNvSpPr>
            <a:spLocks noGrp="1"/>
          </p:cNvSpPr>
          <p:nvPr>
            <p:ph type="title"/>
          </p:nvPr>
        </p:nvSpPr>
        <p:spPr/>
        <p:txBody>
          <a:bodyPr/>
          <a:lstStyle/>
          <a:p>
            <a:r>
              <a:rPr lang="fr-BE" dirty="0"/>
              <a:t>Architecture actuelle</a:t>
            </a:r>
          </a:p>
        </p:txBody>
      </p:sp>
      <p:sp>
        <p:nvSpPr>
          <p:cNvPr id="3" name="Espace réservé du numéro de diapositive 2">
            <a:extLst>
              <a:ext uri="{FF2B5EF4-FFF2-40B4-BE49-F238E27FC236}">
                <a16:creationId xmlns:a16="http://schemas.microsoft.com/office/drawing/2014/main" id="{A67602C2-9793-49C2-9C37-D0ECB50B4EA2}"/>
              </a:ext>
            </a:extLst>
          </p:cNvPr>
          <p:cNvSpPr>
            <a:spLocks noGrp="1"/>
          </p:cNvSpPr>
          <p:nvPr>
            <p:ph type="sldNum" sz="quarter" idx="12"/>
          </p:nvPr>
        </p:nvSpPr>
        <p:spPr/>
        <p:txBody>
          <a:bodyPr/>
          <a:lstStyle/>
          <a:p>
            <a:pPr>
              <a:defRPr/>
            </a:pPr>
            <a:fld id="{37E4E265-2F72-DF4D-B77D-D3249BA76B9F}" type="slidenum">
              <a:rPr lang="fr-FR" smtClean="0"/>
              <a:pPr>
                <a:defRPr/>
              </a:pPr>
              <a:t>2</a:t>
            </a:fld>
            <a:endParaRPr lang="fr-FR"/>
          </a:p>
        </p:txBody>
      </p:sp>
      <p:pic>
        <p:nvPicPr>
          <p:cNvPr id="5" name="Espace réservé du contenu 4">
            <a:extLst>
              <a:ext uri="{FF2B5EF4-FFF2-40B4-BE49-F238E27FC236}">
                <a16:creationId xmlns:a16="http://schemas.microsoft.com/office/drawing/2014/main" id="{22741808-5A7B-4CCF-9FAD-862F6C6D4A03}"/>
              </a:ext>
            </a:extLst>
          </p:cNvPr>
          <p:cNvPicPr>
            <a:picLocks noGrp="1" noChangeAspect="1"/>
          </p:cNvPicPr>
          <p:nvPr>
            <p:ph idx="1"/>
          </p:nvPr>
        </p:nvPicPr>
        <p:blipFill>
          <a:blip r:embed="rId3"/>
          <a:stretch>
            <a:fillRect/>
          </a:stretch>
        </p:blipFill>
        <p:spPr>
          <a:xfrm>
            <a:off x="628650" y="1575828"/>
            <a:ext cx="7998079" cy="4230996"/>
          </a:xfrm>
          <a:prstGeom prst="rect">
            <a:avLst/>
          </a:prstGeom>
        </p:spPr>
      </p:pic>
    </p:spTree>
    <p:extLst>
      <p:ext uri="{BB962C8B-B14F-4D97-AF65-F5344CB8AC3E}">
        <p14:creationId xmlns:p14="http://schemas.microsoft.com/office/powerpoint/2010/main" val="3129709482"/>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Améliorations possibles</a:t>
            </a:r>
          </a:p>
        </p:txBody>
      </p:sp>
      <p:sp>
        <p:nvSpPr>
          <p:cNvPr id="3" name="Text Placeholder 2"/>
          <p:cNvSpPr>
            <a:spLocks noGrp="1"/>
          </p:cNvSpPr>
          <p:nvPr>
            <p:ph idx="1"/>
          </p:nvPr>
        </p:nvSpPr>
        <p:spPr/>
        <p:txBody>
          <a:bodyPr/>
          <a:lstStyle/>
          <a:p>
            <a:r>
              <a:rPr lang="fr-BE" dirty="0"/>
              <a:t>Augmenter le nombre d'étages</a:t>
            </a:r>
          </a:p>
          <a:p>
            <a:pPr marL="357188" indent="0">
              <a:buNone/>
            </a:pPr>
            <a:r>
              <a:rPr lang="fr-BE" dirty="0"/>
              <a:t>Ça implique l'utilisation d'opérations plus simples </a:t>
            </a:r>
          </a:p>
          <a:p>
            <a:pPr marL="355600" lvl="1" indent="0">
              <a:buNone/>
            </a:pPr>
            <a:r>
              <a:rPr lang="fr-BE" dirty="0">
                <a:sym typeface="Wingdings" panose="05000000000000000000" pitchFamily="2" charset="2"/>
              </a:rPr>
              <a:t> Ce qui p</a:t>
            </a:r>
            <a:r>
              <a:rPr lang="fr-BE" dirty="0"/>
              <a:t>ermet d'augmenter la fréquence d'horloge</a:t>
            </a:r>
          </a:p>
          <a:p>
            <a:pPr lvl="1"/>
            <a:r>
              <a:rPr lang="fr-BE" dirty="0"/>
              <a:t>MAIS il est difficile de décomposer les instructions complexes en opération simples </a:t>
            </a:r>
          </a:p>
          <a:p>
            <a:pPr lvl="1"/>
            <a:r>
              <a:rPr lang="fr-BE" dirty="0">
                <a:sym typeface="Wingdings" pitchFamily="2" charset="2"/>
              </a:rPr>
              <a:t>DONC on limite malgré tout le nombre d'étage !</a:t>
            </a:r>
            <a:endParaRPr lang="fr-BE" dirty="0"/>
          </a:p>
          <a:p>
            <a:endParaRPr lang="fr-BE" dirty="0"/>
          </a:p>
          <a:p>
            <a:r>
              <a:rPr lang="fr-BE" dirty="0"/>
              <a:t>Accélérer l'étage le plus lent (souvent, le décodage)</a:t>
            </a:r>
          </a:p>
          <a:p>
            <a:endParaRPr lang="fr-BE" dirty="0"/>
          </a:p>
        </p:txBody>
      </p:sp>
      <p:sp>
        <p:nvSpPr>
          <p:cNvPr id="5" name="Espace réservé du numéro de diapositive 2">
            <a:extLst>
              <a:ext uri="{FF2B5EF4-FFF2-40B4-BE49-F238E27FC236}">
                <a16:creationId xmlns:a16="http://schemas.microsoft.com/office/drawing/2014/main" id="{AA17011F-6BA0-4F1B-897C-33420DAAD10E}"/>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20</a:t>
            </a:fld>
            <a:endParaRPr lang="fr-FR" sz="1400" b="1" dirty="0">
              <a:latin typeface="+mj-lt"/>
            </a:endParaRPr>
          </a:p>
        </p:txBody>
      </p:sp>
    </p:spTree>
    <p:extLst>
      <p:ext uri="{BB962C8B-B14F-4D97-AF65-F5344CB8AC3E}">
        <p14:creationId xmlns:p14="http://schemas.microsoft.com/office/powerpoint/2010/main" val="4018651567"/>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fr-CA" altLang="fr-FR" dirty="0"/>
              <a:t>Dépendances et aléas</a:t>
            </a:r>
            <a:endParaRPr lang="fr-FR" altLang="fr-FR" dirty="0"/>
          </a:p>
        </p:txBody>
      </p:sp>
      <p:sp>
        <p:nvSpPr>
          <p:cNvPr id="2" name="Text Placeholder 1"/>
          <p:cNvSpPr>
            <a:spLocks noGrp="1"/>
          </p:cNvSpPr>
          <p:nvPr>
            <p:ph idx="1"/>
          </p:nvPr>
        </p:nvSpPr>
        <p:spPr/>
        <p:txBody>
          <a:bodyPr/>
          <a:lstStyle/>
          <a:p>
            <a:pPr marL="0" indent="0">
              <a:buNone/>
            </a:pPr>
            <a:r>
              <a:rPr lang="fr-BE" dirty="0"/>
              <a:t>Le partage de l'exécution d'une instruction en plusieurs étages introduit des dépendances à différents niveaux…</a:t>
            </a:r>
            <a:endParaRPr lang="fr-FR" altLang="fr-FR" dirty="0"/>
          </a:p>
          <a:p>
            <a:r>
              <a:rPr lang="fr-FR" altLang="fr-FR" b="1" dirty="0"/>
              <a:t>Dépendance de ressources </a:t>
            </a:r>
            <a:r>
              <a:rPr lang="fr-FR" altLang="fr-FR" dirty="0"/>
              <a:t>: une ressource (registre, unité…) est nécessaire à deux instructions du pipeline </a:t>
            </a:r>
          </a:p>
          <a:p>
            <a:pPr lvl="1"/>
            <a:r>
              <a:rPr lang="fr-FR" altLang="fr-FR" dirty="0">
                <a:sym typeface="Wingdings" pitchFamily="2" charset="2"/>
              </a:rPr>
              <a:t>Aléas de s</a:t>
            </a:r>
            <a:r>
              <a:rPr lang="fr-FR" altLang="fr-FR" dirty="0"/>
              <a:t>tructure</a:t>
            </a:r>
          </a:p>
          <a:p>
            <a:r>
              <a:rPr lang="fr-FR" altLang="fr-FR" b="1" dirty="0"/>
              <a:t>Dépendance de données </a:t>
            </a:r>
            <a:r>
              <a:rPr lang="fr-FR" altLang="fr-FR" dirty="0"/>
              <a:t>: </a:t>
            </a:r>
            <a:r>
              <a:rPr lang="fr-BE" dirty="0"/>
              <a:t>le résultat d'une opération dépend de celui d'une opération précédente qui n'est pas encore terminée</a:t>
            </a:r>
          </a:p>
          <a:p>
            <a:pPr lvl="1"/>
            <a:r>
              <a:rPr lang="fr-BE" dirty="0"/>
              <a:t>Aléas de données</a:t>
            </a:r>
          </a:p>
          <a:p>
            <a:r>
              <a:rPr lang="fr-FR" altLang="fr-FR" b="1" dirty="0"/>
              <a:t>Dépendance de branchement </a:t>
            </a:r>
            <a:r>
              <a:rPr lang="fr-FR" altLang="fr-FR" dirty="0"/>
              <a:t>: </a:t>
            </a:r>
            <a:r>
              <a:rPr lang="fr-BE" dirty="0"/>
              <a:t>l'exécution d'un saut conditionnel dépend du flag généré par une opération précédente et introduit donc un délai</a:t>
            </a:r>
          </a:p>
          <a:p>
            <a:pPr lvl="1"/>
            <a:r>
              <a:rPr lang="fr-BE" dirty="0"/>
              <a:t>Aléas de contrôle</a:t>
            </a:r>
          </a:p>
          <a:p>
            <a:endParaRPr lang="fr-BE" dirty="0"/>
          </a:p>
        </p:txBody>
      </p:sp>
      <p:sp>
        <p:nvSpPr>
          <p:cNvPr id="4" name="Espace réservé du numéro de diapositive 2">
            <a:extLst>
              <a:ext uri="{FF2B5EF4-FFF2-40B4-BE49-F238E27FC236}">
                <a16:creationId xmlns:a16="http://schemas.microsoft.com/office/drawing/2014/main" id="{47093920-8D0D-48E8-AC84-82C80AA1D9F2}"/>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21</a:t>
            </a:fld>
            <a:endParaRPr lang="fr-FR" sz="1400" b="1" dirty="0">
              <a:latin typeface="+mj-lt"/>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Dépendances de ressources – Solutions</a:t>
            </a:r>
          </a:p>
        </p:txBody>
      </p:sp>
      <p:sp>
        <p:nvSpPr>
          <p:cNvPr id="3" name="Text Placeholder 2"/>
          <p:cNvSpPr>
            <a:spLocks noGrp="1"/>
          </p:cNvSpPr>
          <p:nvPr>
            <p:ph idx="1"/>
          </p:nvPr>
        </p:nvSpPr>
        <p:spPr/>
        <p:txBody>
          <a:bodyPr/>
          <a:lstStyle/>
          <a:p>
            <a:r>
              <a:rPr lang="fr-BE" dirty="0"/>
              <a:t>Introduire des bulles dans le pipeline (voir ci-après)</a:t>
            </a:r>
          </a:p>
          <a:p>
            <a:r>
              <a:rPr lang="fr-BE" dirty="0"/>
              <a:t>Renommer les registres afin d'éviter le conflit</a:t>
            </a:r>
          </a:p>
          <a:p>
            <a:r>
              <a:rPr lang="fr-BE" dirty="0"/>
              <a:t>Utiliser une architecture qui permet d'éviter ces conflits :</a:t>
            </a:r>
          </a:p>
          <a:p>
            <a:pPr lvl="1"/>
            <a:r>
              <a:rPr lang="fr-BE" dirty="0"/>
              <a:t>mémoires caches distinctes pour les instructions et pour les données</a:t>
            </a:r>
          </a:p>
          <a:p>
            <a:pPr lvl="1"/>
            <a:r>
              <a:rPr lang="fr-BE" dirty="0"/>
              <a:t>architecture Harvard (au lieu de von </a:t>
            </a:r>
            <a:r>
              <a:rPr lang="fr-BE" dirty="0" err="1"/>
              <a:t>Neuman</a:t>
            </a:r>
            <a:r>
              <a:rPr lang="fr-BE" dirty="0"/>
              <a:t>)</a:t>
            </a:r>
          </a:p>
          <a:p>
            <a:endParaRPr lang="fr-BE" dirty="0"/>
          </a:p>
          <a:p>
            <a:endParaRPr lang="fr-BE" dirty="0"/>
          </a:p>
        </p:txBody>
      </p:sp>
      <p:pic>
        <p:nvPicPr>
          <p:cNvPr id="2" name="Image 1">
            <a:extLst>
              <a:ext uri="{FF2B5EF4-FFF2-40B4-BE49-F238E27FC236}">
                <a16:creationId xmlns:a16="http://schemas.microsoft.com/office/drawing/2014/main" id="{CFCE17F1-512C-41F5-BB92-C135D41CA8FE}"/>
              </a:ext>
            </a:extLst>
          </p:cNvPr>
          <p:cNvPicPr>
            <a:picLocks noChangeAspect="1"/>
          </p:cNvPicPr>
          <p:nvPr/>
        </p:nvPicPr>
        <p:blipFill>
          <a:blip r:embed="rId2"/>
          <a:stretch>
            <a:fillRect/>
          </a:stretch>
        </p:blipFill>
        <p:spPr>
          <a:xfrm>
            <a:off x="1076307" y="3788347"/>
            <a:ext cx="2735957" cy="2778540"/>
          </a:xfrm>
          <a:prstGeom prst="rect">
            <a:avLst/>
          </a:prstGeom>
        </p:spPr>
      </p:pic>
      <p:sp>
        <p:nvSpPr>
          <p:cNvPr id="6" name="Espace réservé du numéro de diapositive 2">
            <a:extLst>
              <a:ext uri="{FF2B5EF4-FFF2-40B4-BE49-F238E27FC236}">
                <a16:creationId xmlns:a16="http://schemas.microsoft.com/office/drawing/2014/main" id="{D499C743-3666-4DE2-9505-388AE3352823}"/>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22</a:t>
            </a:fld>
            <a:endParaRPr lang="fr-FR" sz="1400" b="1" dirty="0">
              <a:latin typeface="+mj-lt"/>
            </a:endParaRPr>
          </a:p>
        </p:txBody>
      </p:sp>
      <p:pic>
        <p:nvPicPr>
          <p:cNvPr id="5" name="Image 4">
            <a:extLst>
              <a:ext uri="{FF2B5EF4-FFF2-40B4-BE49-F238E27FC236}">
                <a16:creationId xmlns:a16="http://schemas.microsoft.com/office/drawing/2014/main" id="{188E879E-1E46-4C3C-AFFE-1D94DD25518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287369" y="3758935"/>
            <a:ext cx="2813023" cy="2772000"/>
          </a:xfrm>
          <a:prstGeom prst="rect">
            <a:avLst/>
          </a:prstGeom>
        </p:spPr>
      </p:pic>
      <p:sp>
        <p:nvSpPr>
          <p:cNvPr id="17" name="Flèche : droite 16">
            <a:extLst>
              <a:ext uri="{FF2B5EF4-FFF2-40B4-BE49-F238E27FC236}">
                <a16:creationId xmlns:a16="http://schemas.microsoft.com/office/drawing/2014/main" id="{071528EB-28B2-4859-8500-45F97B2372C0}"/>
              </a:ext>
            </a:extLst>
          </p:cNvPr>
          <p:cNvSpPr/>
          <p:nvPr/>
        </p:nvSpPr>
        <p:spPr>
          <a:xfrm>
            <a:off x="4057381" y="4833131"/>
            <a:ext cx="1080120"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a:extLst>
              <a:ext uri="{FF2B5EF4-FFF2-40B4-BE49-F238E27FC236}">
                <a16:creationId xmlns:a16="http://schemas.microsoft.com/office/drawing/2014/main" id="{AE7E976B-F25A-4560-A740-D5A09C834A7B}"/>
              </a:ext>
            </a:extLst>
          </p:cNvPr>
          <p:cNvSpPr/>
          <p:nvPr/>
        </p:nvSpPr>
        <p:spPr>
          <a:xfrm>
            <a:off x="1915935" y="6488668"/>
            <a:ext cx="1056700" cy="369332"/>
          </a:xfrm>
          <a:prstGeom prst="rect">
            <a:avLst/>
          </a:prstGeom>
        </p:spPr>
        <p:txBody>
          <a:bodyPr wrap="none">
            <a:spAutoFit/>
          </a:bodyPr>
          <a:lstStyle/>
          <a:p>
            <a:r>
              <a:rPr lang="fr-BE" dirty="0" err="1"/>
              <a:t>Neuman</a:t>
            </a:r>
            <a:endParaRPr lang="fr-BE" dirty="0"/>
          </a:p>
        </p:txBody>
      </p:sp>
      <p:sp>
        <p:nvSpPr>
          <p:cNvPr id="19" name="Rectangle 18">
            <a:extLst>
              <a:ext uri="{FF2B5EF4-FFF2-40B4-BE49-F238E27FC236}">
                <a16:creationId xmlns:a16="http://schemas.microsoft.com/office/drawing/2014/main" id="{349393C5-951A-4E3E-B384-04B5DD9E1B77}"/>
              </a:ext>
            </a:extLst>
          </p:cNvPr>
          <p:cNvSpPr/>
          <p:nvPr/>
        </p:nvSpPr>
        <p:spPr>
          <a:xfrm>
            <a:off x="6191178" y="6440953"/>
            <a:ext cx="1005403" cy="369332"/>
          </a:xfrm>
          <a:prstGeom prst="rect">
            <a:avLst/>
          </a:prstGeom>
        </p:spPr>
        <p:txBody>
          <a:bodyPr wrap="none">
            <a:spAutoFit/>
          </a:bodyPr>
          <a:lstStyle/>
          <a:p>
            <a:r>
              <a:rPr lang="fr-BE" dirty="0"/>
              <a:t>Harvard</a:t>
            </a:r>
          </a:p>
        </p:txBody>
      </p:sp>
    </p:spTree>
    <p:extLst>
      <p:ext uri="{BB962C8B-B14F-4D97-AF65-F5344CB8AC3E}">
        <p14:creationId xmlns:p14="http://schemas.microsoft.com/office/powerpoint/2010/main" val="223678526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fr-BE" dirty="0"/>
              <a:t>Dépendances de données - </a:t>
            </a:r>
            <a:r>
              <a:rPr lang="fr-CA" altLang="fr-FR" dirty="0"/>
              <a:t>Classification</a:t>
            </a:r>
            <a:r>
              <a:rPr lang="fr-BE" dirty="0"/>
              <a:t> </a:t>
            </a:r>
            <a:endParaRPr lang="fr-CA" altLang="fr-FR" dirty="0"/>
          </a:p>
        </p:txBody>
      </p:sp>
      <p:sp>
        <p:nvSpPr>
          <p:cNvPr id="2" name="Text Placeholder 1"/>
          <p:cNvSpPr>
            <a:spLocks noGrp="1"/>
          </p:cNvSpPr>
          <p:nvPr>
            <p:ph idx="1"/>
          </p:nvPr>
        </p:nvSpPr>
        <p:spPr>
          <a:xfrm>
            <a:off x="628650" y="1282485"/>
            <a:ext cx="7886700" cy="5408828"/>
          </a:xfrm>
        </p:spPr>
        <p:txBody>
          <a:bodyPr/>
          <a:lstStyle/>
          <a:p>
            <a:r>
              <a:rPr lang="fr-BE" dirty="0"/>
              <a:t>Lecture après écriture (ou RAW)</a:t>
            </a:r>
          </a:p>
          <a:p>
            <a:pPr marL="357188" indent="0">
              <a:buNone/>
            </a:pPr>
            <a:r>
              <a:rPr lang="fr-BE" dirty="0"/>
              <a:t>Ce conflit se produit lorsqu'une instruction cherche à lire une donnée avant qu'elle ait été écrite par une instruction lancée antérieurement.</a:t>
            </a:r>
          </a:p>
          <a:p>
            <a:r>
              <a:rPr lang="fr-BE" dirty="0"/>
              <a:t>Écriture après lecture (ou WAR) </a:t>
            </a:r>
          </a:p>
          <a:p>
            <a:pPr marL="357188" indent="0">
              <a:buNone/>
            </a:pPr>
            <a:r>
              <a:rPr lang="fr-BE" dirty="0"/>
              <a:t>Ce conflit se produit lorsqu'une instruction cherche à écrire à un emplacement mémoire avant que celui-ci n'ait pu être lu par une instruction antérieure.</a:t>
            </a:r>
          </a:p>
          <a:p>
            <a:r>
              <a:rPr lang="fr-BE" dirty="0"/>
              <a:t>Écriture après écriture (ou WAW)</a:t>
            </a:r>
          </a:p>
          <a:p>
            <a:pPr marL="357188" indent="0">
              <a:buNone/>
            </a:pPr>
            <a:r>
              <a:rPr lang="fr-BE" dirty="0"/>
              <a:t>Ce conflit se produit lorsqu'une instruction essaie d'écrire au même emplacement qu'une instruction précédente. </a:t>
            </a:r>
          </a:p>
          <a:p>
            <a:pPr marL="0" indent="0">
              <a:buNone/>
            </a:pPr>
            <a:endParaRPr lang="fr-BE" dirty="0"/>
          </a:p>
          <a:p>
            <a:pPr marL="1436688" indent="-1436688">
              <a:buNone/>
            </a:pPr>
            <a:r>
              <a:rPr lang="fr-BE" dirty="0"/>
              <a:t>Remarque : 	une lecture après une lecture n'est pas une dépendance de données. </a:t>
            </a:r>
          </a:p>
          <a:p>
            <a:endParaRPr lang="fr-BE" dirty="0"/>
          </a:p>
        </p:txBody>
      </p:sp>
    </p:spTree>
    <p:extLst>
      <p:ext uri="{BB962C8B-B14F-4D97-AF65-F5344CB8AC3E}">
        <p14:creationId xmlns:p14="http://schemas.microsoft.com/office/powerpoint/2010/main" val="1839234021"/>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fr-BE" dirty="0"/>
              <a:t>Dépendances de données - </a:t>
            </a:r>
            <a:r>
              <a:rPr lang="fr-CA" altLang="fr-FR" dirty="0"/>
              <a:t>Classification</a:t>
            </a:r>
            <a:r>
              <a:rPr lang="fr-BE" dirty="0"/>
              <a:t> </a:t>
            </a:r>
            <a:endParaRPr lang="fr-CA" altLang="fr-FR" dirty="0"/>
          </a:p>
        </p:txBody>
      </p:sp>
      <p:sp>
        <p:nvSpPr>
          <p:cNvPr id="2" name="Text Placeholder 1"/>
          <p:cNvSpPr>
            <a:spLocks noGrp="1"/>
          </p:cNvSpPr>
          <p:nvPr>
            <p:ph idx="1"/>
          </p:nvPr>
        </p:nvSpPr>
        <p:spPr/>
        <p:txBody>
          <a:bodyPr/>
          <a:lstStyle/>
          <a:p>
            <a:r>
              <a:rPr lang="fr-CA" altLang="fr-FR" dirty="0"/>
              <a:t>RAW (Read </a:t>
            </a:r>
            <a:r>
              <a:rPr lang="fr-CA" altLang="fr-FR" dirty="0" err="1"/>
              <a:t>after</a:t>
            </a:r>
            <a:r>
              <a:rPr lang="fr-CA" altLang="fr-FR" dirty="0"/>
              <a:t> Write)</a:t>
            </a:r>
          </a:p>
          <a:p>
            <a:pPr lvl="1">
              <a:tabLst>
                <a:tab pos="1524000" algn="l"/>
                <a:tab pos="2508250" algn="l"/>
                <a:tab pos="3230563" algn="l"/>
              </a:tabLst>
            </a:pPr>
            <a:r>
              <a:rPr lang="pt-BR" dirty="0"/>
              <a:t>MOVE 	R1, R2	</a:t>
            </a:r>
            <a:r>
              <a:rPr lang="pt-BR" dirty="0">
                <a:sym typeface="Wingdings" pitchFamily="2" charset="2"/>
              </a:rPr>
              <a:t> 	</a:t>
            </a:r>
            <a:r>
              <a:rPr lang="pt-BR" dirty="0">
                <a:solidFill>
                  <a:schemeClr val="accent2"/>
                </a:solidFill>
              </a:rPr>
              <a:t>R2</a:t>
            </a:r>
            <a:r>
              <a:rPr lang="pt-BR" dirty="0"/>
              <a:t> </a:t>
            </a:r>
            <a:r>
              <a:rPr lang="pt-BR" dirty="0">
                <a:sym typeface="Wingdings" pitchFamily="2" charset="2"/>
              </a:rPr>
              <a:t></a:t>
            </a:r>
            <a:r>
              <a:rPr lang="pt-BR" dirty="0"/>
              <a:t> R1 </a:t>
            </a:r>
          </a:p>
          <a:p>
            <a:pPr lvl="1">
              <a:tabLst>
                <a:tab pos="1524000" algn="l"/>
                <a:tab pos="2508250" algn="l"/>
                <a:tab pos="3230563" algn="l"/>
              </a:tabLst>
            </a:pPr>
            <a:r>
              <a:rPr lang="pt-BR" dirty="0"/>
              <a:t>ADD	R2, R3	</a:t>
            </a:r>
            <a:r>
              <a:rPr lang="pt-BR" dirty="0">
                <a:sym typeface="Wingdings" pitchFamily="2" charset="2"/>
              </a:rPr>
              <a:t> 	</a:t>
            </a:r>
            <a:r>
              <a:rPr lang="pt-BR" dirty="0"/>
              <a:t>R3 </a:t>
            </a:r>
            <a:r>
              <a:rPr lang="pt-BR" dirty="0">
                <a:sym typeface="Wingdings" pitchFamily="2" charset="2"/>
              </a:rPr>
              <a:t></a:t>
            </a:r>
            <a:r>
              <a:rPr lang="pt-BR" dirty="0"/>
              <a:t> </a:t>
            </a:r>
            <a:r>
              <a:rPr lang="pt-BR" dirty="0">
                <a:solidFill>
                  <a:schemeClr val="accent2"/>
                </a:solidFill>
              </a:rPr>
              <a:t>R2</a:t>
            </a:r>
            <a:r>
              <a:rPr lang="pt-BR" dirty="0"/>
              <a:t> + R3</a:t>
            </a:r>
          </a:p>
          <a:p>
            <a:pPr>
              <a:tabLst>
                <a:tab pos="1524000" algn="l"/>
                <a:tab pos="2508250" algn="l"/>
                <a:tab pos="3230563" algn="l"/>
              </a:tabLst>
            </a:pPr>
            <a:endParaRPr lang="fr-CA" altLang="fr-FR" dirty="0"/>
          </a:p>
          <a:p>
            <a:pPr>
              <a:tabLst>
                <a:tab pos="1524000" algn="l"/>
                <a:tab pos="2508250" algn="l"/>
                <a:tab pos="3230563" algn="l"/>
              </a:tabLst>
            </a:pPr>
            <a:r>
              <a:rPr lang="fr-CA" altLang="fr-FR" dirty="0"/>
              <a:t>WAW (Write </a:t>
            </a:r>
            <a:r>
              <a:rPr lang="fr-CA" altLang="fr-FR" dirty="0" err="1"/>
              <a:t>after</a:t>
            </a:r>
            <a:r>
              <a:rPr lang="fr-CA" altLang="fr-FR" dirty="0"/>
              <a:t> Write) </a:t>
            </a:r>
          </a:p>
          <a:p>
            <a:pPr lvl="1">
              <a:tabLst>
                <a:tab pos="1524000" algn="l"/>
                <a:tab pos="2508250" algn="l"/>
                <a:tab pos="3230563" algn="l"/>
              </a:tabLst>
            </a:pPr>
            <a:r>
              <a:rPr lang="pt-BR" dirty="0"/>
              <a:t>MOVE 	R3, R2 	</a:t>
            </a:r>
            <a:r>
              <a:rPr lang="pt-BR" dirty="0">
                <a:sym typeface="Wingdings" pitchFamily="2" charset="2"/>
              </a:rPr>
              <a:t> 	</a:t>
            </a:r>
            <a:r>
              <a:rPr lang="pt-BR" dirty="0">
                <a:solidFill>
                  <a:schemeClr val="accent2"/>
                </a:solidFill>
              </a:rPr>
              <a:t>R2</a:t>
            </a:r>
            <a:r>
              <a:rPr lang="pt-BR" dirty="0"/>
              <a:t> </a:t>
            </a:r>
            <a:r>
              <a:rPr lang="pt-BR" dirty="0">
                <a:sym typeface="Wingdings" pitchFamily="2" charset="2"/>
              </a:rPr>
              <a:t></a:t>
            </a:r>
            <a:r>
              <a:rPr lang="pt-BR" dirty="0"/>
              <a:t> R3</a:t>
            </a:r>
          </a:p>
          <a:p>
            <a:pPr lvl="1">
              <a:tabLst>
                <a:tab pos="1524000" algn="l"/>
                <a:tab pos="2508250" algn="l"/>
                <a:tab pos="3230563" algn="l"/>
              </a:tabLst>
            </a:pPr>
            <a:r>
              <a:rPr lang="pt-BR" dirty="0"/>
              <a:t>ADD 	R4, R2 	</a:t>
            </a:r>
            <a:r>
              <a:rPr lang="pt-BR" dirty="0">
                <a:sym typeface="Wingdings" pitchFamily="2" charset="2"/>
              </a:rPr>
              <a:t> 	</a:t>
            </a:r>
            <a:r>
              <a:rPr lang="pt-BR" dirty="0">
                <a:solidFill>
                  <a:schemeClr val="accent2"/>
                </a:solidFill>
              </a:rPr>
              <a:t>R2</a:t>
            </a:r>
            <a:r>
              <a:rPr lang="pt-BR" dirty="0"/>
              <a:t> </a:t>
            </a:r>
            <a:r>
              <a:rPr lang="pt-BR" dirty="0">
                <a:sym typeface="Wingdings" pitchFamily="2" charset="2"/>
              </a:rPr>
              <a:t></a:t>
            </a:r>
            <a:r>
              <a:rPr lang="pt-BR" dirty="0"/>
              <a:t> R2 + R4</a:t>
            </a:r>
          </a:p>
          <a:p>
            <a:pPr>
              <a:tabLst>
                <a:tab pos="1524000" algn="l"/>
                <a:tab pos="2508250" algn="l"/>
                <a:tab pos="3230563" algn="l"/>
              </a:tabLst>
            </a:pPr>
            <a:endParaRPr lang="fr-CA" altLang="fr-FR" dirty="0"/>
          </a:p>
          <a:p>
            <a:pPr>
              <a:tabLst>
                <a:tab pos="1524000" algn="l"/>
                <a:tab pos="2508250" algn="l"/>
                <a:tab pos="3230563" algn="l"/>
              </a:tabLst>
            </a:pPr>
            <a:r>
              <a:rPr lang="fr-CA" altLang="fr-FR" dirty="0"/>
              <a:t>WAR (Write </a:t>
            </a:r>
            <a:r>
              <a:rPr lang="fr-CA" altLang="fr-FR" dirty="0" err="1"/>
              <a:t>after</a:t>
            </a:r>
            <a:r>
              <a:rPr lang="fr-CA" altLang="fr-FR" dirty="0"/>
              <a:t> Read) </a:t>
            </a:r>
            <a:r>
              <a:rPr lang="fr-CA" altLang="fr-FR" dirty="0">
                <a:solidFill>
                  <a:schemeClr val="bg1">
                    <a:lumMod val="50000"/>
                  </a:schemeClr>
                </a:solidFill>
                <a:sym typeface="Wingdings" panose="05000000000000000000" pitchFamily="2" charset="2"/>
              </a:rPr>
              <a:t> si </a:t>
            </a:r>
            <a:r>
              <a:rPr lang="fr-BE" altLang="fr-FR" dirty="0">
                <a:solidFill>
                  <a:schemeClr val="bg1">
                    <a:lumMod val="50000"/>
                  </a:schemeClr>
                </a:solidFill>
                <a:sym typeface="Wingdings" pitchFamily="2" charset="2"/>
              </a:rPr>
              <a:t>exécution dans le désordre</a:t>
            </a:r>
            <a:endParaRPr lang="fr-CA" altLang="fr-FR" dirty="0">
              <a:solidFill>
                <a:schemeClr val="bg1">
                  <a:lumMod val="50000"/>
                </a:schemeClr>
              </a:solidFill>
            </a:endParaRPr>
          </a:p>
          <a:p>
            <a:pPr lvl="1">
              <a:tabLst>
                <a:tab pos="1524000" algn="l"/>
                <a:tab pos="2508250" algn="l"/>
                <a:tab pos="3230563" algn="l"/>
              </a:tabLst>
            </a:pPr>
            <a:r>
              <a:rPr lang="pt-BR" dirty="0"/>
              <a:t>ADD 	R5, R4	</a:t>
            </a:r>
            <a:r>
              <a:rPr lang="pt-BR" dirty="0">
                <a:sym typeface="Wingdings" pitchFamily="2" charset="2"/>
              </a:rPr>
              <a:t> 	</a:t>
            </a:r>
            <a:r>
              <a:rPr lang="pt-BR" dirty="0"/>
              <a:t>R4 </a:t>
            </a:r>
            <a:r>
              <a:rPr lang="pt-BR" dirty="0">
                <a:sym typeface="Wingdings" pitchFamily="2" charset="2"/>
              </a:rPr>
              <a:t></a:t>
            </a:r>
            <a:r>
              <a:rPr lang="pt-BR" dirty="0"/>
              <a:t> R4 + </a:t>
            </a:r>
            <a:r>
              <a:rPr lang="pt-BR" dirty="0">
                <a:solidFill>
                  <a:schemeClr val="accent2"/>
                </a:solidFill>
              </a:rPr>
              <a:t>R5</a:t>
            </a:r>
          </a:p>
          <a:p>
            <a:pPr lvl="1">
              <a:tabLst>
                <a:tab pos="1524000" algn="l"/>
                <a:tab pos="2508250" algn="l"/>
                <a:tab pos="3230563" algn="l"/>
              </a:tabLst>
            </a:pPr>
            <a:r>
              <a:rPr lang="pt-BR" dirty="0"/>
              <a:t>MOVE 	R2, R5	</a:t>
            </a:r>
            <a:r>
              <a:rPr lang="pt-BR" dirty="0">
                <a:sym typeface="Wingdings" pitchFamily="2" charset="2"/>
              </a:rPr>
              <a:t> 	</a:t>
            </a:r>
            <a:r>
              <a:rPr lang="pt-BR" dirty="0">
                <a:solidFill>
                  <a:schemeClr val="accent2"/>
                </a:solidFill>
              </a:rPr>
              <a:t>R5</a:t>
            </a:r>
            <a:r>
              <a:rPr lang="pt-BR" dirty="0"/>
              <a:t> </a:t>
            </a:r>
            <a:r>
              <a:rPr lang="pt-BR" dirty="0">
                <a:sym typeface="Wingdings" pitchFamily="2" charset="2"/>
              </a:rPr>
              <a:t></a:t>
            </a:r>
            <a:r>
              <a:rPr lang="pt-BR" dirty="0"/>
              <a:t> R2</a:t>
            </a:r>
          </a:p>
          <a:p>
            <a:pPr marL="0" indent="0">
              <a:buNone/>
            </a:pPr>
            <a:endParaRPr lang="pt-BR" altLang="fr-FR" dirty="0"/>
          </a:p>
          <a:p>
            <a:pPr marL="0" indent="0">
              <a:buNone/>
            </a:pPr>
            <a:r>
              <a:rPr lang="pt-BR" altLang="fr-FR" dirty="0"/>
              <a:t>WAW et WAR peuvent être contournés en renomant les registres.</a:t>
            </a:r>
            <a:endParaRPr lang="fr-CA" altLang="fr-FR" dirty="0"/>
          </a:p>
          <a:p>
            <a:endParaRPr lang="fr-BE" dirty="0"/>
          </a:p>
        </p:txBody>
      </p:sp>
    </p:spTree>
    <p:extLst>
      <p:ext uri="{BB962C8B-B14F-4D97-AF65-F5344CB8AC3E}">
        <p14:creationId xmlns:p14="http://schemas.microsoft.com/office/powerpoint/2010/main" val="3406436171"/>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a:lstStyle/>
          <a:p>
            <a:r>
              <a:rPr lang="fr-CA" altLang="fr-FR" dirty="0"/>
              <a:t>Pipeline </a:t>
            </a:r>
            <a:r>
              <a:rPr lang="fr-CA" altLang="fr-FR" dirty="0" err="1"/>
              <a:t>stall</a:t>
            </a:r>
            <a:r>
              <a:rPr lang="fr-CA" altLang="fr-FR" dirty="0"/>
              <a:t> ou </a:t>
            </a:r>
            <a:r>
              <a:rPr lang="fr-CA" altLang="fr-FR" dirty="0" err="1"/>
              <a:t>bubble</a:t>
            </a:r>
            <a:endParaRPr lang="fr-CA" altLang="fr-FR" dirty="0"/>
          </a:p>
          <a:p>
            <a:pPr lvl="1"/>
            <a:r>
              <a:rPr lang="fr-BE" dirty="0"/>
              <a:t>Retarder l'exécution des instructions concernées en les bloquant à l'étage du chargement…</a:t>
            </a:r>
          </a:p>
          <a:p>
            <a:pPr lvl="1"/>
            <a:endParaRPr lang="fr-BE" altLang="fr-FR" dirty="0"/>
          </a:p>
          <a:p>
            <a:pPr lvl="1"/>
            <a:endParaRPr lang="fr-BE" altLang="fr-FR" dirty="0"/>
          </a:p>
          <a:p>
            <a:pPr lvl="1"/>
            <a:endParaRPr lang="fr-BE" altLang="fr-FR" dirty="0"/>
          </a:p>
          <a:p>
            <a:pPr lvl="1"/>
            <a:endParaRPr lang="fr-BE" altLang="fr-FR" dirty="0"/>
          </a:p>
          <a:p>
            <a:pPr lvl="1"/>
            <a:endParaRPr lang="fr-BE" altLang="fr-FR" dirty="0"/>
          </a:p>
          <a:p>
            <a:pPr lvl="1"/>
            <a:endParaRPr lang="fr-BE" altLang="fr-FR" dirty="0"/>
          </a:p>
          <a:p>
            <a:pPr lvl="1"/>
            <a:endParaRPr lang="fr-BE" altLang="fr-FR" dirty="0"/>
          </a:p>
          <a:p>
            <a:pPr lvl="1"/>
            <a:endParaRPr lang="fr-BE" dirty="0"/>
          </a:p>
          <a:p>
            <a:pPr lvl="1"/>
            <a:r>
              <a:rPr lang="fr-BE" dirty="0"/>
              <a:t>Limite</a:t>
            </a:r>
          </a:p>
          <a:p>
            <a:pPr lvl="2"/>
            <a:r>
              <a:rPr lang="fr-BE" dirty="0"/>
              <a:t>les aléas de données (et surtout les RAW) sont fréquents </a:t>
            </a:r>
          </a:p>
          <a:p>
            <a:pPr lvl="2"/>
            <a:r>
              <a:rPr lang="fr-BE" dirty="0"/>
              <a:t>délai supplémentaires non négligeable…</a:t>
            </a:r>
          </a:p>
          <a:p>
            <a:endParaRPr lang="fr-BE" dirty="0"/>
          </a:p>
        </p:txBody>
      </p:sp>
      <p:grpSp>
        <p:nvGrpSpPr>
          <p:cNvPr id="5" name="Group 4"/>
          <p:cNvGrpSpPr/>
          <p:nvPr/>
        </p:nvGrpSpPr>
        <p:grpSpPr>
          <a:xfrm>
            <a:off x="780249" y="2672916"/>
            <a:ext cx="7583501" cy="2376264"/>
            <a:chOff x="575556" y="2519338"/>
            <a:chExt cx="8447597" cy="2709862"/>
          </a:xfrm>
        </p:grpSpPr>
        <p:sp>
          <p:nvSpPr>
            <p:cNvPr id="51" name="Rectangle 39"/>
            <p:cNvSpPr>
              <a:spLocks noChangeArrowheads="1"/>
            </p:cNvSpPr>
            <p:nvPr/>
          </p:nvSpPr>
          <p:spPr bwMode="auto">
            <a:xfrm>
              <a:off x="4215009" y="4551338"/>
              <a:ext cx="765694" cy="668000"/>
            </a:xfrm>
            <a:prstGeom prst="rect">
              <a:avLst/>
            </a:prstGeom>
            <a:solidFill>
              <a:srgbClr val="FF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DE</a:t>
              </a:r>
            </a:p>
          </p:txBody>
        </p:sp>
        <p:sp>
          <p:nvSpPr>
            <p:cNvPr id="62" name="Rectangle 29"/>
            <p:cNvSpPr>
              <a:spLocks noChangeArrowheads="1"/>
            </p:cNvSpPr>
            <p:nvPr/>
          </p:nvSpPr>
          <p:spPr bwMode="auto">
            <a:xfrm>
              <a:off x="4215009" y="3873474"/>
              <a:ext cx="765694" cy="677864"/>
            </a:xfrm>
            <a:prstGeom prst="rect">
              <a:avLst/>
            </a:prstGeom>
            <a:solidFill>
              <a:srgbClr val="00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CH</a:t>
              </a:r>
            </a:p>
          </p:txBody>
        </p:sp>
        <p:sp>
          <p:nvSpPr>
            <p:cNvPr id="73" name="Rectangle 19"/>
            <p:cNvSpPr>
              <a:spLocks noChangeArrowheads="1"/>
            </p:cNvSpPr>
            <p:nvPr/>
          </p:nvSpPr>
          <p:spPr bwMode="auto">
            <a:xfrm>
              <a:off x="4215009" y="3197200"/>
              <a:ext cx="765694" cy="677862"/>
            </a:xfrm>
            <a:prstGeom prst="rect">
              <a:avLst/>
            </a:prstGeom>
            <a:solidFill>
              <a:srgbClr val="66FFFF"/>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EX</a:t>
              </a:r>
            </a:p>
          </p:txBody>
        </p:sp>
        <p:sp>
          <p:nvSpPr>
            <p:cNvPr id="104" name="Rectangle 41"/>
            <p:cNvSpPr>
              <a:spLocks noChangeArrowheads="1"/>
            </p:cNvSpPr>
            <p:nvPr/>
          </p:nvSpPr>
          <p:spPr bwMode="auto">
            <a:xfrm>
              <a:off x="7402990" y="3875062"/>
              <a:ext cx="828163" cy="676276"/>
            </a:xfrm>
            <a:prstGeom prst="rect">
              <a:avLst/>
            </a:prstGeom>
            <a:solidFill>
              <a:srgbClr val="FF6969"/>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ENR</a:t>
              </a:r>
            </a:p>
          </p:txBody>
        </p:sp>
        <p:sp>
          <p:nvSpPr>
            <p:cNvPr id="49" name="Rectangle 41"/>
            <p:cNvSpPr>
              <a:spLocks noChangeArrowheads="1"/>
            </p:cNvSpPr>
            <p:nvPr/>
          </p:nvSpPr>
          <p:spPr bwMode="auto">
            <a:xfrm>
              <a:off x="5777967" y="4551338"/>
              <a:ext cx="814427" cy="668000"/>
            </a:xfrm>
            <a:prstGeom prst="rect">
              <a:avLst/>
            </a:prstGeom>
            <a:solidFill>
              <a:srgbClr val="FF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DE</a:t>
              </a:r>
            </a:p>
          </p:txBody>
        </p:sp>
        <p:sp>
          <p:nvSpPr>
            <p:cNvPr id="50" name="Rectangle 40"/>
            <p:cNvSpPr>
              <a:spLocks noChangeArrowheads="1"/>
            </p:cNvSpPr>
            <p:nvPr/>
          </p:nvSpPr>
          <p:spPr bwMode="auto">
            <a:xfrm>
              <a:off x="4980703" y="4551338"/>
              <a:ext cx="797266" cy="668000"/>
            </a:xfrm>
            <a:prstGeom prst="rect">
              <a:avLst/>
            </a:prstGeom>
            <a:solidFill>
              <a:srgbClr val="FF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DE</a:t>
              </a:r>
            </a:p>
          </p:txBody>
        </p:sp>
        <p:sp>
          <p:nvSpPr>
            <p:cNvPr id="48" name="Rectangle 42"/>
            <p:cNvSpPr>
              <a:spLocks noChangeArrowheads="1"/>
            </p:cNvSpPr>
            <p:nvPr/>
          </p:nvSpPr>
          <p:spPr bwMode="auto">
            <a:xfrm>
              <a:off x="6592395" y="4551337"/>
              <a:ext cx="810595" cy="677863"/>
            </a:xfrm>
            <a:prstGeom prst="rect">
              <a:avLst/>
            </a:prstGeom>
            <a:solidFill>
              <a:srgbClr val="00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CH</a:t>
              </a:r>
            </a:p>
          </p:txBody>
        </p:sp>
        <p:sp>
          <p:nvSpPr>
            <p:cNvPr id="52" name="Rectangle 38"/>
            <p:cNvSpPr>
              <a:spLocks noChangeArrowheads="1"/>
            </p:cNvSpPr>
            <p:nvPr/>
          </p:nvSpPr>
          <p:spPr bwMode="auto">
            <a:xfrm>
              <a:off x="3455876" y="4545124"/>
              <a:ext cx="759133" cy="684000"/>
            </a:xfrm>
            <a:prstGeom prst="rect">
              <a:avLst/>
            </a:prstGeom>
            <a:solidFill>
              <a:srgbClr val="00B0F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LE</a:t>
              </a:r>
            </a:p>
          </p:txBody>
        </p:sp>
        <p:sp>
          <p:nvSpPr>
            <p:cNvPr id="60" name="Rectangle 31"/>
            <p:cNvSpPr>
              <a:spLocks noChangeArrowheads="1"/>
            </p:cNvSpPr>
            <p:nvPr/>
          </p:nvSpPr>
          <p:spPr bwMode="auto">
            <a:xfrm>
              <a:off x="5777967" y="3873474"/>
              <a:ext cx="814427" cy="677864"/>
            </a:xfrm>
            <a:prstGeom prst="rect">
              <a:avLst/>
            </a:prstGeom>
            <a:solidFill>
              <a:srgbClr val="00FF00"/>
            </a:solidFill>
            <a:ln w="28575">
              <a:solidFill>
                <a:schemeClr val="accent4"/>
              </a:solid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solidFill>
                    <a:schemeClr val="accent4"/>
                  </a:solidFill>
                </a:rPr>
                <a:t>CH</a:t>
              </a:r>
            </a:p>
          </p:txBody>
        </p:sp>
        <p:sp>
          <p:nvSpPr>
            <p:cNvPr id="61" name="Rectangle 30"/>
            <p:cNvSpPr>
              <a:spLocks noChangeArrowheads="1"/>
            </p:cNvSpPr>
            <p:nvPr/>
          </p:nvSpPr>
          <p:spPr bwMode="auto">
            <a:xfrm>
              <a:off x="4980703" y="3873474"/>
              <a:ext cx="797266" cy="677863"/>
            </a:xfrm>
            <a:prstGeom prst="rect">
              <a:avLst/>
            </a:prstGeom>
            <a:solidFill>
              <a:srgbClr val="00FF00"/>
            </a:solidFill>
            <a:ln w="28575">
              <a:solidFill>
                <a:schemeClr val="accent4"/>
              </a:solid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solidFill>
                    <a:schemeClr val="accent4"/>
                  </a:solidFill>
                </a:rPr>
                <a:t>CH</a:t>
              </a:r>
            </a:p>
          </p:txBody>
        </p:sp>
        <p:sp>
          <p:nvSpPr>
            <p:cNvPr id="74" name="Rectangle 18"/>
            <p:cNvSpPr>
              <a:spLocks noChangeArrowheads="1"/>
            </p:cNvSpPr>
            <p:nvPr/>
          </p:nvSpPr>
          <p:spPr bwMode="auto">
            <a:xfrm>
              <a:off x="3455876" y="3197200"/>
              <a:ext cx="759133" cy="676276"/>
            </a:xfrm>
            <a:prstGeom prst="rect">
              <a:avLst/>
            </a:prstGeom>
            <a:solidFill>
              <a:srgbClr val="00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CH</a:t>
              </a:r>
            </a:p>
          </p:txBody>
        </p:sp>
        <p:sp>
          <p:nvSpPr>
            <p:cNvPr id="75" name="Rectangle 17"/>
            <p:cNvSpPr>
              <a:spLocks noChangeArrowheads="1"/>
            </p:cNvSpPr>
            <p:nvPr/>
          </p:nvSpPr>
          <p:spPr bwMode="auto">
            <a:xfrm>
              <a:off x="2738845" y="3197200"/>
              <a:ext cx="717031" cy="676274"/>
            </a:xfrm>
            <a:prstGeom prst="rect">
              <a:avLst/>
            </a:prstGeom>
            <a:solidFill>
              <a:srgbClr val="FF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DE</a:t>
              </a:r>
            </a:p>
          </p:txBody>
        </p:sp>
        <p:sp>
          <p:nvSpPr>
            <p:cNvPr id="64" name="Rectangle 27"/>
            <p:cNvSpPr>
              <a:spLocks noChangeArrowheads="1"/>
            </p:cNvSpPr>
            <p:nvPr/>
          </p:nvSpPr>
          <p:spPr bwMode="auto">
            <a:xfrm>
              <a:off x="2738845" y="3875062"/>
              <a:ext cx="720658" cy="669986"/>
            </a:xfrm>
            <a:prstGeom prst="rect">
              <a:avLst/>
            </a:prstGeom>
            <a:solidFill>
              <a:srgbClr val="00B0F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LE</a:t>
              </a:r>
            </a:p>
          </p:txBody>
        </p:sp>
        <p:sp>
          <p:nvSpPr>
            <p:cNvPr id="76" name="Rectangle 16"/>
            <p:cNvSpPr>
              <a:spLocks noChangeArrowheads="1"/>
            </p:cNvSpPr>
            <p:nvPr/>
          </p:nvSpPr>
          <p:spPr bwMode="auto">
            <a:xfrm>
              <a:off x="2195736" y="3197200"/>
              <a:ext cx="542952" cy="676274"/>
            </a:xfrm>
            <a:prstGeom prst="rect">
              <a:avLst/>
            </a:prstGeom>
            <a:solidFill>
              <a:srgbClr val="00B0F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LE</a:t>
              </a:r>
            </a:p>
          </p:txBody>
        </p:sp>
        <p:sp>
          <p:nvSpPr>
            <p:cNvPr id="72" name="Rectangle 20"/>
            <p:cNvSpPr>
              <a:spLocks noChangeArrowheads="1"/>
            </p:cNvSpPr>
            <p:nvPr/>
          </p:nvSpPr>
          <p:spPr bwMode="auto">
            <a:xfrm>
              <a:off x="4980704" y="3197200"/>
              <a:ext cx="797265" cy="677862"/>
            </a:xfrm>
            <a:prstGeom prst="rect">
              <a:avLst/>
            </a:prstGeom>
            <a:solidFill>
              <a:srgbClr val="FF6969"/>
            </a:solidFill>
            <a:ln w="28575">
              <a:solidFill>
                <a:schemeClr val="accent4"/>
              </a:solid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solidFill>
                    <a:srgbClr val="FFFF00"/>
                  </a:solidFill>
                </a:rPr>
                <a:t>ENR</a:t>
              </a:r>
            </a:p>
          </p:txBody>
        </p:sp>
        <p:sp>
          <p:nvSpPr>
            <p:cNvPr id="109" name="Rectangle 42"/>
            <p:cNvSpPr>
              <a:spLocks noChangeArrowheads="1"/>
            </p:cNvSpPr>
            <p:nvPr/>
          </p:nvSpPr>
          <p:spPr bwMode="auto">
            <a:xfrm>
              <a:off x="8231153" y="4551337"/>
              <a:ext cx="768403" cy="677863"/>
            </a:xfrm>
            <a:prstGeom prst="rect">
              <a:avLst/>
            </a:prstGeom>
            <a:solidFill>
              <a:srgbClr val="FF6969"/>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ENR</a:t>
              </a:r>
            </a:p>
          </p:txBody>
        </p:sp>
        <p:sp>
          <p:nvSpPr>
            <p:cNvPr id="98" name="Rectangle 41"/>
            <p:cNvSpPr>
              <a:spLocks noChangeArrowheads="1"/>
            </p:cNvSpPr>
            <p:nvPr/>
          </p:nvSpPr>
          <p:spPr bwMode="auto">
            <a:xfrm>
              <a:off x="6592395" y="3873474"/>
              <a:ext cx="810595" cy="677863"/>
            </a:xfrm>
            <a:prstGeom prst="rect">
              <a:avLst/>
            </a:prstGeom>
            <a:solidFill>
              <a:srgbClr val="66FFFF"/>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EX</a:t>
              </a:r>
            </a:p>
          </p:txBody>
        </p:sp>
        <p:sp>
          <p:nvSpPr>
            <p:cNvPr id="102" name="Rectangle 42"/>
            <p:cNvSpPr>
              <a:spLocks noChangeArrowheads="1"/>
            </p:cNvSpPr>
            <p:nvPr/>
          </p:nvSpPr>
          <p:spPr bwMode="auto">
            <a:xfrm>
              <a:off x="7402990" y="4551338"/>
              <a:ext cx="828163" cy="677862"/>
            </a:xfrm>
            <a:prstGeom prst="rect">
              <a:avLst/>
            </a:prstGeom>
            <a:solidFill>
              <a:srgbClr val="66FFFF"/>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EX</a:t>
              </a:r>
            </a:p>
          </p:txBody>
        </p:sp>
        <p:sp>
          <p:nvSpPr>
            <p:cNvPr id="95" name="Line 65"/>
            <p:cNvSpPr>
              <a:spLocks noChangeShapeType="1"/>
            </p:cNvSpPr>
            <p:nvPr/>
          </p:nvSpPr>
          <p:spPr bwMode="auto">
            <a:xfrm>
              <a:off x="575556" y="5229200"/>
              <a:ext cx="8424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63" name="Rectangle 28"/>
            <p:cNvSpPr>
              <a:spLocks noChangeArrowheads="1"/>
            </p:cNvSpPr>
            <p:nvPr/>
          </p:nvSpPr>
          <p:spPr bwMode="auto">
            <a:xfrm>
              <a:off x="3455876" y="3873474"/>
              <a:ext cx="759133" cy="677863"/>
            </a:xfrm>
            <a:prstGeom prst="rect">
              <a:avLst/>
            </a:prstGeom>
            <a:solidFill>
              <a:srgbClr val="FF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DE</a:t>
              </a:r>
            </a:p>
          </p:txBody>
        </p:sp>
        <p:sp>
          <p:nvSpPr>
            <p:cNvPr id="81" name="Rectangle 12"/>
            <p:cNvSpPr>
              <a:spLocks noChangeArrowheads="1"/>
            </p:cNvSpPr>
            <p:nvPr/>
          </p:nvSpPr>
          <p:spPr bwMode="auto">
            <a:xfrm>
              <a:off x="6592395" y="2519338"/>
              <a:ext cx="778543"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t+6</a:t>
              </a:r>
            </a:p>
          </p:txBody>
        </p:sp>
        <p:sp>
          <p:nvSpPr>
            <p:cNvPr id="82" name="Rectangle 11"/>
            <p:cNvSpPr>
              <a:spLocks noChangeArrowheads="1"/>
            </p:cNvSpPr>
            <p:nvPr/>
          </p:nvSpPr>
          <p:spPr bwMode="auto">
            <a:xfrm>
              <a:off x="5777968" y="2519338"/>
              <a:ext cx="814427"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t+5</a:t>
              </a:r>
            </a:p>
          </p:txBody>
        </p:sp>
        <p:sp>
          <p:nvSpPr>
            <p:cNvPr id="83" name="Rectangle 10"/>
            <p:cNvSpPr>
              <a:spLocks noChangeArrowheads="1"/>
            </p:cNvSpPr>
            <p:nvPr/>
          </p:nvSpPr>
          <p:spPr bwMode="auto">
            <a:xfrm>
              <a:off x="4980703" y="2519338"/>
              <a:ext cx="797265"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t+4</a:t>
              </a:r>
            </a:p>
          </p:txBody>
        </p:sp>
        <p:sp>
          <p:nvSpPr>
            <p:cNvPr id="84" name="Rectangle 9"/>
            <p:cNvSpPr>
              <a:spLocks noChangeArrowheads="1"/>
            </p:cNvSpPr>
            <p:nvPr/>
          </p:nvSpPr>
          <p:spPr bwMode="auto">
            <a:xfrm>
              <a:off x="4172517" y="2519338"/>
              <a:ext cx="808186"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t+3</a:t>
              </a:r>
            </a:p>
          </p:txBody>
        </p:sp>
        <p:sp>
          <p:nvSpPr>
            <p:cNvPr id="85" name="Rectangle 8"/>
            <p:cNvSpPr>
              <a:spLocks noChangeArrowheads="1"/>
            </p:cNvSpPr>
            <p:nvPr/>
          </p:nvSpPr>
          <p:spPr bwMode="auto">
            <a:xfrm>
              <a:off x="3484466" y="2519338"/>
              <a:ext cx="730176"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t+2</a:t>
              </a:r>
            </a:p>
          </p:txBody>
        </p:sp>
        <p:sp>
          <p:nvSpPr>
            <p:cNvPr id="86" name="Rectangle 7"/>
            <p:cNvSpPr>
              <a:spLocks noChangeArrowheads="1"/>
            </p:cNvSpPr>
            <p:nvPr/>
          </p:nvSpPr>
          <p:spPr bwMode="auto">
            <a:xfrm>
              <a:off x="2716845" y="2519338"/>
              <a:ext cx="742658"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t+1</a:t>
              </a:r>
            </a:p>
          </p:txBody>
        </p:sp>
        <p:sp>
          <p:nvSpPr>
            <p:cNvPr id="87" name="Rectangle 6"/>
            <p:cNvSpPr>
              <a:spLocks noChangeArrowheads="1"/>
            </p:cNvSpPr>
            <p:nvPr/>
          </p:nvSpPr>
          <p:spPr bwMode="auto">
            <a:xfrm>
              <a:off x="2278427" y="2519338"/>
              <a:ext cx="460261"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a:t>
              </a:r>
            </a:p>
          </p:txBody>
        </p:sp>
        <p:sp>
          <p:nvSpPr>
            <p:cNvPr id="88" name="Rectangle 5"/>
            <p:cNvSpPr>
              <a:spLocks noChangeArrowheads="1"/>
            </p:cNvSpPr>
            <p:nvPr/>
          </p:nvSpPr>
          <p:spPr bwMode="auto">
            <a:xfrm>
              <a:off x="575557" y="2519338"/>
              <a:ext cx="1533682"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Instr.</a:t>
              </a:r>
            </a:p>
          </p:txBody>
        </p:sp>
        <p:sp>
          <p:nvSpPr>
            <p:cNvPr id="89" name="Line 65"/>
            <p:cNvSpPr>
              <a:spLocks noChangeShapeType="1"/>
            </p:cNvSpPr>
            <p:nvPr/>
          </p:nvSpPr>
          <p:spPr bwMode="auto">
            <a:xfrm>
              <a:off x="575556" y="2519338"/>
              <a:ext cx="8424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70" name="Rectangle 22"/>
            <p:cNvSpPr>
              <a:spLocks noChangeArrowheads="1"/>
            </p:cNvSpPr>
            <p:nvPr/>
          </p:nvSpPr>
          <p:spPr bwMode="auto">
            <a:xfrm>
              <a:off x="6592395" y="3197200"/>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71" name="Rectangle 21"/>
            <p:cNvSpPr>
              <a:spLocks noChangeArrowheads="1"/>
            </p:cNvSpPr>
            <p:nvPr/>
          </p:nvSpPr>
          <p:spPr bwMode="auto">
            <a:xfrm>
              <a:off x="5777968" y="3197200"/>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77" name="Rectangle 15"/>
            <p:cNvSpPr>
              <a:spLocks noChangeArrowheads="1"/>
            </p:cNvSpPr>
            <p:nvPr/>
          </p:nvSpPr>
          <p:spPr bwMode="auto">
            <a:xfrm>
              <a:off x="575557" y="3197200"/>
              <a:ext cx="162322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FR" altLang="fr-FR" dirty="0">
                  <a:latin typeface="Consolas" panose="020B0609020204030204" pitchFamily="49" charset="0"/>
                </a:rPr>
                <a:t>MOV R1, R2</a:t>
              </a:r>
            </a:p>
          </p:txBody>
        </p:sp>
        <p:sp>
          <p:nvSpPr>
            <p:cNvPr id="78" name="Line 67"/>
            <p:cNvSpPr>
              <a:spLocks noChangeShapeType="1"/>
            </p:cNvSpPr>
            <p:nvPr/>
          </p:nvSpPr>
          <p:spPr bwMode="auto">
            <a:xfrm>
              <a:off x="575556" y="3873475"/>
              <a:ext cx="84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59" name="Rectangle 32"/>
            <p:cNvSpPr>
              <a:spLocks noChangeArrowheads="1"/>
            </p:cNvSpPr>
            <p:nvPr/>
          </p:nvSpPr>
          <p:spPr bwMode="auto">
            <a:xfrm>
              <a:off x="6592395" y="3873475"/>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65" name="Rectangle 26"/>
            <p:cNvSpPr>
              <a:spLocks noChangeArrowheads="1"/>
            </p:cNvSpPr>
            <p:nvPr/>
          </p:nvSpPr>
          <p:spPr bwMode="auto">
            <a:xfrm>
              <a:off x="2239422" y="3873475"/>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66" name="Rectangle 25"/>
            <p:cNvSpPr>
              <a:spLocks noChangeArrowheads="1"/>
            </p:cNvSpPr>
            <p:nvPr/>
          </p:nvSpPr>
          <p:spPr bwMode="auto">
            <a:xfrm>
              <a:off x="575557" y="3873475"/>
              <a:ext cx="162322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FR" altLang="fr-FR" dirty="0">
                  <a:latin typeface="Consolas" panose="020B0609020204030204" pitchFamily="49" charset="0"/>
                </a:rPr>
                <a:t>ADD R2, R3</a:t>
              </a:r>
            </a:p>
          </p:txBody>
        </p:sp>
        <p:sp>
          <p:nvSpPr>
            <p:cNvPr id="67" name="Line 68"/>
            <p:cNvSpPr>
              <a:spLocks noChangeShapeType="1"/>
            </p:cNvSpPr>
            <p:nvPr/>
          </p:nvSpPr>
          <p:spPr bwMode="auto">
            <a:xfrm>
              <a:off x="575556" y="4545124"/>
              <a:ext cx="84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53" name="Rectangle 37"/>
            <p:cNvSpPr>
              <a:spLocks noChangeArrowheads="1"/>
            </p:cNvSpPr>
            <p:nvPr/>
          </p:nvSpPr>
          <p:spPr bwMode="auto">
            <a:xfrm>
              <a:off x="2699683" y="4551338"/>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54" name="Rectangle 36"/>
            <p:cNvSpPr>
              <a:spLocks noChangeArrowheads="1"/>
            </p:cNvSpPr>
            <p:nvPr/>
          </p:nvSpPr>
          <p:spPr bwMode="auto">
            <a:xfrm>
              <a:off x="2239422" y="4551338"/>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55" name="Rectangle 35"/>
            <p:cNvSpPr>
              <a:spLocks noChangeArrowheads="1"/>
            </p:cNvSpPr>
            <p:nvPr/>
          </p:nvSpPr>
          <p:spPr bwMode="auto">
            <a:xfrm>
              <a:off x="575556" y="4551338"/>
              <a:ext cx="1623229"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FR" altLang="fr-FR" dirty="0"/>
                <a:t>…</a:t>
              </a:r>
            </a:p>
          </p:txBody>
        </p:sp>
        <p:sp>
          <p:nvSpPr>
            <p:cNvPr id="13" name="Line 72"/>
            <p:cNvSpPr>
              <a:spLocks noChangeShapeType="1"/>
            </p:cNvSpPr>
            <p:nvPr/>
          </p:nvSpPr>
          <p:spPr bwMode="auto">
            <a:xfrm>
              <a:off x="575557" y="2519338"/>
              <a:ext cx="0" cy="2700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4" name="Line 73"/>
            <p:cNvSpPr>
              <a:spLocks noChangeShapeType="1"/>
            </p:cNvSpPr>
            <p:nvPr/>
          </p:nvSpPr>
          <p:spPr bwMode="auto">
            <a:xfrm>
              <a:off x="2198785"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5" name="Line 74"/>
            <p:cNvSpPr>
              <a:spLocks noChangeShapeType="1"/>
            </p:cNvSpPr>
            <p:nvPr/>
          </p:nvSpPr>
          <p:spPr bwMode="auto">
            <a:xfrm>
              <a:off x="2738846"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6" name="Line 75"/>
            <p:cNvSpPr>
              <a:spLocks noChangeShapeType="1"/>
            </p:cNvSpPr>
            <p:nvPr/>
          </p:nvSpPr>
          <p:spPr bwMode="auto">
            <a:xfrm>
              <a:off x="3455876"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7" name="Line 76"/>
            <p:cNvSpPr>
              <a:spLocks noChangeShapeType="1"/>
            </p:cNvSpPr>
            <p:nvPr/>
          </p:nvSpPr>
          <p:spPr bwMode="auto">
            <a:xfrm>
              <a:off x="4215009"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8" name="Line 77"/>
            <p:cNvSpPr>
              <a:spLocks noChangeShapeType="1"/>
            </p:cNvSpPr>
            <p:nvPr/>
          </p:nvSpPr>
          <p:spPr bwMode="auto">
            <a:xfrm>
              <a:off x="4980703"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9" name="Line 78"/>
            <p:cNvSpPr>
              <a:spLocks noChangeShapeType="1"/>
            </p:cNvSpPr>
            <p:nvPr/>
          </p:nvSpPr>
          <p:spPr bwMode="auto">
            <a:xfrm>
              <a:off x="5777968"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20" name="Line 79"/>
            <p:cNvSpPr>
              <a:spLocks noChangeShapeType="1"/>
            </p:cNvSpPr>
            <p:nvPr/>
          </p:nvSpPr>
          <p:spPr bwMode="auto">
            <a:xfrm>
              <a:off x="6592395"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96" name="Line 72"/>
            <p:cNvSpPr>
              <a:spLocks noChangeShapeType="1"/>
            </p:cNvSpPr>
            <p:nvPr/>
          </p:nvSpPr>
          <p:spPr bwMode="auto">
            <a:xfrm>
              <a:off x="9000492" y="2519338"/>
              <a:ext cx="0" cy="2700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99" name="Rectangle 12"/>
            <p:cNvSpPr>
              <a:spLocks noChangeArrowheads="1"/>
            </p:cNvSpPr>
            <p:nvPr/>
          </p:nvSpPr>
          <p:spPr bwMode="auto">
            <a:xfrm>
              <a:off x="7488156" y="2519338"/>
              <a:ext cx="778543"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t+7</a:t>
              </a:r>
            </a:p>
          </p:txBody>
        </p:sp>
        <p:sp>
          <p:nvSpPr>
            <p:cNvPr id="100" name="Rectangle 22"/>
            <p:cNvSpPr>
              <a:spLocks noChangeArrowheads="1"/>
            </p:cNvSpPr>
            <p:nvPr/>
          </p:nvSpPr>
          <p:spPr bwMode="auto">
            <a:xfrm>
              <a:off x="7488156" y="3197200"/>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101" name="Rectangle 32"/>
            <p:cNvSpPr>
              <a:spLocks noChangeArrowheads="1"/>
            </p:cNvSpPr>
            <p:nvPr/>
          </p:nvSpPr>
          <p:spPr bwMode="auto">
            <a:xfrm>
              <a:off x="7488156" y="3873475"/>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103" name="Line 79"/>
            <p:cNvSpPr>
              <a:spLocks noChangeShapeType="1"/>
            </p:cNvSpPr>
            <p:nvPr/>
          </p:nvSpPr>
          <p:spPr bwMode="auto">
            <a:xfrm>
              <a:off x="7402990"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06" name="Rectangle 12"/>
            <p:cNvSpPr>
              <a:spLocks noChangeArrowheads="1"/>
            </p:cNvSpPr>
            <p:nvPr/>
          </p:nvSpPr>
          <p:spPr bwMode="auto">
            <a:xfrm>
              <a:off x="8231153" y="2519338"/>
              <a:ext cx="778543"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t+8</a:t>
              </a:r>
            </a:p>
          </p:txBody>
        </p:sp>
        <p:sp>
          <p:nvSpPr>
            <p:cNvPr id="107" name="Rectangle 22"/>
            <p:cNvSpPr>
              <a:spLocks noChangeArrowheads="1"/>
            </p:cNvSpPr>
            <p:nvPr/>
          </p:nvSpPr>
          <p:spPr bwMode="auto">
            <a:xfrm>
              <a:off x="8231153" y="3197200"/>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108" name="Rectangle 32"/>
            <p:cNvSpPr>
              <a:spLocks noChangeArrowheads="1"/>
            </p:cNvSpPr>
            <p:nvPr/>
          </p:nvSpPr>
          <p:spPr bwMode="auto">
            <a:xfrm>
              <a:off x="8231153" y="3873475"/>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110" name="Line 79"/>
            <p:cNvSpPr>
              <a:spLocks noChangeShapeType="1"/>
            </p:cNvSpPr>
            <p:nvPr/>
          </p:nvSpPr>
          <p:spPr bwMode="auto">
            <a:xfrm>
              <a:off x="8231153"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90" name="Line 66"/>
            <p:cNvSpPr>
              <a:spLocks noChangeShapeType="1"/>
            </p:cNvSpPr>
            <p:nvPr/>
          </p:nvSpPr>
          <p:spPr bwMode="auto">
            <a:xfrm>
              <a:off x="575556" y="3197200"/>
              <a:ext cx="84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grpSp>
      <p:sp>
        <p:nvSpPr>
          <p:cNvPr id="166914" name="Rectangle 2"/>
          <p:cNvSpPr>
            <a:spLocks noGrp="1" noChangeArrowheads="1"/>
          </p:cNvSpPr>
          <p:nvPr>
            <p:ph type="title"/>
          </p:nvPr>
        </p:nvSpPr>
        <p:spPr/>
        <p:txBody>
          <a:bodyPr/>
          <a:lstStyle/>
          <a:p>
            <a:r>
              <a:rPr lang="fr-BE" dirty="0"/>
              <a:t>Dépendances de données – </a:t>
            </a:r>
            <a:r>
              <a:rPr lang="fr-CA" altLang="fr-FR" dirty="0"/>
              <a:t>Solutions</a:t>
            </a:r>
          </a:p>
        </p:txBody>
      </p:sp>
    </p:spTree>
    <p:extLst>
      <p:ext uri="{BB962C8B-B14F-4D97-AF65-F5344CB8AC3E}">
        <p14:creationId xmlns:p14="http://schemas.microsoft.com/office/powerpoint/2010/main" val="833504338"/>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fr-BE" dirty="0"/>
              <a:t>Dépendances de données – </a:t>
            </a:r>
            <a:r>
              <a:rPr lang="fr-CA" altLang="fr-FR" dirty="0"/>
              <a:t>Solutions</a:t>
            </a:r>
          </a:p>
        </p:txBody>
      </p:sp>
      <p:sp>
        <p:nvSpPr>
          <p:cNvPr id="5" name="Text Placeholder 1"/>
          <p:cNvSpPr>
            <a:spLocks noGrp="1"/>
          </p:cNvSpPr>
          <p:nvPr>
            <p:ph idx="1"/>
          </p:nvPr>
        </p:nvSpPr>
        <p:spPr/>
        <p:txBody>
          <a:bodyPr/>
          <a:lstStyle/>
          <a:p>
            <a:r>
              <a:rPr lang="fr-BE" dirty="0" err="1"/>
              <a:t>Forwarding</a:t>
            </a:r>
            <a:r>
              <a:rPr lang="fr-BE" dirty="0"/>
              <a:t> ou </a:t>
            </a:r>
            <a:r>
              <a:rPr lang="fr-BE" dirty="0" err="1"/>
              <a:t>bypassing</a:t>
            </a:r>
            <a:endParaRPr lang="fr-BE" dirty="0"/>
          </a:p>
          <a:p>
            <a:pPr lvl="1"/>
            <a:r>
              <a:rPr lang="fr-BE" dirty="0"/>
              <a:t>introduit une connexion directe entre </a:t>
            </a:r>
          </a:p>
          <a:p>
            <a:pPr lvl="2"/>
            <a:r>
              <a:rPr lang="fr-BE" dirty="0"/>
              <a:t>la sortie de l'étage d'exécution et </a:t>
            </a:r>
          </a:p>
          <a:p>
            <a:pPr lvl="2"/>
            <a:r>
              <a:rPr lang="fr-BE" dirty="0"/>
              <a:t>l'étage de chargement des opérandes</a:t>
            </a:r>
          </a:p>
          <a:p>
            <a:pPr lvl="1"/>
            <a:r>
              <a:rPr lang="fr-BE" dirty="0"/>
              <a:t>permet au résultat d'une instruction d'être un opérande de l'instruction suivante</a:t>
            </a:r>
          </a:p>
          <a:p>
            <a:pPr lvl="1"/>
            <a:endParaRPr lang="fr-BE" dirty="0"/>
          </a:p>
          <a:p>
            <a:pPr lvl="1"/>
            <a:endParaRPr lang="fr-BE" dirty="0"/>
          </a:p>
          <a:p>
            <a:pPr lvl="1"/>
            <a:endParaRPr lang="fr-BE" dirty="0"/>
          </a:p>
          <a:p>
            <a:pPr lvl="1"/>
            <a:endParaRPr lang="fr-BE" dirty="0"/>
          </a:p>
          <a:p>
            <a:pPr lvl="1"/>
            <a:endParaRPr lang="fr-BE" dirty="0"/>
          </a:p>
          <a:p>
            <a:pPr lvl="1"/>
            <a:endParaRPr lang="fr-BE" dirty="0"/>
          </a:p>
          <a:p>
            <a:pPr lvl="1"/>
            <a:r>
              <a:rPr lang="fr-BE" dirty="0"/>
              <a:t>Limite : coût élevé en logique de contrôle supplémentaire</a:t>
            </a:r>
          </a:p>
          <a:p>
            <a:endParaRPr lang="fr-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39393"/>
            <a:ext cx="5148572" cy="202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437380"/>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fr-BE" dirty="0"/>
              <a:t>Dépendances de données – </a:t>
            </a:r>
            <a:r>
              <a:rPr lang="fr-CA" altLang="fr-FR" dirty="0"/>
              <a:t>Solutions</a:t>
            </a:r>
          </a:p>
        </p:txBody>
      </p:sp>
      <p:sp>
        <p:nvSpPr>
          <p:cNvPr id="5" name="Text Placeholder 1"/>
          <p:cNvSpPr>
            <a:spLocks noGrp="1"/>
          </p:cNvSpPr>
          <p:nvPr>
            <p:ph idx="1"/>
          </p:nvPr>
        </p:nvSpPr>
        <p:spPr/>
        <p:txBody>
          <a:bodyPr/>
          <a:lstStyle/>
          <a:p>
            <a:r>
              <a:rPr lang="fr-BE" dirty="0"/>
              <a:t>Compilateur</a:t>
            </a:r>
          </a:p>
          <a:p>
            <a:pPr lvl="1"/>
            <a:r>
              <a:rPr lang="fr-BE" dirty="0"/>
              <a:t>change l'ordre d'exécution des instructions de façon à éliminer les aléas</a:t>
            </a:r>
          </a:p>
          <a:p>
            <a:pPr lvl="1"/>
            <a:r>
              <a:rPr lang="fr-BE" dirty="0"/>
              <a:t>ajoute d'instructions NOP (No </a:t>
            </a:r>
            <a:r>
              <a:rPr lang="fr-BE" dirty="0" err="1"/>
              <a:t>OPeration</a:t>
            </a:r>
            <a:r>
              <a:rPr lang="fr-BE" dirty="0"/>
              <a:t>)</a:t>
            </a:r>
            <a:br>
              <a:rPr lang="fr-BE" dirty="0"/>
            </a:br>
            <a:br>
              <a:rPr lang="fr-BE" dirty="0"/>
            </a:br>
            <a:endParaRPr lang="fr-BE" dirty="0"/>
          </a:p>
          <a:p>
            <a:pPr lvl="1"/>
            <a:endParaRPr lang="fr-BE" dirty="0"/>
          </a:p>
          <a:p>
            <a:pPr lvl="1"/>
            <a:endParaRPr lang="fr-BE" dirty="0"/>
          </a:p>
          <a:p>
            <a:pPr marL="355600" lvl="1" indent="0">
              <a:buNone/>
            </a:pPr>
            <a:endParaRPr lang="fr-BE" dirty="0"/>
          </a:p>
          <a:p>
            <a:pPr lvl="1"/>
            <a:r>
              <a:rPr lang="fr-BE" dirty="0"/>
              <a:t>Limites</a:t>
            </a:r>
          </a:p>
          <a:p>
            <a:pPr lvl="2"/>
            <a:r>
              <a:rPr lang="fr-BE" dirty="0"/>
              <a:t>le compilateur n'est pas toujours en mesure de détecter les aléas (Ex. : aléas dus aux pointeurs)</a:t>
            </a:r>
          </a:p>
          <a:p>
            <a:pPr lvl="2"/>
            <a:r>
              <a:rPr lang="fr-BE" dirty="0"/>
              <a:t>le nombre d'instructions à intercaler dépend de la structure (nombre d'étages) du pipeline</a:t>
            </a:r>
          </a:p>
          <a:p>
            <a:pPr lvl="2"/>
            <a:r>
              <a:rPr lang="fr-BE" dirty="0"/>
              <a:t>la complexité du compilateur est fortement augmentée</a:t>
            </a:r>
          </a:p>
          <a:p>
            <a:endParaRPr lang="fr-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644" y="2946084"/>
            <a:ext cx="5724869" cy="147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782028"/>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Cas particulier : </a:t>
            </a:r>
            <a:r>
              <a:rPr lang="fr-BE" dirty="0" err="1"/>
              <a:t>load</a:t>
            </a:r>
            <a:r>
              <a:rPr lang="fr-BE" dirty="0"/>
              <a:t> </a:t>
            </a:r>
            <a:r>
              <a:rPr lang="fr-BE" dirty="0" err="1"/>
              <a:t>delay</a:t>
            </a:r>
            <a:endParaRPr lang="fr-BE" dirty="0"/>
          </a:p>
        </p:txBody>
      </p:sp>
      <p:sp>
        <p:nvSpPr>
          <p:cNvPr id="3" name="Text Placeholder 2"/>
          <p:cNvSpPr>
            <a:spLocks noGrp="1"/>
          </p:cNvSpPr>
          <p:nvPr>
            <p:ph idx="1"/>
          </p:nvPr>
        </p:nvSpPr>
        <p:spPr/>
        <p:txBody>
          <a:bodyPr/>
          <a:lstStyle/>
          <a:p>
            <a:r>
              <a:rPr lang="fr-BE" dirty="0"/>
              <a:t>Lors d'un chargement de données (LOAD), le registre cible n'est pas accessible pendant un certain nombre de cycles</a:t>
            </a:r>
          </a:p>
          <a:p>
            <a:pPr lvl="1"/>
            <a:r>
              <a:rPr lang="fr-BE" dirty="0"/>
              <a:t>on parle de délai dû au chargement ou </a:t>
            </a:r>
            <a:r>
              <a:rPr lang="fr-BE" i="1" dirty="0" err="1"/>
              <a:t>load</a:t>
            </a:r>
            <a:r>
              <a:rPr lang="fr-BE" i="1" dirty="0"/>
              <a:t> </a:t>
            </a:r>
            <a:r>
              <a:rPr lang="fr-BE" i="1" dirty="0" err="1"/>
              <a:t>delay</a:t>
            </a:r>
            <a:r>
              <a:rPr lang="fr-BE" dirty="0"/>
              <a:t> !</a:t>
            </a:r>
          </a:p>
          <a:p>
            <a:pPr lvl="1"/>
            <a:r>
              <a:rPr lang="fr-BE" dirty="0"/>
              <a:t>le nombre de cycle est variable et peut être grand (en cas de cache miss)</a:t>
            </a:r>
          </a:p>
          <a:p>
            <a:r>
              <a:rPr lang="fr-BE" dirty="0"/>
              <a:t>Solutions</a:t>
            </a:r>
          </a:p>
          <a:p>
            <a:pPr lvl="1"/>
            <a:r>
              <a:rPr lang="fr-BE" dirty="0"/>
              <a:t>Pipeline </a:t>
            </a:r>
            <a:r>
              <a:rPr lang="fr-BE" dirty="0" err="1"/>
              <a:t>stall</a:t>
            </a:r>
            <a:r>
              <a:rPr lang="fr-BE" dirty="0"/>
              <a:t> </a:t>
            </a:r>
          </a:p>
          <a:p>
            <a:pPr lvl="2"/>
            <a:r>
              <a:rPr lang="fr-BE" dirty="0"/>
              <a:t>MAIS LOAD souvent utilisé </a:t>
            </a:r>
            <a:r>
              <a:rPr lang="fr-BE" dirty="0">
                <a:sym typeface="Wingdings" pitchFamily="2" charset="2"/>
              </a:rPr>
              <a:t> augmente les délais</a:t>
            </a:r>
          </a:p>
          <a:p>
            <a:pPr lvl="1"/>
            <a:r>
              <a:rPr lang="fr-BE" dirty="0">
                <a:sym typeface="Wingdings" pitchFamily="2" charset="2"/>
              </a:rPr>
              <a:t>Compilateur</a:t>
            </a:r>
          </a:p>
          <a:p>
            <a:pPr lvl="2"/>
            <a:r>
              <a:rPr lang="fr-BE" dirty="0">
                <a:sym typeface="Wingdings" pitchFamily="2" charset="2"/>
              </a:rPr>
              <a:t>anticipe les LOAD pour intercaler d'autres instructions…</a:t>
            </a:r>
          </a:p>
          <a:p>
            <a:pPr lvl="2"/>
            <a:r>
              <a:rPr lang="fr-BE" dirty="0">
                <a:sym typeface="Wingdings" pitchFamily="2" charset="2"/>
              </a:rPr>
              <a:t>MAIS la variabilité de la structure des programmes et celle du </a:t>
            </a:r>
            <a:r>
              <a:rPr lang="fr-BE" i="1" dirty="0" err="1">
                <a:sym typeface="Wingdings" pitchFamily="2" charset="2"/>
              </a:rPr>
              <a:t>load</a:t>
            </a:r>
            <a:r>
              <a:rPr lang="fr-BE" i="1" dirty="0">
                <a:sym typeface="Wingdings" pitchFamily="2" charset="2"/>
              </a:rPr>
              <a:t> </a:t>
            </a:r>
            <a:r>
              <a:rPr lang="fr-BE" i="1" dirty="0" err="1">
                <a:sym typeface="Wingdings" pitchFamily="2" charset="2"/>
              </a:rPr>
              <a:t>delay</a:t>
            </a:r>
            <a:r>
              <a:rPr lang="fr-BE" dirty="0">
                <a:sym typeface="Wingdings" pitchFamily="2" charset="2"/>
              </a:rPr>
              <a:t> empêchent la généralisation de cette technique</a:t>
            </a:r>
            <a:endParaRPr lang="fr-BE" dirty="0"/>
          </a:p>
        </p:txBody>
      </p:sp>
    </p:spTree>
    <p:extLst>
      <p:ext uri="{BB962C8B-B14F-4D97-AF65-F5344CB8AC3E}">
        <p14:creationId xmlns:p14="http://schemas.microsoft.com/office/powerpoint/2010/main" val="2867280417"/>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fr-BE" dirty="0"/>
              <a:t>Dépendances de contrôle </a:t>
            </a:r>
          </a:p>
        </p:txBody>
      </p:sp>
      <p:sp>
        <p:nvSpPr>
          <p:cNvPr id="29" name="Text Placeholder 28"/>
          <p:cNvSpPr>
            <a:spLocks noGrp="1"/>
          </p:cNvSpPr>
          <p:nvPr>
            <p:ph idx="1"/>
          </p:nvPr>
        </p:nvSpPr>
        <p:spPr/>
        <p:txBody>
          <a:bodyPr/>
          <a:lstStyle/>
          <a:p>
            <a:r>
              <a:rPr lang="fr-BE" dirty="0"/>
              <a:t>Certaines instructions amènent à modifier le flot de contrôle :</a:t>
            </a:r>
          </a:p>
          <a:p>
            <a:pPr lvl="1"/>
            <a:r>
              <a:rPr lang="fr-BE" dirty="0"/>
              <a:t>branchements conditionnels (si-alors)</a:t>
            </a:r>
          </a:p>
          <a:p>
            <a:pPr lvl="1"/>
            <a:r>
              <a:rPr lang="fr-BE" dirty="0"/>
              <a:t>sauts (jumps)</a:t>
            </a:r>
          </a:p>
          <a:p>
            <a:pPr lvl="1"/>
            <a:r>
              <a:rPr lang="fr-BE" dirty="0"/>
              <a:t>appels de procédures</a:t>
            </a:r>
          </a:p>
          <a:p>
            <a:pPr lvl="1"/>
            <a:r>
              <a:rPr lang="fr-BE" dirty="0"/>
              <a:t>retour de procédures</a:t>
            </a:r>
          </a:p>
          <a:p>
            <a:pPr lvl="1"/>
            <a:r>
              <a:rPr lang="fr-BE" dirty="0"/>
              <a:t>interruptions </a:t>
            </a:r>
            <a:r>
              <a:rPr lang="fr-BE"/>
              <a:t>(périphériques)</a:t>
            </a:r>
            <a:endParaRPr lang="fr-BE" dirty="0"/>
          </a:p>
          <a:p>
            <a:endParaRPr lang="fr-BE"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E6296B-D524-41AF-9E3B-01A08CDAB7AA}"/>
              </a:ext>
            </a:extLst>
          </p:cNvPr>
          <p:cNvSpPr>
            <a:spLocks noGrp="1"/>
          </p:cNvSpPr>
          <p:nvPr>
            <p:ph type="title"/>
          </p:nvPr>
        </p:nvSpPr>
        <p:spPr/>
        <p:txBody>
          <a:bodyPr/>
          <a:lstStyle/>
          <a:p>
            <a:r>
              <a:rPr lang="fr-BE" dirty="0"/>
              <a:t>Innovations</a:t>
            </a:r>
          </a:p>
        </p:txBody>
      </p:sp>
      <p:sp>
        <p:nvSpPr>
          <p:cNvPr id="3" name="Espace réservé du numéro de diapositive 2">
            <a:extLst>
              <a:ext uri="{FF2B5EF4-FFF2-40B4-BE49-F238E27FC236}">
                <a16:creationId xmlns:a16="http://schemas.microsoft.com/office/drawing/2014/main" id="{5C88022A-DA31-4565-98A5-0CBCD42A0F87}"/>
              </a:ext>
            </a:extLst>
          </p:cNvPr>
          <p:cNvSpPr>
            <a:spLocks noGrp="1"/>
          </p:cNvSpPr>
          <p:nvPr>
            <p:ph type="sldNum" sz="quarter" idx="12"/>
          </p:nvPr>
        </p:nvSpPr>
        <p:spPr>
          <a:xfrm>
            <a:off x="8515350" y="6469120"/>
            <a:ext cx="628650" cy="365125"/>
          </a:xfrm>
        </p:spPr>
        <p:txBody>
          <a:bodyPr/>
          <a:lstStyle/>
          <a:p>
            <a:pPr>
              <a:defRPr/>
            </a:pPr>
            <a:fld id="{37E4E265-2F72-DF4D-B77D-D3249BA76B9F}" type="slidenum">
              <a:rPr lang="fr-FR" smtClean="0"/>
              <a:pPr>
                <a:defRPr/>
              </a:pPr>
              <a:t>3</a:t>
            </a:fld>
            <a:endParaRPr lang="fr-FR"/>
          </a:p>
        </p:txBody>
      </p:sp>
      <p:pic>
        <p:nvPicPr>
          <p:cNvPr id="8" name="Espace réservé du contenu 7">
            <a:extLst>
              <a:ext uri="{FF2B5EF4-FFF2-40B4-BE49-F238E27FC236}">
                <a16:creationId xmlns:a16="http://schemas.microsoft.com/office/drawing/2014/main" id="{2CE89955-2781-4479-8577-A5817A81CE48}"/>
              </a:ext>
            </a:extLst>
          </p:cNvPr>
          <p:cNvPicPr>
            <a:picLocks noGrp="1" noChangeAspect="1"/>
          </p:cNvPicPr>
          <p:nvPr>
            <p:ph idx="1"/>
          </p:nvPr>
        </p:nvPicPr>
        <p:blipFill>
          <a:blip r:embed="rId2"/>
          <a:stretch>
            <a:fillRect/>
          </a:stretch>
        </p:blipFill>
        <p:spPr>
          <a:xfrm>
            <a:off x="115726" y="1556792"/>
            <a:ext cx="8912547" cy="4229582"/>
          </a:xfrm>
          <a:prstGeom prst="rect">
            <a:avLst/>
          </a:prstGeom>
        </p:spPr>
      </p:pic>
    </p:spTree>
    <p:extLst>
      <p:ext uri="{BB962C8B-B14F-4D97-AF65-F5344CB8AC3E}">
        <p14:creationId xmlns:p14="http://schemas.microsoft.com/office/powerpoint/2010/main" val="3117969785"/>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Dépendances de contrôle </a:t>
            </a:r>
          </a:p>
        </p:txBody>
      </p:sp>
      <p:sp>
        <p:nvSpPr>
          <p:cNvPr id="3" name="Text Placeholder 2"/>
          <p:cNvSpPr>
            <a:spLocks noGrp="1"/>
          </p:cNvSpPr>
          <p:nvPr>
            <p:ph idx="1"/>
          </p:nvPr>
        </p:nvSpPr>
        <p:spPr/>
        <p:txBody>
          <a:bodyPr/>
          <a:lstStyle/>
          <a:p>
            <a:r>
              <a:rPr lang="fr-BE" dirty="0"/>
              <a:t>Une dépendance de contrôle se produit dans le cas des branchements conditionnels</a:t>
            </a:r>
          </a:p>
          <a:p>
            <a:pPr lvl="1"/>
            <a:r>
              <a:rPr lang="fr-BE" dirty="0"/>
              <a:t>Si R1 = 0 alors aller à @A, sinon ajouter 1 à R1</a:t>
            </a:r>
          </a:p>
          <a:p>
            <a:pPr lvl="1"/>
            <a:r>
              <a:rPr lang="fr-BE" dirty="0"/>
              <a:t>CMP R1, $0</a:t>
            </a:r>
            <a:br>
              <a:rPr lang="fr-BE" dirty="0"/>
            </a:br>
            <a:r>
              <a:rPr lang="fr-BE" dirty="0"/>
              <a:t>BE @A</a:t>
            </a:r>
            <a:br>
              <a:rPr lang="fr-BE" dirty="0"/>
            </a:br>
            <a:r>
              <a:rPr lang="fr-BE" dirty="0"/>
              <a:t>ADD R1, $1</a:t>
            </a:r>
          </a:p>
          <a:p>
            <a:endParaRPr lang="fr-BE" dirty="0"/>
          </a:p>
          <a:p>
            <a:r>
              <a:rPr lang="fr-BE" dirty="0"/>
              <a:t>En effet, le résultat de l'évaluation de la condition n'est pas encore connu au moment de décoder l'instruction de branchement, il ne peut donc pas savoir quelle sera l'instruction suivante :</a:t>
            </a:r>
          </a:p>
          <a:p>
            <a:pPr lvl="1"/>
            <a:r>
              <a:rPr lang="fr-BE" dirty="0"/>
              <a:t>l'instruction à l'adresse @A ?</a:t>
            </a:r>
          </a:p>
          <a:p>
            <a:pPr lvl="1"/>
            <a:r>
              <a:rPr lang="fr-BE" dirty="0"/>
              <a:t>ou l'instruction ADD R1, $1 ?</a:t>
            </a:r>
          </a:p>
          <a:p>
            <a:pPr marL="0" indent="0">
              <a:buNone/>
            </a:pPr>
            <a:endParaRPr lang="fr-BE" dirty="0"/>
          </a:p>
        </p:txBody>
      </p:sp>
    </p:spTree>
    <p:extLst>
      <p:ext uri="{BB962C8B-B14F-4D97-AF65-F5344CB8AC3E}">
        <p14:creationId xmlns:p14="http://schemas.microsoft.com/office/powerpoint/2010/main" val="4262616568"/>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fr-BE" dirty="0"/>
              <a:t>Dépendances de contrôle – </a:t>
            </a:r>
            <a:r>
              <a:rPr lang="fr-CA" altLang="fr-FR" dirty="0"/>
              <a:t>Solutions</a:t>
            </a:r>
          </a:p>
        </p:txBody>
      </p:sp>
      <p:sp>
        <p:nvSpPr>
          <p:cNvPr id="2" name="Text Placeholder 1"/>
          <p:cNvSpPr>
            <a:spLocks noGrp="1"/>
          </p:cNvSpPr>
          <p:nvPr>
            <p:ph idx="1"/>
          </p:nvPr>
        </p:nvSpPr>
        <p:spPr/>
        <p:txBody>
          <a:bodyPr/>
          <a:lstStyle/>
          <a:p>
            <a:r>
              <a:rPr lang="fr-CA" altLang="fr-FR" dirty="0"/>
              <a:t>Pipeline </a:t>
            </a:r>
            <a:r>
              <a:rPr lang="fr-CA" altLang="fr-FR" dirty="0" err="1"/>
              <a:t>stall</a:t>
            </a:r>
            <a:r>
              <a:rPr lang="fr-CA" altLang="fr-FR" dirty="0"/>
              <a:t> ou </a:t>
            </a:r>
            <a:r>
              <a:rPr lang="fr-CA" altLang="fr-FR" dirty="0" err="1"/>
              <a:t>bubble</a:t>
            </a:r>
            <a:endParaRPr lang="fr-CA" altLang="fr-FR" dirty="0"/>
          </a:p>
          <a:p>
            <a:pPr lvl="1"/>
            <a:r>
              <a:rPr lang="fr-BE" dirty="0"/>
              <a:t>Retarder l'exécution de l'instruction de branchement conditionnel en la bloquant à l'étage du décodage…</a:t>
            </a:r>
            <a:endParaRPr lang="fr-BE" altLang="fr-FR" dirty="0"/>
          </a:p>
          <a:p>
            <a:pPr lvl="1"/>
            <a:endParaRPr lang="fr-BE" altLang="fr-FR" dirty="0"/>
          </a:p>
          <a:p>
            <a:pPr lvl="1"/>
            <a:endParaRPr lang="fr-BE" altLang="fr-FR" dirty="0"/>
          </a:p>
          <a:p>
            <a:pPr lvl="1"/>
            <a:endParaRPr lang="fr-BE" altLang="fr-FR" dirty="0"/>
          </a:p>
          <a:p>
            <a:pPr lvl="1"/>
            <a:endParaRPr lang="fr-BE" altLang="fr-FR" dirty="0"/>
          </a:p>
          <a:p>
            <a:pPr lvl="1"/>
            <a:endParaRPr lang="fr-BE" altLang="fr-FR" dirty="0"/>
          </a:p>
          <a:p>
            <a:pPr lvl="1"/>
            <a:endParaRPr lang="fr-BE" altLang="fr-FR" dirty="0"/>
          </a:p>
          <a:p>
            <a:pPr lvl="1"/>
            <a:endParaRPr lang="fr-BE" dirty="0"/>
          </a:p>
          <a:p>
            <a:pPr lvl="1"/>
            <a:r>
              <a:rPr lang="fr-BE" dirty="0"/>
              <a:t>Limite</a:t>
            </a:r>
          </a:p>
          <a:p>
            <a:pPr lvl="2"/>
            <a:r>
              <a:rPr lang="fr-BE" dirty="0"/>
              <a:t>les aléas de contrôle (et surtout branchements conditionnels) sont fréquents </a:t>
            </a:r>
          </a:p>
          <a:p>
            <a:pPr lvl="2"/>
            <a:r>
              <a:rPr lang="fr-BE" dirty="0"/>
              <a:t>délai supplémentaires non négligeable…</a:t>
            </a:r>
          </a:p>
        </p:txBody>
      </p:sp>
      <p:grpSp>
        <p:nvGrpSpPr>
          <p:cNvPr id="7" name="Groupe 6">
            <a:extLst>
              <a:ext uri="{FF2B5EF4-FFF2-40B4-BE49-F238E27FC236}">
                <a16:creationId xmlns:a16="http://schemas.microsoft.com/office/drawing/2014/main" id="{0C1A1B92-FA26-41E7-B8BC-572C52521B45}"/>
              </a:ext>
            </a:extLst>
          </p:cNvPr>
          <p:cNvGrpSpPr/>
          <p:nvPr/>
        </p:nvGrpSpPr>
        <p:grpSpPr>
          <a:xfrm>
            <a:off x="840868" y="2503410"/>
            <a:ext cx="7460980" cy="2376264"/>
            <a:chOff x="1403647" y="2528900"/>
            <a:chExt cx="7460980" cy="2376264"/>
          </a:xfrm>
        </p:grpSpPr>
        <p:grpSp>
          <p:nvGrpSpPr>
            <p:cNvPr id="5" name="Group 4"/>
            <p:cNvGrpSpPr/>
            <p:nvPr/>
          </p:nvGrpSpPr>
          <p:grpSpPr>
            <a:xfrm>
              <a:off x="1403647" y="2528900"/>
              <a:ext cx="7460980" cy="2376264"/>
              <a:chOff x="575555" y="2519338"/>
              <a:chExt cx="8472005" cy="2709862"/>
            </a:xfrm>
          </p:grpSpPr>
          <p:sp>
            <p:nvSpPr>
              <p:cNvPr id="72" name="Rectangle 20"/>
              <p:cNvSpPr>
                <a:spLocks noChangeArrowheads="1"/>
              </p:cNvSpPr>
              <p:nvPr/>
            </p:nvSpPr>
            <p:spPr bwMode="auto">
              <a:xfrm>
                <a:off x="4980703" y="3197200"/>
                <a:ext cx="792000" cy="677862"/>
              </a:xfrm>
              <a:prstGeom prst="rect">
                <a:avLst/>
              </a:prstGeom>
              <a:solidFill>
                <a:srgbClr val="FF6969"/>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ENR</a:t>
                </a:r>
              </a:p>
            </p:txBody>
          </p:sp>
          <p:sp>
            <p:nvSpPr>
              <p:cNvPr id="74" name="Rectangle 18"/>
              <p:cNvSpPr>
                <a:spLocks noChangeArrowheads="1"/>
              </p:cNvSpPr>
              <p:nvPr/>
            </p:nvSpPr>
            <p:spPr bwMode="auto">
              <a:xfrm>
                <a:off x="3455876" y="3197200"/>
                <a:ext cx="759133" cy="676276"/>
              </a:xfrm>
              <a:prstGeom prst="rect">
                <a:avLst/>
              </a:prstGeom>
              <a:solidFill>
                <a:srgbClr val="00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CH</a:t>
                </a:r>
              </a:p>
            </p:txBody>
          </p:sp>
          <p:sp>
            <p:nvSpPr>
              <p:cNvPr id="63" name="Rectangle 28"/>
              <p:cNvSpPr>
                <a:spLocks noChangeArrowheads="1"/>
              </p:cNvSpPr>
              <p:nvPr/>
            </p:nvSpPr>
            <p:spPr bwMode="auto">
              <a:xfrm>
                <a:off x="3455876" y="3873474"/>
                <a:ext cx="759133" cy="677863"/>
              </a:xfrm>
              <a:prstGeom prst="rect">
                <a:avLst/>
              </a:prstGeom>
              <a:solidFill>
                <a:srgbClr val="FF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DE</a:t>
                </a:r>
              </a:p>
            </p:txBody>
          </p:sp>
          <p:sp>
            <p:nvSpPr>
              <p:cNvPr id="52" name="Rectangle 38"/>
              <p:cNvSpPr>
                <a:spLocks noChangeArrowheads="1"/>
              </p:cNvSpPr>
              <p:nvPr/>
            </p:nvSpPr>
            <p:spPr bwMode="auto">
              <a:xfrm>
                <a:off x="4980703" y="4545124"/>
                <a:ext cx="797265" cy="684000"/>
              </a:xfrm>
              <a:prstGeom prst="rect">
                <a:avLst/>
              </a:prstGeom>
              <a:solidFill>
                <a:srgbClr val="00B0F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LE</a:t>
                </a:r>
              </a:p>
            </p:txBody>
          </p:sp>
          <p:sp>
            <p:nvSpPr>
              <p:cNvPr id="60" name="Rectangle 31"/>
              <p:cNvSpPr>
                <a:spLocks noChangeArrowheads="1"/>
              </p:cNvSpPr>
              <p:nvPr/>
            </p:nvSpPr>
            <p:spPr bwMode="auto">
              <a:xfrm>
                <a:off x="5777967" y="3873474"/>
                <a:ext cx="814427" cy="677864"/>
              </a:xfrm>
              <a:prstGeom prst="rect">
                <a:avLst/>
              </a:prstGeom>
              <a:solidFill>
                <a:srgbClr val="00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CH</a:t>
                </a:r>
              </a:p>
            </p:txBody>
          </p:sp>
          <p:sp>
            <p:nvSpPr>
              <p:cNvPr id="75" name="Rectangle 17"/>
              <p:cNvSpPr>
                <a:spLocks noChangeArrowheads="1"/>
              </p:cNvSpPr>
              <p:nvPr/>
            </p:nvSpPr>
            <p:spPr bwMode="auto">
              <a:xfrm>
                <a:off x="2738845" y="3197200"/>
                <a:ext cx="717031" cy="676274"/>
              </a:xfrm>
              <a:prstGeom prst="rect">
                <a:avLst/>
              </a:prstGeom>
              <a:solidFill>
                <a:srgbClr val="FF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DE</a:t>
                </a:r>
              </a:p>
            </p:txBody>
          </p:sp>
          <p:sp>
            <p:nvSpPr>
              <p:cNvPr id="64" name="Rectangle 27"/>
              <p:cNvSpPr>
                <a:spLocks noChangeArrowheads="1"/>
              </p:cNvSpPr>
              <p:nvPr/>
            </p:nvSpPr>
            <p:spPr bwMode="auto">
              <a:xfrm>
                <a:off x="2738845" y="3875062"/>
                <a:ext cx="720658" cy="669986"/>
              </a:xfrm>
              <a:prstGeom prst="rect">
                <a:avLst/>
              </a:prstGeom>
              <a:solidFill>
                <a:srgbClr val="00B0F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LE</a:t>
                </a:r>
              </a:p>
            </p:txBody>
          </p:sp>
          <p:sp>
            <p:nvSpPr>
              <p:cNvPr id="76" name="Rectangle 16"/>
              <p:cNvSpPr>
                <a:spLocks noChangeArrowheads="1"/>
              </p:cNvSpPr>
              <p:nvPr/>
            </p:nvSpPr>
            <p:spPr bwMode="auto">
              <a:xfrm>
                <a:off x="2195736" y="3197200"/>
                <a:ext cx="542952" cy="676274"/>
              </a:xfrm>
              <a:prstGeom prst="rect">
                <a:avLst/>
              </a:prstGeom>
              <a:solidFill>
                <a:srgbClr val="00B0F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LE</a:t>
                </a:r>
              </a:p>
            </p:txBody>
          </p:sp>
          <p:sp>
            <p:nvSpPr>
              <p:cNvPr id="104" name="Rectangle 41"/>
              <p:cNvSpPr>
                <a:spLocks noChangeArrowheads="1"/>
              </p:cNvSpPr>
              <p:nvPr/>
            </p:nvSpPr>
            <p:spPr bwMode="auto">
              <a:xfrm>
                <a:off x="7488156" y="3875062"/>
                <a:ext cx="769339" cy="676276"/>
              </a:xfrm>
              <a:prstGeom prst="rect">
                <a:avLst/>
              </a:prstGeom>
              <a:solidFill>
                <a:srgbClr val="FF6969"/>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ENR</a:t>
                </a:r>
              </a:p>
            </p:txBody>
          </p:sp>
          <p:sp>
            <p:nvSpPr>
              <p:cNvPr id="109" name="Rectangle 42"/>
              <p:cNvSpPr>
                <a:spLocks noChangeArrowheads="1"/>
              </p:cNvSpPr>
              <p:nvPr/>
            </p:nvSpPr>
            <p:spPr bwMode="auto">
              <a:xfrm>
                <a:off x="8266699" y="4551337"/>
                <a:ext cx="780861" cy="677863"/>
              </a:xfrm>
              <a:prstGeom prst="rect">
                <a:avLst/>
              </a:prstGeom>
              <a:solidFill>
                <a:srgbClr val="FF6969"/>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ENR</a:t>
                </a:r>
              </a:p>
            </p:txBody>
          </p:sp>
          <p:sp>
            <p:nvSpPr>
              <p:cNvPr id="98" name="Rectangle 41"/>
              <p:cNvSpPr>
                <a:spLocks noChangeArrowheads="1"/>
              </p:cNvSpPr>
              <p:nvPr/>
            </p:nvSpPr>
            <p:spPr bwMode="auto">
              <a:xfrm>
                <a:off x="6592395" y="3873474"/>
                <a:ext cx="895760" cy="677864"/>
              </a:xfrm>
              <a:prstGeom prst="rect">
                <a:avLst/>
              </a:prstGeom>
              <a:solidFill>
                <a:srgbClr val="66FFFF"/>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EX</a:t>
                </a:r>
              </a:p>
            </p:txBody>
          </p:sp>
          <p:sp>
            <p:nvSpPr>
              <p:cNvPr id="102" name="Rectangle 42"/>
              <p:cNvSpPr>
                <a:spLocks noChangeArrowheads="1"/>
              </p:cNvSpPr>
              <p:nvPr/>
            </p:nvSpPr>
            <p:spPr bwMode="auto">
              <a:xfrm>
                <a:off x="7488156" y="4551338"/>
                <a:ext cx="769339" cy="677862"/>
              </a:xfrm>
              <a:prstGeom prst="rect">
                <a:avLst/>
              </a:prstGeom>
              <a:solidFill>
                <a:srgbClr val="66FFFF"/>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EX</a:t>
                </a:r>
              </a:p>
            </p:txBody>
          </p:sp>
          <p:sp>
            <p:nvSpPr>
              <p:cNvPr id="48" name="Rectangle 42"/>
              <p:cNvSpPr>
                <a:spLocks noChangeArrowheads="1"/>
              </p:cNvSpPr>
              <p:nvPr/>
            </p:nvSpPr>
            <p:spPr bwMode="auto">
              <a:xfrm>
                <a:off x="6592395" y="4551337"/>
                <a:ext cx="895760" cy="677863"/>
              </a:xfrm>
              <a:prstGeom prst="rect">
                <a:avLst/>
              </a:prstGeom>
              <a:solidFill>
                <a:srgbClr val="00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CH</a:t>
                </a:r>
              </a:p>
            </p:txBody>
          </p:sp>
          <p:sp>
            <p:nvSpPr>
              <p:cNvPr id="95" name="Line 65"/>
              <p:cNvSpPr>
                <a:spLocks noChangeShapeType="1"/>
              </p:cNvSpPr>
              <p:nvPr/>
            </p:nvSpPr>
            <p:spPr bwMode="auto">
              <a:xfrm>
                <a:off x="575556" y="5229200"/>
                <a:ext cx="84618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49" name="Rectangle 41"/>
              <p:cNvSpPr>
                <a:spLocks noChangeArrowheads="1"/>
              </p:cNvSpPr>
              <p:nvPr/>
            </p:nvSpPr>
            <p:spPr bwMode="auto">
              <a:xfrm>
                <a:off x="5777967" y="4551338"/>
                <a:ext cx="814427" cy="668000"/>
              </a:xfrm>
              <a:prstGeom prst="rect">
                <a:avLst/>
              </a:prstGeom>
              <a:solidFill>
                <a:srgbClr val="FFFF00"/>
              </a:solidFill>
              <a:ln>
                <a:no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t>DE</a:t>
                </a:r>
              </a:p>
            </p:txBody>
          </p:sp>
          <p:sp>
            <p:nvSpPr>
              <p:cNvPr id="81" name="Rectangle 12"/>
              <p:cNvSpPr>
                <a:spLocks noChangeArrowheads="1"/>
              </p:cNvSpPr>
              <p:nvPr/>
            </p:nvSpPr>
            <p:spPr bwMode="auto">
              <a:xfrm>
                <a:off x="6592395" y="2519338"/>
                <a:ext cx="778543"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t+6</a:t>
                </a:r>
              </a:p>
            </p:txBody>
          </p:sp>
          <p:sp>
            <p:nvSpPr>
              <p:cNvPr id="82" name="Rectangle 11"/>
              <p:cNvSpPr>
                <a:spLocks noChangeArrowheads="1"/>
              </p:cNvSpPr>
              <p:nvPr/>
            </p:nvSpPr>
            <p:spPr bwMode="auto">
              <a:xfrm>
                <a:off x="5777968" y="2519338"/>
                <a:ext cx="814427"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t+5</a:t>
                </a:r>
              </a:p>
            </p:txBody>
          </p:sp>
          <p:sp>
            <p:nvSpPr>
              <p:cNvPr id="83" name="Rectangle 10"/>
              <p:cNvSpPr>
                <a:spLocks noChangeArrowheads="1"/>
              </p:cNvSpPr>
              <p:nvPr/>
            </p:nvSpPr>
            <p:spPr bwMode="auto">
              <a:xfrm>
                <a:off x="4980703" y="2519338"/>
                <a:ext cx="797265"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t+4</a:t>
                </a:r>
              </a:p>
            </p:txBody>
          </p:sp>
          <p:sp>
            <p:nvSpPr>
              <p:cNvPr id="84" name="Rectangle 9"/>
              <p:cNvSpPr>
                <a:spLocks noChangeArrowheads="1"/>
              </p:cNvSpPr>
              <p:nvPr/>
            </p:nvSpPr>
            <p:spPr bwMode="auto">
              <a:xfrm>
                <a:off x="4172517" y="2519338"/>
                <a:ext cx="808186"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t+3</a:t>
                </a:r>
              </a:p>
            </p:txBody>
          </p:sp>
          <p:sp>
            <p:nvSpPr>
              <p:cNvPr id="85" name="Rectangle 8"/>
              <p:cNvSpPr>
                <a:spLocks noChangeArrowheads="1"/>
              </p:cNvSpPr>
              <p:nvPr/>
            </p:nvSpPr>
            <p:spPr bwMode="auto">
              <a:xfrm>
                <a:off x="3484466" y="2519338"/>
                <a:ext cx="730176"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t+2</a:t>
                </a:r>
              </a:p>
            </p:txBody>
          </p:sp>
          <p:sp>
            <p:nvSpPr>
              <p:cNvPr id="86" name="Rectangle 7"/>
              <p:cNvSpPr>
                <a:spLocks noChangeArrowheads="1"/>
              </p:cNvSpPr>
              <p:nvPr/>
            </p:nvSpPr>
            <p:spPr bwMode="auto">
              <a:xfrm>
                <a:off x="2716845" y="2519338"/>
                <a:ext cx="742658"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t+1</a:t>
                </a:r>
              </a:p>
            </p:txBody>
          </p:sp>
          <p:sp>
            <p:nvSpPr>
              <p:cNvPr id="87" name="Rectangle 6"/>
              <p:cNvSpPr>
                <a:spLocks noChangeArrowheads="1"/>
              </p:cNvSpPr>
              <p:nvPr/>
            </p:nvSpPr>
            <p:spPr bwMode="auto">
              <a:xfrm>
                <a:off x="2278427" y="2519338"/>
                <a:ext cx="460261"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a:t>
                </a:r>
              </a:p>
            </p:txBody>
          </p:sp>
          <p:sp>
            <p:nvSpPr>
              <p:cNvPr id="88" name="Rectangle 5"/>
              <p:cNvSpPr>
                <a:spLocks noChangeArrowheads="1"/>
              </p:cNvSpPr>
              <p:nvPr/>
            </p:nvSpPr>
            <p:spPr bwMode="auto">
              <a:xfrm>
                <a:off x="575557" y="2519338"/>
                <a:ext cx="1533682"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a:t>Instr.</a:t>
                </a:r>
              </a:p>
            </p:txBody>
          </p:sp>
          <p:sp>
            <p:nvSpPr>
              <p:cNvPr id="89" name="Line 65"/>
              <p:cNvSpPr>
                <a:spLocks noChangeShapeType="1"/>
              </p:cNvSpPr>
              <p:nvPr/>
            </p:nvSpPr>
            <p:spPr bwMode="auto">
              <a:xfrm>
                <a:off x="575556" y="2519338"/>
                <a:ext cx="84475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90" name="Line 66"/>
              <p:cNvSpPr>
                <a:spLocks noChangeShapeType="1"/>
              </p:cNvSpPr>
              <p:nvPr/>
            </p:nvSpPr>
            <p:spPr bwMode="auto">
              <a:xfrm>
                <a:off x="575555" y="3197200"/>
                <a:ext cx="84618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70" name="Rectangle 22"/>
              <p:cNvSpPr>
                <a:spLocks noChangeArrowheads="1"/>
              </p:cNvSpPr>
              <p:nvPr/>
            </p:nvSpPr>
            <p:spPr bwMode="auto">
              <a:xfrm>
                <a:off x="6592395" y="3197200"/>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71" name="Rectangle 21"/>
              <p:cNvSpPr>
                <a:spLocks noChangeArrowheads="1"/>
              </p:cNvSpPr>
              <p:nvPr/>
            </p:nvSpPr>
            <p:spPr bwMode="auto">
              <a:xfrm>
                <a:off x="5777968" y="3197200"/>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77" name="Rectangle 15"/>
              <p:cNvSpPr>
                <a:spLocks noChangeArrowheads="1"/>
              </p:cNvSpPr>
              <p:nvPr/>
            </p:nvSpPr>
            <p:spPr bwMode="auto">
              <a:xfrm>
                <a:off x="575557" y="3197200"/>
                <a:ext cx="162322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BE" dirty="0">
                    <a:latin typeface="Consolas" panose="020B0609020204030204" pitchFamily="49" charset="0"/>
                  </a:rPr>
                  <a:t>CMP $0,R1</a:t>
                </a:r>
                <a:endParaRPr lang="fr-FR" altLang="fr-FR" dirty="0">
                  <a:latin typeface="Consolas" panose="020B0609020204030204" pitchFamily="49" charset="0"/>
                </a:endParaRPr>
              </a:p>
            </p:txBody>
          </p:sp>
          <p:sp>
            <p:nvSpPr>
              <p:cNvPr id="78" name="Line 67"/>
              <p:cNvSpPr>
                <a:spLocks noChangeShapeType="1"/>
              </p:cNvSpPr>
              <p:nvPr/>
            </p:nvSpPr>
            <p:spPr bwMode="auto">
              <a:xfrm>
                <a:off x="575555" y="3873475"/>
                <a:ext cx="84618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59" name="Rectangle 32"/>
              <p:cNvSpPr>
                <a:spLocks noChangeArrowheads="1"/>
              </p:cNvSpPr>
              <p:nvPr/>
            </p:nvSpPr>
            <p:spPr bwMode="auto">
              <a:xfrm>
                <a:off x="6592395" y="3873475"/>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65" name="Rectangle 26"/>
              <p:cNvSpPr>
                <a:spLocks noChangeArrowheads="1"/>
              </p:cNvSpPr>
              <p:nvPr/>
            </p:nvSpPr>
            <p:spPr bwMode="auto">
              <a:xfrm>
                <a:off x="2239422" y="3873475"/>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66" name="Rectangle 25"/>
              <p:cNvSpPr>
                <a:spLocks noChangeArrowheads="1"/>
              </p:cNvSpPr>
              <p:nvPr/>
            </p:nvSpPr>
            <p:spPr bwMode="auto">
              <a:xfrm>
                <a:off x="575557" y="3873475"/>
                <a:ext cx="162322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BE" dirty="0">
                    <a:latin typeface="Consolas" panose="020B0609020204030204" pitchFamily="49" charset="0"/>
                  </a:rPr>
                  <a:t>BE @A</a:t>
                </a:r>
                <a:endParaRPr lang="fr-FR" altLang="fr-FR" dirty="0">
                  <a:latin typeface="Consolas" panose="020B0609020204030204" pitchFamily="49" charset="0"/>
                </a:endParaRPr>
              </a:p>
            </p:txBody>
          </p:sp>
          <p:sp>
            <p:nvSpPr>
              <p:cNvPr id="67" name="Line 68"/>
              <p:cNvSpPr>
                <a:spLocks noChangeShapeType="1"/>
              </p:cNvSpPr>
              <p:nvPr/>
            </p:nvSpPr>
            <p:spPr bwMode="auto">
              <a:xfrm>
                <a:off x="575555" y="4545124"/>
                <a:ext cx="84618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53" name="Rectangle 37"/>
              <p:cNvSpPr>
                <a:spLocks noChangeArrowheads="1"/>
              </p:cNvSpPr>
              <p:nvPr/>
            </p:nvSpPr>
            <p:spPr bwMode="auto">
              <a:xfrm>
                <a:off x="2699683" y="4551338"/>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54" name="Rectangle 36"/>
              <p:cNvSpPr>
                <a:spLocks noChangeArrowheads="1"/>
              </p:cNvSpPr>
              <p:nvPr/>
            </p:nvSpPr>
            <p:spPr bwMode="auto">
              <a:xfrm>
                <a:off x="2239422" y="4551338"/>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55" name="Rectangle 35"/>
              <p:cNvSpPr>
                <a:spLocks noChangeArrowheads="1"/>
              </p:cNvSpPr>
              <p:nvPr/>
            </p:nvSpPr>
            <p:spPr bwMode="auto">
              <a:xfrm>
                <a:off x="575556" y="4551338"/>
                <a:ext cx="1623229"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r>
                  <a:rPr lang="fr-FR" altLang="fr-FR" dirty="0"/>
                  <a:t>…</a:t>
                </a:r>
              </a:p>
            </p:txBody>
          </p:sp>
          <p:sp>
            <p:nvSpPr>
              <p:cNvPr id="13" name="Line 72"/>
              <p:cNvSpPr>
                <a:spLocks noChangeShapeType="1"/>
              </p:cNvSpPr>
              <p:nvPr/>
            </p:nvSpPr>
            <p:spPr bwMode="auto">
              <a:xfrm>
                <a:off x="575557" y="2519338"/>
                <a:ext cx="0" cy="2700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4" name="Line 73"/>
              <p:cNvSpPr>
                <a:spLocks noChangeShapeType="1"/>
              </p:cNvSpPr>
              <p:nvPr/>
            </p:nvSpPr>
            <p:spPr bwMode="auto">
              <a:xfrm>
                <a:off x="2198785"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5" name="Line 74"/>
              <p:cNvSpPr>
                <a:spLocks noChangeShapeType="1"/>
              </p:cNvSpPr>
              <p:nvPr/>
            </p:nvSpPr>
            <p:spPr bwMode="auto">
              <a:xfrm>
                <a:off x="2738846"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6" name="Line 75"/>
              <p:cNvSpPr>
                <a:spLocks noChangeShapeType="1"/>
              </p:cNvSpPr>
              <p:nvPr/>
            </p:nvSpPr>
            <p:spPr bwMode="auto">
              <a:xfrm>
                <a:off x="3455876"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7" name="Line 76"/>
              <p:cNvSpPr>
                <a:spLocks noChangeShapeType="1"/>
              </p:cNvSpPr>
              <p:nvPr/>
            </p:nvSpPr>
            <p:spPr bwMode="auto">
              <a:xfrm>
                <a:off x="4215009"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8" name="Line 77"/>
              <p:cNvSpPr>
                <a:spLocks noChangeShapeType="1"/>
              </p:cNvSpPr>
              <p:nvPr/>
            </p:nvSpPr>
            <p:spPr bwMode="auto">
              <a:xfrm>
                <a:off x="4980703"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9" name="Line 78"/>
              <p:cNvSpPr>
                <a:spLocks noChangeShapeType="1"/>
              </p:cNvSpPr>
              <p:nvPr/>
            </p:nvSpPr>
            <p:spPr bwMode="auto">
              <a:xfrm>
                <a:off x="5777968"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20" name="Line 79"/>
              <p:cNvSpPr>
                <a:spLocks noChangeShapeType="1"/>
              </p:cNvSpPr>
              <p:nvPr/>
            </p:nvSpPr>
            <p:spPr bwMode="auto">
              <a:xfrm>
                <a:off x="6592395"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96" name="Line 72"/>
              <p:cNvSpPr>
                <a:spLocks noChangeShapeType="1"/>
              </p:cNvSpPr>
              <p:nvPr/>
            </p:nvSpPr>
            <p:spPr bwMode="auto">
              <a:xfrm>
                <a:off x="9038304" y="2519338"/>
                <a:ext cx="0" cy="270956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99" name="Rectangle 12"/>
              <p:cNvSpPr>
                <a:spLocks noChangeArrowheads="1"/>
              </p:cNvSpPr>
              <p:nvPr/>
            </p:nvSpPr>
            <p:spPr bwMode="auto">
              <a:xfrm>
                <a:off x="7488156" y="2519338"/>
                <a:ext cx="778543"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t+7</a:t>
                </a:r>
              </a:p>
            </p:txBody>
          </p:sp>
          <p:sp>
            <p:nvSpPr>
              <p:cNvPr id="100" name="Rectangle 22"/>
              <p:cNvSpPr>
                <a:spLocks noChangeArrowheads="1"/>
              </p:cNvSpPr>
              <p:nvPr/>
            </p:nvSpPr>
            <p:spPr bwMode="auto">
              <a:xfrm>
                <a:off x="7488156" y="3197200"/>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101" name="Rectangle 32"/>
              <p:cNvSpPr>
                <a:spLocks noChangeArrowheads="1"/>
              </p:cNvSpPr>
              <p:nvPr/>
            </p:nvSpPr>
            <p:spPr bwMode="auto">
              <a:xfrm>
                <a:off x="7488156" y="3873475"/>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103" name="Line 79"/>
              <p:cNvSpPr>
                <a:spLocks noChangeShapeType="1"/>
              </p:cNvSpPr>
              <p:nvPr/>
            </p:nvSpPr>
            <p:spPr bwMode="auto">
              <a:xfrm>
                <a:off x="7488156"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106" name="Rectangle 12"/>
              <p:cNvSpPr>
                <a:spLocks noChangeArrowheads="1"/>
              </p:cNvSpPr>
              <p:nvPr/>
            </p:nvSpPr>
            <p:spPr bwMode="auto">
              <a:xfrm>
                <a:off x="8231153" y="2519338"/>
                <a:ext cx="778543"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spcBef>
                    <a:spcPct val="20000"/>
                  </a:spcBef>
                  <a:buClr>
                    <a:schemeClr val="hlink"/>
                  </a:buClr>
                  <a:buSzPct val="80000"/>
                  <a:buFont typeface="Wingdings" pitchFamily="2" charset="2"/>
                  <a:buNone/>
                </a:pPr>
                <a:r>
                  <a:rPr lang="fr-FR" altLang="fr-FR" dirty="0"/>
                  <a:t>t+8</a:t>
                </a:r>
              </a:p>
            </p:txBody>
          </p:sp>
          <p:sp>
            <p:nvSpPr>
              <p:cNvPr id="107" name="Rectangle 22"/>
              <p:cNvSpPr>
                <a:spLocks noChangeArrowheads="1"/>
              </p:cNvSpPr>
              <p:nvPr/>
            </p:nvSpPr>
            <p:spPr bwMode="auto">
              <a:xfrm>
                <a:off x="8231153" y="3197200"/>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108" name="Rectangle 32"/>
              <p:cNvSpPr>
                <a:spLocks noChangeArrowheads="1"/>
              </p:cNvSpPr>
              <p:nvPr/>
            </p:nvSpPr>
            <p:spPr bwMode="auto">
              <a:xfrm>
                <a:off x="8231153" y="3873475"/>
                <a:ext cx="792000" cy="6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Clr>
                    <a:schemeClr val="hlink"/>
                  </a:buClr>
                  <a:buSzPct val="80000"/>
                  <a:buFont typeface="Wingdings" pitchFamily="2" charset="2"/>
                  <a:buNone/>
                </a:pPr>
                <a:endParaRPr lang="fr-FR" altLang="fr-FR"/>
              </a:p>
            </p:txBody>
          </p:sp>
          <p:sp>
            <p:nvSpPr>
              <p:cNvPr id="110" name="Line 79"/>
              <p:cNvSpPr>
                <a:spLocks noChangeShapeType="1"/>
              </p:cNvSpPr>
              <p:nvPr/>
            </p:nvSpPr>
            <p:spPr bwMode="auto">
              <a:xfrm>
                <a:off x="8261530" y="2519338"/>
                <a:ext cx="0" cy="270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fr-BE"/>
              </a:p>
            </p:txBody>
          </p:sp>
          <p:sp>
            <p:nvSpPr>
              <p:cNvPr id="73" name="Rectangle 19"/>
              <p:cNvSpPr>
                <a:spLocks noChangeArrowheads="1"/>
              </p:cNvSpPr>
              <p:nvPr/>
            </p:nvSpPr>
            <p:spPr bwMode="auto">
              <a:xfrm>
                <a:off x="4225208" y="3197200"/>
                <a:ext cx="765694" cy="677862"/>
              </a:xfrm>
              <a:prstGeom prst="rect">
                <a:avLst/>
              </a:prstGeom>
              <a:solidFill>
                <a:srgbClr val="66FFFF"/>
              </a:solidFill>
              <a:ln w="28575">
                <a:solidFill>
                  <a:schemeClr val="accent4"/>
                </a:solid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solidFill>
                      <a:srgbClr val="FF0000"/>
                    </a:solidFill>
                  </a:rPr>
                  <a:t>EX</a:t>
                </a:r>
              </a:p>
            </p:txBody>
          </p:sp>
        </p:grpSp>
        <p:sp>
          <p:nvSpPr>
            <p:cNvPr id="69" name="Rectangle 39"/>
            <p:cNvSpPr>
              <a:spLocks noChangeArrowheads="1"/>
            </p:cNvSpPr>
            <p:nvPr/>
          </p:nvSpPr>
          <p:spPr bwMode="auto">
            <a:xfrm>
              <a:off x="5292079" y="3717032"/>
              <a:ext cx="693139" cy="585766"/>
            </a:xfrm>
            <a:prstGeom prst="rect">
              <a:avLst/>
            </a:prstGeom>
            <a:solidFill>
              <a:srgbClr val="FFFF00"/>
            </a:solidFill>
            <a:ln w="28575">
              <a:solidFill>
                <a:schemeClr val="accent4"/>
              </a:solid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solidFill>
                    <a:schemeClr val="accent4"/>
                  </a:solidFill>
                </a:rPr>
                <a:t>DE</a:t>
              </a:r>
            </a:p>
          </p:txBody>
        </p:sp>
        <p:sp>
          <p:nvSpPr>
            <p:cNvPr id="68" name="Rectangle 39"/>
            <p:cNvSpPr>
              <a:spLocks noChangeArrowheads="1"/>
            </p:cNvSpPr>
            <p:nvPr/>
          </p:nvSpPr>
          <p:spPr bwMode="auto">
            <a:xfrm>
              <a:off x="4617722" y="3716215"/>
              <a:ext cx="674318" cy="585766"/>
            </a:xfrm>
            <a:prstGeom prst="rect">
              <a:avLst/>
            </a:prstGeom>
            <a:solidFill>
              <a:srgbClr val="FFFF00"/>
            </a:solidFill>
            <a:ln w="28575">
              <a:solidFill>
                <a:schemeClr val="accent4"/>
              </a:solidFill>
            </a:ln>
            <a:effectLst/>
          </p:spPr>
          <p:txBody>
            <a:bodyPr anchor="ctr"/>
            <a:lstStyle/>
            <a:p>
              <a:pPr algn="ctr" eaLnBrk="1" hangingPunct="1">
                <a:spcBef>
                  <a:spcPct val="20000"/>
                </a:spcBef>
                <a:buClr>
                  <a:schemeClr val="hlink"/>
                </a:buClr>
                <a:buSzPct val="80000"/>
                <a:buFont typeface="Wingdings" pitchFamily="2" charset="2"/>
                <a:buNone/>
              </a:pPr>
              <a:r>
                <a:rPr lang="fr-FR" altLang="fr-FR" dirty="0">
                  <a:solidFill>
                    <a:schemeClr val="accent4"/>
                  </a:solidFill>
                </a:rPr>
                <a:t>DE</a:t>
              </a:r>
            </a:p>
          </p:txBody>
        </p:sp>
      </p:grpSp>
    </p:spTree>
    <p:extLst>
      <p:ext uri="{BB962C8B-B14F-4D97-AF65-F5344CB8AC3E}">
        <p14:creationId xmlns:p14="http://schemas.microsoft.com/office/powerpoint/2010/main" val="2407920142"/>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fr-BE" dirty="0"/>
              <a:t>Dépendances de contrôle – </a:t>
            </a:r>
            <a:r>
              <a:rPr lang="fr-CA" altLang="fr-FR" dirty="0"/>
              <a:t>Solutions</a:t>
            </a:r>
          </a:p>
        </p:txBody>
      </p:sp>
      <p:sp>
        <p:nvSpPr>
          <p:cNvPr id="3" name="Text Placeholder 2"/>
          <p:cNvSpPr>
            <a:spLocks noGrp="1"/>
          </p:cNvSpPr>
          <p:nvPr>
            <p:ph idx="1"/>
          </p:nvPr>
        </p:nvSpPr>
        <p:spPr/>
        <p:txBody>
          <a:bodyPr/>
          <a:lstStyle/>
          <a:p>
            <a:r>
              <a:rPr lang="fr-CA" altLang="fr-FR" dirty="0"/>
              <a:t>Compilateur</a:t>
            </a:r>
          </a:p>
          <a:p>
            <a:pPr lvl="1"/>
            <a:r>
              <a:rPr lang="fr-CA" altLang="fr-FR" dirty="0"/>
              <a:t>Anticipe </a:t>
            </a:r>
            <a:r>
              <a:rPr lang="fr-BE" altLang="fr-FR" dirty="0"/>
              <a:t>l'évaluation de la condition</a:t>
            </a:r>
            <a:endParaRPr lang="fr-BE" dirty="0"/>
          </a:p>
          <a:p>
            <a:pPr lvl="2"/>
            <a:r>
              <a:rPr lang="fr-BE" dirty="0"/>
              <a:t>si le nombre d'instructions (défini par l'architecture) intercalées entre la génération du résultat de cette évaluation et le saut est suffisant, ce procédé </a:t>
            </a:r>
            <a:r>
              <a:rPr lang="fr-BE" dirty="0">
                <a:sym typeface="Wingdings" pitchFamily="2" charset="2"/>
              </a:rPr>
              <a:t>éliminé le </a:t>
            </a:r>
            <a:r>
              <a:rPr lang="fr-BE" dirty="0"/>
              <a:t>délai</a:t>
            </a:r>
          </a:p>
          <a:p>
            <a:endParaRPr lang="fr-BE" dirty="0"/>
          </a:p>
          <a:p>
            <a:pPr lvl="1"/>
            <a:r>
              <a:rPr lang="fr-BE" dirty="0"/>
              <a:t>Limite</a:t>
            </a:r>
          </a:p>
          <a:p>
            <a:pPr lvl="2"/>
            <a:r>
              <a:rPr lang="fr-BE" dirty="0"/>
              <a:t>cette anticipation est souvent impossible </a:t>
            </a:r>
          </a:p>
          <a:p>
            <a:pPr lvl="2"/>
            <a:r>
              <a:rPr lang="fr-BE" dirty="0"/>
              <a:t>elle est spécifique à une architecture donnée, or les compilateur ne le sont pas… </a:t>
            </a:r>
            <a:br>
              <a:rPr lang="fr-BE" dirty="0"/>
            </a:br>
            <a:r>
              <a:rPr lang="fr-BE" dirty="0">
                <a:sym typeface="Wingdings" panose="05000000000000000000" pitchFamily="2" charset="2"/>
              </a:rPr>
              <a:t> </a:t>
            </a:r>
            <a:r>
              <a:rPr lang="fr-BE" dirty="0"/>
              <a:t>cette technique peut générer des résultats erronés sur des architectures différentes</a:t>
            </a:r>
            <a:endParaRPr lang="fr-CA" altLang="fr-FR" dirty="0"/>
          </a:p>
          <a:p>
            <a:endParaRPr lang="fr-BE" dirty="0"/>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fr-BE" dirty="0"/>
              <a:t>Dépendances de contrôle – </a:t>
            </a:r>
            <a:r>
              <a:rPr lang="fr-CA" altLang="fr-FR" dirty="0"/>
              <a:t>Solutions</a:t>
            </a:r>
          </a:p>
        </p:txBody>
      </p:sp>
      <p:sp>
        <p:nvSpPr>
          <p:cNvPr id="2" name="Text Placeholder 1"/>
          <p:cNvSpPr>
            <a:spLocks noGrp="1"/>
          </p:cNvSpPr>
          <p:nvPr>
            <p:ph idx="1"/>
          </p:nvPr>
        </p:nvSpPr>
        <p:spPr/>
        <p:txBody>
          <a:bodyPr/>
          <a:lstStyle/>
          <a:p>
            <a:r>
              <a:rPr lang="fr-CA" altLang="fr-FR" dirty="0"/>
              <a:t>Branchement retardé</a:t>
            </a:r>
          </a:p>
          <a:p>
            <a:pPr lvl="1"/>
            <a:r>
              <a:rPr lang="fr-CA" altLang="fr-FR" dirty="0"/>
              <a:t>Faire en sorte que l’instruction qui suit immédiatement celle de branchement soit une instruction commune aux deux possibilités de branchement…</a:t>
            </a:r>
          </a:p>
          <a:p>
            <a:pPr lvl="1"/>
            <a:r>
              <a:rPr lang="fr-CA" altLang="fr-FR" dirty="0"/>
              <a:t>Il existe trois façons de procéder selon les cas…</a:t>
            </a:r>
          </a:p>
          <a:p>
            <a:pPr lvl="2"/>
            <a:r>
              <a:rPr lang="fr-CA" altLang="fr-FR" dirty="0"/>
              <a:t>Intervertir l’instruction de branchement et celle qui la précède si cette instruction n’affecte pas le branchement</a:t>
            </a:r>
          </a:p>
          <a:p>
            <a:pPr lvl="2"/>
            <a:r>
              <a:rPr lang="fr-CA" altLang="fr-FR" dirty="0"/>
              <a:t>Utiliser la première instruction qui suit le branchement effectué si cette instruction n’affecte pas le branchement non-effectué</a:t>
            </a:r>
          </a:p>
          <a:p>
            <a:pPr lvl="2"/>
            <a:r>
              <a:rPr lang="fr-CA" altLang="fr-FR" dirty="0"/>
              <a:t>Utiliser la première instruction qui suit le branchement non-effectué si cette instruction n’affecte pas le branchement effectué </a:t>
            </a:r>
          </a:p>
          <a:p>
            <a:endParaRPr lang="fr-BE" dirty="0"/>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fr-BE" dirty="0"/>
              <a:t>Dépendances de contrôle – </a:t>
            </a:r>
            <a:r>
              <a:rPr lang="fr-CA" altLang="fr-FR" dirty="0"/>
              <a:t>Solutions</a:t>
            </a:r>
          </a:p>
        </p:txBody>
      </p:sp>
      <p:sp>
        <p:nvSpPr>
          <p:cNvPr id="2" name="Text Placeholder 1"/>
          <p:cNvSpPr>
            <a:spLocks noGrp="1"/>
          </p:cNvSpPr>
          <p:nvPr>
            <p:ph idx="1"/>
          </p:nvPr>
        </p:nvSpPr>
        <p:spPr/>
        <p:txBody>
          <a:bodyPr/>
          <a:lstStyle/>
          <a:p>
            <a:r>
              <a:rPr lang="fr-CA" altLang="fr-FR" dirty="0"/>
              <a:t>Prédiction des branchements</a:t>
            </a:r>
          </a:p>
          <a:p>
            <a:pPr lvl="1"/>
            <a:r>
              <a:rPr lang="fr-BE" dirty="0"/>
              <a:t>le processeur essaye de "deviner" si le branchement aura lieu ou non (</a:t>
            </a:r>
            <a:r>
              <a:rPr lang="fr-BE" i="1" dirty="0" err="1"/>
              <a:t>branch</a:t>
            </a:r>
            <a:r>
              <a:rPr lang="fr-BE" i="1" dirty="0"/>
              <a:t> </a:t>
            </a:r>
            <a:r>
              <a:rPr lang="fr-BE" i="1" dirty="0" err="1"/>
              <a:t>prediction</a:t>
            </a:r>
            <a:r>
              <a:rPr lang="fr-BE" dirty="0"/>
              <a:t>) et commence à exécuter les instructions correspondant à cette décision</a:t>
            </a:r>
          </a:p>
          <a:p>
            <a:pPr lvl="2"/>
            <a:r>
              <a:rPr lang="fr-BE" dirty="0"/>
              <a:t>Si le choix se révèle correct, le délai de branchement est éliminé</a:t>
            </a:r>
          </a:p>
          <a:p>
            <a:pPr lvl="2"/>
            <a:r>
              <a:rPr lang="fr-BE" dirty="0"/>
              <a:t>Si le choix se révèle incorrect, il faut vider le pipeline et charger l'instruction correcte </a:t>
            </a:r>
            <a:r>
              <a:rPr lang="fr-BE" b="1" dirty="0">
                <a:solidFill>
                  <a:schemeClr val="accent4"/>
                </a:solidFill>
              </a:rPr>
              <a:t>≈ pipeline flush</a:t>
            </a:r>
          </a:p>
          <a:p>
            <a:pPr lvl="1"/>
            <a:r>
              <a:rPr lang="fr-BE" dirty="0">
                <a:sym typeface="Wingdings" pitchFamily="2" charset="2"/>
              </a:rPr>
              <a:t>Au pire, on subit le même délai qu'</a:t>
            </a:r>
            <a:r>
              <a:rPr lang="fr-BE" dirty="0"/>
              <a:t>avec un pipeline flush qui se serait de toute façon déroulé à un moment où à un autre…</a:t>
            </a:r>
          </a:p>
        </p:txBody>
      </p:sp>
    </p:spTree>
    <p:extLst>
      <p:ext uri="{BB962C8B-B14F-4D97-AF65-F5344CB8AC3E}">
        <p14:creationId xmlns:p14="http://schemas.microsoft.com/office/powerpoint/2010/main" val="2903173217"/>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fr-BE" dirty="0"/>
              <a:t>Dépendances de contrôle – </a:t>
            </a:r>
            <a:r>
              <a:rPr lang="fr-CA" altLang="fr-FR" dirty="0"/>
              <a:t>Solutions</a:t>
            </a:r>
          </a:p>
        </p:txBody>
      </p:sp>
      <p:sp>
        <p:nvSpPr>
          <p:cNvPr id="5" name="Text Placeholder 1"/>
          <p:cNvSpPr>
            <a:spLocks noGrp="1"/>
          </p:cNvSpPr>
          <p:nvPr>
            <p:ph idx="1"/>
          </p:nvPr>
        </p:nvSpPr>
        <p:spPr/>
        <p:txBody>
          <a:bodyPr/>
          <a:lstStyle/>
          <a:p>
            <a:pPr lvl="1"/>
            <a:r>
              <a:rPr lang="fr-BE" dirty="0"/>
              <a:t>Il y a plusieurs types de prédiction de branchement :</a:t>
            </a:r>
          </a:p>
          <a:p>
            <a:pPr lvl="2"/>
            <a:r>
              <a:rPr lang="fr-BE" dirty="0"/>
              <a:t>Statique</a:t>
            </a:r>
          </a:p>
          <a:p>
            <a:pPr marL="1079500" lvl="2" indent="0">
              <a:buNone/>
            </a:pPr>
            <a:r>
              <a:rPr lang="fr-BE" dirty="0"/>
              <a:t>La direction du branchement est fixe, définie au niveau matériel lors de la conception du processeur</a:t>
            </a:r>
          </a:p>
          <a:p>
            <a:pPr lvl="2"/>
            <a:r>
              <a:rPr lang="fr-BE" dirty="0"/>
              <a:t>Dynamique</a:t>
            </a:r>
          </a:p>
          <a:p>
            <a:pPr marL="1079500" lvl="2" indent="0">
              <a:buNone/>
            </a:pPr>
            <a:r>
              <a:rPr lang="fr-BE" dirty="0"/>
              <a:t>La direction du branchement est définie au moment de l'exécution du programme, sur la base d'une analyse (dynamique) du code</a:t>
            </a:r>
          </a:p>
          <a:p>
            <a:pPr lvl="2"/>
            <a:r>
              <a:rPr lang="fr-BE" altLang="fr-FR" dirty="0"/>
              <a:t>Semi-statique </a:t>
            </a:r>
          </a:p>
          <a:p>
            <a:pPr marL="1079500" lvl="2" indent="0">
              <a:buNone/>
            </a:pPr>
            <a:r>
              <a:rPr lang="fr-BE" dirty="0"/>
              <a:t>La direction du branchement est définie par le compilateur sur la base d'une analyse (statique) du code</a:t>
            </a:r>
            <a:endParaRPr lang="fr-CA" altLang="fr-FR" dirty="0"/>
          </a:p>
          <a:p>
            <a:pPr lvl="1"/>
            <a:r>
              <a:rPr lang="fr-BE" dirty="0"/>
              <a:t>En moyenne, autour de 90% des prédictions sont correctes</a:t>
            </a:r>
          </a:p>
          <a:p>
            <a:endParaRPr lang="fr-BE" dirty="0"/>
          </a:p>
        </p:txBody>
      </p:sp>
    </p:spTree>
    <p:extLst>
      <p:ext uri="{BB962C8B-B14F-4D97-AF65-F5344CB8AC3E}">
        <p14:creationId xmlns:p14="http://schemas.microsoft.com/office/powerpoint/2010/main" val="1482015085"/>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fr-BE" dirty="0"/>
              <a:t>Dépendances de contrôle – </a:t>
            </a:r>
            <a:r>
              <a:rPr lang="fr-CA" altLang="fr-FR" dirty="0"/>
              <a:t>Solutions</a:t>
            </a:r>
          </a:p>
        </p:txBody>
      </p:sp>
      <p:sp>
        <p:nvSpPr>
          <p:cNvPr id="2" name="Text Placeholder 1"/>
          <p:cNvSpPr>
            <a:spLocks noGrp="1"/>
          </p:cNvSpPr>
          <p:nvPr>
            <p:ph idx="1"/>
          </p:nvPr>
        </p:nvSpPr>
        <p:spPr/>
        <p:txBody>
          <a:bodyPr/>
          <a:lstStyle/>
          <a:p>
            <a:pPr lvl="1"/>
            <a:r>
              <a:rPr lang="fr-CA" altLang="fr-FR" dirty="0"/>
              <a:t>Difficulté majeure de la prédiction de branchement : comment gérer les exceptions (interruptions) ?</a:t>
            </a:r>
          </a:p>
          <a:p>
            <a:pPr lvl="2"/>
            <a:r>
              <a:rPr lang="fr-CA" altLang="fr-FR" dirty="0"/>
              <a:t>Requête d’entrée/sortie</a:t>
            </a:r>
          </a:p>
          <a:p>
            <a:pPr lvl="2"/>
            <a:r>
              <a:rPr lang="fr-CA" altLang="fr-FR" dirty="0"/>
              <a:t>Appel à une fonction de l’OS à partir d’une application</a:t>
            </a:r>
          </a:p>
          <a:p>
            <a:pPr lvl="2"/>
            <a:r>
              <a:rPr lang="fr-CA" altLang="fr-FR" dirty="0" err="1"/>
              <a:t>Debuggage</a:t>
            </a:r>
            <a:r>
              <a:rPr lang="fr-CA" altLang="fr-FR" dirty="0"/>
              <a:t> :  tracing, </a:t>
            </a:r>
            <a:r>
              <a:rPr lang="fr-CA" altLang="fr-FR" dirty="0" err="1"/>
              <a:t>breakpoints</a:t>
            </a:r>
            <a:endParaRPr lang="fr-CA" altLang="fr-FR" dirty="0"/>
          </a:p>
          <a:p>
            <a:pPr lvl="2"/>
            <a:r>
              <a:rPr lang="fr-CA" altLang="fr-FR" dirty="0"/>
              <a:t>Dépassement arithmétique (</a:t>
            </a:r>
            <a:r>
              <a:rPr lang="fr-CA" altLang="fr-FR" dirty="0" err="1"/>
              <a:t>overflow</a:t>
            </a:r>
            <a:r>
              <a:rPr lang="fr-CA" altLang="fr-FR" dirty="0"/>
              <a:t>, </a:t>
            </a:r>
            <a:r>
              <a:rPr lang="fr-CA" altLang="fr-FR" dirty="0" err="1"/>
              <a:t>underflow</a:t>
            </a:r>
            <a:r>
              <a:rPr lang="fr-CA" altLang="fr-FR" dirty="0"/>
              <a:t>)</a:t>
            </a:r>
          </a:p>
          <a:p>
            <a:pPr lvl="2"/>
            <a:r>
              <a:rPr lang="fr-CA" altLang="fr-FR" dirty="0"/>
              <a:t>Faute de page</a:t>
            </a:r>
          </a:p>
          <a:p>
            <a:pPr lvl="2"/>
            <a:r>
              <a:rPr lang="fr-CA" altLang="fr-FR" dirty="0"/>
              <a:t>Mauvais accès à la mémoire</a:t>
            </a:r>
          </a:p>
          <a:p>
            <a:pPr lvl="2"/>
            <a:r>
              <a:rPr lang="fr-CA" altLang="fr-FR" dirty="0"/>
              <a:t>Instruction non-définie</a:t>
            </a:r>
          </a:p>
          <a:p>
            <a:pPr lvl="2"/>
            <a:r>
              <a:rPr lang="fr-CA" altLang="fr-FR" dirty="0"/>
              <a:t>Mauvais fonctionnement du matériel</a:t>
            </a:r>
          </a:p>
          <a:p>
            <a:pPr lvl="1"/>
            <a:r>
              <a:rPr lang="fr-CA" altLang="fr-FR" dirty="0"/>
              <a:t>Difficulté dérivée : exceptions multiples, exceptions désordonnées…</a:t>
            </a:r>
          </a:p>
          <a:p>
            <a:endParaRPr lang="fr-BE" dirty="0"/>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fr-FR" altLang="fr-FR" dirty="0"/>
              <a:t>Architecture </a:t>
            </a:r>
            <a:r>
              <a:rPr lang="fr-FR" altLang="fr-FR" dirty="0" err="1"/>
              <a:t>SuperPipeline</a:t>
            </a:r>
            <a:endParaRPr lang="fr-FR" altLang="fr-FR" dirty="0"/>
          </a:p>
        </p:txBody>
      </p:sp>
      <p:sp>
        <p:nvSpPr>
          <p:cNvPr id="2" name="Text Placeholder 1"/>
          <p:cNvSpPr>
            <a:spLocks noGrp="1"/>
          </p:cNvSpPr>
          <p:nvPr>
            <p:ph idx="1"/>
          </p:nvPr>
        </p:nvSpPr>
        <p:spPr/>
        <p:txBody>
          <a:bodyPr/>
          <a:lstStyle/>
          <a:p>
            <a:r>
              <a:rPr lang="fr-FR" altLang="fr-FR" dirty="0"/>
              <a:t>Subdivision des opérations élémentaires</a:t>
            </a:r>
          </a:p>
          <a:p>
            <a:r>
              <a:rPr lang="fr-BE" dirty="0"/>
              <a:t>Intérêts d'avoir un pipeline plus profond</a:t>
            </a:r>
          </a:p>
          <a:p>
            <a:pPr lvl="1"/>
            <a:r>
              <a:rPr lang="fr-BE" dirty="0"/>
              <a:t>Plus d'instructions en cours d'exécution simultanée </a:t>
            </a:r>
          </a:p>
          <a:p>
            <a:pPr lvl="1"/>
            <a:r>
              <a:rPr lang="fr-BE" dirty="0"/>
              <a:t>Permet une montée en fréquence du processeur : </a:t>
            </a:r>
            <a:br>
              <a:rPr lang="fr-BE" dirty="0"/>
            </a:br>
            <a:r>
              <a:rPr lang="fr-BE" dirty="0"/>
              <a:t>la limite de la montée en fréquence est le temps de propagation des signaux, or l'architecture avec pipeline amène à construire plus d'unités plus petites </a:t>
            </a:r>
            <a:r>
              <a:rPr lang="fr-BE" dirty="0">
                <a:sym typeface="Wingdings" pitchFamily="2" charset="2"/>
              </a:rPr>
              <a:t> </a:t>
            </a:r>
            <a:r>
              <a:rPr lang="fr-BE" dirty="0"/>
              <a:t>temps de propagation plus courts entre les unités…</a:t>
            </a:r>
          </a:p>
          <a:p>
            <a:r>
              <a:rPr lang="fr-BE" dirty="0"/>
              <a:t>Mais un pipeline profond pose plus de problèmes qu'un  pipeline court </a:t>
            </a:r>
            <a:r>
              <a:rPr lang="fr-FR" altLang="fr-FR" dirty="0"/>
              <a:t>: </a:t>
            </a:r>
            <a:r>
              <a:rPr lang="fr-FR" altLang="fr-FR" b="1" dirty="0"/>
              <a:t>prédiction de branchement incorrecte </a:t>
            </a:r>
            <a:r>
              <a:rPr lang="fr-FR" altLang="fr-FR" b="1" dirty="0">
                <a:sym typeface="Wingdings" panose="05000000000000000000" pitchFamily="2" charset="2"/>
              </a:rPr>
              <a:t> </a:t>
            </a:r>
            <a:r>
              <a:rPr lang="fr-FR" altLang="fr-FR" b="1" i="1" dirty="0">
                <a:sym typeface="Wingdings" panose="05000000000000000000" pitchFamily="2" charset="2"/>
              </a:rPr>
              <a:t>pipeline </a:t>
            </a:r>
            <a:r>
              <a:rPr lang="fr-BE" b="1" i="1" dirty="0"/>
              <a:t>flush</a:t>
            </a:r>
            <a:r>
              <a:rPr lang="fr-BE" b="1" dirty="0"/>
              <a:t> </a:t>
            </a:r>
            <a:r>
              <a:rPr lang="fr-FR" altLang="fr-FR" b="1" dirty="0">
                <a:sym typeface="Wingdings" panose="05000000000000000000" pitchFamily="2" charset="2"/>
              </a:rPr>
              <a:t>fréquents</a:t>
            </a:r>
            <a:r>
              <a:rPr lang="fr-FR" altLang="fr-FR" dirty="0">
                <a:sym typeface="Wingdings" panose="05000000000000000000" pitchFamily="2" charset="2"/>
              </a:rPr>
              <a:t>…</a:t>
            </a:r>
            <a:endParaRPr lang="fr-FR" altLang="fr-FR" dirty="0"/>
          </a:p>
          <a:p>
            <a:endParaRPr lang="fr-BE" dirty="0"/>
          </a:p>
        </p:txBody>
      </p:sp>
    </p:spTree>
    <p:extLst>
      <p:ext uri="{BB962C8B-B14F-4D97-AF65-F5344CB8AC3E}">
        <p14:creationId xmlns:p14="http://schemas.microsoft.com/office/powerpoint/2010/main" val="298227794"/>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Mémoires caches</a:t>
            </a:r>
          </a:p>
        </p:txBody>
      </p:sp>
      <p:sp>
        <p:nvSpPr>
          <p:cNvPr id="3" name="Text Placeholder 2"/>
          <p:cNvSpPr>
            <a:spLocks noGrp="1"/>
          </p:cNvSpPr>
          <p:nvPr>
            <p:ph idx="1"/>
          </p:nvPr>
        </p:nvSpPr>
        <p:spPr/>
        <p:txBody>
          <a:bodyPr/>
          <a:lstStyle/>
          <a:p>
            <a:r>
              <a:rPr lang="fr-BE" dirty="0"/>
              <a:t>M</a:t>
            </a:r>
            <a:r>
              <a:rPr lang="x-none" dirty="0"/>
              <a:t>émoire </a:t>
            </a:r>
            <a:r>
              <a:rPr lang="fr-BE" dirty="0"/>
              <a:t>plus petite et beaucoup plus rapide (SRAM) située entre le processeur et la mémoire vive</a:t>
            </a:r>
          </a:p>
          <a:p>
            <a:r>
              <a:rPr lang="fr-BE" dirty="0"/>
              <a:t>P</a:t>
            </a:r>
            <a:r>
              <a:rPr lang="x-none" dirty="0"/>
              <a:t>ermet de stocker les données les plus fréquemment demandées par le processeur</a:t>
            </a:r>
            <a:endParaRPr lang="fr-BE" dirty="0"/>
          </a:p>
          <a:p>
            <a:r>
              <a:rPr lang="fr-BE" dirty="0"/>
              <a:t>T</a:t>
            </a:r>
            <a:r>
              <a:rPr lang="x-none" dirty="0"/>
              <a:t>rois niveaux de cache : </a:t>
            </a:r>
            <a:endParaRPr lang="fr-BE" dirty="0"/>
          </a:p>
          <a:p>
            <a:pPr lvl="1"/>
            <a:r>
              <a:rPr lang="x-none" dirty="0"/>
              <a:t>L1 (cache de premier niveau) : de 8 à 64 Ko</a:t>
            </a:r>
            <a:endParaRPr lang="fr-BE" dirty="0"/>
          </a:p>
          <a:p>
            <a:pPr lvl="1"/>
            <a:r>
              <a:rPr lang="x-none" dirty="0"/>
              <a:t>L2 (cache de second niveau) : 128 Ko à 1 Mo, légèrement moins rapide que le cache L1</a:t>
            </a:r>
            <a:endParaRPr lang="fr-BE" dirty="0"/>
          </a:p>
          <a:p>
            <a:pPr lvl="1"/>
            <a:r>
              <a:rPr lang="x-none" dirty="0"/>
              <a:t>L3 (cache de troisième niveau) : </a:t>
            </a:r>
            <a:r>
              <a:rPr lang="fr-BE" dirty="0"/>
              <a:t>12 Mo, </a:t>
            </a:r>
            <a:br>
              <a:rPr lang="fr-BE" dirty="0"/>
            </a:br>
            <a:r>
              <a:rPr lang="x-none" dirty="0"/>
              <a:t>plus lent que le cache L2</a:t>
            </a:r>
            <a:endParaRPr lang="fr-BE" dirty="0"/>
          </a:p>
        </p:txBody>
      </p:sp>
    </p:spTree>
    <p:extLst>
      <p:ext uri="{BB962C8B-B14F-4D97-AF65-F5344CB8AC3E}">
        <p14:creationId xmlns:p14="http://schemas.microsoft.com/office/powerpoint/2010/main" val="3313156485"/>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Cache hit ou cache miss</a:t>
            </a:r>
          </a:p>
        </p:txBody>
      </p:sp>
      <p:sp>
        <p:nvSpPr>
          <p:cNvPr id="3" name="Text Placeholder 2"/>
          <p:cNvSpPr>
            <a:spLocks noGrp="1"/>
          </p:cNvSpPr>
          <p:nvPr>
            <p:ph idx="1"/>
          </p:nvPr>
        </p:nvSpPr>
        <p:spPr/>
        <p:txBody>
          <a:bodyPr/>
          <a:lstStyle/>
          <a:p>
            <a:r>
              <a:rPr lang="x-none" dirty="0"/>
              <a:t>Lorsqu'un processeur a besoin de lire </a:t>
            </a:r>
            <a:r>
              <a:rPr lang="fr-BE" dirty="0"/>
              <a:t>une </a:t>
            </a:r>
            <a:r>
              <a:rPr lang="x-none" dirty="0"/>
              <a:t>donnée, il regarde d'abord si celle-ci se trouve dans la mémoire cache</a:t>
            </a:r>
            <a:endParaRPr lang="fr-BE" dirty="0"/>
          </a:p>
          <a:p>
            <a:pPr lvl="1"/>
            <a:r>
              <a:rPr lang="x-none" dirty="0"/>
              <a:t>Si elle s'y trouve, on parle de succès du cache </a:t>
            </a:r>
            <a:br>
              <a:rPr lang="fr-BE" dirty="0"/>
            </a:br>
            <a:r>
              <a:rPr lang="fr-BE" dirty="0">
                <a:sym typeface="Wingdings" pitchFamily="2" charset="2"/>
              </a:rPr>
              <a:t> </a:t>
            </a:r>
            <a:r>
              <a:rPr lang="x-none" i="1" dirty="0"/>
              <a:t>cache hit </a:t>
            </a:r>
            <a:endParaRPr lang="fr-BE" i="1" dirty="0"/>
          </a:p>
          <a:p>
            <a:pPr lvl="1"/>
            <a:r>
              <a:rPr lang="fr-BE" dirty="0"/>
              <a:t>Si elle ne s'y trouve pas, on parle </a:t>
            </a:r>
            <a:r>
              <a:rPr lang="x-none" dirty="0"/>
              <a:t>d'échec du cache </a:t>
            </a:r>
            <a:br>
              <a:rPr lang="fr-BE" dirty="0"/>
            </a:br>
            <a:r>
              <a:rPr lang="fr-BE" dirty="0">
                <a:sym typeface="Wingdings" pitchFamily="2" charset="2"/>
              </a:rPr>
              <a:t> </a:t>
            </a:r>
            <a:r>
              <a:rPr lang="x-none" i="1" dirty="0"/>
              <a:t>cache miss </a:t>
            </a:r>
            <a:endParaRPr lang="fr-BE" i="1" dirty="0"/>
          </a:p>
          <a:p>
            <a:r>
              <a:rPr lang="fr-BE" dirty="0"/>
              <a:t>En cas d'échec, l</a:t>
            </a:r>
            <a:r>
              <a:rPr lang="x-none" dirty="0"/>
              <a:t>es données </a:t>
            </a:r>
            <a:r>
              <a:rPr lang="fr-BE" dirty="0"/>
              <a:t>sont chargées </a:t>
            </a:r>
            <a:r>
              <a:rPr lang="x-none" dirty="0"/>
              <a:t>en cache à partir de la mémoire vive</a:t>
            </a:r>
            <a:endParaRPr lang="fr-BE" dirty="0"/>
          </a:p>
          <a:p>
            <a:pPr lvl="1"/>
            <a:r>
              <a:rPr lang="fr-BE" dirty="0"/>
              <a:t>On a perdu du </a:t>
            </a:r>
            <a:r>
              <a:rPr lang="x-none" dirty="0"/>
              <a:t>temps </a:t>
            </a:r>
            <a:r>
              <a:rPr lang="fr-BE" dirty="0"/>
              <a:t>en allant </a:t>
            </a:r>
            <a:r>
              <a:rPr lang="x-none" dirty="0"/>
              <a:t>regard</a:t>
            </a:r>
            <a:r>
              <a:rPr lang="fr-BE" dirty="0"/>
              <a:t>er</a:t>
            </a:r>
            <a:r>
              <a:rPr lang="x-none" dirty="0"/>
              <a:t> dans la mémoire cache pour rien</a:t>
            </a:r>
            <a:endParaRPr lang="fr-BE" dirty="0"/>
          </a:p>
          <a:p>
            <a:r>
              <a:rPr lang="fr-BE" dirty="0"/>
              <a:t>T</a:t>
            </a:r>
            <a:r>
              <a:rPr lang="x-none" dirty="0"/>
              <a:t>aux de réussite</a:t>
            </a:r>
            <a:r>
              <a:rPr lang="fr-BE" dirty="0"/>
              <a:t> = </a:t>
            </a:r>
            <a:r>
              <a:rPr lang="x-none" dirty="0"/>
              <a:t>hit rate</a:t>
            </a:r>
            <a:r>
              <a:rPr lang="fr-BE" dirty="0"/>
              <a:t> – T</a:t>
            </a:r>
            <a:r>
              <a:rPr lang="x-none" dirty="0"/>
              <a:t>aux d'échec </a:t>
            </a:r>
            <a:r>
              <a:rPr lang="fr-BE" dirty="0"/>
              <a:t>= </a:t>
            </a:r>
            <a:r>
              <a:rPr lang="x-none" dirty="0"/>
              <a:t>miss rate</a:t>
            </a:r>
            <a:endParaRPr lang="fr-BE" dirty="0"/>
          </a:p>
          <a:p>
            <a:r>
              <a:rPr lang="fr-BE" dirty="0"/>
              <a:t>Pour </a:t>
            </a:r>
            <a:r>
              <a:rPr lang="x-none" dirty="0"/>
              <a:t>augmenter les performances</a:t>
            </a:r>
            <a:r>
              <a:rPr lang="fr-BE" dirty="0"/>
              <a:t>, il faut </a:t>
            </a:r>
            <a:r>
              <a:rPr lang="x-none" b="1" dirty="0"/>
              <a:t>diminuer le </a:t>
            </a:r>
            <a:r>
              <a:rPr lang="x-none" b="1" i="1" dirty="0"/>
              <a:t>miss rate</a:t>
            </a:r>
            <a:endParaRPr lang="fr-BE" b="1" i="1" dirty="0"/>
          </a:p>
          <a:p>
            <a:endParaRPr lang="fr-BE" dirty="0"/>
          </a:p>
        </p:txBody>
      </p:sp>
    </p:spTree>
    <p:extLst>
      <p:ext uri="{BB962C8B-B14F-4D97-AF65-F5344CB8AC3E}">
        <p14:creationId xmlns:p14="http://schemas.microsoft.com/office/powerpoint/2010/main" val="209083445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839494D-4821-4080-AA24-81CE459CA056}"/>
              </a:ext>
            </a:extLst>
          </p:cNvPr>
          <p:cNvSpPr>
            <a:spLocks noGrp="1"/>
          </p:cNvSpPr>
          <p:nvPr>
            <p:ph type="title"/>
          </p:nvPr>
        </p:nvSpPr>
        <p:spPr/>
        <p:txBody>
          <a:bodyPr/>
          <a:lstStyle/>
          <a:p>
            <a:r>
              <a:rPr lang="fr-BE" dirty="0"/>
              <a:t>Améliorations du processeur</a:t>
            </a:r>
          </a:p>
        </p:txBody>
      </p:sp>
      <p:sp>
        <p:nvSpPr>
          <p:cNvPr id="6" name="Espace réservé du contenu 5">
            <a:extLst>
              <a:ext uri="{FF2B5EF4-FFF2-40B4-BE49-F238E27FC236}">
                <a16:creationId xmlns:a16="http://schemas.microsoft.com/office/drawing/2014/main" id="{A91B923B-CAC7-491A-BD4E-61A7ABEC6289}"/>
              </a:ext>
            </a:extLst>
          </p:cNvPr>
          <p:cNvSpPr>
            <a:spLocks noGrp="1"/>
          </p:cNvSpPr>
          <p:nvPr>
            <p:ph idx="1"/>
          </p:nvPr>
        </p:nvSpPr>
        <p:spPr/>
        <p:txBody>
          <a:bodyPr/>
          <a:lstStyle/>
          <a:p>
            <a:pPr marL="0" indent="0">
              <a:buNone/>
            </a:pPr>
            <a:r>
              <a:rPr lang="fr-BE" dirty="0"/>
              <a:t>On veut gagner en rapidité de traitement. Pour ce faire, on a plusieurs solutions :</a:t>
            </a:r>
          </a:p>
          <a:p>
            <a:r>
              <a:rPr lang="fr-BE" dirty="0"/>
              <a:t>augmenter le </a:t>
            </a:r>
            <a:r>
              <a:rPr lang="fr-BE" b="1" dirty="0">
                <a:solidFill>
                  <a:schemeClr val="accent2"/>
                </a:solidFill>
              </a:rPr>
              <a:t>nombre de transistors</a:t>
            </a:r>
          </a:p>
          <a:p>
            <a:pPr lvl="1"/>
            <a:r>
              <a:rPr lang="fr-BE" b="1" dirty="0">
                <a:solidFill>
                  <a:schemeClr val="accent5"/>
                </a:solidFill>
              </a:rPr>
              <a:t>Loi de Moore </a:t>
            </a:r>
            <a:r>
              <a:rPr lang="fr-BE" dirty="0"/>
              <a:t>: augmente de 2 tous les 18 mois.</a:t>
            </a:r>
          </a:p>
          <a:p>
            <a:pPr lvl="1"/>
            <a:r>
              <a:rPr lang="fr-BE" b="1" dirty="0">
                <a:solidFill>
                  <a:schemeClr val="accent5"/>
                </a:solidFill>
              </a:rPr>
              <a:t>finesse de gravure</a:t>
            </a:r>
            <a:r>
              <a:rPr lang="fr-BE" b="1" dirty="0">
                <a:solidFill>
                  <a:schemeClr val="accent2"/>
                </a:solidFill>
              </a:rPr>
              <a:t> </a:t>
            </a:r>
            <a:r>
              <a:rPr lang="fr-BE" dirty="0"/>
              <a:t>s'améliore mais </a:t>
            </a:r>
            <a:r>
              <a:rPr lang="fr-BE" b="1" dirty="0">
                <a:solidFill>
                  <a:schemeClr val="accent4"/>
                </a:solidFill>
              </a:rPr>
              <a:t>limites physiques</a:t>
            </a:r>
            <a:r>
              <a:rPr lang="fr-BE" dirty="0"/>
              <a:t>.</a:t>
            </a:r>
          </a:p>
          <a:p>
            <a:r>
              <a:rPr lang="fr-BE" dirty="0"/>
              <a:t>augmenter la </a:t>
            </a:r>
            <a:r>
              <a:rPr lang="fr-BE" b="1" dirty="0">
                <a:solidFill>
                  <a:schemeClr val="accent2"/>
                </a:solidFill>
              </a:rPr>
              <a:t>fréquence d’horloge </a:t>
            </a:r>
          </a:p>
          <a:p>
            <a:pPr lvl="1"/>
            <a:r>
              <a:rPr lang="fr-BE" dirty="0"/>
              <a:t>augmentent la </a:t>
            </a:r>
            <a:r>
              <a:rPr lang="fr-BE" b="1" dirty="0">
                <a:solidFill>
                  <a:schemeClr val="accent4"/>
                </a:solidFill>
              </a:rPr>
              <a:t>chaleur dégagée </a:t>
            </a:r>
            <a:r>
              <a:rPr lang="fr-BE" dirty="0"/>
              <a:t>par le processeur, </a:t>
            </a:r>
          </a:p>
          <a:p>
            <a:pPr lvl="1"/>
            <a:r>
              <a:rPr lang="fr-BE" dirty="0"/>
              <a:t>augmentent le </a:t>
            </a:r>
            <a:r>
              <a:rPr lang="fr-BE" b="1" dirty="0">
                <a:solidFill>
                  <a:schemeClr val="accent4"/>
                </a:solidFill>
              </a:rPr>
              <a:t>nombre de cycles d’horloge </a:t>
            </a:r>
            <a:r>
              <a:rPr lang="fr-BE" dirty="0"/>
              <a:t>pour certaines instructions.</a:t>
            </a:r>
          </a:p>
          <a:p>
            <a:r>
              <a:rPr lang="fr-BE" dirty="0"/>
              <a:t>améliorer l'</a:t>
            </a:r>
            <a:r>
              <a:rPr lang="fr-BE" b="1" dirty="0">
                <a:solidFill>
                  <a:schemeClr val="accent2"/>
                </a:solidFill>
              </a:rPr>
              <a:t>architecture</a:t>
            </a:r>
            <a:r>
              <a:rPr lang="fr-BE" dirty="0"/>
              <a:t> des processeurs</a:t>
            </a:r>
          </a:p>
          <a:p>
            <a:pPr lvl="1"/>
            <a:r>
              <a:rPr lang="fr-BE" dirty="0"/>
              <a:t>parallélisme, mémoires caches, jeu d'instructions...</a:t>
            </a:r>
          </a:p>
          <a:p>
            <a:r>
              <a:rPr lang="fr-BE" dirty="0"/>
              <a:t>améliorer les </a:t>
            </a:r>
            <a:r>
              <a:rPr lang="fr-BE" b="1" dirty="0">
                <a:solidFill>
                  <a:schemeClr val="accent2"/>
                </a:solidFill>
              </a:rPr>
              <a:t>interactions architecture/applications</a:t>
            </a:r>
          </a:p>
          <a:p>
            <a:pPr lvl="1"/>
            <a:r>
              <a:rPr lang="fr-BE" dirty="0"/>
              <a:t>dans certains processeurs, le compilateur fait partie intégrante de l’architecture.</a:t>
            </a:r>
            <a:endParaRPr lang="en-US" dirty="0"/>
          </a:p>
        </p:txBody>
      </p:sp>
      <p:sp>
        <p:nvSpPr>
          <p:cNvPr id="2" name="Rectangle : coins arrondis 1">
            <a:extLst>
              <a:ext uri="{FF2B5EF4-FFF2-40B4-BE49-F238E27FC236}">
                <a16:creationId xmlns:a16="http://schemas.microsoft.com/office/drawing/2014/main" id="{5D90CD4D-1F61-43BC-B243-D8B437D8C1E0}"/>
              </a:ext>
            </a:extLst>
          </p:cNvPr>
          <p:cNvSpPr/>
          <p:nvPr/>
        </p:nvSpPr>
        <p:spPr>
          <a:xfrm>
            <a:off x="647564" y="4725144"/>
            <a:ext cx="6372708" cy="756084"/>
          </a:xfrm>
          <a:prstGeom prst="roundRect">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fr-BE"/>
          </a:p>
        </p:txBody>
      </p:sp>
      <p:sp>
        <p:nvSpPr>
          <p:cNvPr id="7" name="Espace réservé du numéro de diapositive 2">
            <a:extLst>
              <a:ext uri="{FF2B5EF4-FFF2-40B4-BE49-F238E27FC236}">
                <a16:creationId xmlns:a16="http://schemas.microsoft.com/office/drawing/2014/main" id="{D8DF20FE-E23C-430A-B37E-2EF9F08EEA6B}"/>
              </a:ext>
            </a:extLst>
          </p:cNvPr>
          <p:cNvSpPr>
            <a:spLocks noGrp="1"/>
          </p:cNvSpPr>
          <p:nvPr>
            <p:ph type="sldNum" sz="quarter" idx="12"/>
          </p:nvPr>
        </p:nvSpPr>
        <p:spPr>
          <a:xfrm>
            <a:off x="8515350" y="6469120"/>
            <a:ext cx="628650" cy="365125"/>
          </a:xfrm>
        </p:spPr>
        <p:txBody>
          <a:bodyPr/>
          <a:lstStyle/>
          <a:p>
            <a:pPr>
              <a:defRPr/>
            </a:pPr>
            <a:fld id="{37E4E265-2F72-DF4D-B77D-D3249BA76B9F}" type="slidenum">
              <a:rPr lang="fr-FR" smtClean="0"/>
              <a:pPr>
                <a:defRPr/>
              </a:pPr>
              <a:t>4</a:t>
            </a:fld>
            <a:endParaRPr lang="fr-FR"/>
          </a:p>
        </p:txBody>
      </p:sp>
    </p:spTree>
    <p:extLst>
      <p:ext uri="{BB962C8B-B14F-4D97-AF65-F5344CB8AC3E}">
        <p14:creationId xmlns:p14="http://schemas.microsoft.com/office/powerpoint/2010/main" val="2015548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5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0" end="10"/>
                                            </p:txEl>
                                          </p:spTgt>
                                        </p:tgtEl>
                                        <p:attrNameLst>
                                          <p:attrName>style.visibility</p:attrName>
                                        </p:attrNameLst>
                                      </p:cBhvr>
                                      <p:to>
                                        <p:strVal val="visible"/>
                                      </p:to>
                                    </p:set>
                                    <p:animEffect transition="in" filter="fade">
                                      <p:cBhvr>
                                        <p:cTn id="40" dur="500"/>
                                        <p:tgtEl>
                                          <p:spTgt spid="6">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down)">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x-none"/>
              <a:t>Cache </a:t>
            </a:r>
            <a:r>
              <a:rPr lang="fr-BE" dirty="0"/>
              <a:t>e</a:t>
            </a:r>
            <a:r>
              <a:rPr lang="x-none"/>
              <a:t>xclusif</a:t>
            </a:r>
            <a:r>
              <a:rPr lang="fr-BE" dirty="0"/>
              <a:t> ou inclusif</a:t>
            </a:r>
          </a:p>
        </p:txBody>
      </p:sp>
      <p:sp>
        <p:nvSpPr>
          <p:cNvPr id="7" name="Text Placeholder 6"/>
          <p:cNvSpPr>
            <a:spLocks noGrp="1"/>
          </p:cNvSpPr>
          <p:nvPr>
            <p:ph idx="1"/>
          </p:nvPr>
        </p:nvSpPr>
        <p:spPr/>
        <p:txBody>
          <a:bodyPr/>
          <a:lstStyle/>
          <a:p>
            <a:r>
              <a:rPr lang="x-none" dirty="0"/>
              <a:t>Lorsque l</a:t>
            </a:r>
            <a:r>
              <a:rPr lang="fr-BE" dirty="0"/>
              <a:t>a mémoire</a:t>
            </a:r>
            <a:r>
              <a:rPr lang="x-none" dirty="0"/>
              <a:t> cache L1 est plein</a:t>
            </a:r>
            <a:r>
              <a:rPr lang="fr-BE" dirty="0"/>
              <a:t>e</a:t>
            </a:r>
            <a:r>
              <a:rPr lang="x-none" dirty="0"/>
              <a:t>, il faut libérer de la place pour pouvoir </a:t>
            </a:r>
            <a:r>
              <a:rPr lang="fr-BE" dirty="0"/>
              <a:t>y </a:t>
            </a:r>
            <a:r>
              <a:rPr lang="x-none" dirty="0"/>
              <a:t>placer la donnée qu'on vient de lire en mémoire vive</a:t>
            </a:r>
            <a:endParaRPr lang="fr-BE" dirty="0"/>
          </a:p>
          <a:p>
            <a:r>
              <a:rPr lang="fr-BE" dirty="0"/>
              <a:t>I</a:t>
            </a:r>
            <a:r>
              <a:rPr lang="x-none" dirty="0"/>
              <a:t>l existe différentes techniques </a:t>
            </a:r>
            <a:r>
              <a:rPr lang="fr-BE" dirty="0"/>
              <a:t>pour mettre la mémoire cache à jour, </a:t>
            </a:r>
            <a:r>
              <a:rPr lang="x-none" dirty="0"/>
              <a:t>chacune ayant leurs avantages et inconvénients</a:t>
            </a:r>
            <a:r>
              <a:rPr lang="fr-BE" dirty="0"/>
              <a:t> :</a:t>
            </a:r>
          </a:p>
          <a:p>
            <a:pPr lvl="1"/>
            <a:r>
              <a:rPr lang="fr-BE" dirty="0"/>
              <a:t>Logiciel</a:t>
            </a:r>
          </a:p>
          <a:p>
            <a:pPr lvl="1"/>
            <a:r>
              <a:rPr lang="fr-BE" dirty="0"/>
              <a:t>Matériel</a:t>
            </a:r>
          </a:p>
          <a:p>
            <a:pPr lvl="2"/>
            <a:r>
              <a:rPr lang="fr-BE" dirty="0"/>
              <a:t>Cache </a:t>
            </a:r>
            <a:r>
              <a:rPr lang="x-none" dirty="0"/>
              <a:t>inclusi</a:t>
            </a:r>
            <a:r>
              <a:rPr lang="fr-BE" dirty="0"/>
              <a:t>f : t</a:t>
            </a:r>
            <a:r>
              <a:rPr lang="x-none" dirty="0"/>
              <a:t>outes les données qui sont présentes dans le cache L1 sont présentes dans le cache L2</a:t>
            </a:r>
            <a:endParaRPr lang="fr-BE" dirty="0"/>
          </a:p>
          <a:p>
            <a:pPr lvl="2"/>
            <a:r>
              <a:rPr lang="fr-BE" dirty="0"/>
              <a:t>Cache </a:t>
            </a:r>
            <a:r>
              <a:rPr lang="x-none" dirty="0"/>
              <a:t>exclusi</a:t>
            </a:r>
            <a:r>
              <a:rPr lang="fr-BE" dirty="0"/>
              <a:t>f : l</a:t>
            </a:r>
            <a:r>
              <a:rPr lang="x-none" dirty="0"/>
              <a:t>es </a:t>
            </a:r>
            <a:r>
              <a:rPr lang="fr-BE" dirty="0"/>
              <a:t>mémoires </a:t>
            </a:r>
            <a:r>
              <a:rPr lang="x-none" dirty="0"/>
              <a:t>caches L1 et L2 ne contiennent jamais les mêmes données</a:t>
            </a:r>
            <a:r>
              <a:rPr lang="fr-BE" dirty="0"/>
              <a:t>…</a:t>
            </a:r>
          </a:p>
          <a:p>
            <a:pPr lvl="2"/>
            <a:endParaRPr lang="fr-BE" dirty="0"/>
          </a:p>
        </p:txBody>
      </p:sp>
    </p:spTree>
    <p:extLst>
      <p:ext uri="{BB962C8B-B14F-4D97-AF65-F5344CB8AC3E}">
        <p14:creationId xmlns:p14="http://schemas.microsoft.com/office/powerpoint/2010/main" val="3475532514"/>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BE" dirty="0"/>
              <a:t>Pipeline et mémoire cache…</a:t>
            </a:r>
          </a:p>
        </p:txBody>
      </p:sp>
      <p:sp>
        <p:nvSpPr>
          <p:cNvPr id="3" name="Text Placeholder 2"/>
          <p:cNvSpPr>
            <a:spLocks noGrp="1"/>
          </p:cNvSpPr>
          <p:nvPr>
            <p:ph idx="1"/>
          </p:nvPr>
        </p:nvSpPr>
        <p:spPr/>
        <p:txBody>
          <a:bodyPr/>
          <a:lstStyle/>
          <a:p>
            <a:r>
              <a:rPr lang="fr-BE" dirty="0"/>
              <a:t>Augmentation du nombre de niveaux des pipeline </a:t>
            </a:r>
            <a:br>
              <a:rPr lang="fr-BE" dirty="0"/>
            </a:br>
            <a:r>
              <a:rPr lang="fr-BE" dirty="0"/>
              <a:t>et de la fréquence de fonctionnement des processeurs</a:t>
            </a:r>
          </a:p>
          <a:p>
            <a:pPr lvl="1"/>
            <a:r>
              <a:rPr lang="fr-BE" dirty="0"/>
              <a:t>les cycles d'accès aux mémoires doivent être de plus en plus courts</a:t>
            </a:r>
          </a:p>
          <a:p>
            <a:pPr lvl="1"/>
            <a:r>
              <a:rPr lang="fr-BE" dirty="0"/>
              <a:t>les mémoires caches </a:t>
            </a:r>
            <a:r>
              <a:rPr lang="fr-BE" b="1" dirty="0"/>
              <a:t>permettent d'accélérer ces accès à la mémoire</a:t>
            </a:r>
          </a:p>
          <a:p>
            <a:r>
              <a:rPr lang="fr-BE" dirty="0"/>
              <a:t>Pipeline = 1 instruction par cycle </a:t>
            </a:r>
          </a:p>
          <a:p>
            <a:pPr lvl="1"/>
            <a:r>
              <a:rPr lang="fr-BE" dirty="0"/>
              <a:t> augmente les cas de dépendances de ressources (mémoire) </a:t>
            </a:r>
          </a:p>
          <a:p>
            <a:pPr lvl="1"/>
            <a:r>
              <a:rPr lang="fr-BE" dirty="0"/>
              <a:t>les mémoires caches </a:t>
            </a:r>
            <a:r>
              <a:rPr lang="fr-BE" b="1" dirty="0"/>
              <a:t>permettent de résoudre une partie des dépendances de ressources dues au pipeline</a:t>
            </a:r>
          </a:p>
          <a:p>
            <a:endParaRPr lang="fr-BE" dirty="0"/>
          </a:p>
        </p:txBody>
      </p:sp>
    </p:spTree>
    <p:extLst>
      <p:ext uri="{BB962C8B-B14F-4D97-AF65-F5344CB8AC3E}">
        <p14:creationId xmlns:p14="http://schemas.microsoft.com/office/powerpoint/2010/main" val="3547682703"/>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fr-FR" dirty="0"/>
              <a:t>Quid du jeu d'instruction ?</a:t>
            </a:r>
            <a:endParaRPr lang="fr-FR" altLang="fr-FR" dirty="0"/>
          </a:p>
        </p:txBody>
      </p:sp>
      <p:sp>
        <p:nvSpPr>
          <p:cNvPr id="2" name="Text Placeholder 1"/>
          <p:cNvSpPr>
            <a:spLocks noGrp="1"/>
          </p:cNvSpPr>
          <p:nvPr>
            <p:ph idx="1"/>
          </p:nvPr>
        </p:nvSpPr>
        <p:spPr/>
        <p:txBody>
          <a:bodyPr/>
          <a:lstStyle/>
          <a:p>
            <a:r>
              <a:rPr lang="fr-FR" altLang="fr-FR" dirty="0"/>
              <a:t>1975, chercheurs IBM remarquent que</a:t>
            </a:r>
          </a:p>
          <a:p>
            <a:pPr lvl="1"/>
            <a:r>
              <a:rPr lang="fr-FR" altLang="fr-FR" dirty="0"/>
              <a:t>&lt; 20% instructions utilisées</a:t>
            </a:r>
          </a:p>
          <a:p>
            <a:pPr lvl="1"/>
            <a:r>
              <a:rPr lang="fr-FR" altLang="fr-FR" dirty="0"/>
              <a:t>&gt; 80% du temps</a:t>
            </a:r>
          </a:p>
          <a:p>
            <a:r>
              <a:rPr lang="fr-FR" altLang="fr-FR" dirty="0">
                <a:sym typeface="Wingdings" panose="05000000000000000000" pitchFamily="2" charset="2"/>
              </a:rPr>
              <a:t> simplifier processeurs</a:t>
            </a:r>
          </a:p>
          <a:p>
            <a:pPr lvl="1"/>
            <a:r>
              <a:rPr lang="fr-FR" altLang="fr-FR" dirty="0"/>
              <a:t>Instructions courantes seulement</a:t>
            </a:r>
          </a:p>
          <a:p>
            <a:pPr lvl="1"/>
            <a:r>
              <a:rPr lang="fr-FR" altLang="fr-FR" dirty="0"/>
              <a:t>Plus simples, optimisées, plus efficaces</a:t>
            </a:r>
          </a:p>
          <a:p>
            <a:pPr lvl="1"/>
            <a:r>
              <a:rPr lang="fr-FR" altLang="fr-FR" dirty="0"/>
              <a:t>Puce moins grosse</a:t>
            </a:r>
          </a:p>
          <a:p>
            <a:pPr marL="0" indent="0">
              <a:buNone/>
            </a:pPr>
            <a:endParaRPr lang="fr-FR" altLang="fr-FR" dirty="0"/>
          </a:p>
          <a:p>
            <a:r>
              <a:rPr lang="fr-FR" altLang="fr-FR" dirty="0"/>
              <a:t>Deux familles de processeurs</a:t>
            </a:r>
          </a:p>
          <a:p>
            <a:pPr lvl="1"/>
            <a:r>
              <a:rPr lang="fr-FR" altLang="fr-FR" dirty="0"/>
              <a:t>RISC : </a:t>
            </a:r>
            <a:r>
              <a:rPr lang="fr-FR" altLang="fr-FR" dirty="0" err="1"/>
              <a:t>Reduced</a:t>
            </a:r>
            <a:r>
              <a:rPr lang="fr-FR" altLang="fr-FR" dirty="0"/>
              <a:t> Instruction Set Computer</a:t>
            </a:r>
          </a:p>
          <a:p>
            <a:pPr lvl="1"/>
            <a:r>
              <a:rPr lang="fr-FR" altLang="fr-FR" dirty="0"/>
              <a:t>CISC : </a:t>
            </a:r>
            <a:r>
              <a:rPr lang="fr-FR" altLang="fr-FR" dirty="0" err="1"/>
              <a:t>Complex</a:t>
            </a:r>
            <a:r>
              <a:rPr lang="fr-FR" altLang="fr-FR" dirty="0"/>
              <a:t> Instruction Set Computer</a:t>
            </a:r>
          </a:p>
        </p:txBody>
      </p:sp>
    </p:spTree>
    <p:extLst>
      <p:ext uri="{BB962C8B-B14F-4D97-AF65-F5344CB8AC3E}">
        <p14:creationId xmlns:p14="http://schemas.microsoft.com/office/powerpoint/2010/main" val="1432329773"/>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r>
              <a:rPr lang="fr-FR" dirty="0"/>
              <a:t>CISC</a:t>
            </a:r>
          </a:p>
        </p:txBody>
      </p:sp>
      <p:sp>
        <p:nvSpPr>
          <p:cNvPr id="9" name="Espace réservé du texte 2"/>
          <p:cNvSpPr>
            <a:spLocks noGrp="1"/>
          </p:cNvSpPr>
          <p:nvPr>
            <p:ph idx="1"/>
          </p:nvPr>
        </p:nvSpPr>
        <p:spPr/>
        <p:txBody>
          <a:bodyPr/>
          <a:lstStyle/>
          <a:p>
            <a:r>
              <a:rPr lang="fr-BE" dirty="0"/>
              <a:t>CISC – </a:t>
            </a:r>
            <a:r>
              <a:rPr lang="en-US" dirty="0"/>
              <a:t>Complex Instruction Set Computer</a:t>
            </a:r>
          </a:p>
          <a:p>
            <a:pPr lvl="1"/>
            <a:r>
              <a:rPr lang="fr-BE" dirty="0"/>
              <a:t>jeu d’instructions de taille importante (</a:t>
            </a:r>
            <a:r>
              <a:rPr lang="fr-FR" altLang="fr-FR" dirty="0"/>
              <a:t>&gt; 200 instructions)</a:t>
            </a:r>
          </a:p>
          <a:p>
            <a:pPr lvl="1"/>
            <a:r>
              <a:rPr lang="fr-BE" dirty="0"/>
              <a:t>instructions pouvant être complexes</a:t>
            </a:r>
          </a:p>
          <a:p>
            <a:pPr lvl="1"/>
            <a:r>
              <a:rPr lang="fr-BE" dirty="0"/>
              <a:t>format d’instructions variables (de 1 à 5 mots)</a:t>
            </a:r>
          </a:p>
          <a:p>
            <a:pPr lvl="1"/>
            <a:r>
              <a:rPr lang="fr-BE" dirty="0"/>
              <a:t>modes d’adressages complexes</a:t>
            </a:r>
          </a:p>
          <a:p>
            <a:pPr lvl="2"/>
            <a:r>
              <a:rPr lang="fr-BE" dirty="0"/>
              <a:t>adresse mémoire = Rb + RI x f + déplacement</a:t>
            </a:r>
          </a:p>
          <a:p>
            <a:pPr lvl="1"/>
            <a:endParaRPr lang="fr-FR" dirty="0"/>
          </a:p>
          <a:p>
            <a:r>
              <a:rPr lang="fr-FR" altLang="fr-FR" dirty="0"/>
              <a:t>Instructions simples câblées et complexes par microcode </a:t>
            </a:r>
          </a:p>
          <a:p>
            <a:r>
              <a:rPr lang="fr-FR" dirty="0"/>
              <a:t>Exemple</a:t>
            </a:r>
            <a:r>
              <a:rPr lang="en-US" dirty="0"/>
              <a:t> : Pentium</a:t>
            </a:r>
          </a:p>
          <a:p>
            <a:r>
              <a:rPr lang="fr-FR" altLang="fr-FR" dirty="0"/>
              <a:t>Vitesse typique : 1 instruction dure 3-10 cycles</a:t>
            </a:r>
          </a:p>
        </p:txBody>
      </p:sp>
    </p:spTree>
    <p:extLst>
      <p:ext uri="{BB962C8B-B14F-4D97-AF65-F5344CB8AC3E}">
        <p14:creationId xmlns:p14="http://schemas.microsoft.com/office/powerpoint/2010/main" val="612889868"/>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r>
              <a:rPr lang="fr-FR" dirty="0"/>
              <a:t>RISC</a:t>
            </a:r>
          </a:p>
        </p:txBody>
      </p:sp>
      <p:sp>
        <p:nvSpPr>
          <p:cNvPr id="9" name="Espace réservé du texte 2"/>
          <p:cNvSpPr>
            <a:spLocks noGrp="1"/>
          </p:cNvSpPr>
          <p:nvPr>
            <p:ph idx="1"/>
          </p:nvPr>
        </p:nvSpPr>
        <p:spPr/>
        <p:txBody>
          <a:bodyPr/>
          <a:lstStyle/>
          <a:p>
            <a:r>
              <a:rPr lang="fr-BE" dirty="0"/>
              <a:t>RISC – </a:t>
            </a:r>
            <a:r>
              <a:rPr lang="en-US" dirty="0"/>
              <a:t>Reduced Instruction Set Computer</a:t>
            </a:r>
          </a:p>
          <a:p>
            <a:pPr lvl="1"/>
            <a:r>
              <a:rPr lang="fr-BE" dirty="0"/>
              <a:t>jeu d’instructions de taille limitée (</a:t>
            </a:r>
            <a:r>
              <a:rPr lang="fr-FR" altLang="fr-FR" dirty="0"/>
              <a:t>&lt;100 instructions)</a:t>
            </a:r>
          </a:p>
          <a:p>
            <a:pPr lvl="1"/>
            <a:r>
              <a:rPr lang="fr-BE" dirty="0"/>
              <a:t>instructions simples</a:t>
            </a:r>
          </a:p>
          <a:p>
            <a:pPr lvl="1"/>
            <a:r>
              <a:rPr lang="fr-BE" dirty="0"/>
              <a:t>format des instructions petit et fixé</a:t>
            </a:r>
          </a:p>
          <a:p>
            <a:pPr lvl="1"/>
            <a:r>
              <a:rPr lang="fr-BE" dirty="0"/>
              <a:t>modes d’adressage réduits</a:t>
            </a:r>
          </a:p>
          <a:p>
            <a:pPr lvl="1"/>
            <a:r>
              <a:rPr lang="fr-BE" dirty="0"/>
              <a:t>instruction complexes = ensembles d'instructions simples</a:t>
            </a:r>
          </a:p>
          <a:p>
            <a:pPr lvl="1"/>
            <a:endParaRPr lang="fr-FR" dirty="0"/>
          </a:p>
          <a:p>
            <a:pPr lvl="1"/>
            <a:r>
              <a:rPr lang="fr-FR" dirty="0"/>
              <a:t>Instructions câblées </a:t>
            </a:r>
            <a:r>
              <a:rPr lang="fr-FR" dirty="0">
                <a:sym typeface="Wingdings" pitchFamily="2" charset="2"/>
              </a:rPr>
              <a:t> directement exécutables</a:t>
            </a:r>
            <a:endParaRPr lang="fr-FR" dirty="0"/>
          </a:p>
          <a:p>
            <a:pPr lvl="1"/>
            <a:r>
              <a:rPr lang="fr-FR" dirty="0"/>
              <a:t>Exemples</a:t>
            </a:r>
            <a:r>
              <a:rPr lang="en-US" dirty="0"/>
              <a:t> : PowerPC, MIPS, Sparc, PDP-8</a:t>
            </a:r>
          </a:p>
          <a:p>
            <a:r>
              <a:rPr lang="fr-FR" altLang="fr-FR" dirty="0"/>
              <a:t>Vitesse typique : 1 instruction dure 1 cycle</a:t>
            </a:r>
          </a:p>
        </p:txBody>
      </p:sp>
    </p:spTree>
    <p:extLst>
      <p:ext uri="{BB962C8B-B14F-4D97-AF65-F5344CB8AC3E}">
        <p14:creationId xmlns:p14="http://schemas.microsoft.com/office/powerpoint/2010/main" val="3027758359"/>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r>
              <a:rPr lang="fr-FR" dirty="0"/>
              <a:t>CISC 		vs 		RISC</a:t>
            </a:r>
          </a:p>
        </p:txBody>
      </p:sp>
      <p:sp>
        <p:nvSpPr>
          <p:cNvPr id="18" name="Espace réservé du contenu 17">
            <a:extLst>
              <a:ext uri="{FF2B5EF4-FFF2-40B4-BE49-F238E27FC236}">
                <a16:creationId xmlns:a16="http://schemas.microsoft.com/office/drawing/2014/main" id="{EAE4E308-D3BD-44E9-8F06-F5C8303313AF}"/>
              </a:ext>
            </a:extLst>
          </p:cNvPr>
          <p:cNvSpPr>
            <a:spLocks noGrp="1"/>
          </p:cNvSpPr>
          <p:nvPr>
            <p:ph idx="1"/>
          </p:nvPr>
        </p:nvSpPr>
        <p:spPr>
          <a:xfrm>
            <a:off x="628650" y="1282485"/>
            <a:ext cx="7886700" cy="5408828"/>
          </a:xfrm>
        </p:spPr>
        <p:txBody>
          <a:bodyPr numCol="2"/>
          <a:lstStyle/>
          <a:p>
            <a:r>
              <a:rPr lang="fr-FR" altLang="fr-FR" dirty="0"/>
              <a:t>Avantages</a:t>
            </a:r>
          </a:p>
          <a:p>
            <a:pPr lvl="1"/>
            <a:r>
              <a:rPr lang="fr-FR" altLang="fr-FR" dirty="0"/>
              <a:t>Développement + simple</a:t>
            </a:r>
          </a:p>
          <a:p>
            <a:pPr lvl="1"/>
            <a:r>
              <a:rPr lang="fr-FR" altLang="fr-FR" dirty="0"/>
              <a:t>Très répandu</a:t>
            </a:r>
          </a:p>
          <a:p>
            <a:endParaRPr lang="fr-FR" altLang="fr-FR" dirty="0"/>
          </a:p>
          <a:p>
            <a:endParaRPr lang="fr-FR" altLang="fr-FR" dirty="0"/>
          </a:p>
          <a:p>
            <a:endParaRPr lang="fr-FR" altLang="fr-FR" dirty="0"/>
          </a:p>
          <a:p>
            <a:endParaRPr lang="fr-FR" altLang="fr-FR" dirty="0"/>
          </a:p>
          <a:p>
            <a:r>
              <a:rPr lang="fr-FR" altLang="fr-FR" dirty="0"/>
              <a:t>Inconvénients</a:t>
            </a:r>
          </a:p>
          <a:p>
            <a:pPr lvl="1"/>
            <a:r>
              <a:rPr lang="fr-FR" altLang="fr-FR" dirty="0"/>
              <a:t>Puce + grosse</a:t>
            </a:r>
          </a:p>
          <a:p>
            <a:pPr lvl="1"/>
            <a:r>
              <a:rPr lang="fr-FR" altLang="fr-FR" dirty="0"/>
              <a:t>Puce + compliquée</a:t>
            </a:r>
          </a:p>
          <a:p>
            <a:pPr lvl="1"/>
            <a:r>
              <a:rPr lang="fr-FR" altLang="fr-FR" dirty="0"/>
              <a:t>Évolutions limitées</a:t>
            </a:r>
          </a:p>
          <a:p>
            <a:pPr lvl="1"/>
            <a:r>
              <a:rPr lang="fr-FR" altLang="fr-FR" dirty="0"/>
              <a:t>Plusieurs cycles par </a:t>
            </a:r>
            <a:br>
              <a:rPr lang="fr-FR" altLang="fr-FR" dirty="0"/>
            </a:br>
            <a:r>
              <a:rPr lang="fr-FR" altLang="fr-FR" dirty="0"/>
              <a:t>instruction</a:t>
            </a:r>
          </a:p>
          <a:p>
            <a:r>
              <a:rPr lang="fr-FR" altLang="fr-FR" dirty="0"/>
              <a:t>Avantages</a:t>
            </a:r>
          </a:p>
          <a:p>
            <a:pPr lvl="1"/>
            <a:r>
              <a:rPr lang="fr-FR" altLang="fr-FR" dirty="0"/>
              <a:t>Puce + petite</a:t>
            </a:r>
          </a:p>
          <a:p>
            <a:pPr lvl="1"/>
            <a:r>
              <a:rPr lang="fr-FR" altLang="fr-FR" dirty="0"/>
              <a:t>Fréquence + élevée</a:t>
            </a:r>
          </a:p>
          <a:p>
            <a:pPr lvl="1"/>
            <a:r>
              <a:rPr lang="fr-FR" altLang="fr-FR" dirty="0"/>
              <a:t>Exécution + rapide</a:t>
            </a:r>
          </a:p>
          <a:p>
            <a:pPr lvl="1"/>
            <a:r>
              <a:rPr lang="fr-FR" altLang="fr-FR" b="1" dirty="0">
                <a:sym typeface="Wingdings" panose="05000000000000000000" pitchFamily="2" charset="2"/>
              </a:rPr>
              <a:t>Pipelines plus efficaces</a:t>
            </a:r>
          </a:p>
          <a:p>
            <a:pPr lvl="1"/>
            <a:r>
              <a:rPr lang="fr-FR" altLang="fr-FR" dirty="0">
                <a:sym typeface="Wingdings" panose="05000000000000000000" pitchFamily="2" charset="2"/>
              </a:rPr>
              <a:t>Cache d’instructions plus simple/optimisé</a:t>
            </a:r>
            <a:endParaRPr lang="fr-FR" altLang="fr-FR" dirty="0"/>
          </a:p>
          <a:p>
            <a:endParaRPr lang="fr-FR" altLang="fr-FR" dirty="0"/>
          </a:p>
          <a:p>
            <a:r>
              <a:rPr lang="fr-FR" altLang="fr-FR" dirty="0"/>
              <a:t>Inconvénients</a:t>
            </a:r>
          </a:p>
          <a:p>
            <a:pPr lvl="1"/>
            <a:r>
              <a:rPr lang="fr-FR" altLang="fr-FR" b="1" dirty="0"/>
              <a:t>Compilateur complexe </a:t>
            </a:r>
          </a:p>
          <a:p>
            <a:pPr lvl="1"/>
            <a:r>
              <a:rPr lang="fr-FR" altLang="fr-FR" dirty="0"/>
              <a:t>Programmes longs </a:t>
            </a:r>
            <a:br>
              <a:rPr lang="fr-FR" altLang="fr-FR" dirty="0"/>
            </a:br>
            <a:r>
              <a:rPr lang="fr-FR" altLang="fr-FR" dirty="0"/>
              <a:t>(+ de mémoire)</a:t>
            </a:r>
          </a:p>
          <a:p>
            <a:endParaRPr lang="fr-BE" dirty="0"/>
          </a:p>
        </p:txBody>
      </p:sp>
    </p:spTree>
    <p:extLst>
      <p:ext uri="{BB962C8B-B14F-4D97-AF65-F5344CB8AC3E}">
        <p14:creationId xmlns:p14="http://schemas.microsoft.com/office/powerpoint/2010/main" val="1283054008"/>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122574" y="1792652"/>
            <a:ext cx="4493071" cy="1851145"/>
          </a:xfrm>
          <a:prstGeom prst="rect">
            <a:avLst/>
          </a:prstGeom>
        </p:spPr>
      </p:pic>
      <p:sp>
        <p:nvSpPr>
          <p:cNvPr id="62466" name="Rectangle 2"/>
          <p:cNvSpPr>
            <a:spLocks noGrp="1" noChangeArrowheads="1"/>
          </p:cNvSpPr>
          <p:nvPr>
            <p:ph type="title"/>
          </p:nvPr>
        </p:nvSpPr>
        <p:spPr/>
        <p:txBody>
          <a:bodyPr/>
          <a:lstStyle/>
          <a:p>
            <a:r>
              <a:rPr lang="fr-FR" altLang="fr-FR" dirty="0"/>
              <a:t>Superscalaire</a:t>
            </a:r>
          </a:p>
        </p:txBody>
      </p:sp>
      <p:pic>
        <p:nvPicPr>
          <p:cNvPr id="3" name="Image 2"/>
          <p:cNvPicPr>
            <a:picLocks noChangeAspect="1"/>
          </p:cNvPicPr>
          <p:nvPr/>
        </p:nvPicPr>
        <p:blipFill rotWithShape="1">
          <a:blip r:embed="rId3"/>
          <a:srcRect b="22932"/>
          <a:stretch/>
        </p:blipFill>
        <p:spPr>
          <a:xfrm>
            <a:off x="2124136" y="3825044"/>
            <a:ext cx="4572100" cy="1127456"/>
          </a:xfrm>
          <a:prstGeom prst="rect">
            <a:avLst/>
          </a:prstGeom>
          <a:ln>
            <a:solidFill>
              <a:schemeClr val="bg1"/>
            </a:solidFill>
          </a:ln>
        </p:spPr>
      </p:pic>
      <p:sp>
        <p:nvSpPr>
          <p:cNvPr id="2" name="Text Placeholder 1"/>
          <p:cNvSpPr>
            <a:spLocks noGrp="1"/>
          </p:cNvSpPr>
          <p:nvPr>
            <p:ph idx="1"/>
          </p:nvPr>
        </p:nvSpPr>
        <p:spPr/>
        <p:txBody>
          <a:bodyPr/>
          <a:lstStyle/>
          <a:p>
            <a:r>
              <a:rPr lang="fr-FR" altLang="fr-FR" dirty="0"/>
              <a:t>Ajouter des unités telles que l'ALU, l'unité de commande ou même un pipeline complet…</a:t>
            </a:r>
          </a:p>
          <a:p>
            <a:endParaRPr lang="fr-FR" altLang="fr-FR" dirty="0"/>
          </a:p>
          <a:p>
            <a:endParaRPr lang="fr-FR" altLang="fr-FR" dirty="0"/>
          </a:p>
          <a:p>
            <a:endParaRPr lang="fr-FR" altLang="fr-FR" dirty="0"/>
          </a:p>
          <a:p>
            <a:endParaRPr lang="fr-FR" altLang="fr-FR" dirty="0"/>
          </a:p>
          <a:p>
            <a:endParaRPr lang="fr-FR" altLang="fr-FR" dirty="0">
              <a:sym typeface="Wingdings" pitchFamily="2" charset="2"/>
            </a:endParaRPr>
          </a:p>
          <a:p>
            <a:endParaRPr lang="fr-FR" altLang="fr-FR" dirty="0">
              <a:sym typeface="Wingdings" pitchFamily="2" charset="2"/>
            </a:endParaRPr>
          </a:p>
          <a:p>
            <a:endParaRPr lang="fr-BE" dirty="0"/>
          </a:p>
          <a:p>
            <a:r>
              <a:rPr lang="fr-BE" dirty="0"/>
              <a:t>Inconvénients</a:t>
            </a:r>
          </a:p>
          <a:p>
            <a:pPr lvl="1"/>
            <a:r>
              <a:rPr lang="fr-BE" dirty="0"/>
              <a:t>Nécessite plus de synchronisation entre les unités et les pipelines </a:t>
            </a:r>
          </a:p>
          <a:p>
            <a:pPr lvl="1"/>
            <a:r>
              <a:rPr lang="fr-BE" dirty="0"/>
              <a:t>Les unités dupliquées ne sont pas toujours pleinement utilisées</a:t>
            </a:r>
          </a:p>
          <a:p>
            <a:pPr lvl="1"/>
            <a:r>
              <a:rPr lang="fr-BE" dirty="0"/>
              <a:t>Coût important en terme de transistors (place et chaleur)</a:t>
            </a:r>
          </a:p>
        </p:txBody>
      </p:sp>
    </p:spTree>
    <p:extLst>
      <p:ext uri="{BB962C8B-B14F-4D97-AF65-F5344CB8AC3E}">
        <p14:creationId xmlns:p14="http://schemas.microsoft.com/office/powerpoint/2010/main" val="3930134292"/>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Hyperthreading</a:t>
            </a:r>
            <a:endParaRPr lang="fr-BE" dirty="0"/>
          </a:p>
        </p:txBody>
      </p:sp>
      <p:sp>
        <p:nvSpPr>
          <p:cNvPr id="3" name="Text Placeholder 2"/>
          <p:cNvSpPr>
            <a:spLocks noGrp="1"/>
          </p:cNvSpPr>
          <p:nvPr>
            <p:ph idx="1"/>
          </p:nvPr>
        </p:nvSpPr>
        <p:spPr>
          <a:xfrm>
            <a:off x="628650" y="1282485"/>
            <a:ext cx="8119814" cy="5408828"/>
          </a:xfrm>
        </p:spPr>
        <p:txBody>
          <a:bodyPr/>
          <a:lstStyle/>
          <a:p>
            <a:r>
              <a:rPr lang="fr-BE" dirty="0"/>
              <a:t>Un programme peut être découpé en plusieurs processus indépendants, appelés processus légers ou </a:t>
            </a:r>
            <a:r>
              <a:rPr lang="fr-BE" b="1" dirty="0"/>
              <a:t>threads</a:t>
            </a:r>
          </a:p>
          <a:p>
            <a:r>
              <a:rPr lang="fr-BE" dirty="0"/>
              <a:t>Schématiquement, l’</a:t>
            </a:r>
            <a:r>
              <a:rPr lang="fr-BE" i="1" dirty="0"/>
              <a:t>hyperthreading</a:t>
            </a:r>
            <a:r>
              <a:rPr lang="fr-BE" dirty="0"/>
              <a:t> consiste à créer deux processeurs logiques au sein d'un processeur physique</a:t>
            </a:r>
          </a:p>
          <a:p>
            <a:pPr lvl="1"/>
            <a:r>
              <a:rPr lang="fr-BE" dirty="0"/>
              <a:t>Un processeur logique a ses propres registres de données, de contrôle et d’état…</a:t>
            </a:r>
          </a:p>
          <a:p>
            <a:pPr lvl="1"/>
            <a:r>
              <a:rPr lang="fr-BE" dirty="0"/>
              <a:t>Les deux processeurs logiques partagent les unités de traitement, le cache (mémoire) et le bus système. </a:t>
            </a:r>
          </a:p>
          <a:p>
            <a:r>
              <a:rPr lang="fr-BE" dirty="0"/>
              <a:t>Deux threads peuvent être traités simultanément par le même processeur</a:t>
            </a:r>
          </a:p>
          <a:p>
            <a:r>
              <a:rPr lang="fr-BE" dirty="0"/>
              <a:t>Seul un processeur superscalaire, doté d’une grande puissance de calcul, peut réellement effectuer un </a:t>
            </a:r>
            <a:r>
              <a:rPr lang="fr-BE" dirty="0" err="1"/>
              <a:t>multi-threading</a:t>
            </a:r>
            <a:endParaRPr lang="fr-BE" dirty="0"/>
          </a:p>
          <a:p>
            <a:endParaRPr lang="fr-BE" dirty="0"/>
          </a:p>
          <a:p>
            <a:endParaRPr lang="fr-BE" dirty="0"/>
          </a:p>
          <a:p>
            <a:endParaRPr lang="fr-BE" dirty="0"/>
          </a:p>
        </p:txBody>
      </p:sp>
    </p:spTree>
    <p:extLst>
      <p:ext uri="{BB962C8B-B14F-4D97-AF65-F5344CB8AC3E}">
        <p14:creationId xmlns:p14="http://schemas.microsoft.com/office/powerpoint/2010/main" val="3749649907"/>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fr-FR" dirty="0" err="1"/>
              <a:t>Multi-cœur</a:t>
            </a:r>
            <a:endParaRPr lang="fr-CA" altLang="fr-FR" dirty="0"/>
          </a:p>
        </p:txBody>
      </p:sp>
      <p:sp>
        <p:nvSpPr>
          <p:cNvPr id="2" name="Text Placeholder 1"/>
          <p:cNvSpPr>
            <a:spLocks noGrp="1"/>
          </p:cNvSpPr>
          <p:nvPr>
            <p:ph idx="1"/>
          </p:nvPr>
        </p:nvSpPr>
        <p:spPr/>
        <p:txBody>
          <a:bodyPr/>
          <a:lstStyle/>
          <a:p>
            <a:r>
              <a:rPr lang="fr-BE" dirty="0"/>
              <a:t>Microprocesseur qui intègre au moins deux CPU indépendants dans une seule puce</a:t>
            </a:r>
          </a:p>
          <a:p>
            <a:endParaRPr lang="fr-BE" dirty="0"/>
          </a:p>
          <a:p>
            <a:r>
              <a:rPr lang="fr-BE" dirty="0"/>
              <a:t>CPU = cœurs = </a:t>
            </a:r>
            <a:r>
              <a:rPr lang="fr-BE" dirty="0" err="1"/>
              <a:t>cores</a:t>
            </a:r>
            <a:r>
              <a:rPr lang="fr-BE" dirty="0"/>
              <a:t> : seul élément capable d’exécuter un programme</a:t>
            </a:r>
          </a:p>
          <a:p>
            <a:endParaRPr lang="fr-BE" dirty="0"/>
          </a:p>
          <a:p>
            <a:endParaRPr lang="fr-BE" dirty="0"/>
          </a:p>
          <a:p>
            <a:endParaRPr lang="fr-BE" dirty="0"/>
          </a:p>
          <a:p>
            <a:endParaRPr lang="fr-BE" dirty="0"/>
          </a:p>
          <a:p>
            <a:endParaRPr lang="fr-BE" dirty="0"/>
          </a:p>
          <a:p>
            <a:endParaRPr lang="fr-FR" altLang="fr-FR"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428121"/>
            <a:ext cx="3906484" cy="195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fr-FR" dirty="0" err="1"/>
              <a:t>Multi-cœur</a:t>
            </a:r>
            <a:endParaRPr lang="fr-CA" altLang="fr-FR" dirty="0"/>
          </a:p>
        </p:txBody>
      </p:sp>
      <p:sp>
        <p:nvSpPr>
          <p:cNvPr id="5" name="Text Placeholder 1"/>
          <p:cNvSpPr>
            <a:spLocks noGrp="1"/>
          </p:cNvSpPr>
          <p:nvPr>
            <p:ph idx="1"/>
          </p:nvPr>
        </p:nvSpPr>
        <p:spPr/>
        <p:txBody>
          <a:bodyPr/>
          <a:lstStyle/>
          <a:p>
            <a:r>
              <a:rPr lang="fr-BE" dirty="0"/>
              <a:t>Avantages</a:t>
            </a:r>
          </a:p>
          <a:p>
            <a:pPr lvl="1"/>
            <a:r>
              <a:rPr lang="fr-CA" altLang="fr-FR" dirty="0">
                <a:sym typeface="Wingdings" pitchFamily="2" charset="2"/>
              </a:rPr>
              <a:t>Parallélisme des processus</a:t>
            </a:r>
            <a:r>
              <a:rPr lang="fr-FR" altLang="fr-FR" dirty="0">
                <a:sym typeface="Wingdings" pitchFamily="2" charset="2"/>
              </a:rPr>
              <a:t>  Gains de performances</a:t>
            </a:r>
          </a:p>
          <a:p>
            <a:pPr lvl="1"/>
            <a:r>
              <a:rPr lang="fr-BE" dirty="0"/>
              <a:t>Réduire le réchauffement des CPU</a:t>
            </a:r>
            <a:endParaRPr lang="fr-FR" altLang="fr-FR" dirty="0">
              <a:sym typeface="Wingdings" pitchFamily="2" charset="2"/>
            </a:endParaRPr>
          </a:p>
          <a:p>
            <a:r>
              <a:rPr lang="fr-BE" dirty="0"/>
              <a:t>Inconvénients</a:t>
            </a:r>
          </a:p>
          <a:p>
            <a:pPr lvl="1"/>
            <a:r>
              <a:rPr lang="fr-BE" dirty="0"/>
              <a:t>Assurer la cohérence entre les mémoires caches</a:t>
            </a:r>
          </a:p>
          <a:p>
            <a:pPr lvl="1"/>
            <a:r>
              <a:rPr lang="fr-FR" altLang="fr-FR" dirty="0"/>
              <a:t>Synchronisation nécessaire </a:t>
            </a:r>
            <a:r>
              <a:rPr lang="fr-FR" altLang="fr-FR" dirty="0">
                <a:sym typeface="Wingdings" pitchFamily="2" charset="2"/>
              </a:rPr>
              <a:t> Front </a:t>
            </a:r>
            <a:r>
              <a:rPr lang="fr-FR" altLang="fr-FR" dirty="0" err="1">
                <a:sym typeface="Wingdings" pitchFamily="2" charset="2"/>
              </a:rPr>
              <a:t>Side</a:t>
            </a:r>
            <a:r>
              <a:rPr lang="fr-FR" altLang="fr-FR" dirty="0">
                <a:sym typeface="Wingdings" pitchFamily="2" charset="2"/>
              </a:rPr>
              <a:t> Bus </a:t>
            </a:r>
          </a:p>
          <a:p>
            <a:endParaRPr lang="fr-FR" dirty="0">
              <a:sym typeface="Wingdings" pitchFamily="2" charset="2"/>
            </a:endParaRPr>
          </a:p>
          <a:p>
            <a:r>
              <a:rPr lang="fr-BE" dirty="0"/>
              <a:t>La technologie </a:t>
            </a:r>
            <a:r>
              <a:rPr lang="fr-BE" dirty="0" err="1"/>
              <a:t>multi-cœur</a:t>
            </a:r>
            <a:r>
              <a:rPr lang="fr-BE" dirty="0"/>
              <a:t> est semblable à la technologie </a:t>
            </a:r>
            <a:r>
              <a:rPr lang="fr-BE" i="1" dirty="0"/>
              <a:t>hyperthreading </a:t>
            </a:r>
            <a:r>
              <a:rPr lang="fr-BE" dirty="0"/>
              <a:t>puisque le but est le parallélisme…</a:t>
            </a:r>
          </a:p>
          <a:p>
            <a:endParaRPr lang="fr-BE" dirty="0"/>
          </a:p>
          <a:p>
            <a:r>
              <a:rPr lang="fr-BE" dirty="0"/>
              <a:t>L'intérêt principal réside dans la conjonction des deux technologies : plusieurs cœurs qui fonctionnent chacun en </a:t>
            </a:r>
            <a:r>
              <a:rPr lang="fr-BE" i="1" dirty="0"/>
              <a:t>hyperthreading !</a:t>
            </a:r>
          </a:p>
          <a:p>
            <a:endParaRPr lang="fr-BE" dirty="0"/>
          </a:p>
        </p:txBody>
      </p:sp>
    </p:spTree>
    <p:extLst>
      <p:ext uri="{BB962C8B-B14F-4D97-AF65-F5344CB8AC3E}">
        <p14:creationId xmlns:p14="http://schemas.microsoft.com/office/powerpoint/2010/main" val="186923144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FC3CF0B8-354D-4076-9481-88E0A2A98D44}"/>
              </a:ext>
            </a:extLst>
          </p:cNvPr>
          <p:cNvSpPr>
            <a:spLocks noGrp="1"/>
          </p:cNvSpPr>
          <p:nvPr>
            <p:ph idx="1"/>
          </p:nvPr>
        </p:nvSpPr>
        <p:spPr/>
        <p:txBody>
          <a:bodyPr/>
          <a:lstStyle/>
          <a:p>
            <a:r>
              <a:rPr lang="fr-BE" b="1" dirty="0">
                <a:solidFill>
                  <a:schemeClr val="accent2"/>
                </a:solidFill>
              </a:rPr>
              <a:t>Concurrence</a:t>
            </a:r>
          </a:p>
          <a:p>
            <a:pPr marL="357188" indent="0">
              <a:buNone/>
            </a:pPr>
            <a:r>
              <a:rPr lang="fr-BE" dirty="0"/>
              <a:t>Lorsque </a:t>
            </a:r>
            <a:r>
              <a:rPr lang="fr-BE" b="1" dirty="0"/>
              <a:t>plusieurs tâches</a:t>
            </a:r>
            <a:r>
              <a:rPr lang="fr-BE" dirty="0"/>
              <a:t> sont exécutées avec des </a:t>
            </a:r>
            <a:r>
              <a:rPr lang="fr-BE" b="1" dirty="0"/>
              <a:t>ressources partagées </a:t>
            </a:r>
            <a:r>
              <a:rPr lang="fr-BE" dirty="0"/>
              <a:t>(optimisation potentielle de l’utilisation des ressources). </a:t>
            </a:r>
          </a:p>
          <a:p>
            <a:r>
              <a:rPr lang="fr-BE" b="1" dirty="0">
                <a:solidFill>
                  <a:schemeClr val="accent2"/>
                </a:solidFill>
              </a:rPr>
              <a:t>Parallélisme</a:t>
            </a:r>
            <a:endParaRPr lang="fr-BE" dirty="0"/>
          </a:p>
          <a:p>
            <a:pPr marL="357188" indent="0">
              <a:buNone/>
            </a:pPr>
            <a:r>
              <a:rPr lang="fr-BE" dirty="0"/>
              <a:t>Quand </a:t>
            </a:r>
            <a:r>
              <a:rPr lang="fr-BE" b="1" dirty="0"/>
              <a:t>une tâche </a:t>
            </a:r>
            <a:r>
              <a:rPr lang="fr-BE" dirty="0"/>
              <a:t>unique est divisée en plusieurs </a:t>
            </a:r>
            <a:r>
              <a:rPr lang="fr-BE" b="1" dirty="0"/>
              <a:t>sous-tâches indépendantes</a:t>
            </a:r>
            <a:r>
              <a:rPr lang="fr-BE" dirty="0"/>
              <a:t> simples pouvant être </a:t>
            </a:r>
            <a:r>
              <a:rPr lang="fr-BE" b="1" dirty="0"/>
              <a:t>exécutées simultanément</a:t>
            </a:r>
            <a:r>
              <a:rPr lang="fr-BE" dirty="0"/>
              <a:t>.</a:t>
            </a:r>
          </a:p>
          <a:p>
            <a:pPr marL="0" indent="0">
              <a:buNone/>
            </a:pPr>
            <a:endParaRPr lang="fr-BE" dirty="0"/>
          </a:p>
        </p:txBody>
      </p:sp>
      <p:pic>
        <p:nvPicPr>
          <p:cNvPr id="2" name="Image 1">
            <a:extLst>
              <a:ext uri="{FF2B5EF4-FFF2-40B4-BE49-F238E27FC236}">
                <a16:creationId xmlns:a16="http://schemas.microsoft.com/office/drawing/2014/main" id="{2010AB70-F081-488D-9F9F-587C2DC36475}"/>
              </a:ext>
            </a:extLst>
          </p:cNvPr>
          <p:cNvPicPr>
            <a:picLocks noChangeAspect="1"/>
          </p:cNvPicPr>
          <p:nvPr/>
        </p:nvPicPr>
        <p:blipFill>
          <a:blip r:embed="rId3"/>
          <a:stretch>
            <a:fillRect/>
          </a:stretch>
        </p:blipFill>
        <p:spPr>
          <a:xfrm>
            <a:off x="2076450" y="4077072"/>
            <a:ext cx="4991100" cy="2352675"/>
          </a:xfrm>
          <a:prstGeom prst="rect">
            <a:avLst/>
          </a:prstGeom>
        </p:spPr>
      </p:pic>
      <p:sp>
        <p:nvSpPr>
          <p:cNvPr id="5" name="Titre 4">
            <a:extLst>
              <a:ext uri="{FF2B5EF4-FFF2-40B4-BE49-F238E27FC236}">
                <a16:creationId xmlns:a16="http://schemas.microsoft.com/office/drawing/2014/main" id="{285041BB-7663-4431-A207-0FED276EB69A}"/>
              </a:ext>
            </a:extLst>
          </p:cNvPr>
          <p:cNvSpPr>
            <a:spLocks noGrp="1"/>
          </p:cNvSpPr>
          <p:nvPr>
            <p:ph type="title"/>
          </p:nvPr>
        </p:nvSpPr>
        <p:spPr/>
        <p:txBody>
          <a:bodyPr/>
          <a:lstStyle/>
          <a:p>
            <a:r>
              <a:rPr lang="fr-BE" dirty="0"/>
              <a:t>Concurrence vs Parallélisme</a:t>
            </a:r>
          </a:p>
        </p:txBody>
      </p:sp>
      <p:sp>
        <p:nvSpPr>
          <p:cNvPr id="7" name="Espace réservé du numéro de diapositive 2">
            <a:extLst>
              <a:ext uri="{FF2B5EF4-FFF2-40B4-BE49-F238E27FC236}">
                <a16:creationId xmlns:a16="http://schemas.microsoft.com/office/drawing/2014/main" id="{85C4674D-5740-414E-BC2F-D71C0D3F4F12}"/>
              </a:ext>
            </a:extLst>
          </p:cNvPr>
          <p:cNvSpPr>
            <a:spLocks noGrp="1"/>
          </p:cNvSpPr>
          <p:nvPr>
            <p:ph type="sldNum" sz="quarter" idx="12"/>
          </p:nvPr>
        </p:nvSpPr>
        <p:spPr>
          <a:xfrm>
            <a:off x="8515350" y="6469120"/>
            <a:ext cx="628650" cy="365125"/>
          </a:xfrm>
        </p:spPr>
        <p:txBody>
          <a:bodyPr/>
          <a:lstStyle/>
          <a:p>
            <a:pPr>
              <a:defRPr/>
            </a:pPr>
            <a:fld id="{37E4E265-2F72-DF4D-B77D-D3249BA76B9F}" type="slidenum">
              <a:rPr lang="fr-FR" smtClean="0"/>
              <a:pPr>
                <a:defRPr/>
              </a:pPr>
              <a:t>5</a:t>
            </a:fld>
            <a:endParaRPr lang="fr-FR"/>
          </a:p>
        </p:txBody>
      </p:sp>
    </p:spTree>
    <p:extLst>
      <p:ext uri="{BB962C8B-B14F-4D97-AF65-F5344CB8AC3E}">
        <p14:creationId xmlns:p14="http://schemas.microsoft.com/office/powerpoint/2010/main" val="32909890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fr-FR" dirty="0" err="1"/>
              <a:t>Multi-processeurs</a:t>
            </a:r>
            <a:endParaRPr lang="fr-CA" altLang="fr-FR" dirty="0"/>
          </a:p>
        </p:txBody>
      </p:sp>
      <p:sp>
        <p:nvSpPr>
          <p:cNvPr id="2" name="Text Placeholder 1"/>
          <p:cNvSpPr>
            <a:spLocks noGrp="1"/>
          </p:cNvSpPr>
          <p:nvPr>
            <p:ph idx="1"/>
          </p:nvPr>
        </p:nvSpPr>
        <p:spPr/>
        <p:txBody>
          <a:bodyPr/>
          <a:lstStyle/>
          <a:p>
            <a:r>
              <a:rPr lang="fr-BE" dirty="0"/>
              <a:t>Un ordinateur multiprocesseur est doté de plusieurs processeurs</a:t>
            </a:r>
          </a:p>
          <a:p>
            <a:r>
              <a:rPr lang="fr-CA" altLang="fr-FR" dirty="0">
                <a:sym typeface="Wingdings" pitchFamily="2" charset="2"/>
              </a:rPr>
              <a:t>Parallélisme des processus</a:t>
            </a:r>
            <a:r>
              <a:rPr lang="fr-FR" altLang="fr-FR" dirty="0">
                <a:sym typeface="Wingdings" pitchFamily="2" charset="2"/>
              </a:rPr>
              <a:t>  Gains de performances</a:t>
            </a:r>
            <a:endParaRPr lang="fr-BE" dirty="0"/>
          </a:p>
          <a:p>
            <a:endParaRPr lang="fr-BE" dirty="0"/>
          </a:p>
          <a:p>
            <a:pPr marL="0" indent="0" algn="ctr">
              <a:buNone/>
            </a:pPr>
            <a:r>
              <a:rPr lang="fr-BE" dirty="0"/>
              <a:t>Multiprocesseur 				</a:t>
            </a:r>
            <a:r>
              <a:rPr lang="fr-BE" dirty="0" err="1"/>
              <a:t>Multi-cœur</a:t>
            </a:r>
            <a:r>
              <a:rPr lang="fr-BE" dirty="0"/>
              <a:t> 	</a:t>
            </a:r>
          </a:p>
        </p:txBody>
      </p:sp>
      <p:pic>
        <p:nvPicPr>
          <p:cNvPr id="6" name="Image 5"/>
          <p:cNvPicPr>
            <a:picLocks noChangeAspect="1"/>
          </p:cNvPicPr>
          <p:nvPr/>
        </p:nvPicPr>
        <p:blipFill>
          <a:blip r:embed="rId2"/>
          <a:stretch>
            <a:fillRect/>
          </a:stretch>
        </p:blipFill>
        <p:spPr>
          <a:xfrm>
            <a:off x="1007604" y="3104964"/>
            <a:ext cx="3446892" cy="3125572"/>
          </a:xfrm>
          <a:prstGeom prst="rect">
            <a:avLst/>
          </a:prstGeom>
        </p:spPr>
      </p:pic>
      <p:pic>
        <p:nvPicPr>
          <p:cNvPr id="7" name="Image 6"/>
          <p:cNvPicPr>
            <a:picLocks noChangeAspect="1"/>
          </p:cNvPicPr>
          <p:nvPr/>
        </p:nvPicPr>
        <p:blipFill>
          <a:blip r:embed="rId3"/>
          <a:stretch>
            <a:fillRect/>
          </a:stretch>
        </p:blipFill>
        <p:spPr>
          <a:xfrm>
            <a:off x="4672100" y="3212976"/>
            <a:ext cx="4377629" cy="2475624"/>
          </a:xfrm>
          <a:prstGeom prst="rect">
            <a:avLst/>
          </a:prstGeom>
        </p:spPr>
      </p:pic>
      <p:cxnSp>
        <p:nvCxnSpPr>
          <p:cNvPr id="9" name="Connecteur droit 8"/>
          <p:cNvCxnSpPr>
            <a:cxnSpLocks/>
          </p:cNvCxnSpPr>
          <p:nvPr/>
        </p:nvCxnSpPr>
        <p:spPr bwMode="auto">
          <a:xfrm>
            <a:off x="4560431" y="2420888"/>
            <a:ext cx="0" cy="3888432"/>
          </a:xfrm>
          <a:prstGeom prst="line">
            <a:avLst/>
          </a:prstGeom>
          <a:solidFill>
            <a:schemeClr val="accent1"/>
          </a:solidFill>
          <a:ln w="38100" cap="rnd" cmpd="sng" algn="ctr">
            <a:solidFill>
              <a:schemeClr val="accent2"/>
            </a:solidFill>
            <a:prstDash val="solid"/>
            <a:round/>
            <a:headEnd type="none" w="med" len="med"/>
            <a:tailEnd type="none" w="med" len="med"/>
          </a:ln>
          <a:effectLst/>
        </p:spPr>
      </p:cxn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BE"/>
              <a:t>CPU Simulator</a:t>
            </a:r>
            <a:endParaRPr lang="fr-BE" dirty="0"/>
          </a:p>
        </p:txBody>
      </p:sp>
      <p:sp>
        <p:nvSpPr>
          <p:cNvPr id="2" name="Sous-titre 1"/>
          <p:cNvSpPr>
            <a:spLocks noGrp="1"/>
          </p:cNvSpPr>
          <p:nvPr>
            <p:ph type="subTitle" idx="1"/>
          </p:nvPr>
        </p:nvSpPr>
        <p:spPr/>
        <p:txBody>
          <a:bodyPr/>
          <a:lstStyle/>
          <a:p>
            <a:r>
              <a:rPr lang="fr-BE"/>
              <a:t>www.teach-sim.com</a:t>
            </a:r>
            <a:endParaRPr lang="fr-BE" dirty="0"/>
          </a:p>
        </p:txBody>
      </p:sp>
      <p:pic>
        <p:nvPicPr>
          <p:cNvPr id="6" name="Picture 2" descr="CPU-OS Screens 2">
            <a:extLst>
              <a:ext uri="{FF2B5EF4-FFF2-40B4-BE49-F238E27FC236}">
                <a16:creationId xmlns:a16="http://schemas.microsoft.com/office/drawing/2014/main" id="{133AFC1E-D199-4651-A449-D0D21D6661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6619" r="6619"/>
          <a:stretch>
            <a:fillRect/>
          </a:stretch>
        </p:blipFill>
        <p:spPr bwMode="auto">
          <a:xfrm>
            <a:off x="3822260" y="3667028"/>
            <a:ext cx="1504682" cy="129147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701061"/>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a:t>Pipeline</a:t>
            </a:r>
          </a:p>
        </p:txBody>
      </p:sp>
      <p:sp>
        <p:nvSpPr>
          <p:cNvPr id="12" name="Espace réservé du contenu 11"/>
          <p:cNvSpPr>
            <a:spLocks noGrp="1"/>
          </p:cNvSpPr>
          <p:nvPr>
            <p:ph idx="1"/>
          </p:nvPr>
        </p:nvSpPr>
        <p:spPr/>
        <p:txBody>
          <a:bodyPr/>
          <a:lstStyle/>
          <a:p>
            <a:r>
              <a:rPr lang="fr-BE" dirty="0"/>
              <a:t>Pour pouvoir visualiser le fonctionnement du pipeline, une fenêtre particulière est accessible</a:t>
            </a:r>
          </a:p>
          <a:p>
            <a:endParaRPr lang="fr-BE" dirty="0"/>
          </a:p>
          <a:p>
            <a:endParaRPr lang="fr-BE" dirty="0"/>
          </a:p>
          <a:p>
            <a:endParaRPr lang="fr-BE" dirty="0"/>
          </a:p>
          <a:p>
            <a:endParaRPr lang="fr-BE" dirty="0"/>
          </a:p>
          <a:p>
            <a:pPr marL="0" indent="0">
              <a:buNone/>
            </a:pPr>
            <a:endParaRPr lang="fr-BE" dirty="0"/>
          </a:p>
          <a:p>
            <a:endParaRPr lang="fr-BE" dirty="0"/>
          </a:p>
          <a:p>
            <a:r>
              <a:rPr lang="fr-BE" dirty="0"/>
              <a:t>Plusieurs options sont disponibles, dont une qui, décochée, permet d'utiliser un pipeline de 5 étages…</a:t>
            </a:r>
          </a:p>
          <a:p>
            <a:endParaRPr lang="fr-BE" dirty="0"/>
          </a:p>
        </p:txBody>
      </p:sp>
      <p:grpSp>
        <p:nvGrpSpPr>
          <p:cNvPr id="10" name="Groupe 9"/>
          <p:cNvGrpSpPr/>
          <p:nvPr/>
        </p:nvGrpSpPr>
        <p:grpSpPr>
          <a:xfrm>
            <a:off x="992256" y="2124117"/>
            <a:ext cx="2821554" cy="2252980"/>
            <a:chOff x="1191895" y="1067117"/>
            <a:chExt cx="4333875" cy="3362325"/>
          </a:xfrm>
        </p:grpSpPr>
        <p:pic>
          <p:nvPicPr>
            <p:cNvPr id="7" name="Image 6"/>
            <p:cNvPicPr>
              <a:picLocks noChangeAspect="1"/>
            </p:cNvPicPr>
            <p:nvPr/>
          </p:nvPicPr>
          <p:blipFill>
            <a:blip r:embed="rId2"/>
            <a:stretch>
              <a:fillRect/>
            </a:stretch>
          </p:blipFill>
          <p:spPr>
            <a:xfrm>
              <a:off x="1191895" y="1067117"/>
              <a:ext cx="4333875" cy="3362325"/>
            </a:xfrm>
            <a:prstGeom prst="rect">
              <a:avLst/>
            </a:prstGeom>
          </p:spPr>
        </p:pic>
        <p:sp>
          <p:nvSpPr>
            <p:cNvPr id="8" name="Rectangle 7"/>
            <p:cNvSpPr/>
            <p:nvPr/>
          </p:nvSpPr>
          <p:spPr bwMode="auto">
            <a:xfrm>
              <a:off x="3637280" y="2204719"/>
              <a:ext cx="1271903" cy="508001"/>
            </a:xfrm>
            <a:prstGeom prst="rect">
              <a:avLst/>
            </a:prstGeom>
            <a:noFill/>
            <a:ln w="38100" cap="rnd"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1800" b="1" i="0" u="none" strike="noStrike" cap="none" normalizeH="0" baseline="0">
                <a:ln>
                  <a:noFill/>
                </a:ln>
                <a:solidFill>
                  <a:schemeClr val="tx1"/>
                </a:solidFill>
                <a:effectLst/>
                <a:latin typeface="Arial" charset="0"/>
              </a:endParaRPr>
            </a:p>
          </p:txBody>
        </p:sp>
      </p:grpSp>
      <p:grpSp>
        <p:nvGrpSpPr>
          <p:cNvPr id="11" name="Groupe 10"/>
          <p:cNvGrpSpPr/>
          <p:nvPr/>
        </p:nvGrpSpPr>
        <p:grpSpPr>
          <a:xfrm>
            <a:off x="861446" y="5295279"/>
            <a:ext cx="3083174" cy="1230065"/>
            <a:chOff x="1220470" y="4785994"/>
            <a:chExt cx="4305300" cy="1562100"/>
          </a:xfrm>
        </p:grpSpPr>
        <p:pic>
          <p:nvPicPr>
            <p:cNvPr id="6" name="Image 5"/>
            <p:cNvPicPr>
              <a:picLocks noChangeAspect="1"/>
            </p:cNvPicPr>
            <p:nvPr/>
          </p:nvPicPr>
          <p:blipFill>
            <a:blip r:embed="rId3"/>
            <a:stretch>
              <a:fillRect/>
            </a:stretch>
          </p:blipFill>
          <p:spPr>
            <a:xfrm>
              <a:off x="1220470" y="4785994"/>
              <a:ext cx="4305300" cy="1562100"/>
            </a:xfrm>
            <a:prstGeom prst="rect">
              <a:avLst/>
            </a:prstGeom>
          </p:spPr>
        </p:pic>
        <p:sp>
          <p:nvSpPr>
            <p:cNvPr id="9" name="Rectangle 8"/>
            <p:cNvSpPr/>
            <p:nvPr/>
          </p:nvSpPr>
          <p:spPr bwMode="auto">
            <a:xfrm>
              <a:off x="2323910" y="4968240"/>
              <a:ext cx="1610107" cy="235452"/>
            </a:xfrm>
            <a:prstGeom prst="rect">
              <a:avLst/>
            </a:prstGeom>
            <a:noFill/>
            <a:ln w="38100" cap="rnd"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1800" b="1" i="0" u="none" strike="noStrike" cap="none" normalizeH="0" baseline="0">
                <a:ln>
                  <a:noFill/>
                </a:ln>
                <a:solidFill>
                  <a:schemeClr val="tx1"/>
                </a:solidFill>
                <a:effectLst/>
                <a:latin typeface="Arial" charset="0"/>
              </a:endParaRPr>
            </a:p>
          </p:txBody>
        </p:sp>
      </p:grpSp>
      <p:pic>
        <p:nvPicPr>
          <p:cNvPr id="13" name="Image 12"/>
          <p:cNvPicPr>
            <a:picLocks noChangeAspect="1"/>
          </p:cNvPicPr>
          <p:nvPr/>
        </p:nvPicPr>
        <p:blipFill>
          <a:blip r:embed="rId4"/>
          <a:stretch>
            <a:fillRect/>
          </a:stretch>
        </p:blipFill>
        <p:spPr>
          <a:xfrm>
            <a:off x="4058133" y="5624192"/>
            <a:ext cx="4515154" cy="357958"/>
          </a:xfrm>
          <a:prstGeom prst="rect">
            <a:avLst/>
          </a:prstGeom>
        </p:spPr>
      </p:pic>
    </p:spTree>
    <p:extLst>
      <p:ext uri="{BB962C8B-B14F-4D97-AF65-F5344CB8AC3E}">
        <p14:creationId xmlns:p14="http://schemas.microsoft.com/office/powerpoint/2010/main" val="2913182079"/>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a:t>Pipeline</a:t>
            </a:r>
          </a:p>
        </p:txBody>
      </p:sp>
      <p:sp>
        <p:nvSpPr>
          <p:cNvPr id="13" name="Espace réservé du contenu 12"/>
          <p:cNvSpPr>
            <a:spLocks noGrp="1"/>
          </p:cNvSpPr>
          <p:nvPr>
            <p:ph idx="1"/>
          </p:nvPr>
        </p:nvSpPr>
        <p:spPr/>
        <p:txBody>
          <a:bodyPr/>
          <a:lstStyle/>
          <a:p>
            <a:endParaRPr lang="fr-BE" dirty="0"/>
          </a:p>
          <a:p>
            <a:endParaRPr lang="fr-BE" dirty="0"/>
          </a:p>
          <a:p>
            <a:endParaRPr lang="fr-BE" dirty="0"/>
          </a:p>
          <a:p>
            <a:endParaRPr lang="fr-BE" dirty="0"/>
          </a:p>
          <a:p>
            <a:pPr marL="0" indent="0">
              <a:buNone/>
            </a:pPr>
            <a:r>
              <a:rPr lang="fr-BE" dirty="0"/>
              <a:t>Résultat de l'exécution </a:t>
            </a:r>
            <a:r>
              <a:rPr lang="fr-BE" b="1" dirty="0">
                <a:solidFill>
                  <a:schemeClr val="accent2"/>
                </a:solidFill>
              </a:rPr>
              <a:t>sans</a:t>
            </a:r>
            <a:r>
              <a:rPr lang="fr-BE" dirty="0"/>
              <a:t> </a:t>
            </a:r>
            <a:r>
              <a:rPr lang="fr-BE" b="1" dirty="0"/>
              <a:t>pipeline</a:t>
            </a:r>
            <a:r>
              <a:rPr lang="fr-BE" dirty="0"/>
              <a:t>…</a:t>
            </a:r>
          </a:p>
          <a:p>
            <a:endParaRPr lang="fr-BE" dirty="0"/>
          </a:p>
          <a:p>
            <a:endParaRPr lang="fr-BE" dirty="0"/>
          </a:p>
        </p:txBody>
      </p:sp>
      <p:pic>
        <p:nvPicPr>
          <p:cNvPr id="2" name="Image 1"/>
          <p:cNvPicPr>
            <a:picLocks noChangeAspect="1"/>
          </p:cNvPicPr>
          <p:nvPr/>
        </p:nvPicPr>
        <p:blipFill>
          <a:blip r:embed="rId2"/>
          <a:stretch>
            <a:fillRect/>
          </a:stretch>
        </p:blipFill>
        <p:spPr>
          <a:xfrm>
            <a:off x="628650" y="1257447"/>
            <a:ext cx="5360434" cy="1632923"/>
          </a:xfrm>
          <a:prstGeom prst="rect">
            <a:avLst/>
          </a:prstGeom>
        </p:spPr>
      </p:pic>
      <p:grpSp>
        <p:nvGrpSpPr>
          <p:cNvPr id="7" name="Groupe 6"/>
          <p:cNvGrpSpPr/>
          <p:nvPr/>
        </p:nvGrpSpPr>
        <p:grpSpPr>
          <a:xfrm>
            <a:off x="624620" y="3646122"/>
            <a:ext cx="4324350" cy="962025"/>
            <a:chOff x="1030514" y="5246775"/>
            <a:chExt cx="4324350" cy="962025"/>
          </a:xfrm>
        </p:grpSpPr>
        <p:pic>
          <p:nvPicPr>
            <p:cNvPr id="17" name="Image 16"/>
            <p:cNvPicPr>
              <a:picLocks noChangeAspect="1"/>
            </p:cNvPicPr>
            <p:nvPr/>
          </p:nvPicPr>
          <p:blipFill>
            <a:blip r:embed="rId3"/>
            <a:stretch>
              <a:fillRect/>
            </a:stretch>
          </p:blipFill>
          <p:spPr>
            <a:xfrm>
              <a:off x="1030514" y="5246775"/>
              <a:ext cx="4324350" cy="962025"/>
            </a:xfrm>
            <a:prstGeom prst="rect">
              <a:avLst/>
            </a:prstGeom>
          </p:spPr>
        </p:pic>
        <p:sp>
          <p:nvSpPr>
            <p:cNvPr id="12" name="Rectangle 11"/>
            <p:cNvSpPr/>
            <p:nvPr/>
          </p:nvSpPr>
          <p:spPr bwMode="auto">
            <a:xfrm>
              <a:off x="2135505" y="5420923"/>
              <a:ext cx="1584000" cy="216000"/>
            </a:xfrm>
            <a:prstGeom prst="rect">
              <a:avLst/>
            </a:prstGeom>
            <a:noFill/>
            <a:ln w="38100" cap="rnd"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1800" b="1" i="0" u="none" strike="noStrike" cap="none" normalizeH="0" baseline="0">
                <a:ln>
                  <a:noFill/>
                </a:ln>
                <a:solidFill>
                  <a:schemeClr val="tx1"/>
                </a:solidFill>
                <a:effectLst/>
                <a:latin typeface="Arial" charset="0"/>
              </a:endParaRPr>
            </a:p>
          </p:txBody>
        </p:sp>
      </p:grpSp>
      <p:grpSp>
        <p:nvGrpSpPr>
          <p:cNvPr id="8" name="Groupe 7">
            <a:extLst>
              <a:ext uri="{FF2B5EF4-FFF2-40B4-BE49-F238E27FC236}">
                <a16:creationId xmlns:a16="http://schemas.microsoft.com/office/drawing/2014/main" id="{398A7AF9-EE81-42AA-85AC-CFE76C47C620}"/>
              </a:ext>
            </a:extLst>
          </p:cNvPr>
          <p:cNvGrpSpPr/>
          <p:nvPr/>
        </p:nvGrpSpPr>
        <p:grpSpPr>
          <a:xfrm>
            <a:off x="628650" y="4901153"/>
            <a:ext cx="6930588" cy="1268182"/>
            <a:chOff x="471706" y="4974161"/>
            <a:chExt cx="6930588" cy="1268182"/>
          </a:xfrm>
        </p:grpSpPr>
        <p:sp>
          <p:nvSpPr>
            <p:cNvPr id="6" name="Rectangle 5"/>
            <p:cNvSpPr/>
            <p:nvPr/>
          </p:nvSpPr>
          <p:spPr>
            <a:xfrm>
              <a:off x="3872131" y="4977599"/>
              <a:ext cx="3530163" cy="1191736"/>
            </a:xfrm>
            <a:prstGeom prst="rect">
              <a:avLst/>
            </a:prstGeom>
          </p:spPr>
          <p:txBody>
            <a:bodyPr wrap="square">
              <a:spAutoFit/>
            </a:bodyPr>
            <a:lstStyle/>
            <a:p>
              <a:pPr marL="285750" indent="-285750" algn="l">
                <a:lnSpc>
                  <a:spcPct val="114000"/>
                </a:lnSpc>
                <a:buFont typeface="Arial" panose="020B0604020202020204" pitchFamily="34" charset="0"/>
                <a:buChar char="•"/>
              </a:pPr>
              <a:r>
                <a:rPr lang="fr-BE" sz="1600" dirty="0"/>
                <a:t>CPI (</a:t>
              </a:r>
              <a:r>
                <a:rPr lang="fr-BE" sz="1600" dirty="0" err="1"/>
                <a:t>Clocks</a:t>
              </a:r>
              <a:r>
                <a:rPr lang="fr-BE" sz="1600" dirty="0"/>
                <a:t> Per Instruction) :</a:t>
              </a:r>
              <a:br>
                <a:rPr lang="fr-BE" sz="1600" dirty="0"/>
              </a:br>
              <a:r>
                <a:rPr lang="fr-BE" sz="1600" b="0" dirty="0"/>
                <a:t>1 tic par unité d'exécution (étage)</a:t>
              </a:r>
            </a:p>
            <a:p>
              <a:pPr marL="285750" indent="-285750" algn="l">
                <a:lnSpc>
                  <a:spcPct val="114000"/>
                </a:lnSpc>
                <a:buFont typeface="Arial" panose="020B0604020202020204" pitchFamily="34" charset="0"/>
                <a:buChar char="•"/>
              </a:pPr>
              <a:r>
                <a:rPr lang="en-US" sz="1600" dirty="0"/>
                <a:t>SF (Speed-up Factor) : </a:t>
              </a:r>
              <a:br>
                <a:rPr lang="en-US" sz="1600" dirty="0"/>
              </a:br>
              <a:r>
                <a:rPr lang="en-US" sz="1600" b="0" dirty="0"/>
                <a:t>sans pipeline, on a ±1</a:t>
              </a:r>
            </a:p>
          </p:txBody>
        </p:sp>
        <p:grpSp>
          <p:nvGrpSpPr>
            <p:cNvPr id="3" name="Groupe 2">
              <a:extLst>
                <a:ext uri="{FF2B5EF4-FFF2-40B4-BE49-F238E27FC236}">
                  <a16:creationId xmlns:a16="http://schemas.microsoft.com/office/drawing/2014/main" id="{0A8F0821-2706-4F33-82C7-EC3FDE2A5FE4}"/>
                </a:ext>
              </a:extLst>
            </p:cNvPr>
            <p:cNvGrpSpPr/>
            <p:nvPr/>
          </p:nvGrpSpPr>
          <p:grpSpPr>
            <a:xfrm>
              <a:off x="471706" y="4974161"/>
              <a:ext cx="3400425" cy="1268182"/>
              <a:chOff x="471706" y="4974161"/>
              <a:chExt cx="3400425" cy="1268182"/>
            </a:xfrm>
          </p:grpSpPr>
          <p:pic>
            <p:nvPicPr>
              <p:cNvPr id="5" name="Image 4"/>
              <p:cNvPicPr>
                <a:picLocks noChangeAspect="1"/>
              </p:cNvPicPr>
              <p:nvPr/>
            </p:nvPicPr>
            <p:blipFill rotWithShape="1">
              <a:blip r:embed="rId4"/>
              <a:srcRect t="640"/>
              <a:stretch/>
            </p:blipFill>
            <p:spPr>
              <a:xfrm>
                <a:off x="471706" y="4974161"/>
                <a:ext cx="3400425" cy="1268182"/>
              </a:xfrm>
              <a:prstGeom prst="rect">
                <a:avLst/>
              </a:prstGeom>
            </p:spPr>
          </p:pic>
          <p:sp>
            <p:nvSpPr>
              <p:cNvPr id="22" name="Rectangle 21"/>
              <p:cNvSpPr/>
              <p:nvPr/>
            </p:nvSpPr>
            <p:spPr bwMode="auto">
              <a:xfrm>
                <a:off x="1189594" y="5083438"/>
                <a:ext cx="767794" cy="1094401"/>
              </a:xfrm>
              <a:prstGeom prst="rect">
                <a:avLst/>
              </a:prstGeom>
              <a:noFill/>
              <a:ln w="38100" cap="rnd"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1800" b="1" i="0" u="none" strike="noStrike" cap="none" normalizeH="0" baseline="0">
                  <a:ln>
                    <a:noFill/>
                  </a:ln>
                  <a:solidFill>
                    <a:schemeClr val="tx1"/>
                  </a:solidFill>
                  <a:effectLst/>
                  <a:latin typeface="Arial" charset="0"/>
                </a:endParaRPr>
              </a:p>
            </p:txBody>
          </p:sp>
        </p:grpSp>
      </p:grpSp>
    </p:spTree>
    <p:extLst>
      <p:ext uri="{BB962C8B-B14F-4D97-AF65-F5344CB8AC3E}">
        <p14:creationId xmlns:p14="http://schemas.microsoft.com/office/powerpoint/2010/main" val="2092500515"/>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a:t>Pipeline</a:t>
            </a:r>
          </a:p>
        </p:txBody>
      </p:sp>
      <p:sp>
        <p:nvSpPr>
          <p:cNvPr id="13" name="Espace réservé du contenu 12"/>
          <p:cNvSpPr>
            <a:spLocks noGrp="1"/>
          </p:cNvSpPr>
          <p:nvPr>
            <p:ph idx="1"/>
          </p:nvPr>
        </p:nvSpPr>
        <p:spPr/>
        <p:txBody>
          <a:bodyPr/>
          <a:lstStyle/>
          <a:p>
            <a:endParaRPr lang="fr-BE" dirty="0"/>
          </a:p>
          <a:p>
            <a:endParaRPr lang="fr-BE" dirty="0"/>
          </a:p>
          <a:p>
            <a:endParaRPr lang="fr-BE" dirty="0"/>
          </a:p>
          <a:p>
            <a:endParaRPr lang="fr-BE" dirty="0"/>
          </a:p>
          <a:p>
            <a:pPr marL="0" indent="0">
              <a:buNone/>
            </a:pPr>
            <a:r>
              <a:rPr lang="fr-BE" dirty="0"/>
              <a:t>Résultat de l'exécution </a:t>
            </a:r>
            <a:r>
              <a:rPr lang="fr-BE" b="1" dirty="0">
                <a:solidFill>
                  <a:schemeClr val="accent2"/>
                </a:solidFill>
              </a:rPr>
              <a:t>avec</a:t>
            </a:r>
            <a:r>
              <a:rPr lang="fr-BE" dirty="0"/>
              <a:t> </a:t>
            </a:r>
            <a:r>
              <a:rPr lang="fr-BE" b="1" dirty="0"/>
              <a:t>pipeline</a:t>
            </a:r>
            <a:r>
              <a:rPr lang="fr-BE" dirty="0"/>
              <a:t>…</a:t>
            </a:r>
          </a:p>
          <a:p>
            <a:endParaRPr lang="fr-BE" dirty="0"/>
          </a:p>
          <a:p>
            <a:endParaRPr lang="fr-BE" dirty="0"/>
          </a:p>
        </p:txBody>
      </p:sp>
      <p:pic>
        <p:nvPicPr>
          <p:cNvPr id="11" name="Image 10">
            <a:extLst>
              <a:ext uri="{FF2B5EF4-FFF2-40B4-BE49-F238E27FC236}">
                <a16:creationId xmlns:a16="http://schemas.microsoft.com/office/drawing/2014/main" id="{A3E9432B-5F83-4605-9EE7-92F2BEA11917}"/>
              </a:ext>
            </a:extLst>
          </p:cNvPr>
          <p:cNvPicPr>
            <a:picLocks noChangeAspect="1"/>
          </p:cNvPicPr>
          <p:nvPr/>
        </p:nvPicPr>
        <p:blipFill>
          <a:blip r:embed="rId2"/>
          <a:stretch>
            <a:fillRect/>
          </a:stretch>
        </p:blipFill>
        <p:spPr>
          <a:xfrm>
            <a:off x="628650" y="1257447"/>
            <a:ext cx="5360434" cy="1632923"/>
          </a:xfrm>
          <a:prstGeom prst="rect">
            <a:avLst/>
          </a:prstGeom>
        </p:spPr>
      </p:pic>
      <p:grpSp>
        <p:nvGrpSpPr>
          <p:cNvPr id="12" name="Groupe 11">
            <a:extLst>
              <a:ext uri="{FF2B5EF4-FFF2-40B4-BE49-F238E27FC236}">
                <a16:creationId xmlns:a16="http://schemas.microsoft.com/office/drawing/2014/main" id="{B1D193A1-1FDD-4A37-B2F5-99AB6998CDC9}"/>
              </a:ext>
            </a:extLst>
          </p:cNvPr>
          <p:cNvGrpSpPr/>
          <p:nvPr/>
        </p:nvGrpSpPr>
        <p:grpSpPr>
          <a:xfrm>
            <a:off x="624420" y="3646122"/>
            <a:ext cx="4307620" cy="944246"/>
            <a:chOff x="1034813" y="5243279"/>
            <a:chExt cx="4317108" cy="945792"/>
          </a:xfrm>
        </p:grpSpPr>
        <p:pic>
          <p:nvPicPr>
            <p:cNvPr id="15" name="Image 14">
              <a:extLst>
                <a:ext uri="{FF2B5EF4-FFF2-40B4-BE49-F238E27FC236}">
                  <a16:creationId xmlns:a16="http://schemas.microsoft.com/office/drawing/2014/main" id="{7120CDF8-ECE1-434C-8760-0400EA92F87E}"/>
                </a:ext>
              </a:extLst>
            </p:cNvPr>
            <p:cNvPicPr>
              <a:picLocks noChangeAspect="1"/>
            </p:cNvPicPr>
            <p:nvPr/>
          </p:nvPicPr>
          <p:blipFill rotWithShape="1">
            <a:blip r:embed="rId3"/>
            <a:srcRect r="387" b="6325"/>
            <a:stretch/>
          </p:blipFill>
          <p:spPr>
            <a:xfrm>
              <a:off x="1034813" y="5243279"/>
              <a:ext cx="4317108" cy="945792"/>
            </a:xfrm>
            <a:prstGeom prst="rect">
              <a:avLst/>
            </a:prstGeom>
          </p:spPr>
        </p:pic>
        <p:sp>
          <p:nvSpPr>
            <p:cNvPr id="16" name="Rectangle 15">
              <a:extLst>
                <a:ext uri="{FF2B5EF4-FFF2-40B4-BE49-F238E27FC236}">
                  <a16:creationId xmlns:a16="http://schemas.microsoft.com/office/drawing/2014/main" id="{A91A3C46-95AA-474A-A7F4-A25E5706B804}"/>
                </a:ext>
              </a:extLst>
            </p:cNvPr>
            <p:cNvSpPr/>
            <p:nvPr/>
          </p:nvSpPr>
          <p:spPr bwMode="auto">
            <a:xfrm>
              <a:off x="2145665" y="5420144"/>
              <a:ext cx="1584000" cy="432000"/>
            </a:xfrm>
            <a:prstGeom prst="rect">
              <a:avLst/>
            </a:prstGeom>
            <a:noFill/>
            <a:ln w="38100" cap="rnd"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1800" b="1" i="0" u="none" strike="noStrike" cap="none" normalizeH="0" baseline="0">
                <a:ln>
                  <a:noFill/>
                </a:ln>
                <a:solidFill>
                  <a:schemeClr val="tx1"/>
                </a:solidFill>
                <a:effectLst/>
                <a:latin typeface="Arial" charset="0"/>
              </a:endParaRPr>
            </a:p>
          </p:txBody>
        </p:sp>
      </p:grpSp>
      <p:grpSp>
        <p:nvGrpSpPr>
          <p:cNvPr id="17" name="Groupe 16">
            <a:extLst>
              <a:ext uri="{FF2B5EF4-FFF2-40B4-BE49-F238E27FC236}">
                <a16:creationId xmlns:a16="http://schemas.microsoft.com/office/drawing/2014/main" id="{5A6A09A6-464D-4346-8D59-7C4F2AA0DD2F}"/>
              </a:ext>
            </a:extLst>
          </p:cNvPr>
          <p:cNvGrpSpPr/>
          <p:nvPr/>
        </p:nvGrpSpPr>
        <p:grpSpPr>
          <a:xfrm>
            <a:off x="611560" y="4872870"/>
            <a:ext cx="7727685" cy="1472454"/>
            <a:chOff x="457200" y="4908055"/>
            <a:chExt cx="7727685" cy="1472454"/>
          </a:xfrm>
        </p:grpSpPr>
        <p:grpSp>
          <p:nvGrpSpPr>
            <p:cNvPr id="23" name="Groupe 22">
              <a:extLst>
                <a:ext uri="{FF2B5EF4-FFF2-40B4-BE49-F238E27FC236}">
                  <a16:creationId xmlns:a16="http://schemas.microsoft.com/office/drawing/2014/main" id="{21A24564-2777-4B31-AB29-018BE2052207}"/>
                </a:ext>
              </a:extLst>
            </p:cNvPr>
            <p:cNvGrpSpPr/>
            <p:nvPr/>
          </p:nvGrpSpPr>
          <p:grpSpPr>
            <a:xfrm>
              <a:off x="457200" y="4965366"/>
              <a:ext cx="3420065" cy="1264689"/>
              <a:chOff x="457200" y="4965366"/>
              <a:chExt cx="3420065" cy="1264689"/>
            </a:xfrm>
          </p:grpSpPr>
          <p:pic>
            <p:nvPicPr>
              <p:cNvPr id="25" name="Image 24">
                <a:extLst>
                  <a:ext uri="{FF2B5EF4-FFF2-40B4-BE49-F238E27FC236}">
                    <a16:creationId xmlns:a16="http://schemas.microsoft.com/office/drawing/2014/main" id="{A5BE611D-97AD-4749-BC39-F0B2BB096C3A}"/>
                  </a:ext>
                </a:extLst>
              </p:cNvPr>
              <p:cNvPicPr>
                <a:picLocks noChangeAspect="1"/>
              </p:cNvPicPr>
              <p:nvPr/>
            </p:nvPicPr>
            <p:blipFill rotWithShape="1">
              <a:blip r:embed="rId4"/>
              <a:srcRect l="537" t="3083"/>
              <a:stretch/>
            </p:blipFill>
            <p:spPr>
              <a:xfrm>
                <a:off x="457200" y="4965366"/>
                <a:ext cx="3420065" cy="1264689"/>
              </a:xfrm>
              <a:prstGeom prst="rect">
                <a:avLst/>
              </a:prstGeom>
            </p:spPr>
          </p:pic>
          <p:sp>
            <p:nvSpPr>
              <p:cNvPr id="26" name="Rectangle 25">
                <a:extLst>
                  <a:ext uri="{FF2B5EF4-FFF2-40B4-BE49-F238E27FC236}">
                    <a16:creationId xmlns:a16="http://schemas.microsoft.com/office/drawing/2014/main" id="{DC2F701E-D398-4A95-BF0B-D81028C55604}"/>
                  </a:ext>
                </a:extLst>
              </p:cNvPr>
              <p:cNvSpPr/>
              <p:nvPr/>
            </p:nvSpPr>
            <p:spPr bwMode="auto">
              <a:xfrm>
                <a:off x="1185248" y="5071150"/>
                <a:ext cx="767794" cy="1094401"/>
              </a:xfrm>
              <a:prstGeom prst="rect">
                <a:avLst/>
              </a:prstGeom>
              <a:noFill/>
              <a:ln w="38100" cap="rnd"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1800" b="1" i="0" u="none" strike="noStrike" cap="none" normalizeH="0" baseline="0">
                  <a:ln>
                    <a:noFill/>
                  </a:ln>
                  <a:solidFill>
                    <a:schemeClr val="tx1"/>
                  </a:solidFill>
                  <a:effectLst/>
                  <a:latin typeface="Arial" charset="0"/>
                </a:endParaRPr>
              </a:p>
            </p:txBody>
          </p:sp>
        </p:grpSp>
        <p:sp>
          <p:nvSpPr>
            <p:cNvPr id="24" name="Rectangle 23">
              <a:extLst>
                <a:ext uri="{FF2B5EF4-FFF2-40B4-BE49-F238E27FC236}">
                  <a16:creationId xmlns:a16="http://schemas.microsoft.com/office/drawing/2014/main" id="{13DD0918-4B57-494C-9CE2-C2D96A5C07DA}"/>
                </a:ext>
              </a:extLst>
            </p:cNvPr>
            <p:cNvSpPr/>
            <p:nvPr/>
          </p:nvSpPr>
          <p:spPr>
            <a:xfrm>
              <a:off x="3877264" y="4908055"/>
              <a:ext cx="4307621" cy="1472454"/>
            </a:xfrm>
            <a:prstGeom prst="rect">
              <a:avLst/>
            </a:prstGeom>
          </p:spPr>
          <p:txBody>
            <a:bodyPr wrap="square">
              <a:spAutoFit/>
            </a:bodyPr>
            <a:lstStyle/>
            <a:p>
              <a:pPr marL="285750" indent="-285750" algn="l">
                <a:lnSpc>
                  <a:spcPct val="114000"/>
                </a:lnSpc>
                <a:buFont typeface="Arial" panose="020B0604020202020204" pitchFamily="34" charset="0"/>
                <a:buChar char="•"/>
              </a:pPr>
              <a:r>
                <a:rPr lang="fr-BE" sz="1600" dirty="0">
                  <a:solidFill>
                    <a:srgbClr val="000000"/>
                  </a:solidFill>
                  <a:latin typeface="Arial" panose="020B0604020202020204" pitchFamily="34" charset="0"/>
                  <a:cs typeface="Arial" panose="020B0604020202020204" pitchFamily="34" charset="0"/>
                </a:rPr>
                <a:t>CPI (</a:t>
              </a:r>
              <a:r>
                <a:rPr lang="fr-BE" sz="1600" dirty="0" err="1">
                  <a:solidFill>
                    <a:srgbClr val="000000"/>
                  </a:solidFill>
                  <a:latin typeface="Arial" panose="020B0604020202020204" pitchFamily="34" charset="0"/>
                  <a:cs typeface="Arial" panose="020B0604020202020204" pitchFamily="34" charset="0"/>
                </a:rPr>
                <a:t>ClocksPer</a:t>
              </a:r>
              <a:r>
                <a:rPr lang="fr-BE" sz="1600" dirty="0">
                  <a:solidFill>
                    <a:srgbClr val="000000"/>
                  </a:solidFill>
                  <a:latin typeface="Arial" panose="020B0604020202020204" pitchFamily="34" charset="0"/>
                  <a:cs typeface="Arial" panose="020B0604020202020204" pitchFamily="34" charset="0"/>
                </a:rPr>
                <a:t> Instruction) : </a:t>
              </a:r>
              <a:br>
                <a:rPr lang="fr-BE" sz="1600" dirty="0">
                  <a:solidFill>
                    <a:srgbClr val="000000"/>
                  </a:solidFill>
                  <a:latin typeface="Arial" panose="020B0604020202020204" pitchFamily="34" charset="0"/>
                  <a:cs typeface="Arial" panose="020B0604020202020204" pitchFamily="34" charset="0"/>
                </a:rPr>
              </a:br>
              <a:r>
                <a:rPr lang="fr-BE" sz="1600" b="0" dirty="0">
                  <a:solidFill>
                    <a:srgbClr val="000000"/>
                  </a:solidFill>
                  <a:latin typeface="Arial" panose="020B0604020202020204" pitchFamily="34" charset="0"/>
                  <a:cs typeface="Arial" panose="020B0604020202020204" pitchFamily="34" charset="0"/>
                </a:rPr>
                <a:t>diminution du nombre de tics par instruction de ±265 %</a:t>
              </a:r>
            </a:p>
            <a:p>
              <a:pPr marL="285750" indent="-285750" algn="l">
                <a:lnSpc>
                  <a:spcPct val="114000"/>
                </a:lnSpc>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SF (Speed-up Factor) : </a:t>
              </a:r>
              <a:br>
                <a:rPr lang="en-US" sz="1600" dirty="0">
                  <a:solidFill>
                    <a:srgbClr val="000000"/>
                  </a:solidFill>
                  <a:latin typeface="Arial" panose="020B0604020202020204" pitchFamily="34" charset="0"/>
                  <a:cs typeface="Arial" panose="020B0604020202020204" pitchFamily="34" charset="0"/>
                </a:rPr>
              </a:br>
              <a:r>
                <a:rPr lang="en-US" sz="1600" b="0" dirty="0">
                  <a:solidFill>
                    <a:srgbClr val="000000"/>
                  </a:solidFill>
                  <a:latin typeface="Arial" panose="020B0604020202020204" pitchFamily="34" charset="0"/>
                  <a:cs typeface="Arial" panose="020B0604020202020204" pitchFamily="34" charset="0"/>
                </a:rPr>
                <a:t>augmentation de ±265 %</a:t>
              </a:r>
            </a:p>
          </p:txBody>
        </p:sp>
      </p:grpSp>
    </p:spTree>
    <p:extLst>
      <p:ext uri="{BB962C8B-B14F-4D97-AF65-F5344CB8AC3E}">
        <p14:creationId xmlns:p14="http://schemas.microsoft.com/office/powerpoint/2010/main" val="10342916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4BDEE-2425-4F0C-8193-6DC68BD7072B}"/>
              </a:ext>
            </a:extLst>
          </p:cNvPr>
          <p:cNvSpPr>
            <a:spLocks noGrp="1"/>
          </p:cNvSpPr>
          <p:nvPr>
            <p:ph type="title"/>
          </p:nvPr>
        </p:nvSpPr>
        <p:spPr/>
        <p:txBody>
          <a:bodyPr/>
          <a:lstStyle/>
          <a:p>
            <a:r>
              <a:rPr lang="fr-BE" dirty="0"/>
              <a:t>Parallélisme</a:t>
            </a:r>
          </a:p>
        </p:txBody>
      </p:sp>
      <p:sp>
        <p:nvSpPr>
          <p:cNvPr id="3" name="Espace réservé du numéro de diapositive 2">
            <a:extLst>
              <a:ext uri="{FF2B5EF4-FFF2-40B4-BE49-F238E27FC236}">
                <a16:creationId xmlns:a16="http://schemas.microsoft.com/office/drawing/2014/main" id="{89DBDE18-2A05-48B5-8AE3-791B3D86B678}"/>
              </a:ext>
            </a:extLst>
          </p:cNvPr>
          <p:cNvSpPr>
            <a:spLocks noGrp="1"/>
          </p:cNvSpPr>
          <p:nvPr>
            <p:ph type="sldNum" sz="quarter" idx="12"/>
          </p:nvPr>
        </p:nvSpPr>
        <p:spPr/>
        <p:txBody>
          <a:bodyPr/>
          <a:lstStyle/>
          <a:p>
            <a:pPr>
              <a:defRPr/>
            </a:pPr>
            <a:fld id="{37E4E265-2F72-DF4D-B77D-D3249BA76B9F}" type="slidenum">
              <a:rPr lang="fr-FR" smtClean="0"/>
              <a:pPr>
                <a:defRPr/>
              </a:pPr>
              <a:t>6</a:t>
            </a:fld>
            <a:endParaRPr lang="fr-FR"/>
          </a:p>
        </p:txBody>
      </p:sp>
      <p:sp>
        <p:nvSpPr>
          <p:cNvPr id="4" name="Espace réservé du contenu 3">
            <a:extLst>
              <a:ext uri="{FF2B5EF4-FFF2-40B4-BE49-F238E27FC236}">
                <a16:creationId xmlns:a16="http://schemas.microsoft.com/office/drawing/2014/main" id="{CD9014EF-708A-4E02-983C-B3CE82C2A91C}"/>
              </a:ext>
            </a:extLst>
          </p:cNvPr>
          <p:cNvSpPr>
            <a:spLocks noGrp="1"/>
          </p:cNvSpPr>
          <p:nvPr>
            <p:ph idx="1"/>
          </p:nvPr>
        </p:nvSpPr>
        <p:spPr>
          <a:xfrm>
            <a:off x="628650" y="1282485"/>
            <a:ext cx="8263830" cy="5408828"/>
          </a:xfrm>
        </p:spPr>
        <p:txBody>
          <a:bodyPr/>
          <a:lstStyle/>
          <a:p>
            <a:pPr marL="0" indent="0">
              <a:buNone/>
            </a:pPr>
            <a:r>
              <a:rPr lang="fr-BE" dirty="0"/>
              <a:t>Il existe différentes façon de classifier le parallélisme car ça touche à différents aspects de l'ordinateur, matériels ou logiciels…</a:t>
            </a:r>
          </a:p>
          <a:p>
            <a:r>
              <a:rPr lang="fr-BE" dirty="0"/>
              <a:t>Exécution simultanée de </a:t>
            </a:r>
            <a:r>
              <a:rPr lang="fr-BE" b="1" dirty="0">
                <a:solidFill>
                  <a:schemeClr val="accent2"/>
                </a:solidFill>
              </a:rPr>
              <a:t>plusieurs instructions</a:t>
            </a:r>
            <a:endParaRPr lang="fr-BE" dirty="0"/>
          </a:p>
          <a:p>
            <a:pPr lvl="1"/>
            <a:r>
              <a:rPr lang="fr-BE" b="1" dirty="0">
                <a:solidFill>
                  <a:schemeClr val="accent5"/>
                </a:solidFill>
              </a:rPr>
              <a:t>Instruction</a:t>
            </a:r>
            <a:r>
              <a:rPr lang="fr-BE" dirty="0"/>
              <a:t> </a:t>
            </a:r>
            <a:r>
              <a:rPr lang="fr-BE" dirty="0" err="1"/>
              <a:t>Level</a:t>
            </a:r>
            <a:r>
              <a:rPr lang="fr-BE" dirty="0"/>
              <a:t> </a:t>
            </a:r>
            <a:r>
              <a:rPr lang="fr-BE" dirty="0" err="1"/>
              <a:t>Parallelism</a:t>
            </a:r>
            <a:r>
              <a:rPr lang="fr-BE" dirty="0"/>
              <a:t> : pipeline, </a:t>
            </a:r>
            <a:r>
              <a:rPr lang="fr-BE" dirty="0" err="1"/>
              <a:t>superscalar</a:t>
            </a:r>
            <a:r>
              <a:rPr lang="fr-BE" dirty="0"/>
              <a:t>…</a:t>
            </a:r>
          </a:p>
          <a:p>
            <a:pPr lvl="1"/>
            <a:r>
              <a:rPr lang="en-US" b="1" dirty="0">
                <a:solidFill>
                  <a:schemeClr val="accent5"/>
                </a:solidFill>
              </a:rPr>
              <a:t>Thread</a:t>
            </a:r>
            <a:r>
              <a:rPr lang="en-US" dirty="0"/>
              <a:t> Level Parallelism : multithreading, hyperthreading, multicore…</a:t>
            </a:r>
          </a:p>
          <a:p>
            <a:r>
              <a:rPr lang="fr-BE" dirty="0"/>
              <a:t>Traitement simultanée de </a:t>
            </a:r>
            <a:r>
              <a:rPr lang="fr-BE" b="1" dirty="0">
                <a:solidFill>
                  <a:schemeClr val="accent2"/>
                </a:solidFill>
              </a:rPr>
              <a:t>plusieurs données </a:t>
            </a:r>
          </a:p>
          <a:p>
            <a:pPr lvl="1"/>
            <a:r>
              <a:rPr lang="en-US" b="1" dirty="0">
                <a:solidFill>
                  <a:schemeClr val="accent5"/>
                </a:solidFill>
              </a:rPr>
              <a:t>Data </a:t>
            </a:r>
            <a:r>
              <a:rPr lang="en-US" dirty="0"/>
              <a:t>Level Parallelism (</a:t>
            </a:r>
            <a:r>
              <a:rPr lang="en-US" dirty="0">
                <a:sym typeface="Wingdings" panose="05000000000000000000" pitchFamily="2" charset="2"/>
              </a:rPr>
              <a:t> </a:t>
            </a:r>
            <a:r>
              <a:rPr lang="fr-BE" dirty="0"/>
              <a:t>taxonomie </a:t>
            </a:r>
            <a:r>
              <a:rPr lang="en-US" dirty="0"/>
              <a:t>de Flynn)</a:t>
            </a:r>
          </a:p>
          <a:p>
            <a:pPr marL="355600" lvl="1" indent="0">
              <a:buNone/>
            </a:pPr>
            <a:endParaRPr lang="en-US" dirty="0"/>
          </a:p>
          <a:p>
            <a:pPr marL="355600" lvl="1" indent="0">
              <a:buNone/>
            </a:pPr>
            <a:endParaRPr lang="en-US" dirty="0"/>
          </a:p>
          <a:p>
            <a:pPr marL="355600" lvl="1" indent="0">
              <a:buNone/>
            </a:pPr>
            <a:endParaRPr lang="en-US" dirty="0"/>
          </a:p>
          <a:p>
            <a:pPr marL="355600" lvl="1" indent="0">
              <a:buNone/>
            </a:pPr>
            <a:endParaRPr lang="en-US" dirty="0"/>
          </a:p>
          <a:p>
            <a:r>
              <a:rPr lang="fr-BE" dirty="0"/>
              <a:t>Traitement simultanée de </a:t>
            </a:r>
            <a:r>
              <a:rPr lang="fr-BE" b="1" dirty="0">
                <a:solidFill>
                  <a:schemeClr val="accent2"/>
                </a:solidFill>
              </a:rPr>
              <a:t>plusieurs processus </a:t>
            </a:r>
            <a:endParaRPr lang="en-US" dirty="0"/>
          </a:p>
          <a:p>
            <a:pPr lvl="1"/>
            <a:r>
              <a:rPr lang="en-US" b="1" dirty="0">
                <a:solidFill>
                  <a:schemeClr val="accent5"/>
                </a:solidFill>
              </a:rPr>
              <a:t>Process</a:t>
            </a:r>
            <a:r>
              <a:rPr lang="en-US" dirty="0"/>
              <a:t> Level Parallelism : multicore, multiprocessor…</a:t>
            </a:r>
          </a:p>
        </p:txBody>
      </p:sp>
      <p:pic>
        <p:nvPicPr>
          <p:cNvPr id="6" name="Image 5">
            <a:extLst>
              <a:ext uri="{FF2B5EF4-FFF2-40B4-BE49-F238E27FC236}">
                <a16:creationId xmlns:a16="http://schemas.microsoft.com/office/drawing/2014/main" id="{65007D18-8727-421B-921E-C65334DE24C1}"/>
              </a:ext>
            </a:extLst>
          </p:cNvPr>
          <p:cNvPicPr>
            <a:picLocks noChangeAspect="1"/>
          </p:cNvPicPr>
          <p:nvPr/>
        </p:nvPicPr>
        <p:blipFill>
          <a:blip r:embed="rId2"/>
          <a:stretch>
            <a:fillRect/>
          </a:stretch>
        </p:blipFill>
        <p:spPr>
          <a:xfrm>
            <a:off x="1345853" y="4113076"/>
            <a:ext cx="5114925" cy="1190625"/>
          </a:xfrm>
          <a:prstGeom prst="rect">
            <a:avLst/>
          </a:prstGeom>
        </p:spPr>
      </p:pic>
    </p:spTree>
    <p:extLst>
      <p:ext uri="{BB962C8B-B14F-4D97-AF65-F5344CB8AC3E}">
        <p14:creationId xmlns:p14="http://schemas.microsoft.com/office/powerpoint/2010/main" val="16063013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480C9-F1BD-48FA-A6A0-D3E4351AE0FE}"/>
              </a:ext>
            </a:extLst>
          </p:cNvPr>
          <p:cNvSpPr>
            <a:spLocks noGrp="1"/>
          </p:cNvSpPr>
          <p:nvPr>
            <p:ph type="title"/>
          </p:nvPr>
        </p:nvSpPr>
        <p:spPr/>
        <p:txBody>
          <a:bodyPr/>
          <a:lstStyle/>
          <a:p>
            <a:r>
              <a:rPr lang="fr-BE" dirty="0"/>
              <a:t>Taxonomie de Flynn</a:t>
            </a:r>
          </a:p>
        </p:txBody>
      </p:sp>
      <p:sp>
        <p:nvSpPr>
          <p:cNvPr id="3" name="Espace réservé du numéro de diapositive 2">
            <a:extLst>
              <a:ext uri="{FF2B5EF4-FFF2-40B4-BE49-F238E27FC236}">
                <a16:creationId xmlns:a16="http://schemas.microsoft.com/office/drawing/2014/main" id="{31E94E7A-CA5E-41A8-847E-0DA2E7C2C02E}"/>
              </a:ext>
            </a:extLst>
          </p:cNvPr>
          <p:cNvSpPr>
            <a:spLocks noGrp="1"/>
          </p:cNvSpPr>
          <p:nvPr>
            <p:ph type="sldNum" sz="quarter" idx="12"/>
          </p:nvPr>
        </p:nvSpPr>
        <p:spPr/>
        <p:txBody>
          <a:bodyPr/>
          <a:lstStyle/>
          <a:p>
            <a:pPr>
              <a:defRPr/>
            </a:pPr>
            <a:fld id="{37E4E265-2F72-DF4D-B77D-D3249BA76B9F}" type="slidenum">
              <a:rPr lang="fr-FR" smtClean="0"/>
              <a:pPr>
                <a:defRPr/>
              </a:pPr>
              <a:t>7</a:t>
            </a:fld>
            <a:endParaRPr lang="fr-FR" dirty="0"/>
          </a:p>
        </p:txBody>
      </p:sp>
      <p:pic>
        <p:nvPicPr>
          <p:cNvPr id="6" name="Espace réservé du contenu 5">
            <a:extLst>
              <a:ext uri="{FF2B5EF4-FFF2-40B4-BE49-F238E27FC236}">
                <a16:creationId xmlns:a16="http://schemas.microsoft.com/office/drawing/2014/main" id="{E5F9B907-5176-4F99-B101-1D2C1CA01FFC}"/>
              </a:ext>
            </a:extLst>
          </p:cNvPr>
          <p:cNvPicPr>
            <a:picLocks noGrp="1" noChangeAspect="1"/>
          </p:cNvPicPr>
          <p:nvPr>
            <p:ph idx="1"/>
          </p:nvPr>
        </p:nvPicPr>
        <p:blipFill>
          <a:blip r:embed="rId2"/>
          <a:stretch>
            <a:fillRect/>
          </a:stretch>
        </p:blipFill>
        <p:spPr>
          <a:xfrm>
            <a:off x="824459" y="1282701"/>
            <a:ext cx="7419949" cy="5354396"/>
          </a:xfrm>
          <a:prstGeom prst="rect">
            <a:avLst/>
          </a:prstGeom>
        </p:spPr>
      </p:pic>
    </p:spTree>
    <p:extLst>
      <p:ext uri="{BB962C8B-B14F-4D97-AF65-F5344CB8AC3E}">
        <p14:creationId xmlns:p14="http://schemas.microsoft.com/office/powerpoint/2010/main" val="353777825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quarter" idx="10"/>
          </p:nvPr>
        </p:nvSpPr>
        <p:spPr/>
        <p:txBody>
          <a:bodyPr/>
          <a:lstStyle/>
          <a:p>
            <a:r>
              <a:rPr lang="fr-BE" dirty="0"/>
              <a:t>Présentation</a:t>
            </a:r>
            <a:endParaRPr lang="fr-CA" altLang="fr-FR" dirty="0"/>
          </a:p>
        </p:txBody>
      </p:sp>
      <p:sp>
        <p:nvSpPr>
          <p:cNvPr id="22530" name="Rectangle 2"/>
          <p:cNvSpPr>
            <a:spLocks noGrp="1" noChangeArrowheads="1"/>
          </p:cNvSpPr>
          <p:nvPr>
            <p:ph type="title"/>
          </p:nvPr>
        </p:nvSpPr>
        <p:spPr/>
        <p:txBody>
          <a:bodyPr/>
          <a:lstStyle/>
          <a:p>
            <a:r>
              <a:rPr lang="fr-BE" dirty="0"/>
              <a:t>Pipeline : analogie du lavoir</a:t>
            </a:r>
          </a:p>
        </p:txBody>
      </p:sp>
      <p:sp>
        <p:nvSpPr>
          <p:cNvPr id="22" name="Content Placeholder 21"/>
          <p:cNvSpPr>
            <a:spLocks noGrp="1"/>
          </p:cNvSpPr>
          <p:nvPr>
            <p:ph idx="11"/>
          </p:nvPr>
        </p:nvSpPr>
        <p:spPr/>
        <p:txBody>
          <a:bodyPr/>
          <a:lstStyle/>
          <a:p>
            <a:r>
              <a:rPr lang="fr-CA" altLang="fr-FR" dirty="0"/>
              <a:t>Soient 4 étudiants qui désirent faire leur lessive dans un lavoir…</a:t>
            </a:r>
          </a:p>
          <a:p>
            <a:endParaRPr lang="fr-CA" altLang="fr-FR" dirty="0"/>
          </a:p>
          <a:p>
            <a:r>
              <a:rPr lang="fr-CA" altLang="fr-FR" dirty="0"/>
              <a:t>Il y a une laveuse, une sécheuse, et une table pour plier le linge</a:t>
            </a:r>
          </a:p>
          <a:p>
            <a:pPr lvl="1"/>
            <a:r>
              <a:rPr lang="fr-CA" altLang="fr-FR" dirty="0"/>
              <a:t>Le lavage prend 30 minutes</a:t>
            </a:r>
          </a:p>
          <a:p>
            <a:pPr lvl="1"/>
            <a:r>
              <a:rPr lang="fr-CA" altLang="fr-FR" dirty="0"/>
              <a:t>Le séchage prend 40 minutes</a:t>
            </a:r>
          </a:p>
          <a:p>
            <a:pPr lvl="1"/>
            <a:r>
              <a:rPr lang="fr-CA" altLang="fr-FR" dirty="0"/>
              <a:t>Le pliage prend  20 minutes</a:t>
            </a:r>
          </a:p>
          <a:p>
            <a:endParaRPr lang="fr-CA" altLang="fr-FR" dirty="0"/>
          </a:p>
          <a:p>
            <a:r>
              <a:rPr lang="fr-CA" altLang="fr-FR" dirty="0"/>
              <a:t>Si l’opération commence à 18h00, à quelle heure les 4 étudiants auront-ils tous terminé ?</a:t>
            </a:r>
          </a:p>
          <a:p>
            <a:endParaRPr lang="fr-BE" dirty="0"/>
          </a:p>
        </p:txBody>
      </p:sp>
      <p:sp>
        <p:nvSpPr>
          <p:cNvPr id="10" name="Espace réservé du numéro de diapositive 2">
            <a:extLst>
              <a:ext uri="{FF2B5EF4-FFF2-40B4-BE49-F238E27FC236}">
                <a16:creationId xmlns:a16="http://schemas.microsoft.com/office/drawing/2014/main" id="{40A2E7D9-8AFD-46BA-B68B-E02088BD3424}"/>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8</a:t>
            </a:fld>
            <a:endParaRPr lang="fr-FR" sz="1400" b="1" dirty="0">
              <a:latin typeface="+mj-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7" end="7"/>
                                            </p:txEl>
                                          </p:spTgt>
                                        </p:tgtEl>
                                        <p:attrNameLst>
                                          <p:attrName>style.visibility</p:attrName>
                                        </p:attrNameLst>
                                      </p:cBhvr>
                                      <p:to>
                                        <p:strVal val="visible"/>
                                      </p:to>
                                    </p:set>
                                    <p:animEffect transition="in" filter="fade">
                                      <p:cBhvr>
                                        <p:cTn id="7"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quarter" idx="10"/>
          </p:nvPr>
        </p:nvSpPr>
        <p:spPr/>
        <p:txBody>
          <a:bodyPr/>
          <a:lstStyle/>
          <a:p>
            <a:r>
              <a:rPr lang="fr-CA" altLang="fr-FR" dirty="0"/>
              <a:t>L'un après l'autre…</a:t>
            </a:r>
            <a:endParaRPr lang="fr-BE" dirty="0"/>
          </a:p>
        </p:txBody>
      </p:sp>
      <p:sp>
        <p:nvSpPr>
          <p:cNvPr id="23554" name="Rectangle 2"/>
          <p:cNvSpPr>
            <a:spLocks noGrp="1" noChangeArrowheads="1"/>
          </p:cNvSpPr>
          <p:nvPr>
            <p:ph type="title"/>
          </p:nvPr>
        </p:nvSpPr>
        <p:spPr/>
        <p:txBody>
          <a:bodyPr/>
          <a:lstStyle/>
          <a:p>
            <a:r>
              <a:rPr lang="fr-BE" dirty="0"/>
              <a:t>Pipeline : analogie du lavoir</a:t>
            </a:r>
            <a:endParaRPr lang="fr-CA" altLang="fr-FR" dirty="0"/>
          </a:p>
        </p:txBody>
      </p:sp>
      <p:sp>
        <p:nvSpPr>
          <p:cNvPr id="13" name="Content Placeholder 12"/>
          <p:cNvSpPr>
            <a:spLocks noGrp="1"/>
          </p:cNvSpPr>
          <p:nvPr>
            <p:ph idx="11"/>
          </p:nvPr>
        </p:nvSpPr>
        <p:spPr/>
        <p:txBody>
          <a:bodyPr/>
          <a:lstStyle/>
          <a:p>
            <a:r>
              <a:rPr lang="fr-CA" altLang="fr-FR" dirty="0"/>
              <a:t>L : 30, S : 40, P : 20</a:t>
            </a:r>
          </a:p>
          <a:p>
            <a:pPr marL="0" indent="0">
              <a:buNone/>
            </a:pPr>
            <a:endParaRPr lang="fr-CA" altLang="fr-FR" dirty="0"/>
          </a:p>
          <a:p>
            <a:pPr marL="0" indent="0">
              <a:buNone/>
            </a:pPr>
            <a:endParaRPr lang="fr-CA" altLang="fr-FR" dirty="0"/>
          </a:p>
          <a:p>
            <a:pPr marL="0" indent="0">
              <a:buNone/>
            </a:pPr>
            <a:endParaRPr lang="fr-CA" altLang="fr-FR" dirty="0"/>
          </a:p>
          <a:p>
            <a:pPr marL="0" indent="0">
              <a:buNone/>
            </a:pPr>
            <a:endParaRPr lang="fr-CA" altLang="fr-FR" dirty="0"/>
          </a:p>
          <a:p>
            <a:pPr marL="0" indent="0">
              <a:buNone/>
            </a:pPr>
            <a:endParaRPr lang="fr-CA" altLang="fr-FR" dirty="0"/>
          </a:p>
          <a:p>
            <a:pPr marL="0" indent="0">
              <a:buNone/>
            </a:pPr>
            <a:endParaRPr lang="fr-CA" altLang="fr-FR" dirty="0"/>
          </a:p>
          <a:p>
            <a:pPr marL="0" indent="0">
              <a:buNone/>
            </a:pPr>
            <a:endParaRPr lang="fr-CA" altLang="fr-FR" dirty="0"/>
          </a:p>
          <a:p>
            <a:r>
              <a:rPr lang="fr-CA" altLang="fr-FR" dirty="0"/>
              <a:t>Temps total : 4 * 90 = 360 minutes = 6h</a:t>
            </a:r>
          </a:p>
          <a:p>
            <a:r>
              <a:rPr lang="fr-CA" altLang="fr-FR" dirty="0"/>
              <a:t>Ils sortiront du lavoir à minuit !</a:t>
            </a:r>
          </a:p>
        </p:txBody>
      </p:sp>
      <p:grpSp>
        <p:nvGrpSpPr>
          <p:cNvPr id="6" name="Groupe 5">
            <a:extLst>
              <a:ext uri="{FF2B5EF4-FFF2-40B4-BE49-F238E27FC236}">
                <a16:creationId xmlns:a16="http://schemas.microsoft.com/office/drawing/2014/main" id="{75D110FA-0D92-44E3-B5CF-49789FC1B78B}"/>
              </a:ext>
            </a:extLst>
          </p:cNvPr>
          <p:cNvGrpSpPr/>
          <p:nvPr/>
        </p:nvGrpSpPr>
        <p:grpSpPr>
          <a:xfrm>
            <a:off x="35496" y="2819082"/>
            <a:ext cx="8964996" cy="2136621"/>
            <a:chOff x="35496" y="2819082"/>
            <a:chExt cx="8964996" cy="2136621"/>
          </a:xfrm>
        </p:grpSpPr>
        <p:grpSp>
          <p:nvGrpSpPr>
            <p:cNvPr id="23556" name="Group 23555"/>
            <p:cNvGrpSpPr/>
            <p:nvPr/>
          </p:nvGrpSpPr>
          <p:grpSpPr>
            <a:xfrm>
              <a:off x="1309773" y="2822176"/>
              <a:ext cx="7690719" cy="2133527"/>
              <a:chOff x="1129753" y="2591617"/>
              <a:chExt cx="7870739" cy="2133527"/>
            </a:xfrm>
          </p:grpSpPr>
          <p:grpSp>
            <p:nvGrpSpPr>
              <p:cNvPr id="16" name="Group 15"/>
              <p:cNvGrpSpPr/>
              <p:nvPr/>
            </p:nvGrpSpPr>
            <p:grpSpPr>
              <a:xfrm>
                <a:off x="1129753" y="2591617"/>
                <a:ext cx="1930600" cy="2133527"/>
                <a:chOff x="900113" y="2600909"/>
                <a:chExt cx="1930600" cy="2133527"/>
              </a:xfrm>
            </p:grpSpPr>
            <p:sp>
              <p:nvSpPr>
                <p:cNvPr id="20" name="Text Box 26"/>
                <p:cNvSpPr txBox="1">
                  <a:spLocks noChangeArrowheads="1"/>
                </p:cNvSpPr>
                <p:nvPr/>
              </p:nvSpPr>
              <p:spPr bwMode="auto">
                <a:xfrm>
                  <a:off x="900113" y="4365104"/>
                  <a:ext cx="1930600" cy="36933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90</a:t>
                  </a:r>
                </a:p>
              </p:txBody>
            </p:sp>
            <p:grpSp>
              <p:nvGrpSpPr>
                <p:cNvPr id="15" name="Group 14"/>
                <p:cNvGrpSpPr/>
                <p:nvPr/>
              </p:nvGrpSpPr>
              <p:grpSpPr>
                <a:xfrm>
                  <a:off x="900113" y="2600909"/>
                  <a:ext cx="1930600" cy="360040"/>
                  <a:chOff x="1345256" y="2722318"/>
                  <a:chExt cx="2690813" cy="484187"/>
                </a:xfrm>
              </p:grpSpPr>
              <p:sp>
                <p:nvSpPr>
                  <p:cNvPr id="19" name="Text Box 5"/>
                  <p:cNvSpPr txBox="1">
                    <a:spLocks noChangeArrowheads="1"/>
                  </p:cNvSpPr>
                  <p:nvPr/>
                </p:nvSpPr>
                <p:spPr bwMode="auto">
                  <a:xfrm>
                    <a:off x="1345256" y="2722318"/>
                    <a:ext cx="854075" cy="482600"/>
                  </a:xfrm>
                  <a:prstGeom prst="rect">
                    <a:avLst/>
                  </a:prstGeom>
                  <a:noFill/>
                  <a:ln w="254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30</a:t>
                    </a:r>
                  </a:p>
                </p:txBody>
              </p:sp>
              <p:sp>
                <p:nvSpPr>
                  <p:cNvPr id="24" name="Text Box 6"/>
                  <p:cNvSpPr txBox="1">
                    <a:spLocks noChangeArrowheads="1"/>
                  </p:cNvSpPr>
                  <p:nvPr/>
                </p:nvSpPr>
                <p:spPr bwMode="auto">
                  <a:xfrm>
                    <a:off x="2263624" y="2723905"/>
                    <a:ext cx="1082675" cy="482600"/>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29" name="Text Box 7"/>
                  <p:cNvSpPr txBox="1">
                    <a:spLocks noChangeArrowheads="1"/>
                  </p:cNvSpPr>
                  <p:nvPr/>
                </p:nvSpPr>
                <p:spPr bwMode="auto">
                  <a:xfrm>
                    <a:off x="3410594" y="2723905"/>
                    <a:ext cx="625475" cy="482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20</a:t>
                    </a:r>
                  </a:p>
                </p:txBody>
              </p:sp>
            </p:grpSp>
          </p:grpSp>
          <p:grpSp>
            <p:nvGrpSpPr>
              <p:cNvPr id="17" name="Group 16"/>
              <p:cNvGrpSpPr/>
              <p:nvPr/>
            </p:nvGrpSpPr>
            <p:grpSpPr>
              <a:xfrm>
                <a:off x="3109452" y="3023665"/>
                <a:ext cx="1930947" cy="1701479"/>
                <a:chOff x="2879812" y="3032957"/>
                <a:chExt cx="1930947" cy="1701479"/>
              </a:xfrm>
            </p:grpSpPr>
            <p:grpSp>
              <p:nvGrpSpPr>
                <p:cNvPr id="63" name="Group 62"/>
                <p:cNvGrpSpPr/>
                <p:nvPr/>
              </p:nvGrpSpPr>
              <p:grpSpPr>
                <a:xfrm>
                  <a:off x="2879812" y="3032957"/>
                  <a:ext cx="1930600" cy="360040"/>
                  <a:chOff x="1345256" y="2722318"/>
                  <a:chExt cx="2690813" cy="484187"/>
                </a:xfrm>
              </p:grpSpPr>
              <p:sp>
                <p:nvSpPr>
                  <p:cNvPr id="64" name="Text Box 5"/>
                  <p:cNvSpPr txBox="1">
                    <a:spLocks noChangeArrowheads="1"/>
                  </p:cNvSpPr>
                  <p:nvPr/>
                </p:nvSpPr>
                <p:spPr bwMode="auto">
                  <a:xfrm>
                    <a:off x="1345256" y="2722318"/>
                    <a:ext cx="854075" cy="482600"/>
                  </a:xfrm>
                  <a:prstGeom prst="rect">
                    <a:avLst/>
                  </a:prstGeom>
                  <a:noFill/>
                  <a:ln w="254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30</a:t>
                    </a:r>
                  </a:p>
                </p:txBody>
              </p:sp>
              <p:sp>
                <p:nvSpPr>
                  <p:cNvPr id="65" name="Text Box 6"/>
                  <p:cNvSpPr txBox="1">
                    <a:spLocks noChangeArrowheads="1"/>
                  </p:cNvSpPr>
                  <p:nvPr/>
                </p:nvSpPr>
                <p:spPr bwMode="auto">
                  <a:xfrm>
                    <a:off x="2263624" y="2723905"/>
                    <a:ext cx="1082675" cy="482600"/>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66" name="Text Box 7"/>
                  <p:cNvSpPr txBox="1">
                    <a:spLocks noChangeArrowheads="1"/>
                  </p:cNvSpPr>
                  <p:nvPr/>
                </p:nvSpPr>
                <p:spPr bwMode="auto">
                  <a:xfrm>
                    <a:off x="3410594" y="2723905"/>
                    <a:ext cx="625475" cy="482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20</a:t>
                    </a:r>
                  </a:p>
                </p:txBody>
              </p:sp>
            </p:grpSp>
            <p:sp>
              <p:nvSpPr>
                <p:cNvPr id="67" name="Text Box 26"/>
                <p:cNvSpPr txBox="1">
                  <a:spLocks noChangeArrowheads="1"/>
                </p:cNvSpPr>
                <p:nvPr/>
              </p:nvSpPr>
              <p:spPr bwMode="auto">
                <a:xfrm>
                  <a:off x="2880159" y="4365104"/>
                  <a:ext cx="1930600" cy="36933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90</a:t>
                  </a:r>
                </a:p>
              </p:txBody>
            </p:sp>
          </p:grpSp>
          <p:grpSp>
            <p:nvGrpSpPr>
              <p:cNvPr id="23552" name="Group 23551"/>
              <p:cNvGrpSpPr/>
              <p:nvPr/>
            </p:nvGrpSpPr>
            <p:grpSpPr>
              <a:xfrm>
                <a:off x="5089672" y="3455713"/>
                <a:ext cx="1930773" cy="1269431"/>
                <a:chOff x="4860032" y="3465005"/>
                <a:chExt cx="1930773" cy="1269431"/>
              </a:xfrm>
            </p:grpSpPr>
            <p:grpSp>
              <p:nvGrpSpPr>
                <p:cNvPr id="68" name="Group 67"/>
                <p:cNvGrpSpPr/>
                <p:nvPr/>
              </p:nvGrpSpPr>
              <p:grpSpPr>
                <a:xfrm>
                  <a:off x="4860032" y="3465005"/>
                  <a:ext cx="1930600" cy="360040"/>
                  <a:chOff x="1345256" y="2722318"/>
                  <a:chExt cx="2690813" cy="484187"/>
                </a:xfrm>
              </p:grpSpPr>
              <p:sp>
                <p:nvSpPr>
                  <p:cNvPr id="69" name="Text Box 5"/>
                  <p:cNvSpPr txBox="1">
                    <a:spLocks noChangeArrowheads="1"/>
                  </p:cNvSpPr>
                  <p:nvPr/>
                </p:nvSpPr>
                <p:spPr bwMode="auto">
                  <a:xfrm>
                    <a:off x="1345256" y="2722318"/>
                    <a:ext cx="854075" cy="482600"/>
                  </a:xfrm>
                  <a:prstGeom prst="rect">
                    <a:avLst/>
                  </a:prstGeom>
                  <a:noFill/>
                  <a:ln w="254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a:solidFill>
                          <a:schemeClr val="tx1"/>
                        </a:solidFill>
                        <a:latin typeface="Arial" charset="0"/>
                      </a:rPr>
                      <a:t>30</a:t>
                    </a:r>
                  </a:p>
                </p:txBody>
              </p:sp>
              <p:sp>
                <p:nvSpPr>
                  <p:cNvPr id="70" name="Text Box 6"/>
                  <p:cNvSpPr txBox="1">
                    <a:spLocks noChangeArrowheads="1"/>
                  </p:cNvSpPr>
                  <p:nvPr/>
                </p:nvSpPr>
                <p:spPr bwMode="auto">
                  <a:xfrm>
                    <a:off x="2263624" y="2723905"/>
                    <a:ext cx="1082675" cy="482600"/>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71" name="Text Box 7"/>
                  <p:cNvSpPr txBox="1">
                    <a:spLocks noChangeArrowheads="1"/>
                  </p:cNvSpPr>
                  <p:nvPr/>
                </p:nvSpPr>
                <p:spPr bwMode="auto">
                  <a:xfrm>
                    <a:off x="3410594" y="2723905"/>
                    <a:ext cx="625475" cy="482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20</a:t>
                    </a:r>
                  </a:p>
                </p:txBody>
              </p:sp>
            </p:grpSp>
            <p:sp>
              <p:nvSpPr>
                <p:cNvPr id="72" name="Text Box 26"/>
                <p:cNvSpPr txBox="1">
                  <a:spLocks noChangeArrowheads="1"/>
                </p:cNvSpPr>
                <p:nvPr/>
              </p:nvSpPr>
              <p:spPr bwMode="auto">
                <a:xfrm>
                  <a:off x="4860205" y="4365104"/>
                  <a:ext cx="1930600" cy="36933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90</a:t>
                  </a:r>
                </a:p>
              </p:txBody>
            </p:sp>
          </p:grpSp>
          <p:grpSp>
            <p:nvGrpSpPr>
              <p:cNvPr id="23553" name="Group 23552"/>
              <p:cNvGrpSpPr/>
              <p:nvPr/>
            </p:nvGrpSpPr>
            <p:grpSpPr>
              <a:xfrm>
                <a:off x="7069892" y="3887760"/>
                <a:ext cx="1930600" cy="837384"/>
                <a:chOff x="6840252" y="3897052"/>
                <a:chExt cx="1930600" cy="837384"/>
              </a:xfrm>
            </p:grpSpPr>
            <p:grpSp>
              <p:nvGrpSpPr>
                <p:cNvPr id="73" name="Group 72"/>
                <p:cNvGrpSpPr/>
                <p:nvPr/>
              </p:nvGrpSpPr>
              <p:grpSpPr>
                <a:xfrm>
                  <a:off x="6840252" y="3897052"/>
                  <a:ext cx="1930600" cy="360040"/>
                  <a:chOff x="1345256" y="2722318"/>
                  <a:chExt cx="2690813" cy="484187"/>
                </a:xfrm>
              </p:grpSpPr>
              <p:sp>
                <p:nvSpPr>
                  <p:cNvPr id="74" name="Text Box 5"/>
                  <p:cNvSpPr txBox="1">
                    <a:spLocks noChangeArrowheads="1"/>
                  </p:cNvSpPr>
                  <p:nvPr/>
                </p:nvSpPr>
                <p:spPr bwMode="auto">
                  <a:xfrm>
                    <a:off x="1345256" y="2722318"/>
                    <a:ext cx="854075" cy="482600"/>
                  </a:xfrm>
                  <a:prstGeom prst="rect">
                    <a:avLst/>
                  </a:prstGeom>
                  <a:noFill/>
                  <a:ln w="254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a:solidFill>
                          <a:schemeClr val="tx1"/>
                        </a:solidFill>
                        <a:latin typeface="Arial" charset="0"/>
                      </a:rPr>
                      <a:t>30</a:t>
                    </a:r>
                  </a:p>
                </p:txBody>
              </p:sp>
              <p:sp>
                <p:nvSpPr>
                  <p:cNvPr id="75" name="Text Box 6"/>
                  <p:cNvSpPr txBox="1">
                    <a:spLocks noChangeArrowheads="1"/>
                  </p:cNvSpPr>
                  <p:nvPr/>
                </p:nvSpPr>
                <p:spPr bwMode="auto">
                  <a:xfrm>
                    <a:off x="2263624" y="2723905"/>
                    <a:ext cx="1082675" cy="482600"/>
                  </a:xfrm>
                  <a:prstGeom prst="rect">
                    <a:avLst/>
                  </a:prstGeom>
                  <a:noFill/>
                  <a:ln w="25400">
                    <a:solidFill>
                      <a:srgbClr val="FF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40</a:t>
                    </a:r>
                  </a:p>
                </p:txBody>
              </p:sp>
              <p:sp>
                <p:nvSpPr>
                  <p:cNvPr id="76" name="Text Box 7"/>
                  <p:cNvSpPr txBox="1">
                    <a:spLocks noChangeArrowheads="1"/>
                  </p:cNvSpPr>
                  <p:nvPr/>
                </p:nvSpPr>
                <p:spPr bwMode="auto">
                  <a:xfrm>
                    <a:off x="3410594" y="2723905"/>
                    <a:ext cx="625475" cy="482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chemeClr val="tx1"/>
                        </a:solidFill>
                        <a:latin typeface="Arial" charset="0"/>
                      </a:rPr>
                      <a:t>20</a:t>
                    </a:r>
                  </a:p>
                </p:txBody>
              </p:sp>
            </p:grpSp>
            <p:sp>
              <p:nvSpPr>
                <p:cNvPr id="77" name="Text Box 26"/>
                <p:cNvSpPr txBox="1">
                  <a:spLocks noChangeArrowheads="1"/>
                </p:cNvSpPr>
                <p:nvPr/>
              </p:nvSpPr>
              <p:spPr bwMode="auto">
                <a:xfrm>
                  <a:off x="6840252" y="4365104"/>
                  <a:ext cx="1930600" cy="36933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90</a:t>
                  </a:r>
                </a:p>
              </p:txBody>
            </p:sp>
          </p:grpSp>
        </p:grpSp>
        <p:sp>
          <p:nvSpPr>
            <p:cNvPr id="39" name="Text Box 26">
              <a:extLst>
                <a:ext uri="{FF2B5EF4-FFF2-40B4-BE49-F238E27FC236}">
                  <a16:creationId xmlns:a16="http://schemas.microsoft.com/office/drawing/2014/main" id="{08AFB4C0-F42D-4B0B-ABA1-7711E31FC83A}"/>
                </a:ext>
              </a:extLst>
            </p:cNvPr>
            <p:cNvSpPr txBox="1">
              <a:spLocks noChangeArrowheads="1"/>
            </p:cNvSpPr>
            <p:nvPr/>
          </p:nvSpPr>
          <p:spPr bwMode="auto">
            <a:xfrm>
              <a:off x="35496" y="2819082"/>
              <a:ext cx="1224136" cy="369332"/>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Étudiant 1</a:t>
              </a:r>
            </a:p>
          </p:txBody>
        </p:sp>
        <p:sp>
          <p:nvSpPr>
            <p:cNvPr id="40" name="Text Box 26">
              <a:extLst>
                <a:ext uri="{FF2B5EF4-FFF2-40B4-BE49-F238E27FC236}">
                  <a16:creationId xmlns:a16="http://schemas.microsoft.com/office/drawing/2014/main" id="{E1779848-5622-4487-9355-CACE79716500}"/>
                </a:ext>
              </a:extLst>
            </p:cNvPr>
            <p:cNvSpPr txBox="1">
              <a:spLocks noChangeArrowheads="1"/>
            </p:cNvSpPr>
            <p:nvPr/>
          </p:nvSpPr>
          <p:spPr bwMode="auto">
            <a:xfrm>
              <a:off x="35496" y="3254224"/>
              <a:ext cx="1224136" cy="369332"/>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Étudiant 2</a:t>
              </a:r>
            </a:p>
          </p:txBody>
        </p:sp>
        <p:sp>
          <p:nvSpPr>
            <p:cNvPr id="41" name="Text Box 26">
              <a:extLst>
                <a:ext uri="{FF2B5EF4-FFF2-40B4-BE49-F238E27FC236}">
                  <a16:creationId xmlns:a16="http://schemas.microsoft.com/office/drawing/2014/main" id="{A766B807-0CC6-4FEA-900E-AB15416F5F19}"/>
                </a:ext>
              </a:extLst>
            </p:cNvPr>
            <p:cNvSpPr txBox="1">
              <a:spLocks noChangeArrowheads="1"/>
            </p:cNvSpPr>
            <p:nvPr/>
          </p:nvSpPr>
          <p:spPr bwMode="auto">
            <a:xfrm>
              <a:off x="35496" y="3689366"/>
              <a:ext cx="1224136" cy="369332"/>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Étudiant 3</a:t>
              </a:r>
            </a:p>
          </p:txBody>
        </p:sp>
        <p:sp>
          <p:nvSpPr>
            <p:cNvPr id="42" name="Text Box 26">
              <a:extLst>
                <a:ext uri="{FF2B5EF4-FFF2-40B4-BE49-F238E27FC236}">
                  <a16:creationId xmlns:a16="http://schemas.microsoft.com/office/drawing/2014/main" id="{8C663E4B-D427-44A2-9A28-934436608821}"/>
                </a:ext>
              </a:extLst>
            </p:cNvPr>
            <p:cNvSpPr txBox="1">
              <a:spLocks noChangeArrowheads="1"/>
            </p:cNvSpPr>
            <p:nvPr/>
          </p:nvSpPr>
          <p:spPr bwMode="auto">
            <a:xfrm>
              <a:off x="35496" y="4124509"/>
              <a:ext cx="1224136" cy="369332"/>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rgbClr val="404040"/>
                  </a:solidFill>
                  <a:latin typeface="Century Gothic" pitchFamily="34" charset="0"/>
                </a:defRPr>
              </a:lvl1pPr>
              <a:lvl2pPr>
                <a:defRPr sz="1600">
                  <a:solidFill>
                    <a:srgbClr val="404040"/>
                  </a:solidFill>
                  <a:latin typeface="Century Gothic" pitchFamily="34" charset="0"/>
                </a:defRPr>
              </a:lvl2pPr>
              <a:lvl3pPr>
                <a:defRPr sz="1400">
                  <a:solidFill>
                    <a:srgbClr val="404040"/>
                  </a:solidFill>
                  <a:latin typeface="Century Gothic" pitchFamily="34" charset="0"/>
                </a:defRPr>
              </a:lvl3pPr>
              <a:lvl4pPr>
                <a:defRPr sz="1200">
                  <a:solidFill>
                    <a:srgbClr val="404040"/>
                  </a:solidFill>
                  <a:latin typeface="Century Gothic" pitchFamily="34" charset="0"/>
                </a:defRPr>
              </a:lvl4pPr>
              <a:lvl5pPr>
                <a:defRPr sz="1200">
                  <a:solidFill>
                    <a:srgbClr val="404040"/>
                  </a:solidFill>
                  <a:latin typeface="Century Gothic" pitchFamily="34" charset="0"/>
                </a:defRPr>
              </a:lvl5pPr>
              <a:lvl6pPr eaLnBrk="0" fontAlgn="base" hangingPunct="0">
                <a:spcAft>
                  <a:spcPct val="0"/>
                </a:spcAft>
                <a:buFont typeface="Wingdings 3" pitchFamily="18" charset="2"/>
                <a:defRPr sz="1200">
                  <a:solidFill>
                    <a:srgbClr val="404040"/>
                  </a:solidFill>
                  <a:latin typeface="Century Gothic" pitchFamily="34" charset="0"/>
                </a:defRPr>
              </a:lvl6pPr>
              <a:lvl7pPr eaLnBrk="0" fontAlgn="base" hangingPunct="0">
                <a:spcAft>
                  <a:spcPct val="0"/>
                </a:spcAft>
                <a:buFont typeface="Wingdings 3" pitchFamily="18" charset="2"/>
                <a:defRPr sz="1200">
                  <a:solidFill>
                    <a:srgbClr val="404040"/>
                  </a:solidFill>
                  <a:latin typeface="Century Gothic" pitchFamily="34" charset="0"/>
                </a:defRPr>
              </a:lvl7pPr>
              <a:lvl8pPr eaLnBrk="0" fontAlgn="base" hangingPunct="0">
                <a:spcAft>
                  <a:spcPct val="0"/>
                </a:spcAft>
                <a:buFont typeface="Wingdings 3" pitchFamily="18" charset="2"/>
                <a:defRPr sz="1200">
                  <a:solidFill>
                    <a:srgbClr val="404040"/>
                  </a:solidFill>
                  <a:latin typeface="Century Gothic" pitchFamily="34" charset="0"/>
                </a:defRPr>
              </a:lvl8pPr>
              <a:lvl9pPr eaLnBrk="0" fontAlgn="base" hangingPunct="0">
                <a:spcAft>
                  <a:spcPct val="0"/>
                </a:spcAft>
                <a:buFont typeface="Wingdings 3" pitchFamily="18" charset="2"/>
                <a:defRPr sz="1200">
                  <a:solidFill>
                    <a:srgbClr val="404040"/>
                  </a:solidFill>
                  <a:latin typeface="Century Gothic" pitchFamily="34" charset="0"/>
                </a:defRPr>
              </a:lvl9pPr>
            </a:lstStyle>
            <a:p>
              <a:pPr algn="ctr" eaLnBrk="1" hangingPunct="1"/>
              <a:r>
                <a:rPr lang="fr-CA" altLang="fr-FR" dirty="0">
                  <a:solidFill>
                    <a:srgbClr val="000000"/>
                  </a:solidFill>
                  <a:latin typeface="Arial" charset="0"/>
                </a:rPr>
                <a:t>Étudiant 4</a:t>
              </a:r>
            </a:p>
          </p:txBody>
        </p:sp>
      </p:grpSp>
      <p:sp>
        <p:nvSpPr>
          <p:cNvPr id="35" name="Espace réservé du numéro de diapositive 2">
            <a:extLst>
              <a:ext uri="{FF2B5EF4-FFF2-40B4-BE49-F238E27FC236}">
                <a16:creationId xmlns:a16="http://schemas.microsoft.com/office/drawing/2014/main" id="{218EA91F-1A3E-4EE0-A21E-3AE63A97ED28}"/>
              </a:ext>
            </a:extLst>
          </p:cNvPr>
          <p:cNvSpPr txBox="1">
            <a:spLocks/>
          </p:cNvSpPr>
          <p:nvPr/>
        </p:nvSpPr>
        <p:spPr>
          <a:xfrm>
            <a:off x="8515350" y="6469120"/>
            <a:ext cx="628650" cy="365125"/>
          </a:xfrm>
          <a:prstGeom prst="rect">
            <a:avLst/>
          </a:prstGeom>
        </p:spPr>
        <p:txBody>
          <a:bodyPr/>
          <a:lstStyle>
            <a:defPPr>
              <a:defRPr lang="fr-F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E4E265-2F72-DF4D-B77D-D3249BA76B9F}" type="slidenum">
              <a:rPr lang="fr-FR" sz="1400" b="1" smtClean="0">
                <a:latin typeface="+mj-lt"/>
              </a:rPr>
              <a:pPr algn="r">
                <a:defRPr/>
              </a:pPr>
              <a:t>9</a:t>
            </a:fld>
            <a:endParaRPr lang="fr-FR" sz="1400" b="1" dirty="0">
              <a:latin typeface="+mj-lt"/>
            </a:endParaRPr>
          </a:p>
        </p:txBody>
      </p:sp>
    </p:spTree>
  </p:cSld>
  <p:clrMapOvr>
    <a:masterClrMapping/>
  </p:clrMapOvr>
  <p:transition spd="slow">
    <p:fade/>
  </p:transition>
</p:sld>
</file>

<file path=ppt/theme/theme1.xml><?xml version="1.0" encoding="utf-8"?>
<a:theme xmlns:a="http://schemas.openxmlformats.org/drawingml/2006/main" name="IG-DO">
  <a:themeElements>
    <a:clrScheme name="Henallux">
      <a:dk1>
        <a:sysClr val="windowText" lastClr="000000"/>
      </a:dk1>
      <a:lt1>
        <a:sysClr val="window" lastClr="FFFFFF"/>
      </a:lt1>
      <a:dk2>
        <a:srgbClr val="1782BF"/>
      </a:dk2>
      <a:lt2>
        <a:srgbClr val="62BCE9"/>
      </a:lt2>
      <a:accent1>
        <a:srgbClr val="073779"/>
      </a:accent1>
      <a:accent2>
        <a:srgbClr val="1782BF"/>
      </a:accent2>
      <a:accent3>
        <a:srgbClr val="618812"/>
      </a:accent3>
      <a:accent4>
        <a:srgbClr val="E61E3F"/>
      </a:accent4>
      <a:accent5>
        <a:srgbClr val="C76402"/>
      </a:accent5>
      <a:accent6>
        <a:srgbClr val="62BCE9"/>
      </a:accent6>
      <a:hlink>
        <a:srgbClr val="073779"/>
      </a:hlink>
      <a:folHlink>
        <a:srgbClr val="07377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G-DO" id="{324C21CE-970C-4467-ABDE-64CD32BF5B98}" vid="{A1642B72-90D5-4863-AB60-29150A6D2070}"/>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14A21A372A9146B16E03D2FFA24519" ma:contentTypeVersion="0" ma:contentTypeDescription="Crée un document." ma:contentTypeScope="" ma:versionID="0554c3f951743da85fb6598d75f1ce4a">
  <xsd:schema xmlns:xsd="http://www.w3.org/2001/XMLSchema" xmlns:xs="http://www.w3.org/2001/XMLSchema" xmlns:p="http://schemas.microsoft.com/office/2006/metadata/properties" targetNamespace="http://schemas.microsoft.com/office/2006/metadata/properties" ma:root="true" ma:fieldsID="706a885179e188e80f1084b6b308137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764172-C88D-450B-A729-B337B7E20C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FEB534B-E57C-4873-BB22-0EE2DF352BE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11217</TotalTime>
  <Words>3750</Words>
  <Application>Microsoft Office PowerPoint</Application>
  <PresentationFormat>Affichage à l'écran (4:3)</PresentationFormat>
  <Paragraphs>682</Paragraphs>
  <Slides>54</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54</vt:i4>
      </vt:variant>
    </vt:vector>
  </HeadingPairs>
  <TitlesOfParts>
    <vt:vector size="61" baseType="lpstr">
      <vt:lpstr>Consolas</vt:lpstr>
      <vt:lpstr>Calibri Light</vt:lpstr>
      <vt:lpstr>Wingdings</vt:lpstr>
      <vt:lpstr>Calibri</vt:lpstr>
      <vt:lpstr>Courier New</vt:lpstr>
      <vt:lpstr>Arial</vt:lpstr>
      <vt:lpstr>IG-DO</vt:lpstr>
      <vt:lpstr>Modèle de Von Neumann</vt:lpstr>
      <vt:lpstr>Architecture actuelle</vt:lpstr>
      <vt:lpstr>Innovations</vt:lpstr>
      <vt:lpstr>Améliorations du processeur</vt:lpstr>
      <vt:lpstr>Concurrence vs Parallélisme</vt:lpstr>
      <vt:lpstr>Parallélisme</vt:lpstr>
      <vt:lpstr>Taxonomie de Flynn</vt:lpstr>
      <vt:lpstr>Pipeline : analogie du lavoir</vt:lpstr>
      <vt:lpstr>Pipeline : analogie du lavoir</vt:lpstr>
      <vt:lpstr>Pipeline : analogie du lavoir</vt:lpstr>
      <vt:lpstr>Pipeline : analogie du lavoir</vt:lpstr>
      <vt:lpstr>Pipeline : dans le processeur…</vt:lpstr>
      <vt:lpstr>Étapes</vt:lpstr>
      <vt:lpstr>Étapes</vt:lpstr>
      <vt:lpstr>Mise en place</vt:lpstr>
      <vt:lpstr>Mise en place</vt:lpstr>
      <vt:lpstr>Exemple</vt:lpstr>
      <vt:lpstr>Profondeur du pipeline</vt:lpstr>
      <vt:lpstr>Remarques sur la performance</vt:lpstr>
      <vt:lpstr>Améliorations possibles</vt:lpstr>
      <vt:lpstr>Dépendances et aléas</vt:lpstr>
      <vt:lpstr>Dépendances de ressources – Solutions</vt:lpstr>
      <vt:lpstr>Dépendances de données - Classification </vt:lpstr>
      <vt:lpstr>Dépendances de données - Classification </vt:lpstr>
      <vt:lpstr>Dépendances de données – Solutions</vt:lpstr>
      <vt:lpstr>Dépendances de données – Solutions</vt:lpstr>
      <vt:lpstr>Dépendances de données – Solutions</vt:lpstr>
      <vt:lpstr>Cas particulier : load delay</vt:lpstr>
      <vt:lpstr>Dépendances de contrôle </vt:lpstr>
      <vt:lpstr>Dépendances de contrôle </vt:lpstr>
      <vt:lpstr>Dépendances de contrôle – Solutions</vt:lpstr>
      <vt:lpstr>Dépendances de contrôle – Solutions</vt:lpstr>
      <vt:lpstr>Dépendances de contrôle – Solutions</vt:lpstr>
      <vt:lpstr>Dépendances de contrôle – Solutions</vt:lpstr>
      <vt:lpstr>Dépendances de contrôle – Solutions</vt:lpstr>
      <vt:lpstr>Dépendances de contrôle – Solutions</vt:lpstr>
      <vt:lpstr>Architecture SuperPipeline</vt:lpstr>
      <vt:lpstr>Mémoires caches</vt:lpstr>
      <vt:lpstr>Cache hit ou cache miss</vt:lpstr>
      <vt:lpstr>Cache exclusif ou inclusif</vt:lpstr>
      <vt:lpstr>Pipeline et mémoire cache…</vt:lpstr>
      <vt:lpstr>Quid du jeu d'instruction ?</vt:lpstr>
      <vt:lpstr>CISC</vt:lpstr>
      <vt:lpstr>RISC</vt:lpstr>
      <vt:lpstr>CISC   vs   RISC</vt:lpstr>
      <vt:lpstr>Superscalaire</vt:lpstr>
      <vt:lpstr>Hyperthreading</vt:lpstr>
      <vt:lpstr>Multi-cœur</vt:lpstr>
      <vt:lpstr>Multi-cœur</vt:lpstr>
      <vt:lpstr>Multi-processeurs</vt:lpstr>
      <vt:lpstr>CPU Simulator</vt:lpstr>
      <vt:lpstr>Pipeline</vt:lpstr>
      <vt:lpstr>Pipeline</vt:lpstr>
      <vt:lpstr>Pipeline</vt:lpstr>
    </vt:vector>
  </TitlesOfParts>
  <Manager>JEANPIERRE Laurent</Manager>
  <Company>IUT de Caen, Département Informatique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d'architecture des ordinateurs</dc:title>
  <dc:subject>Le microprocesseur</dc:subject>
  <dc:creator>JEANPIERRE Laurent</dc:creator>
  <cp:lastModifiedBy>Cécile</cp:lastModifiedBy>
  <cp:revision>648</cp:revision>
  <dcterms:created xsi:type="dcterms:W3CDTF">2005-08-18T14:55:37Z</dcterms:created>
  <dcterms:modified xsi:type="dcterms:W3CDTF">2020-11-30T13:56:20Z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0x010100D414A21A372A9146B16E03D2FFA24519</vt:lpwstr>
  </property>
</Properties>
</file>