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957" r:id="rId2"/>
    <p:sldId id="973" r:id="rId3"/>
    <p:sldId id="974" r:id="rId4"/>
    <p:sldId id="413" r:id="rId5"/>
    <p:sldId id="414" r:id="rId6"/>
    <p:sldId id="1258" r:id="rId7"/>
    <p:sldId id="1259" r:id="rId8"/>
    <p:sldId id="415" r:id="rId9"/>
    <p:sldId id="495" r:id="rId10"/>
    <p:sldId id="416" r:id="rId11"/>
    <p:sldId id="417" r:id="rId12"/>
    <p:sldId id="964" r:id="rId13"/>
    <p:sldId id="972" r:id="rId14"/>
    <p:sldId id="966" r:id="rId15"/>
    <p:sldId id="969" r:id="rId16"/>
    <p:sldId id="970" r:id="rId17"/>
    <p:sldId id="421" r:id="rId18"/>
    <p:sldId id="968" r:id="rId19"/>
    <p:sldId id="959" r:id="rId20"/>
    <p:sldId id="419" r:id="rId21"/>
    <p:sldId id="420" r:id="rId22"/>
    <p:sldId id="967" r:id="rId23"/>
    <p:sldId id="971" r:id="rId24"/>
    <p:sldId id="958" r:id="rId25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 B" initials="CB" lastIdx="1" clrIdx="0"/>
  <p:cmAuthor id="1" name="Cécile Pirott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FFFF99"/>
    <a:srgbClr val="F5CCCE"/>
    <a:srgbClr val="83B818"/>
    <a:srgbClr val="E5CCE5"/>
    <a:srgbClr val="B3AEB3"/>
    <a:srgbClr val="F3E8F2"/>
    <a:srgbClr val="006782"/>
    <a:srgbClr val="9A3A3A"/>
    <a:srgbClr val="1A1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5730" autoAdjust="0"/>
  </p:normalViewPr>
  <p:slideViewPr>
    <p:cSldViewPr snapToGrid="0">
      <p:cViewPr varScale="1">
        <p:scale>
          <a:sx n="70" d="100"/>
          <a:sy n="70" d="100"/>
        </p:scale>
        <p:origin x="60" y="85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 snapToGrid="0">
      <p:cViewPr varScale="1">
        <p:scale>
          <a:sx n="66" d="100"/>
          <a:sy n="66" d="100"/>
        </p:scale>
        <p:origin x="-329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23/06/2023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70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int</a:t>
            </a:r>
            <a:r>
              <a:rPr lang="fr-BE" dirty="0"/>
              <a:t> </a:t>
            </a:r>
            <a:r>
              <a:rPr lang="fr-BE" dirty="0" err="1"/>
              <a:t>nbBoissons</a:t>
            </a:r>
            <a:r>
              <a:rPr lang="fr-BE" dirty="0"/>
              <a:t> =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20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// </a:t>
            </a:r>
            <a:r>
              <a:rPr lang="fr-BE" dirty="0" err="1"/>
              <a:t>Caster</a:t>
            </a:r>
            <a:r>
              <a:rPr lang="fr-BE" dirty="0"/>
              <a:t> un réel en entier, ce n'est pas une bonne idée !</a:t>
            </a:r>
          </a:p>
          <a:p>
            <a:r>
              <a:rPr lang="fr-BE" dirty="0"/>
              <a:t>// Si tu converti ainsi, tu vas tronquer la valeur au lieu de l'arrondir, </a:t>
            </a:r>
          </a:p>
          <a:p>
            <a:r>
              <a:rPr lang="fr-BE" dirty="0"/>
              <a:t>// Il vaut donc mieux passer par les fonctions qui permettent d'arrondir (round ou </a:t>
            </a:r>
            <a:r>
              <a:rPr lang="fr-BE" dirty="0" err="1"/>
              <a:t>ceil</a:t>
            </a:r>
            <a:r>
              <a:rPr lang="fr-BE" dirty="0"/>
              <a:t>).</a:t>
            </a:r>
          </a:p>
          <a:p>
            <a:r>
              <a:rPr lang="fr-BE" dirty="0"/>
              <a:t>// En effet, il est possible qu'une variable que tu penses valoir 8.0 soit représentée en mémoire par 7.999999 et donc tronquée à 7 via le casting...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252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82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7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70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Explications : sécurité, </a:t>
            </a:r>
            <a:r>
              <a:rPr lang="fr-BE" dirty="0" err="1"/>
              <a:t>overflow</a:t>
            </a:r>
            <a:r>
              <a:rPr lang="fr-BE" dirty="0"/>
              <a:t>, portabilité, Microsoft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7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875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7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7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Fonction </a:t>
            </a:r>
            <a:r>
              <a:rPr lang="fr-BE" dirty="0">
                <a:sym typeface="Wingdings" pitchFamily="2" charset="2"/>
              </a:rPr>
              <a:t> renvoie un résultat</a:t>
            </a:r>
          </a:p>
          <a:p>
            <a:r>
              <a:rPr lang="fr-BE" dirty="0">
                <a:sym typeface="Wingdings" pitchFamily="2" charset="2"/>
              </a:rPr>
              <a:t>Procédure  ne renvoie pas de résultat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625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100 - xp % 100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64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333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818640"/>
            <a:ext cx="8229600" cy="4429760"/>
          </a:xfrm>
        </p:spPr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9F7A0488-617E-463F-B563-28D660A0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2DF8F8-483B-41F1-9786-0138FD1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0BE26606-5B63-4A53-A342-E330233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1D4A3C0-E327-48EF-B208-BC40E0A74B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239838"/>
            <a:ext cx="8229600" cy="57943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fr-FR" dirty="0"/>
              <a:t>Modifier le style du titre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290861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332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61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5" r:id="rId2"/>
    <p:sldLayoutId id="2147483760" r:id="rId3"/>
    <p:sldLayoutId id="2147483762" r:id="rId4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15963" indent="-354013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Wingdings" panose="05000000000000000000" pitchFamily="2" charset="2"/>
        <a:buChar char="§"/>
        <a:defRPr sz="2400">
          <a:solidFill>
            <a:srgbClr val="404040"/>
          </a:solidFill>
          <a:latin typeface="+mn-lt"/>
          <a:ea typeface="ＭＳ Ｐゴシック" charset="-128"/>
        </a:defRPr>
      </a:lvl2pPr>
      <a:lvl3pPr marL="1079500" indent="-3635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anose="05000000000000000000" pitchFamily="2" charset="2"/>
        <a:buChar char="§"/>
        <a:defRPr sz="20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47DE642-5790-4CC1-B2D2-47A36F73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574505" cy="48198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BE" dirty="0"/>
              <a:t>Module 0 : Introduction et notions de base</a:t>
            </a:r>
          </a:p>
          <a:p>
            <a:pPr>
              <a:spcBef>
                <a:spcPts val="1200"/>
              </a:spcBef>
            </a:pPr>
            <a:r>
              <a:rPr lang="fr-BE" b="1" dirty="0"/>
              <a:t>Module 1 : Instructions, expressions et 					opérateurs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2 : Alternatives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3 : Répétitives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4 : Tableaux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5 : Fonctions</a:t>
            </a:r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9852-A46E-4563-81C9-1C1FF00B25F6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4" name="Espace réservé du contenu 11">
            <a:extLst>
              <a:ext uri="{FF2B5EF4-FFF2-40B4-BE49-F238E27FC236}">
                <a16:creationId xmlns:a16="http://schemas.microsoft.com/office/drawing/2014/main" id="{D599FBAC-FF4E-47CE-A74C-FA72A7C0135A}"/>
              </a:ext>
            </a:extLst>
          </p:cNvPr>
          <p:cNvSpPr txBox="1">
            <a:spLocks/>
          </p:cNvSpPr>
          <p:nvPr/>
        </p:nvSpPr>
        <p:spPr>
          <a:xfrm>
            <a:off x="4741945" y="4284929"/>
            <a:ext cx="3944855" cy="199117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400">
                <a:solidFill>
                  <a:srgbClr val="40404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fr-BE" kern="0" dirty="0"/>
              <a:t>UE </a:t>
            </a:r>
            <a:r>
              <a:rPr lang="fr-BE" b="1" kern="0" dirty="0">
                <a:solidFill>
                  <a:schemeClr val="accent4"/>
                </a:solidFill>
              </a:rPr>
              <a:t>non délibérable 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fr-BE" sz="3200" b="1" kern="0" dirty="0">
                <a:sym typeface="Wingdings" panose="05000000000000000000" pitchFamily="2" charset="2"/>
              </a:rPr>
              <a:t></a:t>
            </a:r>
            <a:r>
              <a:rPr lang="fr-BE" kern="0" dirty="0">
                <a:sym typeface="Wingdings" panose="05000000000000000000" pitchFamily="2" charset="2"/>
              </a:rPr>
              <a:t> </a:t>
            </a:r>
            <a:br>
              <a:rPr lang="fr-BE" kern="0" dirty="0">
                <a:sym typeface="Wingdings" panose="05000000000000000000" pitchFamily="2" charset="2"/>
              </a:rPr>
            </a:br>
            <a:r>
              <a:rPr lang="fr-BE" kern="0" dirty="0">
                <a:sym typeface="Wingdings" panose="05000000000000000000" pitchFamily="2" charset="2"/>
              </a:rPr>
              <a:t>Vous n’avez pas le droit à l’échec !</a:t>
            </a:r>
            <a:endParaRPr lang="fr-BE" kern="0" dirty="0"/>
          </a:p>
        </p:txBody>
      </p:sp>
    </p:spTree>
    <p:extLst>
      <p:ext uri="{BB962C8B-B14F-4D97-AF65-F5344CB8AC3E}">
        <p14:creationId xmlns:p14="http://schemas.microsoft.com/office/powerpoint/2010/main" val="189608504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Expression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Suite d’opérateurs et d’opérandes (variable, littéral, expression…)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Opérateurs d’affectation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	</a:t>
            </a:r>
            <a:r>
              <a:rPr lang="fr-BE" b="1" dirty="0"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Opérateurs arithmétiques</a:t>
            </a:r>
          </a:p>
          <a:p>
            <a:pPr marL="0" indent="0">
              <a:buNone/>
            </a:pPr>
            <a:r>
              <a:rPr lang="fr-BE" b="1" dirty="0"/>
              <a:t>	</a:t>
            </a:r>
            <a:r>
              <a:rPr lang="fr-BE" b="1" dirty="0">
                <a:latin typeface="Consolas" panose="020B0609020204030204" pitchFamily="49" charset="0"/>
              </a:rPr>
              <a:t>+	-	*	/	%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Opérateurs de comparaisons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	</a:t>
            </a:r>
            <a:r>
              <a:rPr lang="fr-BE" dirty="0"/>
              <a:t>&lt;	</a:t>
            </a:r>
            <a:r>
              <a:rPr lang="fr-BE" b="1" dirty="0"/>
              <a:t>&lt;=</a:t>
            </a:r>
            <a:r>
              <a:rPr lang="fr-BE" dirty="0"/>
              <a:t>	</a:t>
            </a:r>
            <a:r>
              <a:rPr lang="fr-BE" b="1" dirty="0"/>
              <a:t>&gt;=</a:t>
            </a:r>
            <a:r>
              <a:rPr lang="fr-BE" dirty="0"/>
              <a:t>	&gt;	</a:t>
            </a:r>
            <a:r>
              <a:rPr lang="fr-BE" b="1" dirty="0"/>
              <a:t>==</a:t>
            </a:r>
            <a:r>
              <a:rPr lang="fr-BE" dirty="0"/>
              <a:t>	</a:t>
            </a:r>
            <a:r>
              <a:rPr lang="fr-BE" b="1" dirty="0"/>
              <a:t>!=</a:t>
            </a:r>
            <a:endParaRPr lang="fr-BE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1F3F44-3C0A-4CBE-A9A2-C951ECD35DDE}"/>
              </a:ext>
            </a:extLst>
          </p:cNvPr>
          <p:cNvSpPr txBox="1"/>
          <p:nvPr/>
        </p:nvSpPr>
        <p:spPr>
          <a:xfrm>
            <a:off x="1803381" y="4630725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unaire/binaire</a:t>
            </a:r>
          </a:p>
        </p:txBody>
      </p:sp>
    </p:spTree>
    <p:extLst>
      <p:ext uri="{BB962C8B-B14F-4D97-AF65-F5344CB8AC3E}">
        <p14:creationId xmlns:p14="http://schemas.microsoft.com/office/powerpoint/2010/main" val="34859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Affectation…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/>
          </a:p>
          <a:p>
            <a:pPr marL="0" lvl="1" indent="0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nbNouveau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nbAncien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+ 10;</a:t>
            </a:r>
          </a:p>
          <a:p>
            <a:pPr marL="0" lvl="1" indent="0">
              <a:spcBef>
                <a:spcPts val="600"/>
              </a:spcBef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1" indent="0">
              <a:spcBef>
                <a:spcPts val="600"/>
              </a:spcBef>
              <a:buNone/>
            </a:pPr>
            <a:b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1" indent="0">
              <a:spcBef>
                <a:spcPts val="600"/>
              </a:spcBef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1" indent="0">
              <a:spcBef>
                <a:spcPts val="600"/>
              </a:spcBef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prixTVAC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prixHTVA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* (1 +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tauxTVA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b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11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16C194B-3935-4E73-902E-6E826D3C14DD}"/>
              </a:ext>
            </a:extLst>
          </p:cNvPr>
          <p:cNvGrpSpPr/>
          <p:nvPr/>
        </p:nvGrpSpPr>
        <p:grpSpPr>
          <a:xfrm>
            <a:off x="1085844" y="1413391"/>
            <a:ext cx="2818308" cy="528491"/>
            <a:chOff x="1085844" y="1413391"/>
            <a:chExt cx="2818308" cy="528491"/>
          </a:xfrm>
        </p:grpSpPr>
        <p:sp>
          <p:nvSpPr>
            <p:cNvPr id="13" name="Arc plein 12"/>
            <p:cNvSpPr/>
            <p:nvPr/>
          </p:nvSpPr>
          <p:spPr>
            <a:xfrm>
              <a:off x="3087723" y="1713282"/>
              <a:ext cx="816429" cy="2286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  <p:sp>
          <p:nvSpPr>
            <p:cNvPr id="14" name="Flèche courbée vers le haut 13"/>
            <p:cNvSpPr/>
            <p:nvPr/>
          </p:nvSpPr>
          <p:spPr>
            <a:xfrm rot="10800000">
              <a:off x="1085844" y="1413391"/>
              <a:ext cx="2508262" cy="299892"/>
            </a:xfrm>
            <a:prstGeom prst="curvedUpArrow">
              <a:avLst>
                <a:gd name="adj1" fmla="val 30395"/>
                <a:gd name="adj2" fmla="val 115979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114571CF-90CA-484F-B9A6-9EC71AF642FD}"/>
              </a:ext>
            </a:extLst>
          </p:cNvPr>
          <p:cNvGrpSpPr/>
          <p:nvPr/>
        </p:nvGrpSpPr>
        <p:grpSpPr>
          <a:xfrm>
            <a:off x="526827" y="2361398"/>
            <a:ext cx="2370497" cy="712890"/>
            <a:chOff x="6647284" y="2458275"/>
            <a:chExt cx="2370497" cy="712890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AF28B35B-F78E-4752-BEEA-3CB9F4C2B56F}"/>
                </a:ext>
              </a:extLst>
            </p:cNvPr>
            <p:cNvGrpSpPr/>
            <p:nvPr/>
          </p:nvGrpSpPr>
          <p:grpSpPr>
            <a:xfrm>
              <a:off x="6647284" y="2458275"/>
              <a:ext cx="2370497" cy="712890"/>
              <a:chOff x="6647284" y="2458275"/>
              <a:chExt cx="2370497" cy="7128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A030FC-12FD-4FB0-A9F7-4CE1AA3FD357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@n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643C9A1-FB12-4D00-BBE8-CD4BE3E804C9}"/>
                  </a:ext>
                </a:extLst>
              </p:cNvPr>
              <p:cNvSpPr txBox="1"/>
              <p:nvPr/>
            </p:nvSpPr>
            <p:spPr>
              <a:xfrm>
                <a:off x="7840838" y="2565996"/>
                <a:ext cx="117694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460612-2536-4101-AFAE-9676EE4B3226}"/>
                  </a:ext>
                </a:extLst>
              </p:cNvPr>
              <p:cNvSpPr/>
              <p:nvPr/>
            </p:nvSpPr>
            <p:spPr>
              <a:xfrm>
                <a:off x="6647284" y="2458275"/>
                <a:ext cx="11945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 err="1">
                    <a:latin typeface="Consolas" panose="020B0609020204030204" pitchFamily="49" charset="0"/>
                  </a:rPr>
                  <a:t>nbNouveau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4A69EB7-BE93-452E-86C2-8939EA4B992E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A5889132-0BB3-449C-83CB-C07F53EC8778}"/>
              </a:ext>
            </a:extLst>
          </p:cNvPr>
          <p:cNvGrpSpPr/>
          <p:nvPr/>
        </p:nvGrpSpPr>
        <p:grpSpPr>
          <a:xfrm>
            <a:off x="3513605" y="2343506"/>
            <a:ext cx="2257285" cy="712890"/>
            <a:chOff x="6760496" y="2458275"/>
            <a:chExt cx="2257285" cy="712890"/>
          </a:xfrm>
        </p:grpSpPr>
        <p:grpSp>
          <p:nvGrpSpPr>
            <p:cNvPr id="18" name="Group 5">
              <a:extLst>
                <a:ext uri="{FF2B5EF4-FFF2-40B4-BE49-F238E27FC236}">
                  <a16:creationId xmlns:a16="http://schemas.microsoft.com/office/drawing/2014/main" id="{EEE31A28-004C-4926-8B43-AE00207425CE}"/>
                </a:ext>
              </a:extLst>
            </p:cNvPr>
            <p:cNvGrpSpPr/>
            <p:nvPr/>
          </p:nvGrpSpPr>
          <p:grpSpPr>
            <a:xfrm>
              <a:off x="6760496" y="2458275"/>
              <a:ext cx="2257285" cy="712890"/>
              <a:chOff x="6760496" y="2458275"/>
              <a:chExt cx="2257285" cy="71289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111D6-C041-4011-832D-40FD41893766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@a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TextBox 8">
                <a:extLst>
                  <a:ext uri="{FF2B5EF4-FFF2-40B4-BE49-F238E27FC236}">
                    <a16:creationId xmlns:a16="http://schemas.microsoft.com/office/drawing/2014/main" id="{EFB8739E-48FD-4EE1-B069-D507CCB4FBB9}"/>
                  </a:ext>
                </a:extLst>
              </p:cNvPr>
              <p:cNvSpPr txBox="1"/>
              <p:nvPr/>
            </p:nvSpPr>
            <p:spPr>
              <a:xfrm>
                <a:off x="7840838" y="2565996"/>
                <a:ext cx="117694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dirty="0">
                    <a:latin typeface="Consolas" panose="020B0609020204030204" pitchFamily="49" charset="0"/>
                  </a:rPr>
                  <a:t>15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25AE30-A357-450E-AE63-27342F2DF958}"/>
                  </a:ext>
                </a:extLst>
              </p:cNvPr>
              <p:cNvSpPr/>
              <p:nvPr/>
            </p:nvSpPr>
            <p:spPr>
              <a:xfrm>
                <a:off x="6760496" y="2458275"/>
                <a:ext cx="1082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 err="1">
                    <a:latin typeface="Consolas" panose="020B0609020204030204" pitchFamily="49" charset="0"/>
                  </a:rPr>
                  <a:t>nbAncien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658FB663-B052-46E3-A6A4-2E4B331FC8B8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sp>
        <p:nvSpPr>
          <p:cNvPr id="23" name="Flèche courbée vers le haut 13">
            <a:extLst>
              <a:ext uri="{FF2B5EF4-FFF2-40B4-BE49-F238E27FC236}">
                <a16:creationId xmlns:a16="http://schemas.microsoft.com/office/drawing/2014/main" id="{CA676FF0-7106-490D-84D2-9398143D78F4}"/>
              </a:ext>
            </a:extLst>
          </p:cNvPr>
          <p:cNvSpPr/>
          <p:nvPr/>
        </p:nvSpPr>
        <p:spPr>
          <a:xfrm rot="12533200" flipV="1">
            <a:off x="1962822" y="3226950"/>
            <a:ext cx="1335902" cy="299892"/>
          </a:xfrm>
          <a:prstGeom prst="curvedUpArrow">
            <a:avLst>
              <a:gd name="adj1" fmla="val 30395"/>
              <a:gd name="adj2" fmla="val 1159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4E1B80-4449-4504-970C-80FC49A91E44}"/>
              </a:ext>
            </a:extLst>
          </p:cNvPr>
          <p:cNvSpPr/>
          <p:nvPr/>
        </p:nvSpPr>
        <p:spPr>
          <a:xfrm>
            <a:off x="2058427" y="2476624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fr-B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25</a:t>
            </a: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07184112-BF0E-4BAA-AB90-A30B8E7E5711}"/>
              </a:ext>
            </a:extLst>
          </p:cNvPr>
          <p:cNvGrpSpPr/>
          <p:nvPr/>
        </p:nvGrpSpPr>
        <p:grpSpPr>
          <a:xfrm>
            <a:off x="962265" y="4793039"/>
            <a:ext cx="2144071" cy="712890"/>
            <a:chOff x="6873710" y="2458275"/>
            <a:chExt cx="2144071" cy="712890"/>
          </a:xfrm>
        </p:grpSpPr>
        <p:grpSp>
          <p:nvGrpSpPr>
            <p:cNvPr id="27" name="Group 5">
              <a:extLst>
                <a:ext uri="{FF2B5EF4-FFF2-40B4-BE49-F238E27FC236}">
                  <a16:creationId xmlns:a16="http://schemas.microsoft.com/office/drawing/2014/main" id="{60128408-D92F-4516-9F56-77A3816C5B82}"/>
                </a:ext>
              </a:extLst>
            </p:cNvPr>
            <p:cNvGrpSpPr/>
            <p:nvPr/>
          </p:nvGrpSpPr>
          <p:grpSpPr>
            <a:xfrm>
              <a:off x="6873710" y="2458275"/>
              <a:ext cx="2144071" cy="712890"/>
              <a:chOff x="6873710" y="2458275"/>
              <a:chExt cx="2144071" cy="71289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DC859DD-8726-4C84-AC01-CB038EB64C95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@t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TextBox 8">
                <a:extLst>
                  <a:ext uri="{FF2B5EF4-FFF2-40B4-BE49-F238E27FC236}">
                    <a16:creationId xmlns:a16="http://schemas.microsoft.com/office/drawing/2014/main" id="{156A550F-9B56-4C5F-B220-7DDF0FFD9731}"/>
                  </a:ext>
                </a:extLst>
              </p:cNvPr>
              <p:cNvSpPr txBox="1"/>
              <p:nvPr/>
            </p:nvSpPr>
            <p:spPr>
              <a:xfrm>
                <a:off x="7840838" y="2565996"/>
                <a:ext cx="117694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dirty="0">
                    <a:latin typeface="Consolas" panose="020B0609020204030204" pitchFamily="49" charset="0"/>
                  </a:rPr>
                  <a:t>0.06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DD70FE6-2D20-4866-9DEE-04013C8F91E8}"/>
                  </a:ext>
                </a:extLst>
              </p:cNvPr>
              <p:cNvSpPr/>
              <p:nvPr/>
            </p:nvSpPr>
            <p:spPr>
              <a:xfrm>
                <a:off x="6873710" y="2458275"/>
                <a:ext cx="9701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 err="1">
                    <a:latin typeface="Consolas" panose="020B0609020204030204" pitchFamily="49" charset="0"/>
                  </a:rPr>
                  <a:t>tauxTVA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60B867D6-353C-48D2-B0C4-7BC3979D34F2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15B09602-3E28-441B-9218-FA18BDDE4098}"/>
              </a:ext>
            </a:extLst>
          </p:cNvPr>
          <p:cNvGrpSpPr/>
          <p:nvPr/>
        </p:nvGrpSpPr>
        <p:grpSpPr>
          <a:xfrm>
            <a:off x="3370120" y="4618867"/>
            <a:ext cx="2257285" cy="712890"/>
            <a:chOff x="6760496" y="2458275"/>
            <a:chExt cx="2257285" cy="712890"/>
          </a:xfrm>
        </p:grpSpPr>
        <p:grpSp>
          <p:nvGrpSpPr>
            <p:cNvPr id="33" name="Group 5">
              <a:extLst>
                <a:ext uri="{FF2B5EF4-FFF2-40B4-BE49-F238E27FC236}">
                  <a16:creationId xmlns:a16="http://schemas.microsoft.com/office/drawing/2014/main" id="{69F47698-8E9E-4485-AABF-30F8FA649743}"/>
                </a:ext>
              </a:extLst>
            </p:cNvPr>
            <p:cNvGrpSpPr/>
            <p:nvPr/>
          </p:nvGrpSpPr>
          <p:grpSpPr>
            <a:xfrm>
              <a:off x="6760496" y="2458275"/>
              <a:ext cx="2257285" cy="712890"/>
              <a:chOff x="6760496" y="2458275"/>
              <a:chExt cx="2257285" cy="71289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5685BD-D2F7-4570-8E14-836AF37C3BCB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@h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6" name="TextBox 8">
                <a:extLst>
                  <a:ext uri="{FF2B5EF4-FFF2-40B4-BE49-F238E27FC236}">
                    <a16:creationId xmlns:a16="http://schemas.microsoft.com/office/drawing/2014/main" id="{DB3A3C09-91FE-45D6-8FDD-6617FE4E03D6}"/>
                  </a:ext>
                </a:extLst>
              </p:cNvPr>
              <p:cNvSpPr txBox="1"/>
              <p:nvPr/>
            </p:nvSpPr>
            <p:spPr>
              <a:xfrm>
                <a:off x="7840838" y="2565996"/>
                <a:ext cx="117694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dirty="0">
                    <a:latin typeface="Consolas" panose="020B0609020204030204" pitchFamily="49" charset="0"/>
                  </a:rPr>
                  <a:t>100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8F0FEA2-052B-4531-989B-A6F687389A87}"/>
                  </a:ext>
                </a:extLst>
              </p:cNvPr>
              <p:cNvSpPr/>
              <p:nvPr/>
            </p:nvSpPr>
            <p:spPr>
              <a:xfrm>
                <a:off x="6760496" y="2458275"/>
                <a:ext cx="1082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 err="1">
                    <a:latin typeface="Consolas" panose="020B0609020204030204" pitchFamily="49" charset="0"/>
                  </a:rPr>
                  <a:t>prixHTVA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62012181-1061-4B12-A80C-249C6568E623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grpSp>
        <p:nvGrpSpPr>
          <p:cNvPr id="39" name="Group 4">
            <a:extLst>
              <a:ext uri="{FF2B5EF4-FFF2-40B4-BE49-F238E27FC236}">
                <a16:creationId xmlns:a16="http://schemas.microsoft.com/office/drawing/2014/main" id="{6D285982-01F9-4F7A-9799-06B145C0E03F}"/>
              </a:ext>
            </a:extLst>
          </p:cNvPr>
          <p:cNvGrpSpPr/>
          <p:nvPr/>
        </p:nvGrpSpPr>
        <p:grpSpPr>
          <a:xfrm>
            <a:off x="6100202" y="4618867"/>
            <a:ext cx="2257285" cy="712890"/>
            <a:chOff x="6760496" y="2458275"/>
            <a:chExt cx="2257285" cy="712890"/>
          </a:xfrm>
        </p:grpSpPr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ABE78CB6-7EF2-4B3F-997A-CF77190A66D0}"/>
                </a:ext>
              </a:extLst>
            </p:cNvPr>
            <p:cNvGrpSpPr/>
            <p:nvPr/>
          </p:nvGrpSpPr>
          <p:grpSpPr>
            <a:xfrm>
              <a:off x="6760496" y="2458275"/>
              <a:ext cx="2257285" cy="712890"/>
              <a:chOff x="6760496" y="2458275"/>
              <a:chExt cx="2257285" cy="71289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07BFBE1-989F-431E-9785-B266A08F1108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@p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F89BAA79-160F-4D58-9F79-607622B6D54C}"/>
                  </a:ext>
                </a:extLst>
              </p:cNvPr>
              <p:cNvSpPr txBox="1"/>
              <p:nvPr/>
            </p:nvSpPr>
            <p:spPr>
              <a:xfrm>
                <a:off x="7840838" y="2565996"/>
                <a:ext cx="117694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3958D70-17D7-4DCB-8610-3CF720BB19F9}"/>
                  </a:ext>
                </a:extLst>
              </p:cNvPr>
              <p:cNvSpPr/>
              <p:nvPr/>
            </p:nvSpPr>
            <p:spPr>
              <a:xfrm>
                <a:off x="6760496" y="2458275"/>
                <a:ext cx="1082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 err="1">
                    <a:latin typeface="Consolas" panose="020B0609020204030204" pitchFamily="49" charset="0"/>
                  </a:rPr>
                  <a:t>prixTVAC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Oval 6">
              <a:extLst>
                <a:ext uri="{FF2B5EF4-FFF2-40B4-BE49-F238E27FC236}">
                  <a16:creationId xmlns:a16="http://schemas.microsoft.com/office/drawing/2014/main" id="{169F1DD0-3FFC-4CA8-B56C-1986631E8BCB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303CEF0-6A4B-498F-9D27-484DE6A540F8}"/>
              </a:ext>
            </a:extLst>
          </p:cNvPr>
          <p:cNvSpPr/>
          <p:nvPr/>
        </p:nvSpPr>
        <p:spPr>
          <a:xfrm>
            <a:off x="7421804" y="4741598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fr-B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106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6D175241-845C-43A6-83B4-452C1ABBC845}"/>
              </a:ext>
            </a:extLst>
          </p:cNvPr>
          <p:cNvGrpSpPr/>
          <p:nvPr/>
        </p:nvGrpSpPr>
        <p:grpSpPr>
          <a:xfrm>
            <a:off x="3833161" y="2891793"/>
            <a:ext cx="522119" cy="816429"/>
            <a:chOff x="3833161" y="2891793"/>
            <a:chExt cx="522119" cy="81642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B9C1FFB-B71B-4648-BA5A-B179B687525F}"/>
                </a:ext>
              </a:extLst>
            </p:cNvPr>
            <p:cNvSpPr/>
            <p:nvPr/>
          </p:nvSpPr>
          <p:spPr>
            <a:xfrm>
              <a:off x="3833161" y="3041544"/>
              <a:ext cx="3523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latin typeface="Consolas" panose="020B0609020204030204" pitchFamily="49" charset="0"/>
                </a:rPr>
                <a:t>+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Arc plein 52">
              <a:extLst>
                <a:ext uri="{FF2B5EF4-FFF2-40B4-BE49-F238E27FC236}">
                  <a16:creationId xmlns:a16="http://schemas.microsoft.com/office/drawing/2014/main" id="{7AEAF964-E0AE-4DF3-8CCC-E7A1C080D9D5}"/>
                </a:ext>
              </a:extLst>
            </p:cNvPr>
            <p:cNvSpPr/>
            <p:nvPr/>
          </p:nvSpPr>
          <p:spPr>
            <a:xfrm rot="16200000">
              <a:off x="3832765" y="3185708"/>
              <a:ext cx="816429" cy="2286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664FDF8C-E3AD-4B27-9E7C-C85A2E008D1B}"/>
              </a:ext>
            </a:extLst>
          </p:cNvPr>
          <p:cNvGrpSpPr/>
          <p:nvPr/>
        </p:nvGrpSpPr>
        <p:grpSpPr>
          <a:xfrm>
            <a:off x="4399729" y="3387714"/>
            <a:ext cx="2084048" cy="461665"/>
            <a:chOff x="4399729" y="3387714"/>
            <a:chExt cx="2084048" cy="46166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2EE95BF-B44F-4550-879B-4D2AF5DEAE3F}"/>
                </a:ext>
              </a:extLst>
            </p:cNvPr>
            <p:cNvSpPr/>
            <p:nvPr/>
          </p:nvSpPr>
          <p:spPr>
            <a:xfrm>
              <a:off x="4399729" y="3387714"/>
              <a:ext cx="543998" cy="461665"/>
            </a:xfrm>
            <a:prstGeom prst="rect">
              <a:avLst/>
            </a:prstGeom>
            <a:ln w="19050">
              <a:solidFill>
                <a:schemeClr val="tx1"/>
              </a:solidFill>
              <a:prstDash val="sysDash"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10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566524D-55FC-4968-BF2B-5B38E5A499C4}"/>
                </a:ext>
              </a:extLst>
            </p:cNvPr>
            <p:cNvSpPr/>
            <p:nvPr/>
          </p:nvSpPr>
          <p:spPr>
            <a:xfrm>
              <a:off x="5752487" y="3450125"/>
              <a:ext cx="7312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sz="1600" dirty="0">
                  <a:latin typeface="+mn-lt"/>
                </a:rPr>
                <a:t>littéral</a:t>
              </a:r>
              <a:endParaRPr lang="fr-BE" sz="1600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A080EF7B-9B88-4EE1-B275-10178C265055}"/>
                </a:ext>
              </a:extLst>
            </p:cNvPr>
            <p:cNvCxnSpPr>
              <a:stCxn id="51" idx="3"/>
              <a:endCxn id="55" idx="1"/>
            </p:cNvCxnSpPr>
            <p:nvPr/>
          </p:nvCxnSpPr>
          <p:spPr>
            <a:xfrm>
              <a:off x="4943727" y="3618547"/>
              <a:ext cx="808760" cy="855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9D0AB61D-4481-4441-B4DE-23F2044C1987}"/>
              </a:ext>
            </a:extLst>
          </p:cNvPr>
          <p:cNvGrpSpPr/>
          <p:nvPr/>
        </p:nvGrpSpPr>
        <p:grpSpPr>
          <a:xfrm>
            <a:off x="4876823" y="5180403"/>
            <a:ext cx="565264" cy="704531"/>
            <a:chOff x="5224843" y="5161994"/>
            <a:chExt cx="565264" cy="839610"/>
          </a:xfrm>
        </p:grpSpPr>
        <p:sp>
          <p:nvSpPr>
            <p:cNvPr id="50" name="Arc plein 49">
              <a:extLst>
                <a:ext uri="{FF2B5EF4-FFF2-40B4-BE49-F238E27FC236}">
                  <a16:creationId xmlns:a16="http://schemas.microsoft.com/office/drawing/2014/main" id="{DD4E3E0E-ABD4-49A4-9260-F8280E48CD12}"/>
                </a:ext>
              </a:extLst>
            </p:cNvPr>
            <p:cNvSpPr/>
            <p:nvPr/>
          </p:nvSpPr>
          <p:spPr>
            <a:xfrm rot="7559404">
              <a:off x="4930928" y="5455909"/>
              <a:ext cx="816429" cy="2286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329DA1D-BC22-40AC-8D29-A48C040FA4F2}"/>
                </a:ext>
              </a:extLst>
            </p:cNvPr>
            <p:cNvSpPr/>
            <p:nvPr/>
          </p:nvSpPr>
          <p:spPr>
            <a:xfrm>
              <a:off x="5437729" y="5539939"/>
              <a:ext cx="3523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*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DD5513C9-8362-4500-9F0B-F31399AD0B55}"/>
              </a:ext>
            </a:extLst>
          </p:cNvPr>
          <p:cNvGrpSpPr/>
          <p:nvPr/>
        </p:nvGrpSpPr>
        <p:grpSpPr>
          <a:xfrm>
            <a:off x="3065653" y="3065059"/>
            <a:ext cx="811389" cy="461665"/>
            <a:chOff x="3065653" y="3065059"/>
            <a:chExt cx="811389" cy="46166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F20FB5-2FF5-4BD1-8BB1-2D9F3F2282E7}"/>
                </a:ext>
              </a:extLst>
            </p:cNvPr>
            <p:cNvSpPr/>
            <p:nvPr/>
          </p:nvSpPr>
          <p:spPr>
            <a:xfrm>
              <a:off x="3065653" y="3065059"/>
              <a:ext cx="5439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25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Flèche : gauche 64">
              <a:extLst>
                <a:ext uri="{FF2B5EF4-FFF2-40B4-BE49-F238E27FC236}">
                  <a16:creationId xmlns:a16="http://schemas.microsoft.com/office/drawing/2014/main" id="{D5262744-9DED-47C4-AF21-FCABBD61DCB1}"/>
                </a:ext>
              </a:extLst>
            </p:cNvPr>
            <p:cNvSpPr/>
            <p:nvPr/>
          </p:nvSpPr>
          <p:spPr>
            <a:xfrm>
              <a:off x="3540811" y="3216432"/>
              <a:ext cx="336231" cy="17891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2E91F8B3-2AB2-4FB6-8C8E-8562C8EDA3C6}"/>
              </a:ext>
            </a:extLst>
          </p:cNvPr>
          <p:cNvGrpSpPr/>
          <p:nvPr/>
        </p:nvGrpSpPr>
        <p:grpSpPr>
          <a:xfrm>
            <a:off x="5445727" y="5431178"/>
            <a:ext cx="1027034" cy="461665"/>
            <a:chOff x="5752487" y="5489014"/>
            <a:chExt cx="1027034" cy="46166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7B93785-2F96-4EA9-9AC3-46B2B16F6BDF}"/>
                </a:ext>
              </a:extLst>
            </p:cNvPr>
            <p:cNvSpPr/>
            <p:nvPr/>
          </p:nvSpPr>
          <p:spPr>
            <a:xfrm>
              <a:off x="6052551" y="5489014"/>
              <a:ext cx="7269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106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Flèche : gauche 66">
              <a:extLst>
                <a:ext uri="{FF2B5EF4-FFF2-40B4-BE49-F238E27FC236}">
                  <a16:creationId xmlns:a16="http://schemas.microsoft.com/office/drawing/2014/main" id="{1F5574C3-1AEA-48C1-9F7A-0C76F465AAB5}"/>
                </a:ext>
              </a:extLst>
            </p:cNvPr>
            <p:cNvSpPr/>
            <p:nvPr/>
          </p:nvSpPr>
          <p:spPr>
            <a:xfrm rot="10800000">
              <a:off x="5752487" y="5639099"/>
              <a:ext cx="336231" cy="17891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69" name="Flèche courbée vers le haut 13">
            <a:extLst>
              <a:ext uri="{FF2B5EF4-FFF2-40B4-BE49-F238E27FC236}">
                <a16:creationId xmlns:a16="http://schemas.microsoft.com/office/drawing/2014/main" id="{0F4C4877-E901-4431-B32D-53F3E911F852}"/>
              </a:ext>
            </a:extLst>
          </p:cNvPr>
          <p:cNvSpPr/>
          <p:nvPr/>
        </p:nvSpPr>
        <p:spPr>
          <a:xfrm rot="9472959" flipH="1" flipV="1">
            <a:off x="6306717" y="5528749"/>
            <a:ext cx="1623860" cy="299892"/>
          </a:xfrm>
          <a:prstGeom prst="curvedUpArrow">
            <a:avLst>
              <a:gd name="adj1" fmla="val 30395"/>
              <a:gd name="adj2" fmla="val 1159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9D3F1165-AEB1-4B3A-8582-0BBF9025D9D0}"/>
              </a:ext>
            </a:extLst>
          </p:cNvPr>
          <p:cNvGrpSpPr/>
          <p:nvPr/>
        </p:nvGrpSpPr>
        <p:grpSpPr>
          <a:xfrm flipH="1">
            <a:off x="3150119" y="5254971"/>
            <a:ext cx="522119" cy="816429"/>
            <a:chOff x="3833161" y="2891793"/>
            <a:chExt cx="522119" cy="81642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50A2E5D-DDDB-408D-AA4F-9485290EA315}"/>
                </a:ext>
              </a:extLst>
            </p:cNvPr>
            <p:cNvSpPr/>
            <p:nvPr/>
          </p:nvSpPr>
          <p:spPr>
            <a:xfrm>
              <a:off x="3833161" y="3041544"/>
              <a:ext cx="3523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latin typeface="Consolas" panose="020B0609020204030204" pitchFamily="49" charset="0"/>
                </a:rPr>
                <a:t>+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" name="Arc plein 71">
              <a:extLst>
                <a:ext uri="{FF2B5EF4-FFF2-40B4-BE49-F238E27FC236}">
                  <a16:creationId xmlns:a16="http://schemas.microsoft.com/office/drawing/2014/main" id="{EDD51976-9A8B-492A-88A5-1C92DBB36101}"/>
                </a:ext>
              </a:extLst>
            </p:cNvPr>
            <p:cNvSpPr/>
            <p:nvPr/>
          </p:nvSpPr>
          <p:spPr>
            <a:xfrm rot="16200000">
              <a:off x="3832765" y="3185708"/>
              <a:ext cx="816429" cy="2286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C2214D2C-CC26-4512-B3EB-FA3782F41B68}"/>
              </a:ext>
            </a:extLst>
          </p:cNvPr>
          <p:cNvGrpSpPr/>
          <p:nvPr/>
        </p:nvGrpSpPr>
        <p:grpSpPr>
          <a:xfrm flipH="1">
            <a:off x="1257690" y="5856171"/>
            <a:ext cx="1892429" cy="461665"/>
            <a:chOff x="4591348" y="3387714"/>
            <a:chExt cx="1892429" cy="46166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68737C-F15F-40FB-8417-38ED337D3721}"/>
                </a:ext>
              </a:extLst>
            </p:cNvPr>
            <p:cNvSpPr/>
            <p:nvPr/>
          </p:nvSpPr>
          <p:spPr>
            <a:xfrm>
              <a:off x="4591348" y="3387714"/>
              <a:ext cx="352379" cy="461665"/>
            </a:xfrm>
            <a:prstGeom prst="rect">
              <a:avLst/>
            </a:prstGeom>
            <a:ln w="19050">
              <a:solidFill>
                <a:schemeClr val="tx1"/>
              </a:solidFill>
              <a:prstDash val="sysDash"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B4ACB5-763F-4C72-85A4-B6CF4817985A}"/>
                </a:ext>
              </a:extLst>
            </p:cNvPr>
            <p:cNvSpPr/>
            <p:nvPr/>
          </p:nvSpPr>
          <p:spPr>
            <a:xfrm>
              <a:off x="5752487" y="3450125"/>
              <a:ext cx="7312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sz="1600" dirty="0">
                  <a:latin typeface="+mn-lt"/>
                </a:rPr>
                <a:t>littéral</a:t>
              </a:r>
              <a:endParaRPr lang="fr-BE" sz="1600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8DA9DB28-5AF0-4550-B902-65AC21E3634C}"/>
                </a:ext>
              </a:extLst>
            </p:cNvPr>
            <p:cNvCxnSpPr>
              <a:cxnSpLocks/>
              <a:stCxn id="74" idx="3"/>
              <a:endCxn id="75" idx="1"/>
            </p:cNvCxnSpPr>
            <p:nvPr/>
          </p:nvCxnSpPr>
          <p:spPr>
            <a:xfrm>
              <a:off x="4943727" y="3618547"/>
              <a:ext cx="808760" cy="855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8A7DFBA-3CFB-4CFF-9EC8-6F00058B9507}"/>
              </a:ext>
            </a:extLst>
          </p:cNvPr>
          <p:cNvGrpSpPr/>
          <p:nvPr/>
        </p:nvGrpSpPr>
        <p:grpSpPr>
          <a:xfrm flipH="1">
            <a:off x="3670147" y="5424640"/>
            <a:ext cx="1224359" cy="461665"/>
            <a:chOff x="2652683" y="3065059"/>
            <a:chExt cx="1224359" cy="46166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A66EE44-19F0-43DA-8181-0CDC5C4EDE73}"/>
                </a:ext>
              </a:extLst>
            </p:cNvPr>
            <p:cNvSpPr/>
            <p:nvPr/>
          </p:nvSpPr>
          <p:spPr>
            <a:xfrm>
              <a:off x="2652683" y="3065059"/>
              <a:ext cx="9569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1.06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" name="Flèche : gauche 78">
              <a:extLst>
                <a:ext uri="{FF2B5EF4-FFF2-40B4-BE49-F238E27FC236}">
                  <a16:creationId xmlns:a16="http://schemas.microsoft.com/office/drawing/2014/main" id="{3083AA98-B0DC-47BF-8578-93E28E1F1975}"/>
                </a:ext>
              </a:extLst>
            </p:cNvPr>
            <p:cNvSpPr/>
            <p:nvPr/>
          </p:nvSpPr>
          <p:spPr>
            <a:xfrm>
              <a:off x="3540811" y="3216432"/>
              <a:ext cx="336231" cy="17891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186387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45" grpId="0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45214-E355-4BE3-A58F-DD5282AD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A3A38-BC52-4EDD-BCB0-D625CBF1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460377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Complétez les instructions suivantes :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400" dirty="0">
                <a:solidFill>
                  <a:schemeClr val="accent3"/>
                </a:solidFill>
                <a:latin typeface="Consolas" panose="020B0609020204030204" pitchFamily="49" charset="0"/>
              </a:rPr>
              <a:t>// 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Nombre de minutes de jeu cette semaine (7 jours)</a:t>
            </a:r>
            <a:endParaRPr lang="fr-BE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nbMinutesJeuxParSemaine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817; 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438275" algn="l"/>
                <a:tab pos="6096000" algn="l"/>
                <a:tab pos="76200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printf("Nombre moyen de minutes de jeu par jour :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	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  <a:tabLst>
                <a:tab pos="1438275" algn="l"/>
                <a:tab pos="6096000" algn="l"/>
                <a:tab pos="7620000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438275" algn="l"/>
                <a:tab pos="6096000" algn="l"/>
                <a:tab pos="76200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printf("Nombre d'heures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completes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passees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a jouer :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	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3184DE-1D0B-48C7-8BFF-6F1FA5BC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BB72C5-B6EC-41E8-BE2F-446F8F46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178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45214-E355-4BE3-A58F-DD5282AD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A3A38-BC52-4EDD-BCB0-D625CBF1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460377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Complétez les instructions suivantes :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400" dirty="0">
                <a:solidFill>
                  <a:schemeClr val="accent3"/>
                </a:solidFill>
                <a:latin typeface="Consolas" panose="020B0609020204030204" pitchFamily="49" charset="0"/>
              </a:rPr>
              <a:t>// 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Nombre de points d’expérience déjà obtenus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1 niveau = 100 xp</a:t>
            </a:r>
            <a:endParaRPr lang="fr-BE" sz="32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xp = 432;</a:t>
            </a:r>
          </a:p>
          <a:p>
            <a:pPr marL="0" indent="0">
              <a:buNone/>
              <a:tabLst>
                <a:tab pos="3143250" algn="l"/>
                <a:tab pos="3590925" algn="l"/>
                <a:tab pos="61912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printf("Niveau :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printf("Il te manque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xp pour passer de niveau", </a:t>
            </a:r>
          </a:p>
          <a:p>
            <a:pPr marL="0" indent="0">
              <a:buNone/>
              <a:tabLst>
                <a:tab pos="1438275" algn="l"/>
                <a:tab pos="60960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3184DE-1D0B-48C7-8BFF-6F1FA5BC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BB72C5-B6EC-41E8-BE2F-446F8F46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6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45214-E355-4BE3-A58F-DD5282AD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A3A38-BC52-4EDD-BCB0-D625CBF1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460377" cy="4989973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Complétez les instructions suivantes :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Nombre de boissons bues aux fêtes de Wallonie ce WE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nbPekets = 16;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nbBieres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22;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nbCocas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7;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438275" algn="l"/>
                <a:tab pos="1971675" algn="l"/>
                <a:tab pos="7896225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printf("Nombre total de boissons bues durant les 3 jours : 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  <a:tabLst>
                <a:tab pos="1438275" algn="l"/>
                <a:tab pos="1971675" algn="l"/>
                <a:tab pos="4305300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438275" algn="l"/>
                <a:tab pos="1971675" algn="l"/>
                <a:tab pos="43053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printf("Nombre moyen de boissons bues par jours :</a:t>
            </a:r>
          </a:p>
          <a:p>
            <a:pPr marL="0" indent="0">
              <a:buNone/>
              <a:tabLst>
                <a:tab pos="1438275" algn="l"/>
                <a:tab pos="1971675" algn="l"/>
                <a:tab pos="4305300" algn="l"/>
                <a:tab pos="7896225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fr-BE" sz="2000" dirty="0"/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3184DE-1D0B-48C7-8BFF-6F1FA5BC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BB72C5-B6EC-41E8-BE2F-446F8F46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19511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C07E8-067D-48B7-ABDA-12DB5220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76F5D-CDF1-4D2C-ACEF-1ED322FF1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451669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Pourquoi calculer 2 fois la même chose ?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Nombre de boissons bues aux fêtes de Wallonie ce WE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nbPekets = 16;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nbBieres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22;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nbCocas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7;</a:t>
            </a:r>
          </a:p>
          <a:p>
            <a:pPr marL="0" indent="0">
              <a:buNone/>
            </a:pP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						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438275" algn="l"/>
                <a:tab pos="1971675" algn="l"/>
                <a:tab pos="60960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printf("Nombre total de boissons bues durant les 3 jours : 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  <a:tabLst>
                <a:tab pos="1438275" algn="l"/>
                <a:tab pos="1971675" algn="l"/>
                <a:tab pos="4305300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438275" algn="l"/>
                <a:tab pos="1971675" algn="l"/>
                <a:tab pos="43053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printf("Nombre moyen de boissons bues par jours :</a:t>
            </a:r>
          </a:p>
          <a:p>
            <a:pPr marL="0" indent="0">
              <a:buNone/>
              <a:tabLst>
                <a:tab pos="1438275" algn="l"/>
                <a:tab pos="1971675" algn="l"/>
                <a:tab pos="60960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863DAF-00AC-4791-ACAD-DDFC52F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23096E-2A72-4B65-9E15-F23EF83C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46852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C07E8-067D-48B7-ABDA-12DB5220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76F5D-CDF1-4D2C-ACEF-1ED322FF1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451669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Donnez la valeur de la variable </a:t>
            </a:r>
            <a:r>
              <a:rPr lang="fr-BE" dirty="0" err="1">
                <a:latin typeface="Consolas" panose="020B0609020204030204" pitchFamily="49" charset="0"/>
              </a:rPr>
              <a:t>dateValide</a:t>
            </a:r>
            <a:r>
              <a:rPr lang="fr-BE" dirty="0"/>
              <a:t> après chacune des affectations suivantes :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date = 201909;</a:t>
            </a: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bool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dateValide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dateValide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201907 &lt; date; 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dateValide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 vaut </a:t>
            </a:r>
            <a:r>
              <a:rPr lang="fr-BE" sz="2000" u="dash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dateValide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date % 100 &gt; 9;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dateValide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 vaut </a:t>
            </a:r>
            <a:r>
              <a:rPr lang="fr-BE" sz="2000" u="dash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dateValide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date / 100 == 2019;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dateValide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 vaut </a:t>
            </a:r>
            <a:r>
              <a:rPr lang="fr-BE" sz="2000" u="dash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863DAF-00AC-4791-ACAD-DDFC52F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dirty="0"/>
              <a:t>Instructions, expressions et opérateurs</a:t>
            </a:r>
            <a:endParaRPr lang="fr-FR" dirty="0"/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23096E-2A72-4B65-9E15-F23EF83C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8558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Conversion de type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82563" algn="l"/>
              </a:tabLst>
            </a:pPr>
            <a:r>
              <a:rPr lang="fr-BE" dirty="0"/>
              <a:t>Que vont afficher les instructions suivantes ?</a:t>
            </a:r>
          </a:p>
          <a:p>
            <a:pPr marL="0" indent="0">
              <a:buNone/>
              <a:tabLst>
                <a:tab pos="182563" algn="l"/>
              </a:tabLst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182563" algn="l"/>
              </a:tabLst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nbFilles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= 20;</a:t>
            </a:r>
          </a:p>
          <a:p>
            <a:pPr marL="0" indent="0">
              <a:spcBef>
                <a:spcPts val="600"/>
              </a:spcBef>
              <a:buNone/>
              <a:tabLst>
                <a:tab pos="182563" algn="l"/>
              </a:tabLst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nbEtudiants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= 120;</a:t>
            </a:r>
          </a:p>
          <a:p>
            <a:pPr marL="0" indent="0">
              <a:spcBef>
                <a:spcPts val="600"/>
              </a:spcBef>
              <a:buNone/>
              <a:tabLst>
                <a:tab pos="182563" algn="l"/>
              </a:tabLst>
            </a:pPr>
            <a:endParaRPr lang="fr-FR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1162050" algn="l"/>
                <a:tab pos="7172325" algn="l"/>
                <a:tab pos="7896225" algn="r"/>
              </a:tabLst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printf("%.2f %% de filles\n", </a:t>
            </a:r>
            <a:b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nbFilles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/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nbEtudiants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* 100);	</a:t>
            </a:r>
            <a:r>
              <a:rPr lang="fr-FR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600"/>
              </a:spcBef>
              <a:buNone/>
              <a:tabLst>
                <a:tab pos="1162050" algn="l"/>
                <a:tab pos="7172325" algn="l"/>
                <a:tab pos="7896225" algn="r"/>
              </a:tabLst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printf("%.2f %% de filles\n", </a:t>
            </a:r>
            <a:b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nbFilles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/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nbEtudiants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* 100.);	</a:t>
            </a:r>
            <a:r>
              <a:rPr lang="fr-FR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endParaRPr lang="fr-F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1162050" algn="l"/>
                <a:tab pos="7172325" algn="l"/>
                <a:tab pos="7896225" algn="r"/>
              </a:tabLst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printf("%.2f %% de filles\n", </a:t>
            </a:r>
            <a:b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FR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(double)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nbFilles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/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nbEtudiants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* 100);	</a:t>
            </a:r>
            <a:r>
              <a:rPr lang="fr-FR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endParaRPr lang="fr-F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1162050" algn="l"/>
                <a:tab pos="7172325" algn="l"/>
                <a:tab pos="7896225" algn="r"/>
              </a:tabLst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printf("%.2f %% de filles\n", </a:t>
            </a:r>
            <a:b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FR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(double)(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nbFilles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/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nbEtudiants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* 100</a:t>
            </a:r>
            <a:r>
              <a:rPr lang="fr-FR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	</a:t>
            </a:r>
            <a:r>
              <a:rPr lang="fr-FR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endParaRPr lang="fr-F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15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45214-E355-4BE3-A58F-DD5282AD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A3A38-BC52-4EDD-BCB0-D625CBF1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06324"/>
            <a:ext cx="8591007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Complétez les instructions suivantes :</a:t>
            </a:r>
          </a:p>
          <a:p>
            <a:pPr marL="357188" indent="0">
              <a:spcBef>
                <a:spcPts val="300"/>
              </a:spcBef>
              <a:buNone/>
              <a:tabLst>
                <a:tab pos="357188" algn="l"/>
              </a:tabLst>
            </a:pPr>
            <a:endParaRPr lang="fr-BE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nbPekets = 16;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nbBieres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22;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nbCocas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7;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nbBoissons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nbPekets +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nbBieres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nbCocas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1254125" algn="l"/>
                <a:tab pos="4933950" algn="l"/>
                <a:tab pos="6905625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printf("Pourcentage de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pekets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%%", </a:t>
            </a:r>
            <a:b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1254125" algn="l"/>
                <a:tab pos="4933950" algn="l"/>
                <a:tab pos="6905625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1254125" algn="l"/>
                <a:tab pos="5111750" algn="l"/>
                <a:tab pos="6905625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printf("Pourcentage de boissons alcoolises :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%%", </a:t>
            </a:r>
          </a:p>
          <a:p>
            <a:pPr marL="0" indent="0">
              <a:spcBef>
                <a:spcPts val="300"/>
              </a:spcBef>
              <a:buNone/>
              <a:tabLst>
                <a:tab pos="1254125" algn="l"/>
                <a:tab pos="5111750" algn="l"/>
                <a:tab pos="6905625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1254125" algn="l"/>
                <a:tab pos="5111750" algn="l"/>
                <a:tab pos="6905625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3184DE-1D0B-48C7-8BFF-6F1FA5BC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BB72C5-B6EC-41E8-BE2F-446F8F46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949388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AD24D-3E61-48BB-A4B8-8E90ED55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Deux en un…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AEEE7-7AC8-414D-8490-E92FAB8B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68053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Quel est la valeur de la variable </a:t>
            </a:r>
            <a:r>
              <a:rPr lang="fr-BE" dirty="0" err="1">
                <a:latin typeface="Consolas" panose="020B0609020204030204" pitchFamily="49" charset="0"/>
              </a:rPr>
              <a:t>pv</a:t>
            </a:r>
            <a:r>
              <a:rPr lang="fr-BE" dirty="0"/>
              <a:t> après chacune des instructions </a:t>
            </a:r>
            <a:r>
              <a:rPr lang="fr-BE" u="sng" dirty="0"/>
              <a:t>consécutives</a:t>
            </a:r>
            <a:r>
              <a:rPr lang="fr-BE" dirty="0"/>
              <a:t> suivantes ?</a:t>
            </a:r>
          </a:p>
          <a:p>
            <a:pPr marL="0" indent="0">
              <a:spcBef>
                <a:spcPts val="300"/>
              </a:spcBef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pv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58;	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point de vie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pvMax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72;	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pv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-= 23; 	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un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orc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t'a frappé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pv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 vaut </a:t>
            </a:r>
            <a:r>
              <a:rPr lang="fr-BE" sz="2000" u="dash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endParaRPr lang="fr-BE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pv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+= 19;	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le curé t'a soigné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pv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 vaut </a:t>
            </a:r>
            <a:r>
              <a:rPr lang="fr-BE" sz="2000" u="dash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endParaRPr lang="fr-BE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pv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/= 2;	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un sort réduit tes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pv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de moitié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pv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 vaut </a:t>
            </a:r>
            <a:r>
              <a:rPr lang="fr-BE" sz="2000" u="dash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endParaRPr lang="fr-BE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pv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*= 2;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		// le sort a été annulé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pv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 vaut </a:t>
            </a:r>
            <a:r>
              <a:rPr lang="fr-BE" sz="2000" u="dash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endParaRPr lang="fr-BE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BCD6BC-8448-4C98-8D34-87835186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AA42AB-4FD9-43C4-8E5C-0388B572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36587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C6E0B49B-BDD3-4DF1-BC92-B810C8D0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Exemple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include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&lt;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stdio.h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entier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18;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printf("Age =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ans\n", </a:t>
            </a:r>
            <a:r>
              <a:rPr lang="fr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printf("Age =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%5d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ans\n", </a:t>
            </a:r>
            <a:r>
              <a:rPr lang="fr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printf("Age =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%+5d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ans\n", </a:t>
            </a:r>
            <a:r>
              <a:rPr lang="fr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printf("Age =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%-4d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ans\n", </a:t>
            </a:r>
            <a:r>
              <a:rPr lang="fr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fr-BE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3E173C-9606-4CCE-906D-2BE083413EAC}"/>
              </a:ext>
            </a:extLst>
          </p:cNvPr>
          <p:cNvSpPr txBox="1"/>
          <p:nvPr/>
        </p:nvSpPr>
        <p:spPr>
          <a:xfrm>
            <a:off x="5009471" y="5573346"/>
            <a:ext cx="3091542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Par défaut, alignement à droite, signe 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 devant nombre négatif</a:t>
            </a:r>
          </a:p>
        </p:txBody>
      </p:sp>
    </p:spTree>
    <p:extLst>
      <p:ext uri="{BB962C8B-B14F-4D97-AF65-F5344CB8AC3E}">
        <p14:creationId xmlns:p14="http://schemas.microsoft.com/office/powerpoint/2010/main" val="264938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Incrémenter – décrémenter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sz="24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n = n + 1;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dirty="0"/>
              <a:t>peut s'écrire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n++;</a:t>
            </a:r>
            <a:r>
              <a:rPr lang="fr-F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>
                <a:solidFill>
                  <a:srgbClr val="C00000"/>
                </a:solidFill>
              </a:rPr>
              <a:t>post-incrémentation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++n;</a:t>
            </a:r>
            <a:r>
              <a:rPr lang="fr-FR" b="1" dirty="0">
                <a:solidFill>
                  <a:srgbClr val="FF3300"/>
                </a:solidFill>
                <a:latin typeface="Arial" panose="020B0604020202020204" pitchFamily="34" charset="0"/>
              </a:rPr>
              <a:t>	</a:t>
            </a:r>
            <a:r>
              <a:rPr lang="fr-FR" dirty="0">
                <a:solidFill>
                  <a:srgbClr val="C00000"/>
                </a:solidFill>
              </a:rPr>
              <a:t>pré-incrémentation</a:t>
            </a:r>
          </a:p>
          <a:p>
            <a: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Exemple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n = 7;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x = n++;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270B0-1ED0-424B-A903-0ACF1336340F}"/>
              </a:ext>
            </a:extLst>
          </p:cNvPr>
          <p:cNvSpPr/>
          <p:nvPr/>
        </p:nvSpPr>
        <p:spPr>
          <a:xfrm>
            <a:off x="2486295" y="4718380"/>
            <a:ext cx="152835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AutoNum type="arabicParenR"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 = n;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AutoNum type="arabicParenR"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n++;</a:t>
            </a:r>
            <a:endParaRPr lang="fr-FR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75F0672-796A-4CB3-B341-C89AE20A8CE6}"/>
              </a:ext>
            </a:extLst>
          </p:cNvPr>
          <p:cNvSpPr/>
          <p:nvPr/>
        </p:nvSpPr>
        <p:spPr>
          <a:xfrm>
            <a:off x="1944188" y="4804677"/>
            <a:ext cx="418011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A0C1ED1B-7C48-4F1F-9594-FE3F1129B8BF}"/>
              </a:ext>
            </a:extLst>
          </p:cNvPr>
          <p:cNvGrpSpPr/>
          <p:nvPr/>
        </p:nvGrpSpPr>
        <p:grpSpPr>
          <a:xfrm>
            <a:off x="4014650" y="4718380"/>
            <a:ext cx="1452096" cy="900246"/>
            <a:chOff x="7565685" y="2396719"/>
            <a:chExt cx="1452096" cy="774446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B4343B9A-1270-4886-9770-FADCEBE8519D}"/>
                </a:ext>
              </a:extLst>
            </p:cNvPr>
            <p:cNvGrpSpPr/>
            <p:nvPr/>
          </p:nvGrpSpPr>
          <p:grpSpPr>
            <a:xfrm>
              <a:off x="7565685" y="2396719"/>
              <a:ext cx="1452096" cy="774446"/>
              <a:chOff x="7565685" y="2396719"/>
              <a:chExt cx="1452096" cy="77444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4BDEEF5-921C-46D9-BE3F-1DEDEB24A83B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@n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787AFEBC-E4CD-4B89-9E7B-A637C31F0CE8}"/>
                  </a:ext>
                </a:extLst>
              </p:cNvPr>
              <p:cNvSpPr txBox="1"/>
              <p:nvPr/>
            </p:nvSpPr>
            <p:spPr>
              <a:xfrm>
                <a:off x="7840838" y="2558503"/>
                <a:ext cx="1176943" cy="46454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EC415DC-2507-4310-AE85-6995D6C24850}"/>
                  </a:ext>
                </a:extLst>
              </p:cNvPr>
              <p:cNvSpPr/>
              <p:nvPr/>
            </p:nvSpPr>
            <p:spPr>
              <a:xfrm>
                <a:off x="7585132" y="239671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latin typeface="Consolas" panose="020B0609020204030204" pitchFamily="49" charset="0"/>
                  </a:rPr>
                  <a:t>x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DED8D48E-8EE3-43F8-9CE3-A409012402E8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72B9D66E-70A0-4A05-B35F-EB4FD2918A75}"/>
              </a:ext>
            </a:extLst>
          </p:cNvPr>
          <p:cNvGrpSpPr/>
          <p:nvPr/>
        </p:nvGrpSpPr>
        <p:grpSpPr>
          <a:xfrm>
            <a:off x="6866493" y="4746702"/>
            <a:ext cx="1473819" cy="854032"/>
            <a:chOff x="7543962" y="2414611"/>
            <a:chExt cx="1473819" cy="756554"/>
          </a:xfrm>
        </p:grpSpPr>
        <p:grpSp>
          <p:nvGrpSpPr>
            <p:cNvPr id="17" name="Group 5">
              <a:extLst>
                <a:ext uri="{FF2B5EF4-FFF2-40B4-BE49-F238E27FC236}">
                  <a16:creationId xmlns:a16="http://schemas.microsoft.com/office/drawing/2014/main" id="{16839B37-D5F4-417F-945B-93E80B9CA498}"/>
                </a:ext>
              </a:extLst>
            </p:cNvPr>
            <p:cNvGrpSpPr/>
            <p:nvPr/>
          </p:nvGrpSpPr>
          <p:grpSpPr>
            <a:xfrm>
              <a:off x="7543962" y="2414611"/>
              <a:ext cx="1473819" cy="756554"/>
              <a:chOff x="7543962" y="2414611"/>
              <a:chExt cx="1473819" cy="756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204302-4F90-4395-B0D3-3B75E6DEEE58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@a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FE57AAC7-0116-4C6D-BEAD-61086A8D2BFE}"/>
                  </a:ext>
                </a:extLst>
              </p:cNvPr>
              <p:cNvSpPr txBox="1"/>
              <p:nvPr/>
            </p:nvSpPr>
            <p:spPr>
              <a:xfrm>
                <a:off x="7840838" y="2549653"/>
                <a:ext cx="1176943" cy="4783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dirty="0">
                    <a:latin typeface="Consolas" panose="020B0609020204030204" pitchFamily="49" charset="0"/>
                  </a:rPr>
                  <a:t>7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D29D2A-1A22-4E5D-86F3-9024C4ECDC99}"/>
                  </a:ext>
                </a:extLst>
              </p:cNvPr>
              <p:cNvSpPr/>
              <p:nvPr/>
            </p:nvSpPr>
            <p:spPr>
              <a:xfrm>
                <a:off x="7543962" y="2414611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latin typeface="Consolas" panose="020B0609020204030204" pitchFamily="49" charset="0"/>
                  </a:rPr>
                  <a:t>n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3EC217A4-CB66-4B1F-BF90-18A3335A9F25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4D3535A-1B77-4C3A-B38E-ED63754C2B11}"/>
              </a:ext>
            </a:extLst>
          </p:cNvPr>
          <p:cNvSpPr/>
          <p:nvPr/>
        </p:nvSpPr>
        <p:spPr>
          <a:xfrm>
            <a:off x="4702008" y="4952019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fr-B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B35D0F-B771-4C46-AA8C-C14FE010127D}"/>
              </a:ext>
            </a:extLst>
          </p:cNvPr>
          <p:cNvSpPr/>
          <p:nvPr/>
        </p:nvSpPr>
        <p:spPr>
          <a:xfrm>
            <a:off x="7586067" y="4945611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fr-B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7866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Incrémenter – décrémenter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 = n - 1;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dirty="0">
                <a:solidFill>
                  <a:srgbClr val="5A5A5A"/>
                </a:solidFill>
              </a:rPr>
              <a:t>peut s'écrire </a:t>
            </a:r>
            <a:r>
              <a:rPr lang="fr-FR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n--;</a:t>
            </a:r>
            <a:r>
              <a:rPr lang="fr-F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>
                <a:solidFill>
                  <a:srgbClr val="C00000"/>
                </a:solidFill>
              </a:rPr>
              <a:t>post-décrémentation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--n;</a:t>
            </a:r>
            <a:r>
              <a:rPr lang="fr-FR" b="1" dirty="0">
                <a:solidFill>
                  <a:srgbClr val="FF3300"/>
                </a:solidFill>
                <a:latin typeface="Arial" panose="020B0604020202020204" pitchFamily="34" charset="0"/>
              </a:rPr>
              <a:t>	</a:t>
            </a:r>
            <a:r>
              <a:rPr lang="fr-FR" dirty="0">
                <a:solidFill>
                  <a:srgbClr val="C00000"/>
                </a:solidFill>
              </a:rPr>
              <a:t>pré-décrémentation</a:t>
            </a:r>
          </a:p>
          <a:p>
            <a: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Exemple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n = 7;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x = --n;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77A098-0D3E-4687-B86F-1D138FC6C041}"/>
              </a:ext>
            </a:extLst>
          </p:cNvPr>
          <p:cNvSpPr/>
          <p:nvPr/>
        </p:nvSpPr>
        <p:spPr>
          <a:xfrm>
            <a:off x="2486295" y="4718380"/>
            <a:ext cx="152835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AutoNum type="arabicParenR"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--n;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AutoNum type="arabicParenR"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 = n;</a:t>
            </a:r>
            <a:endParaRPr lang="fr-FR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55583926-6320-498C-A7E1-018BD0C78858}"/>
              </a:ext>
            </a:extLst>
          </p:cNvPr>
          <p:cNvSpPr/>
          <p:nvPr/>
        </p:nvSpPr>
        <p:spPr>
          <a:xfrm>
            <a:off x="1944188" y="4804677"/>
            <a:ext cx="418011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E16F6651-A383-4519-8299-37F12C165C74}"/>
              </a:ext>
            </a:extLst>
          </p:cNvPr>
          <p:cNvGrpSpPr/>
          <p:nvPr/>
        </p:nvGrpSpPr>
        <p:grpSpPr>
          <a:xfrm>
            <a:off x="4014650" y="4718380"/>
            <a:ext cx="1452096" cy="900246"/>
            <a:chOff x="7565685" y="2396719"/>
            <a:chExt cx="1452096" cy="774446"/>
          </a:xfrm>
        </p:grpSpPr>
        <p:grpSp>
          <p:nvGrpSpPr>
            <p:cNvPr id="27" name="Group 5">
              <a:extLst>
                <a:ext uri="{FF2B5EF4-FFF2-40B4-BE49-F238E27FC236}">
                  <a16:creationId xmlns:a16="http://schemas.microsoft.com/office/drawing/2014/main" id="{BEEF9C34-EFFE-443C-9EB5-D25AC28843BF}"/>
                </a:ext>
              </a:extLst>
            </p:cNvPr>
            <p:cNvGrpSpPr/>
            <p:nvPr/>
          </p:nvGrpSpPr>
          <p:grpSpPr>
            <a:xfrm>
              <a:off x="7565685" y="2396719"/>
              <a:ext cx="1452096" cy="774446"/>
              <a:chOff x="7565685" y="2396719"/>
              <a:chExt cx="1452096" cy="77444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9488A7A-C60A-4D25-820A-34FCD0961D55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@n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TextBox 8">
                <a:extLst>
                  <a:ext uri="{FF2B5EF4-FFF2-40B4-BE49-F238E27FC236}">
                    <a16:creationId xmlns:a16="http://schemas.microsoft.com/office/drawing/2014/main" id="{ACCF2F0C-7190-4A55-91A9-D53EBDA28FDD}"/>
                  </a:ext>
                </a:extLst>
              </p:cNvPr>
              <p:cNvSpPr txBox="1"/>
              <p:nvPr/>
            </p:nvSpPr>
            <p:spPr>
              <a:xfrm>
                <a:off x="7840838" y="2558503"/>
                <a:ext cx="1176943" cy="46454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D70E878-6399-4949-B860-53F7DBC36899}"/>
                  </a:ext>
                </a:extLst>
              </p:cNvPr>
              <p:cNvSpPr/>
              <p:nvPr/>
            </p:nvSpPr>
            <p:spPr>
              <a:xfrm>
                <a:off x="7585132" y="239671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latin typeface="Consolas" panose="020B0609020204030204" pitchFamily="49" charset="0"/>
                  </a:rPr>
                  <a:t>x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113B3C0A-8A8E-40DA-BA9F-8E62B59BD243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AC39DF92-7E2B-489C-8D2A-A4D9CB076694}"/>
              </a:ext>
            </a:extLst>
          </p:cNvPr>
          <p:cNvGrpSpPr/>
          <p:nvPr/>
        </p:nvGrpSpPr>
        <p:grpSpPr>
          <a:xfrm>
            <a:off x="6866493" y="4746702"/>
            <a:ext cx="1473819" cy="854032"/>
            <a:chOff x="7543962" y="2414611"/>
            <a:chExt cx="1473819" cy="756554"/>
          </a:xfrm>
        </p:grpSpPr>
        <p:grpSp>
          <p:nvGrpSpPr>
            <p:cNvPr id="33" name="Group 5">
              <a:extLst>
                <a:ext uri="{FF2B5EF4-FFF2-40B4-BE49-F238E27FC236}">
                  <a16:creationId xmlns:a16="http://schemas.microsoft.com/office/drawing/2014/main" id="{33DD95AE-0E07-46F5-8B30-367D579B75DF}"/>
                </a:ext>
              </a:extLst>
            </p:cNvPr>
            <p:cNvGrpSpPr/>
            <p:nvPr/>
          </p:nvGrpSpPr>
          <p:grpSpPr>
            <a:xfrm>
              <a:off x="7543962" y="2414611"/>
              <a:ext cx="1473819" cy="756554"/>
              <a:chOff x="7543962" y="2414611"/>
              <a:chExt cx="1473819" cy="756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6A1BAB2-05AC-4435-9BD9-48C89FF5CCFF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@a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6" name="TextBox 8">
                <a:extLst>
                  <a:ext uri="{FF2B5EF4-FFF2-40B4-BE49-F238E27FC236}">
                    <a16:creationId xmlns:a16="http://schemas.microsoft.com/office/drawing/2014/main" id="{35155C8A-A569-4306-B29B-ED5E12E5D27B}"/>
                  </a:ext>
                </a:extLst>
              </p:cNvPr>
              <p:cNvSpPr txBox="1"/>
              <p:nvPr/>
            </p:nvSpPr>
            <p:spPr>
              <a:xfrm>
                <a:off x="7840838" y="2549653"/>
                <a:ext cx="1176943" cy="4783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dirty="0">
                    <a:latin typeface="Consolas" panose="020B0609020204030204" pitchFamily="49" charset="0"/>
                  </a:rPr>
                  <a:t>7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DF7145E-A30C-4EEA-BBAA-4D77E4487585}"/>
                  </a:ext>
                </a:extLst>
              </p:cNvPr>
              <p:cNvSpPr/>
              <p:nvPr/>
            </p:nvSpPr>
            <p:spPr>
              <a:xfrm>
                <a:off x="7543962" y="2414611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latin typeface="Consolas" panose="020B0609020204030204" pitchFamily="49" charset="0"/>
                  </a:rPr>
                  <a:t>n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8DE395A6-D62C-44DC-BA93-4A23E97EDA50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DBAB723-699A-4667-9460-F0C974E267B4}"/>
              </a:ext>
            </a:extLst>
          </p:cNvPr>
          <p:cNvSpPr/>
          <p:nvPr/>
        </p:nvSpPr>
        <p:spPr>
          <a:xfrm>
            <a:off x="4702008" y="4952019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fr-B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AE27F6-46F9-41F9-9722-81F06479C5D9}"/>
              </a:ext>
            </a:extLst>
          </p:cNvPr>
          <p:cNvSpPr/>
          <p:nvPr/>
        </p:nvSpPr>
        <p:spPr>
          <a:xfrm>
            <a:off x="7586067" y="4945611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fr-B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8917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82486-C1BF-43D5-8542-88298FB8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CF5E8-824D-4AC7-B995-E5600434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530046" cy="4981265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Quel est la valeur des variables </a:t>
            </a:r>
            <a:r>
              <a:rPr lang="fr-BE" dirty="0">
                <a:latin typeface="Consolas" panose="020B0609020204030204" pitchFamily="49" charset="0"/>
              </a:rPr>
              <a:t>niveau</a:t>
            </a:r>
            <a:r>
              <a:rPr lang="fr-BE" dirty="0"/>
              <a:t> et </a:t>
            </a:r>
            <a:r>
              <a:rPr lang="fr-BE" dirty="0">
                <a:latin typeface="Consolas" panose="020B0609020204030204" pitchFamily="49" charset="0"/>
              </a:rPr>
              <a:t>xp</a:t>
            </a:r>
            <a:r>
              <a:rPr lang="fr-BE" dirty="0"/>
              <a:t> après chacune de ces instructions </a:t>
            </a:r>
            <a:r>
              <a:rPr lang="fr-BE" u="sng" dirty="0"/>
              <a:t>non consécutives</a:t>
            </a:r>
            <a:r>
              <a:rPr lang="fr-BE" dirty="0"/>
              <a:t> ?</a:t>
            </a: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niveau = 4;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xp = niveau++ * 100;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xp = ++niveau * 100;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niveau++;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xp = niveau * 100;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xp = niveau * 100;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niveau++;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5587F9-13A1-4CF6-AEDB-103E552B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05C94D-2408-4762-A7E4-99497CD0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F7E8DDC-6DB3-46B6-96AD-61C2A5451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68709"/>
              </p:ext>
            </p:extLst>
          </p:nvPr>
        </p:nvGraphicFramePr>
        <p:xfrm>
          <a:off x="3799114" y="2990669"/>
          <a:ext cx="4482738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66852">
                  <a:extLst>
                    <a:ext uri="{9D8B030D-6E8A-4147-A177-3AD203B41FA5}">
                      <a16:colId xmlns:a16="http://schemas.microsoft.com/office/drawing/2014/main" val="4220696805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890747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niveau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xp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87278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0E47841-7164-4750-AAF0-C28CF25C5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14021"/>
              </p:ext>
            </p:extLst>
          </p:nvPr>
        </p:nvGraphicFramePr>
        <p:xfrm>
          <a:off x="3799114" y="3696102"/>
          <a:ext cx="4482738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66852">
                  <a:extLst>
                    <a:ext uri="{9D8B030D-6E8A-4147-A177-3AD203B41FA5}">
                      <a16:colId xmlns:a16="http://schemas.microsoft.com/office/drawing/2014/main" val="4220696805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890747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niveau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xp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87278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818944B3-854A-4FC5-8F8C-C8F6CF411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59469"/>
              </p:ext>
            </p:extLst>
          </p:nvPr>
        </p:nvGraphicFramePr>
        <p:xfrm>
          <a:off x="3799114" y="4827414"/>
          <a:ext cx="4482738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66852">
                  <a:extLst>
                    <a:ext uri="{9D8B030D-6E8A-4147-A177-3AD203B41FA5}">
                      <a16:colId xmlns:a16="http://schemas.microsoft.com/office/drawing/2014/main" val="4220696805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890747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niveau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xp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87278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3BF65B55-0333-439C-A7C2-3023595A9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70142"/>
              </p:ext>
            </p:extLst>
          </p:nvPr>
        </p:nvGraphicFramePr>
        <p:xfrm>
          <a:off x="3799114" y="5916749"/>
          <a:ext cx="4482738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66852">
                  <a:extLst>
                    <a:ext uri="{9D8B030D-6E8A-4147-A177-3AD203B41FA5}">
                      <a16:colId xmlns:a16="http://schemas.microsoft.com/office/drawing/2014/main" val="4220696805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890747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niveau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xp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8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598506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Expression conditionnelle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8382000" cy="4972556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dirty="0"/>
              <a:t>Complétez les bouts de code suivants :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 mois;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printf("Mois (entier de 1 a 12) : ")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scanf_s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("%d", &amp;mois);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printf(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 ? "1er semestre" : "2nd semestre");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 max;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 nb1, nb2;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printf("Entrez 2 entiers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separes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 par un espace : ");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scanf_s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("%d %d", &amp;nb1, &amp;nb2);</a:t>
            </a:r>
          </a:p>
          <a:p>
            <a:pPr marL="0" indent="0">
              <a:spcBef>
                <a:spcPts val="300"/>
              </a:spcBef>
              <a:buNone/>
              <a:tabLst>
                <a:tab pos="7532688" algn="r"/>
              </a:tabLst>
            </a:pP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max contient le plus grand des deux nombres lus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ECEA794-5F90-48D5-A88B-CBDC7BA47E03}"/>
              </a:ext>
            </a:extLst>
          </p:cNvPr>
          <p:cNvSpPr/>
          <p:nvPr/>
        </p:nvSpPr>
        <p:spPr>
          <a:xfrm>
            <a:off x="474618" y="4545873"/>
            <a:ext cx="1955074" cy="330926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2067E4-6401-4750-A2F9-117754A7623F}"/>
              </a:ext>
            </a:extLst>
          </p:cNvPr>
          <p:cNvSpPr txBox="1"/>
          <p:nvPr/>
        </p:nvSpPr>
        <p:spPr>
          <a:xfrm>
            <a:off x="2447110" y="4538245"/>
            <a:ext cx="5825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accent5"/>
                </a:solidFill>
                <a:latin typeface="+mn-lt"/>
              </a:rPr>
              <a:t>À utiliser uniquement si les variables ont un lien sémantique…</a:t>
            </a:r>
          </a:p>
        </p:txBody>
      </p:sp>
    </p:spTree>
    <p:extLst>
      <p:ext uri="{BB962C8B-B14F-4D97-AF65-F5344CB8AC3E}">
        <p14:creationId xmlns:p14="http://schemas.microsoft.com/office/powerpoint/2010/main" val="48838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E6720-1C72-4B51-936D-6B691729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Priorité de opérateurs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C7338CA4-99FC-4570-BF68-4444441B6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069333"/>
              </p:ext>
            </p:extLst>
          </p:nvPr>
        </p:nvGraphicFramePr>
        <p:xfrm>
          <a:off x="2447108" y="1844549"/>
          <a:ext cx="4249784" cy="33840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709852">
                  <a:extLst>
                    <a:ext uri="{9D8B030D-6E8A-4147-A177-3AD203B41FA5}">
                      <a16:colId xmlns:a16="http://schemas.microsoft.com/office/drawing/2014/main" val="817927054"/>
                    </a:ext>
                  </a:extLst>
                </a:gridCol>
                <a:gridCol w="539932">
                  <a:extLst>
                    <a:ext uri="{9D8B030D-6E8A-4147-A177-3AD203B41FA5}">
                      <a16:colId xmlns:a16="http://schemas.microsoft.com/office/drawing/2014/main" val="1269246350"/>
                    </a:ext>
                  </a:extLst>
                </a:gridCol>
              </a:tblGrid>
              <a:tr h="483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  <a:r>
                        <a:rPr lang="fr-BE" sz="1400" dirty="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(unaire) </a:t>
                      </a:r>
                      <a:r>
                        <a:rPr lang="fr-BE" sz="2400" dirty="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++ -- (</a:t>
                      </a:r>
                      <a:r>
                        <a:rPr lang="fr-BE" sz="2400" i="1" dirty="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type</a:t>
                      </a:r>
                      <a:r>
                        <a:rPr lang="fr-BE" sz="2400" dirty="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</a:t>
                      </a:r>
                      <a:endParaRPr lang="fr-BE" sz="2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2114806"/>
                  </a:ext>
                </a:extLst>
              </a:tr>
              <a:tr h="483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* /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</a:t>
                      </a:r>
                      <a:endParaRPr lang="fr-BE" sz="2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155355"/>
                  </a:ext>
                </a:extLst>
              </a:tr>
              <a:tr h="483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+ -</a:t>
                      </a:r>
                      <a:r>
                        <a:rPr lang="fr-BE" sz="140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(binaire)</a:t>
                      </a:r>
                      <a:endParaRPr lang="fr-BE" sz="240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</a:t>
                      </a:r>
                      <a:endParaRPr lang="fr-BE" sz="2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584074"/>
                  </a:ext>
                </a:extLst>
              </a:tr>
              <a:tr h="483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&lt; &lt;= &gt; &gt;=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</a:t>
                      </a:r>
                      <a:endParaRPr lang="fr-BE" sz="2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860383"/>
                  </a:ext>
                </a:extLst>
              </a:tr>
              <a:tr h="483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== !=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</a:t>
                      </a:r>
                      <a:endParaRPr lang="fr-BE" sz="2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080172"/>
                  </a:ext>
                </a:extLst>
              </a:tr>
              <a:tr h="483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?: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</a:t>
                      </a:r>
                      <a:endParaRPr lang="fr-BE" sz="2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0843672"/>
                  </a:ext>
                </a:extLst>
              </a:tr>
              <a:tr h="483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= += -= *= /= %=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</a:t>
                      </a:r>
                      <a:endParaRPr lang="fr-BE" sz="2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860548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BE8FE3-3B49-49A8-A258-4114A41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13F08-164F-4D9F-A0EA-254C58C5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FF1D23E-8D2D-4C66-B5EF-EDDD991B6A61}"/>
              </a:ext>
            </a:extLst>
          </p:cNvPr>
          <p:cNvGrpSpPr/>
          <p:nvPr/>
        </p:nvGrpSpPr>
        <p:grpSpPr>
          <a:xfrm>
            <a:off x="457200" y="2157013"/>
            <a:ext cx="1428433" cy="2543971"/>
            <a:chOff x="0" y="-95804"/>
            <a:chExt cx="520127" cy="1133033"/>
          </a:xfrm>
        </p:grpSpPr>
        <p:sp>
          <p:nvSpPr>
            <p:cNvPr id="10" name="Zone de texte 9">
              <a:extLst>
                <a:ext uri="{FF2B5EF4-FFF2-40B4-BE49-F238E27FC236}">
                  <a16:creationId xmlns:a16="http://schemas.microsoft.com/office/drawing/2014/main" id="{CA867842-9508-40EE-81D2-436841C4174D}"/>
                </a:ext>
              </a:extLst>
            </p:cNvPr>
            <p:cNvSpPr txBox="1"/>
            <p:nvPr/>
          </p:nvSpPr>
          <p:spPr>
            <a:xfrm>
              <a:off x="159968" y="-95804"/>
              <a:ext cx="230505" cy="70138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vert270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300"/>
                </a:spcAft>
              </a:pPr>
              <a:r>
                <a:rPr lang="fr-BE" sz="3200" dirty="0">
                  <a:solidFill>
                    <a:schemeClr val="accent1"/>
                  </a:solidFill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Priorité</a:t>
              </a: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9973415-AA47-42D0-865B-24D60EB8AF5E}"/>
                </a:ext>
              </a:extLst>
            </p:cNvPr>
            <p:cNvGrpSpPr/>
            <p:nvPr/>
          </p:nvGrpSpPr>
          <p:grpSpPr>
            <a:xfrm>
              <a:off x="0" y="0"/>
              <a:ext cx="520127" cy="1037229"/>
              <a:chOff x="0" y="0"/>
              <a:chExt cx="520127" cy="1037229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EE9C3759-ED51-4EF2-B200-9D8D8E8E5083}"/>
                  </a:ext>
                </a:extLst>
              </p:cNvPr>
              <p:cNvCxnSpPr/>
              <p:nvPr/>
            </p:nvCxnSpPr>
            <p:spPr>
              <a:xfrm>
                <a:off x="0" y="0"/>
                <a:ext cx="259308" cy="1037229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E9640BE4-77FA-43FD-9C17-602BD0C81353}"/>
                  </a:ext>
                </a:extLst>
              </p:cNvPr>
              <p:cNvCxnSpPr/>
              <p:nvPr/>
            </p:nvCxnSpPr>
            <p:spPr>
              <a:xfrm flipH="1">
                <a:off x="260819" y="0"/>
                <a:ext cx="259308" cy="1037229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80331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17858E0-85D2-4E36-BB7F-EDDBAD58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Exemple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include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&lt;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stdio.h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réel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>
                <a:solidFill>
                  <a:schemeClr val="tx1"/>
                </a:solidFill>
                <a:latin typeface="Consolas" panose="020B0609020204030204" pitchFamily="49" charset="0"/>
              </a:rPr>
              <a:t>	double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prix = 129.95;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printf("Prix =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%f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euros\n",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prix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printf("Prix =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%.2f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euros\n",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prix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printf("Prix =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%10.0f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euros\n",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prix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printf("Prix =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 %5.1f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euros\n",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prix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fr-BE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DAA4CF7-D231-4C9E-AF72-D2CABB5C67E0}"/>
              </a:ext>
            </a:extLst>
          </p:cNvPr>
          <p:cNvSpPr txBox="1"/>
          <p:nvPr/>
        </p:nvSpPr>
        <p:spPr>
          <a:xfrm>
            <a:off x="5009471" y="5259943"/>
            <a:ext cx="3091542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Par défaut, alignement à droite, 6 décimales, signe 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 devant nombre négatif</a:t>
            </a:r>
          </a:p>
        </p:txBody>
      </p:sp>
    </p:spTree>
    <p:extLst>
      <p:ext uri="{BB962C8B-B14F-4D97-AF65-F5344CB8AC3E}">
        <p14:creationId xmlns:p14="http://schemas.microsoft.com/office/powerpoint/2010/main" val="26185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686800" cy="501609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Obtenir le bloc et le groupe d'un étudiant et afficher le résultat selon le format &lt;bloc&gt;IG&lt;groupe&gt;. </a:t>
            </a:r>
            <a:br>
              <a:rPr lang="fr-FR" dirty="0"/>
            </a:br>
            <a:r>
              <a:rPr lang="fr-FR" dirty="0"/>
              <a:t>Ex. : 1IGB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bloc;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char groupe;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printf("Bloc :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scanf_s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  <a:r>
              <a:rPr lang="fr-FR" sz="2000" dirty="0" err="1">
                <a:solidFill>
                  <a:schemeClr val="accent4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bloc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printf("Groupe :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scanf_s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FR" sz="2000" dirty="0">
                <a:solidFill>
                  <a:schemeClr val="accent4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groupe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, 1);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IG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%c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\n", 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bloc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groupe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Flèche courbée vers le haut 7"/>
          <p:cNvSpPr/>
          <p:nvPr/>
        </p:nvSpPr>
        <p:spPr>
          <a:xfrm>
            <a:off x="1846341" y="5092193"/>
            <a:ext cx="1720231" cy="287103"/>
          </a:xfrm>
          <a:prstGeom prst="curved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9" name="Flèche courbée vers le haut 8"/>
          <p:cNvSpPr/>
          <p:nvPr/>
        </p:nvSpPr>
        <p:spPr>
          <a:xfrm>
            <a:off x="2339975" y="5093837"/>
            <a:ext cx="2193249" cy="29436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Lecture et impression - Tampon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0750F-95E8-478A-B3BA-0C0993C3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329749" cy="5024807"/>
          </a:xfrm>
        </p:spPr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Qu'est ce qu'un tampon – </a:t>
            </a:r>
            <a:r>
              <a:rPr lang="fr-BE" b="1" i="1" dirty="0">
                <a:solidFill>
                  <a:schemeClr val="accent1"/>
                </a:solidFill>
              </a:rPr>
              <a:t>buffer</a:t>
            </a:r>
            <a:r>
              <a:rPr lang="fr-BE" b="1" dirty="0">
                <a:solidFill>
                  <a:schemeClr val="accent1"/>
                </a:solidFill>
              </a:rPr>
              <a:t> ?</a:t>
            </a:r>
          </a:p>
          <a:p>
            <a:pPr marL="0" indent="0">
              <a:buNone/>
            </a:pPr>
            <a:r>
              <a:rPr lang="fr-BE" sz="2400" dirty="0"/>
              <a:t>Le mécanisme du langage C qui permet l'interaction avec les périphériques (clavier/écran/…) est appelé </a:t>
            </a:r>
            <a:r>
              <a:rPr lang="fr-BE" sz="2400" b="1" dirty="0"/>
              <a:t>flux</a:t>
            </a:r>
            <a:r>
              <a:rPr lang="fr-BE" sz="2400" dirty="0"/>
              <a:t>. </a:t>
            </a:r>
          </a:p>
          <a:p>
            <a:pPr marL="0" indent="0">
              <a:buNone/>
            </a:pPr>
            <a:r>
              <a:rPr lang="fr-BE" sz="2400" dirty="0"/>
              <a:t>La bibliothèque </a:t>
            </a:r>
            <a:r>
              <a:rPr lang="fr-BE" sz="2400" dirty="0" err="1">
                <a:latin typeface="Consolas" panose="020B0609020204030204" pitchFamily="49" charset="0"/>
              </a:rPr>
              <a:t>stdio.h</a:t>
            </a:r>
            <a:r>
              <a:rPr lang="fr-BE" sz="2400" dirty="0"/>
              <a:t> définit 3 flux par défaut :</a:t>
            </a:r>
          </a:p>
          <a:p>
            <a:pPr>
              <a:tabLst>
                <a:tab pos="1168400" algn="l"/>
              </a:tabLst>
            </a:pPr>
            <a:r>
              <a:rPr lang="fr-BE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stderr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 	flux d'erreurs standard, par défaut, l'écran</a:t>
            </a:r>
          </a:p>
          <a:p>
            <a:pPr>
              <a:tabLst>
                <a:tab pos="1168400" algn="l"/>
              </a:tabLst>
            </a:pPr>
            <a:r>
              <a:rPr lang="fr-BE" sz="2400" b="1" dirty="0" err="1">
                <a:latin typeface="Consolas" panose="020B0609020204030204" pitchFamily="49" charset="0"/>
              </a:rPr>
              <a:t>stdout</a:t>
            </a:r>
            <a:r>
              <a:rPr lang="fr-BE" sz="2400" dirty="0"/>
              <a:t> 	flux de sortie standard, par défaut, l'écran</a:t>
            </a:r>
          </a:p>
          <a:p>
            <a:pPr>
              <a:tabLst>
                <a:tab pos="1168400" algn="l"/>
              </a:tabLst>
            </a:pPr>
            <a:r>
              <a:rPr lang="fr-BE" sz="2400" b="1" dirty="0" err="1">
                <a:latin typeface="Consolas" panose="020B0609020204030204" pitchFamily="49" charset="0"/>
              </a:rPr>
              <a:t>stdin</a:t>
            </a:r>
            <a:r>
              <a:rPr lang="fr-BE" sz="2400" dirty="0"/>
              <a:t>	flux d'entrée standard, par défaut, le clavier</a:t>
            </a:r>
          </a:p>
          <a:p>
            <a:pPr marL="0" indent="0">
              <a:buNone/>
            </a:pPr>
            <a:r>
              <a:rPr lang="fr-BE" sz="2400" dirty="0"/>
              <a:t>À chaque flux est associée une zone mémoire permettant de réduire le nombre d'accès aux périphériques, zone appelée </a:t>
            </a:r>
            <a:r>
              <a:rPr lang="fr-BE" sz="2400" b="1" dirty="0">
                <a:solidFill>
                  <a:srgbClr val="C00000"/>
                </a:solidFill>
              </a:rPr>
              <a:t>tampon </a:t>
            </a:r>
            <a:r>
              <a:rPr lang="fr-BE" sz="2400" dirty="0"/>
              <a:t>.</a:t>
            </a:r>
          </a:p>
          <a:p>
            <a:pPr marL="0" indent="0">
              <a:buNone/>
            </a:pPr>
            <a:r>
              <a:rPr lang="fr-BE" sz="2400" dirty="0"/>
              <a:t>La taille de cette zone dépend du matériel, du système d'exploitation et du compilateur.</a:t>
            </a:r>
            <a:endParaRPr lang="fr-BE" b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7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81C86-51DE-40F6-8345-C0325683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524875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Ce que vous tapez au clavier est envoyé par le système dans le tampon d’entrée </a:t>
            </a:r>
            <a:r>
              <a:rPr lang="fr-BE" dirty="0" err="1">
                <a:latin typeface="Consolas" panose="020B0609020204030204" pitchFamily="49" charset="0"/>
              </a:rPr>
              <a:t>stdin</a:t>
            </a:r>
            <a:r>
              <a:rPr lang="fr-BE" dirty="0">
                <a:latin typeface="Consolas" panose="020B0609020204030204" pitchFamily="49" charset="0"/>
              </a:rPr>
              <a:t> et puis…</a:t>
            </a:r>
          </a:p>
          <a:p>
            <a:pPr marL="360363" indent="0">
              <a:spcBef>
                <a:spcPts val="300"/>
              </a:spcBef>
              <a:buNone/>
            </a:pPr>
            <a:endParaRPr lang="fr-F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bloc;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char groupe;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printf("Bloc :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scanf_s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  <a:r>
              <a:rPr lang="fr-FR" sz="200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bloc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printf("Groupe :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scanf_s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FR" sz="20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groupe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, 1);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IG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%c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\n", 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bloc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groupe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C4DDD-335A-4B99-AD51-1499776EDFE9}"/>
              </a:ext>
            </a:extLst>
          </p:cNvPr>
          <p:cNvSpPr/>
          <p:nvPr/>
        </p:nvSpPr>
        <p:spPr>
          <a:xfrm>
            <a:off x="5660573" y="2845386"/>
            <a:ext cx="2118813" cy="970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fr-B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08175E-053F-41CE-BCC8-157A88D6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Comment ça fonctionne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EF49D6-0C91-4319-9B46-82478F6A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66141C-3F73-452A-8A79-FEBD51C1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C4988E-33B3-4EA1-A9EE-39A5F423FDFA}"/>
              </a:ext>
            </a:extLst>
          </p:cNvPr>
          <p:cNvSpPr/>
          <p:nvPr/>
        </p:nvSpPr>
        <p:spPr>
          <a:xfrm>
            <a:off x="6575791" y="2862804"/>
            <a:ext cx="234314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95B3403-53F9-48F1-9129-C8A568BE2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82" y="2862804"/>
            <a:ext cx="729797" cy="9533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21655F-8198-482C-ABA8-0271BDACF1FC}"/>
              </a:ext>
            </a:extLst>
          </p:cNvPr>
          <p:cNvSpPr/>
          <p:nvPr/>
        </p:nvSpPr>
        <p:spPr>
          <a:xfrm>
            <a:off x="6792687" y="3113047"/>
            <a:ext cx="416765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1IG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E826A9BA-5AD8-4EC4-A07D-B9D03DA31AB3}"/>
              </a:ext>
            </a:extLst>
          </p:cNvPr>
          <p:cNvGraphicFramePr>
            <a:graphicFrameLocks noGrp="1"/>
          </p:cNvGraphicFramePr>
          <p:nvPr/>
        </p:nvGraphicFramePr>
        <p:xfrm>
          <a:off x="5660572" y="3992229"/>
          <a:ext cx="30413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3">
                  <a:extLst>
                    <a:ext uri="{9D8B030D-6E8A-4147-A177-3AD203B41FA5}">
                      <a16:colId xmlns:a16="http://schemas.microsoft.com/office/drawing/2014/main" val="3680175531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545101746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461603990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4223740198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893742181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971129963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3478754862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1573156372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3219477792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3410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06440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7B75D5CD-8E2A-484A-9686-A8F8BE712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107" y="4114933"/>
            <a:ext cx="166688" cy="1333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185304-25C6-4518-BA17-DC10A5DB333F}"/>
              </a:ext>
            </a:extLst>
          </p:cNvPr>
          <p:cNvSpPr/>
          <p:nvPr/>
        </p:nvSpPr>
        <p:spPr>
          <a:xfrm>
            <a:off x="5698810" y="4039010"/>
            <a:ext cx="234314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6FCEE00-1EB0-40BF-ABCA-AA8A70053D08}"/>
              </a:ext>
            </a:extLst>
          </p:cNvPr>
          <p:cNvGrpSpPr/>
          <p:nvPr/>
        </p:nvGrpSpPr>
        <p:grpSpPr>
          <a:xfrm>
            <a:off x="5155475" y="4439082"/>
            <a:ext cx="1036320" cy="507387"/>
            <a:chOff x="4554582" y="3881733"/>
            <a:chExt cx="1036320" cy="5073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CBCA35-FADC-4EEA-8636-5328E42E7577}"/>
                </a:ext>
              </a:extLst>
            </p:cNvPr>
            <p:cNvSpPr/>
            <p:nvPr/>
          </p:nvSpPr>
          <p:spPr>
            <a:xfrm>
              <a:off x="5097917" y="3953691"/>
              <a:ext cx="492985" cy="43542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28DC8A-2BE2-425F-85F4-F10493792F80}"/>
                </a:ext>
              </a:extLst>
            </p:cNvPr>
            <p:cNvSpPr/>
            <p:nvPr/>
          </p:nvSpPr>
          <p:spPr>
            <a:xfrm>
              <a:off x="4554582" y="3881733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bloc</a:t>
              </a:r>
              <a:endParaRPr lang="fr-BE" sz="1200" dirty="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4806C55-ECC3-43DA-BBF8-2308C21EA28E}"/>
              </a:ext>
            </a:extLst>
          </p:cNvPr>
          <p:cNvGrpSpPr/>
          <p:nvPr/>
        </p:nvGrpSpPr>
        <p:grpSpPr>
          <a:xfrm>
            <a:off x="6575791" y="4439082"/>
            <a:ext cx="1123606" cy="507387"/>
            <a:chOff x="4467296" y="3881733"/>
            <a:chExt cx="1123606" cy="507387"/>
          </a:xfrm>
          <a:noFill/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C9154C-6E40-4B26-959C-A8E1A87F5988}"/>
                </a:ext>
              </a:extLst>
            </p:cNvPr>
            <p:cNvSpPr/>
            <p:nvPr/>
          </p:nvSpPr>
          <p:spPr>
            <a:xfrm>
              <a:off x="5097917" y="3953691"/>
              <a:ext cx="492985" cy="435429"/>
            </a:xfrm>
            <a:prstGeom prst="rect">
              <a:avLst/>
            </a:prstGeom>
            <a:grp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A572A4-AA9D-40D6-8A35-4B24B69631B6}"/>
                </a:ext>
              </a:extLst>
            </p:cNvPr>
            <p:cNvSpPr/>
            <p:nvPr/>
          </p:nvSpPr>
          <p:spPr>
            <a:xfrm>
              <a:off x="4467296" y="3881733"/>
              <a:ext cx="781707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fr-BE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groupe</a:t>
              </a:r>
              <a:endParaRPr lang="fr-BE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B83ADFE-3271-432A-8887-18CF7ABD5022}"/>
              </a:ext>
            </a:extLst>
          </p:cNvPr>
          <p:cNvSpPr/>
          <p:nvPr/>
        </p:nvSpPr>
        <p:spPr>
          <a:xfrm>
            <a:off x="5621821" y="280942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Bloc 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7DBA82-91AC-4F79-A825-B99E4070817E}"/>
              </a:ext>
            </a:extLst>
          </p:cNvPr>
          <p:cNvSpPr/>
          <p:nvPr/>
        </p:nvSpPr>
        <p:spPr>
          <a:xfrm>
            <a:off x="5616331" y="3053151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Groupe : </a:t>
            </a:r>
            <a:endParaRPr lang="fr-B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A03412-E22D-43E8-A695-933759CFCE20}"/>
              </a:ext>
            </a:extLst>
          </p:cNvPr>
          <p:cNvSpPr/>
          <p:nvPr/>
        </p:nvSpPr>
        <p:spPr>
          <a:xfrm>
            <a:off x="5089348" y="3900650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stdin</a:t>
            </a:r>
            <a:endParaRPr lang="fr-BE" sz="12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84C01E-8737-4506-B31B-C283700C177D}"/>
              </a:ext>
            </a:extLst>
          </p:cNvPr>
          <p:cNvSpPr txBox="1"/>
          <p:nvPr/>
        </p:nvSpPr>
        <p:spPr>
          <a:xfrm>
            <a:off x="957308" y="5031585"/>
            <a:ext cx="3733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363538" algn="l"/>
              </a:tabLst>
            </a:pPr>
            <a:r>
              <a:rPr lang="fr-BE" sz="1600" dirty="0">
                <a:cs typeface="Consolas" pitchFamily="49" charset="0"/>
                <a:sym typeface="Wingdings"/>
              </a:rPr>
              <a:t> 	</a:t>
            </a:r>
            <a:r>
              <a:rPr lang="fr-BE" sz="1600" dirty="0">
                <a:cs typeface="Consolas" pitchFamily="49" charset="0"/>
                <a:sym typeface="Wingdings" pitchFamily="2" charset="2"/>
              </a:rPr>
              <a:t>Traite le contenu du </a:t>
            </a:r>
            <a:r>
              <a:rPr lang="fr-BE" sz="1600" i="1" dirty="0">
                <a:cs typeface="Consolas" pitchFamily="49" charset="0"/>
                <a:sym typeface="Wingdings" pitchFamily="2" charset="2"/>
              </a:rPr>
              <a:t>tampon</a:t>
            </a:r>
            <a:r>
              <a:rPr lang="fr-BE" sz="1600" dirty="0">
                <a:cs typeface="Consolas" pitchFamily="49" charset="0"/>
                <a:sym typeface="Wingdings" pitchFamily="2" charset="2"/>
              </a:rPr>
              <a:t> au moment du ENTER.</a:t>
            </a:r>
            <a:endParaRPr lang="en-GB" sz="1600" dirty="0">
              <a:cs typeface="Consolas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C797AA7-5A27-40EA-AE2E-D83D1BDDCDB2}"/>
              </a:ext>
            </a:extLst>
          </p:cNvPr>
          <p:cNvSpPr txBox="1"/>
          <p:nvPr/>
        </p:nvSpPr>
        <p:spPr>
          <a:xfrm>
            <a:off x="957308" y="5691333"/>
            <a:ext cx="3733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55600" indent="-355600">
              <a:spcBef>
                <a:spcPts val="0"/>
              </a:spcBef>
              <a:spcAft>
                <a:spcPts val="300"/>
              </a:spcAft>
              <a:tabLst>
                <a:tab pos="363538" algn="l"/>
              </a:tabLst>
            </a:pPr>
            <a:r>
              <a:rPr lang="fr-BE" sz="1600" dirty="0">
                <a:cs typeface="Consolas" pitchFamily="49" charset="0"/>
                <a:sym typeface="Wingdings"/>
              </a:rPr>
              <a:t> 	</a:t>
            </a:r>
            <a:r>
              <a:rPr lang="fr-BE" sz="1600" dirty="0">
                <a:cs typeface="Consolas" pitchFamily="49" charset="0"/>
                <a:sym typeface="Wingdings" pitchFamily="2" charset="2"/>
              </a:rPr>
              <a:t>Laisse ce qui n'est pas associé à un format dans le </a:t>
            </a:r>
            <a:r>
              <a:rPr lang="fr-BE" sz="1600" i="1" dirty="0">
                <a:cs typeface="Consolas" pitchFamily="49" charset="0"/>
                <a:sym typeface="Wingdings" pitchFamily="2" charset="2"/>
              </a:rPr>
              <a:t>tampon</a:t>
            </a:r>
            <a:r>
              <a:rPr lang="fr-BE" sz="1600" dirty="0">
                <a:cs typeface="Consolas" pitchFamily="49" charset="0"/>
                <a:sym typeface="Wingdings" pitchFamily="2" charset="2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195271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01284 0.080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0.14184 0.0780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5" grpId="0" animBg="1"/>
      <p:bldP spid="15" grpId="1" animBg="1"/>
      <p:bldP spid="24" grpId="0"/>
      <p:bldP spid="25" grpId="0"/>
      <p:bldP spid="23" grpId="0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81C86-51DE-40F6-8345-C03256838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Il faut savoir quand éliminer ce qui « traine » et quand ce n’est pas nécessaire !</a:t>
            </a:r>
            <a:endParaRPr lang="fr-BE" dirty="0">
              <a:latin typeface="Consolas" panose="020B0609020204030204" pitchFamily="49" charset="0"/>
            </a:endParaRPr>
          </a:p>
          <a:p>
            <a:pPr marL="360363" indent="0">
              <a:spcBef>
                <a:spcPts val="300"/>
              </a:spcBef>
              <a:buNone/>
            </a:pPr>
            <a:endParaRPr lang="fr-F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bloc;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char groupe;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printf("Bloc :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scanf_s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  <a:r>
              <a:rPr lang="fr-FR" sz="200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bloc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getchar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printf("Groupe :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scanf_s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FR" sz="20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groupe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, 1);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getchar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IG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%c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\n", 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bloc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groupe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C4DDD-335A-4B99-AD51-1499776EDFE9}"/>
              </a:ext>
            </a:extLst>
          </p:cNvPr>
          <p:cNvSpPr/>
          <p:nvPr/>
        </p:nvSpPr>
        <p:spPr>
          <a:xfrm>
            <a:off x="5660573" y="2845386"/>
            <a:ext cx="2118813" cy="970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fr-B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08175E-053F-41CE-BCC8-157A88D6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Comment ça fonctionne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EF49D6-0C91-4319-9B46-82478F6A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66141C-3F73-452A-8A79-FEBD51C1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C4988E-33B3-4EA1-A9EE-39A5F423FDFA}"/>
              </a:ext>
            </a:extLst>
          </p:cNvPr>
          <p:cNvSpPr/>
          <p:nvPr/>
        </p:nvSpPr>
        <p:spPr>
          <a:xfrm>
            <a:off x="6575791" y="2862804"/>
            <a:ext cx="234314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95B3403-53F9-48F1-9129-C8A568BE2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82" y="2862804"/>
            <a:ext cx="729797" cy="9533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21655F-8198-482C-ABA8-0271BDACF1FC}"/>
              </a:ext>
            </a:extLst>
          </p:cNvPr>
          <p:cNvSpPr/>
          <p:nvPr/>
        </p:nvSpPr>
        <p:spPr>
          <a:xfrm>
            <a:off x="6792688" y="3113047"/>
            <a:ext cx="227238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E826A9BA-5AD8-4EC4-A07D-B9D03DA31AB3}"/>
              </a:ext>
            </a:extLst>
          </p:cNvPr>
          <p:cNvGraphicFramePr>
            <a:graphicFrameLocks noGrp="1"/>
          </p:cNvGraphicFramePr>
          <p:nvPr/>
        </p:nvGraphicFramePr>
        <p:xfrm>
          <a:off x="5660572" y="3992229"/>
          <a:ext cx="30413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3">
                  <a:extLst>
                    <a:ext uri="{9D8B030D-6E8A-4147-A177-3AD203B41FA5}">
                      <a16:colId xmlns:a16="http://schemas.microsoft.com/office/drawing/2014/main" val="3680175531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545101746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461603990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4223740198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893742181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971129963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3478754862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1573156372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3219477792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3410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06440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7B75D5CD-8E2A-484A-9686-A8F8BE712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107" y="4114933"/>
            <a:ext cx="166688" cy="1333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185304-25C6-4518-BA17-DC10A5DB333F}"/>
              </a:ext>
            </a:extLst>
          </p:cNvPr>
          <p:cNvSpPr/>
          <p:nvPr/>
        </p:nvSpPr>
        <p:spPr>
          <a:xfrm>
            <a:off x="5698810" y="4039010"/>
            <a:ext cx="234314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6FCEE00-1EB0-40BF-ABCA-AA8A70053D08}"/>
              </a:ext>
            </a:extLst>
          </p:cNvPr>
          <p:cNvGrpSpPr/>
          <p:nvPr/>
        </p:nvGrpSpPr>
        <p:grpSpPr>
          <a:xfrm>
            <a:off x="5155475" y="4439082"/>
            <a:ext cx="1036320" cy="507387"/>
            <a:chOff x="4554582" y="3881733"/>
            <a:chExt cx="1036320" cy="5073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CBCA35-FADC-4EEA-8636-5328E42E7577}"/>
                </a:ext>
              </a:extLst>
            </p:cNvPr>
            <p:cNvSpPr/>
            <p:nvPr/>
          </p:nvSpPr>
          <p:spPr>
            <a:xfrm>
              <a:off x="5097917" y="3953691"/>
              <a:ext cx="492985" cy="43542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28DC8A-2BE2-425F-85F4-F10493792F80}"/>
                </a:ext>
              </a:extLst>
            </p:cNvPr>
            <p:cNvSpPr/>
            <p:nvPr/>
          </p:nvSpPr>
          <p:spPr>
            <a:xfrm>
              <a:off x="4554582" y="3881733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bloc</a:t>
              </a:r>
              <a:endParaRPr lang="fr-BE" sz="1200" dirty="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4806C55-ECC3-43DA-BBF8-2308C21EA28E}"/>
              </a:ext>
            </a:extLst>
          </p:cNvPr>
          <p:cNvGrpSpPr/>
          <p:nvPr/>
        </p:nvGrpSpPr>
        <p:grpSpPr>
          <a:xfrm>
            <a:off x="6575791" y="4439082"/>
            <a:ext cx="1123606" cy="507387"/>
            <a:chOff x="4467296" y="3881733"/>
            <a:chExt cx="1123606" cy="507387"/>
          </a:xfrm>
          <a:noFill/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C9154C-6E40-4B26-959C-A8E1A87F5988}"/>
                </a:ext>
              </a:extLst>
            </p:cNvPr>
            <p:cNvSpPr/>
            <p:nvPr/>
          </p:nvSpPr>
          <p:spPr>
            <a:xfrm>
              <a:off x="5097917" y="3953691"/>
              <a:ext cx="492985" cy="435429"/>
            </a:xfrm>
            <a:prstGeom prst="rect">
              <a:avLst/>
            </a:prstGeom>
            <a:grp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A572A4-AA9D-40D6-8A35-4B24B69631B6}"/>
                </a:ext>
              </a:extLst>
            </p:cNvPr>
            <p:cNvSpPr/>
            <p:nvPr/>
          </p:nvSpPr>
          <p:spPr>
            <a:xfrm>
              <a:off x="4467296" y="3881733"/>
              <a:ext cx="781707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fr-BE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groupe</a:t>
              </a:r>
              <a:endParaRPr lang="fr-BE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B83ADFE-3271-432A-8887-18CF7ABD5022}"/>
              </a:ext>
            </a:extLst>
          </p:cNvPr>
          <p:cNvSpPr/>
          <p:nvPr/>
        </p:nvSpPr>
        <p:spPr>
          <a:xfrm>
            <a:off x="5621821" y="280942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Bloc 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7DBA82-91AC-4F79-A825-B99E4070817E}"/>
              </a:ext>
            </a:extLst>
          </p:cNvPr>
          <p:cNvSpPr/>
          <p:nvPr/>
        </p:nvSpPr>
        <p:spPr>
          <a:xfrm>
            <a:off x="5616331" y="3053151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Groupe : </a:t>
            </a:r>
            <a:endParaRPr lang="fr-B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A03412-E22D-43E8-A695-933759CFCE20}"/>
              </a:ext>
            </a:extLst>
          </p:cNvPr>
          <p:cNvSpPr/>
          <p:nvPr/>
        </p:nvSpPr>
        <p:spPr>
          <a:xfrm>
            <a:off x="5089348" y="3900650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stdin</a:t>
            </a:r>
            <a:endParaRPr lang="fr-BE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F3DE0E-B827-41B3-A7FF-1B290498921A}"/>
              </a:ext>
            </a:extLst>
          </p:cNvPr>
          <p:cNvSpPr/>
          <p:nvPr/>
        </p:nvSpPr>
        <p:spPr>
          <a:xfrm>
            <a:off x="5691686" y="3387217"/>
            <a:ext cx="595903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1IGA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D6531E0-D57E-4AB9-9388-4835219E1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416" y="4123642"/>
            <a:ext cx="166688" cy="1333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01CEE62-B4CC-4FC9-8F2F-165D3214DDE5}"/>
              </a:ext>
            </a:extLst>
          </p:cNvPr>
          <p:cNvSpPr/>
          <p:nvPr/>
        </p:nvSpPr>
        <p:spPr>
          <a:xfrm>
            <a:off x="6308749" y="4041637"/>
            <a:ext cx="227238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81957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01284 0.080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0.11302 0.0800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5" grpId="0" animBg="1"/>
      <p:bldP spid="15" grpId="1" animBg="1"/>
      <p:bldP spid="24" grpId="0"/>
      <p:bldP spid="25" grpId="0"/>
      <p:bldP spid="23" grpId="0"/>
      <p:bldP spid="26" grpId="0" animBg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sp>
        <p:nvSpPr>
          <p:cNvPr id="23" name="Espace réservé du contenu 22">
            <a:extLst>
              <a:ext uri="{FF2B5EF4-FFF2-40B4-BE49-F238E27FC236}">
                <a16:creationId xmlns:a16="http://schemas.microsoft.com/office/drawing/2014/main" id="{3AFBFAD8-EF19-474B-BDAF-940BDB98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jour;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mois;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annee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printf("Date de naissance (jj/mm/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aaaa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 : ");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scanf_s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BE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jour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BE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mois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BE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fr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annee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getchar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2d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2d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4d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\n",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jour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mois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annee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9" name="Flèche courbée vers le haut 8"/>
          <p:cNvSpPr/>
          <p:nvPr/>
        </p:nvSpPr>
        <p:spPr>
          <a:xfrm flipH="1">
            <a:off x="2414945" y="4755433"/>
            <a:ext cx="2678723" cy="283029"/>
          </a:xfrm>
          <a:prstGeom prst="curved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0" name="Flèche courbée vers le haut 9"/>
          <p:cNvSpPr/>
          <p:nvPr/>
        </p:nvSpPr>
        <p:spPr>
          <a:xfrm flipH="1">
            <a:off x="3209602" y="4755432"/>
            <a:ext cx="2678723" cy="283029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1" name="Flèche courbée vers le haut 10"/>
          <p:cNvSpPr/>
          <p:nvPr/>
        </p:nvSpPr>
        <p:spPr>
          <a:xfrm flipH="1">
            <a:off x="3836376" y="4755431"/>
            <a:ext cx="2678723" cy="28302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2" name="Flèche courbée vers le haut 11"/>
          <p:cNvSpPr/>
          <p:nvPr/>
        </p:nvSpPr>
        <p:spPr>
          <a:xfrm>
            <a:off x="2347447" y="3696792"/>
            <a:ext cx="2017155" cy="283029"/>
          </a:xfrm>
          <a:prstGeom prst="curved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3" name="Flèche courbée vers le haut 12"/>
          <p:cNvSpPr/>
          <p:nvPr/>
        </p:nvSpPr>
        <p:spPr>
          <a:xfrm>
            <a:off x="2771990" y="3685906"/>
            <a:ext cx="2378336" cy="283029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4" name="Flèche courbée vers le haut 13"/>
          <p:cNvSpPr/>
          <p:nvPr/>
        </p:nvSpPr>
        <p:spPr>
          <a:xfrm>
            <a:off x="3261845" y="3696792"/>
            <a:ext cx="2957979" cy="28302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37354" y="5830828"/>
            <a:ext cx="699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rgbClr val="5A5A5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fr-BE" sz="2000" dirty="0">
                <a:solidFill>
                  <a:srgbClr val="5A5A5A"/>
                </a:solidFill>
                <a:latin typeface="+mn-lt"/>
              </a:rPr>
              <a:t> avant la taille permet de remplacer les espaces par des </a:t>
            </a:r>
            <a:r>
              <a:rPr lang="fr-BE" sz="2000" dirty="0">
                <a:solidFill>
                  <a:srgbClr val="5A5A5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endParaRPr lang="fr-BE" sz="2000" dirty="0">
              <a:solidFill>
                <a:srgbClr val="5A5A5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695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6324"/>
            <a:ext cx="8625841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Bout de code qui correspond à une </a:t>
            </a:r>
            <a:r>
              <a:rPr lang="fr-BE" b="1" dirty="0">
                <a:solidFill>
                  <a:schemeClr val="accent4"/>
                </a:solidFill>
              </a:rPr>
              <a:t>action</a:t>
            </a:r>
            <a:r>
              <a:rPr lang="fr-BE" dirty="0"/>
              <a:t>, tels que : </a:t>
            </a:r>
          </a:p>
          <a:p>
            <a:r>
              <a:rPr lang="fr-BE" dirty="0"/>
              <a:t>déclaration</a:t>
            </a:r>
          </a:p>
          <a:p>
            <a:r>
              <a:rPr lang="fr-BE" dirty="0"/>
              <a:t>affectation</a:t>
            </a:r>
          </a:p>
          <a:p>
            <a:r>
              <a:rPr lang="fr-BE" dirty="0"/>
              <a:t>appel de fonction/procédure</a:t>
            </a:r>
          </a:p>
          <a:p>
            <a:r>
              <a:rPr lang="fr-BE" dirty="0"/>
              <a:t>contrôle du flux (alternative, répétitive…)</a:t>
            </a:r>
          </a:p>
          <a:p>
            <a:r>
              <a:rPr lang="fr-BE" dirty="0"/>
              <a:t>bloc d'instructions (ensemble d'instructions)</a:t>
            </a:r>
          </a:p>
          <a:p>
            <a:r>
              <a:rPr lang="fr-B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"instruction vide"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5C11-364D-47B0-A9FD-228E78D97BD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9043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dele_Henallux">
  <a:themeElements>
    <a:clrScheme name="Henallux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1782BF"/>
      </a:accent2>
      <a:accent3>
        <a:srgbClr val="618812"/>
      </a:accent3>
      <a:accent4>
        <a:srgbClr val="E61E3F"/>
      </a:accent4>
      <a:accent5>
        <a:srgbClr val="C76402"/>
      </a:accent5>
      <a:accent6>
        <a:srgbClr val="62BCE9"/>
      </a:accent6>
      <a:hlink>
        <a:srgbClr val="073779"/>
      </a:hlink>
      <a:folHlink>
        <a:srgbClr val="0737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Modele_Henallux.potx</Template>
  <TotalTime>31387</TotalTime>
  <Words>1980</Words>
  <Application>Microsoft Office PowerPoint</Application>
  <PresentationFormat>Affichage à l'écran (4:3)</PresentationFormat>
  <Paragraphs>417</Paragraphs>
  <Slides>24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Trebuchet MS</vt:lpstr>
      <vt:lpstr>Verdana</vt:lpstr>
      <vt:lpstr>Wingdings</vt:lpstr>
      <vt:lpstr>Modele_Henallux</vt:lpstr>
      <vt:lpstr>Plan</vt:lpstr>
      <vt:lpstr>Entrées et sorties</vt:lpstr>
      <vt:lpstr>Entrées et sorties</vt:lpstr>
      <vt:lpstr>Entrées et sorties</vt:lpstr>
      <vt:lpstr>Lecture et impression - Tampon</vt:lpstr>
      <vt:lpstr>Comment ça fonctionne ?</vt:lpstr>
      <vt:lpstr>Comment ça fonctionne ?</vt:lpstr>
      <vt:lpstr>Entrées et sorties</vt:lpstr>
      <vt:lpstr>Instruction</vt:lpstr>
      <vt:lpstr>Expression</vt:lpstr>
      <vt:lpstr>Affectation…</vt:lpstr>
      <vt:lpstr>Exercices</vt:lpstr>
      <vt:lpstr>Exercices</vt:lpstr>
      <vt:lpstr>Exercices</vt:lpstr>
      <vt:lpstr>Exercices</vt:lpstr>
      <vt:lpstr>Exercices</vt:lpstr>
      <vt:lpstr>Conversion de type</vt:lpstr>
      <vt:lpstr>Exercices</vt:lpstr>
      <vt:lpstr>Deux en un…</vt:lpstr>
      <vt:lpstr>Incrémenter – décrémenter</vt:lpstr>
      <vt:lpstr>Incrémenter – décrémenter</vt:lpstr>
      <vt:lpstr>Exercices</vt:lpstr>
      <vt:lpstr>Expression conditionnelle</vt:lpstr>
      <vt:lpstr>Priorité de opérateurs</vt:lpstr>
    </vt:vector>
  </TitlesOfParts>
  <Company>Hénallux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Hénallux</dc:creator>
  <cp:lastModifiedBy>PIROTTE Cécile</cp:lastModifiedBy>
  <cp:revision>2335</cp:revision>
  <dcterms:created xsi:type="dcterms:W3CDTF">2012-03-02T14:48:03Z</dcterms:created>
  <dcterms:modified xsi:type="dcterms:W3CDTF">2023-06-23T09:13:19Z</dcterms:modified>
</cp:coreProperties>
</file>