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957" r:id="rId2"/>
    <p:sldId id="423" r:id="rId3"/>
    <p:sldId id="424" r:id="rId4"/>
    <p:sldId id="966" r:id="rId5"/>
    <p:sldId id="965" r:id="rId6"/>
    <p:sldId id="433" r:id="rId7"/>
    <p:sldId id="434" r:id="rId8"/>
    <p:sldId id="429" r:id="rId9"/>
    <p:sldId id="958" r:id="rId10"/>
    <p:sldId id="960" r:id="rId11"/>
    <p:sldId id="431" r:id="rId12"/>
    <p:sldId id="961" r:id="rId13"/>
    <p:sldId id="962" r:id="rId14"/>
    <p:sldId id="964" r:id="rId15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 B" initials="CB" lastIdx="1" clrIdx="0"/>
  <p:cmAuthor id="1" name="Cécile Pirotte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FFFF99"/>
    <a:srgbClr val="F5CCCE"/>
    <a:srgbClr val="83B818"/>
    <a:srgbClr val="E5CCE5"/>
    <a:srgbClr val="B3AEB3"/>
    <a:srgbClr val="F3E8F2"/>
    <a:srgbClr val="006782"/>
    <a:srgbClr val="9A3A3A"/>
    <a:srgbClr val="1A1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730" autoAdjust="0"/>
  </p:normalViewPr>
  <p:slideViewPr>
    <p:cSldViewPr snapToGrid="0">
      <p:cViewPr varScale="1">
        <p:scale>
          <a:sx n="78" d="100"/>
          <a:sy n="78" d="100"/>
        </p:scale>
        <p:origin x="108" y="69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notesViewPr>
    <p:cSldViewPr snapToGrid="0">
      <p:cViewPr varScale="1">
        <p:scale>
          <a:sx n="66" d="100"/>
          <a:sy n="66" d="100"/>
        </p:scale>
        <p:origin x="-3294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29F831-40E9-AD4C-A1ED-6377B20E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90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146E18-8D96-5E4A-BBD4-617B158448C2}" type="datetime1">
              <a:rPr lang="fr-FR"/>
              <a:pPr>
                <a:defRPr/>
              </a:pPr>
              <a:t>24/10/2023</a:t>
            </a:fld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68B7C-8F32-CC48-8184-E12CEE3A7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2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341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280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20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Clean Code pour les {  }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97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33375"/>
            <a:ext cx="144145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dirty="0"/>
              <a:t>Cliquez pour 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333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818640"/>
            <a:ext cx="8229600" cy="4429760"/>
          </a:xfrm>
        </p:spPr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9F7A0488-617E-463F-B563-28D660A0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2DF8F8-483B-41F1-9786-0138FD1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0BE26606-5B63-4A53-A342-E330233A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8FBAC-F17B-E84E-83CA-507A047E63E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1D4A3C0-E327-48EF-B208-BC40E0A74B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239838"/>
            <a:ext cx="8229600" cy="57943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fr-FR" dirty="0"/>
              <a:t>Modifier le style du titre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290861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4E265-2F72-DF4D-B77D-D3249BA76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332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060171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442224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74E2D-55EB-1646-8534-505E491D10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28233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5AE84-FC5B-644C-B767-A4D234A13C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261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 userDrawn="1"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/>
              <a:t>Chantal Bertrand – Cécile Pirotte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5" r:id="rId2"/>
    <p:sldLayoutId id="2147483760" r:id="rId3"/>
    <p:sldLayoutId id="2147483761" r:id="rId4"/>
    <p:sldLayoutId id="2147483762" r:id="rId5"/>
  </p:sldLayoutIdLst>
  <p:transition spd="slow">
    <p:fad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Wingdings" panose="05000000000000000000" pitchFamily="2" charset="2"/>
        <a:buChar char="§"/>
        <a:defRPr sz="2400">
          <a:solidFill>
            <a:srgbClr val="404040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anose="05000000000000000000" pitchFamily="2" charset="2"/>
        <a:buChar char="§"/>
        <a:defRPr sz="20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47DE642-5790-4CC1-B2D2-47A36F73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574505" cy="48198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BE" dirty="0"/>
              <a:t>Module 0 : Introduction et notions de base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1 : Opérateurs, expressions et instructions</a:t>
            </a:r>
          </a:p>
          <a:p>
            <a:pPr>
              <a:spcBef>
                <a:spcPts val="1200"/>
              </a:spcBef>
            </a:pPr>
            <a:r>
              <a:rPr lang="fr-BE" b="1" dirty="0"/>
              <a:t>Module 2 : Alternatives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3 : Répétitives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</a:t>
            </a:r>
            <a:r>
              <a:rPr lang="fr-BE"/>
              <a:t>4 : Tableaux</a:t>
            </a:r>
            <a:endParaRPr lang="fr-BE" dirty="0"/>
          </a:p>
          <a:p>
            <a:pPr>
              <a:spcBef>
                <a:spcPts val="1200"/>
              </a:spcBef>
            </a:pPr>
            <a:r>
              <a:rPr lang="fr-BE" dirty="0"/>
              <a:t>Module 5 : Fonctions</a:t>
            </a:r>
          </a:p>
          <a:p>
            <a:pPr marL="0" indent="0">
              <a:buNone/>
            </a:pPr>
            <a:endParaRPr lang="fr-BE" dirty="0"/>
          </a:p>
          <a:p>
            <a:endParaRPr lang="fr-BE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9852-A46E-4563-81C9-1C1FF00B25F6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4" name="Espace réservé du contenu 11">
            <a:extLst>
              <a:ext uri="{FF2B5EF4-FFF2-40B4-BE49-F238E27FC236}">
                <a16:creationId xmlns:a16="http://schemas.microsoft.com/office/drawing/2014/main" id="{EFB03EC1-1ACA-47F8-89CB-612223FB15FA}"/>
              </a:ext>
            </a:extLst>
          </p:cNvPr>
          <p:cNvSpPr txBox="1">
            <a:spLocks/>
          </p:cNvSpPr>
          <p:nvPr/>
        </p:nvSpPr>
        <p:spPr>
          <a:xfrm>
            <a:off x="4741945" y="4284929"/>
            <a:ext cx="3944855" cy="199117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400">
                <a:solidFill>
                  <a:srgbClr val="404040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04040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fr-BE" kern="0" dirty="0"/>
              <a:t>UE </a:t>
            </a:r>
            <a:r>
              <a:rPr lang="fr-BE" b="1" kern="0" dirty="0">
                <a:solidFill>
                  <a:schemeClr val="accent4"/>
                </a:solidFill>
              </a:rPr>
              <a:t>non délibérable 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fr-BE" sz="3200" b="1" kern="0" dirty="0">
                <a:sym typeface="Wingdings" panose="05000000000000000000" pitchFamily="2" charset="2"/>
              </a:rPr>
              <a:t></a:t>
            </a:r>
            <a:r>
              <a:rPr lang="fr-BE" kern="0" dirty="0">
                <a:sym typeface="Wingdings" panose="05000000000000000000" pitchFamily="2" charset="2"/>
              </a:rPr>
              <a:t> </a:t>
            </a:r>
            <a:br>
              <a:rPr lang="fr-BE" kern="0" dirty="0">
                <a:sym typeface="Wingdings" panose="05000000000000000000" pitchFamily="2" charset="2"/>
              </a:rPr>
            </a:br>
            <a:r>
              <a:rPr lang="fr-BE" kern="0" dirty="0">
                <a:sym typeface="Wingdings" panose="05000000000000000000" pitchFamily="2" charset="2"/>
              </a:rPr>
              <a:t>Vous n’avez pas le droit à l’échec !</a:t>
            </a:r>
            <a:endParaRPr lang="fr-BE" kern="0" dirty="0"/>
          </a:p>
        </p:txBody>
      </p:sp>
    </p:spTree>
    <p:extLst>
      <p:ext uri="{BB962C8B-B14F-4D97-AF65-F5344CB8AC3E}">
        <p14:creationId xmlns:p14="http://schemas.microsoft.com/office/powerpoint/2010/main" val="1896085049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5BD668-1FDE-4F34-92E2-1BE70E77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414951" cy="4819839"/>
          </a:xfrm>
        </p:spPr>
        <p:txBody>
          <a:bodyPr/>
          <a:lstStyle/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┌───* 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EncouragerFilles</a:t>
            </a:r>
            <a:endParaRPr lang="fr-BE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 sortir "Nombre de filles inscrites en IG : "</a:t>
            </a:r>
            <a:b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 obtenir 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nbFillesIG</a:t>
            </a:r>
            <a:endParaRPr lang="fr-BE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 sortir "Nombre d’inscrits en IG : "</a:t>
            </a:r>
            <a:b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 obtenir 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nbInscritsIG</a:t>
            </a:r>
            <a:endParaRPr lang="fr-BE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│┌── if (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nbFillesIG</a:t>
            </a: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 &lt; 10% de 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nbInscritsIG</a:t>
            </a: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││ sortir "Encouragez les filles à s’inscrire !"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│└──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└──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endParaRPr lang="fr-BE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5E6720-1C72-4B51-936D-6B691729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BE8FE3-3B49-49A8-A258-4114A41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Alternatives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13F08-164F-4D9F-A0EA-254C58C5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159081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Alternative double…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80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1"/>
                </a:solidFill>
              </a:rPr>
              <a:t>Exemple</a:t>
            </a:r>
            <a:endParaRPr lang="fr-FR" dirty="0">
              <a:solidFill>
                <a:schemeClr val="accent1"/>
              </a:solidFill>
              <a:cs typeface="Consolas" panose="020B0609020204030204" pitchFamily="49" charset="0"/>
              <a:sym typeface="Symbol" pitchFamily="18" charset="2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5A5A5A"/>
                </a:solidFill>
                <a:cs typeface="Consolas" panose="020B0609020204030204" pitchFamily="49" charset="0"/>
                <a:sym typeface="Symbol" pitchFamily="18" charset="2"/>
              </a:rPr>
              <a:t>Comparer deux entiers…</a:t>
            </a:r>
            <a:endParaRPr lang="fr-FR" kern="1200" dirty="0">
              <a:solidFill>
                <a:srgbClr val="C0000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0" lvl="0" indent="0" defTabSz="685800" fontAlgn="auto">
              <a:spcBef>
                <a:spcPts val="0"/>
              </a:spcBef>
              <a:spcAft>
                <a:spcPts val="300"/>
              </a:spcAft>
              <a:buClr>
                <a:srgbClr val="5B9BD5">
                  <a:lumMod val="75000"/>
                </a:srgbClr>
              </a:buClr>
              <a:buNone/>
              <a:tabLst>
                <a:tab pos="358775" algn="l"/>
              </a:tabLst>
            </a:pPr>
            <a:endParaRPr lang="fr-FR" sz="2400" kern="1200" dirty="0">
              <a:solidFill>
                <a:srgbClr val="C0000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  <a:p>
            <a:pPr marL="0" lvl="0" indent="0" defTabSz="685800" fontAlgn="auto">
              <a:spcBef>
                <a:spcPts val="300"/>
              </a:spcBef>
              <a:spcAft>
                <a:spcPts val="0"/>
              </a:spcAft>
              <a:buClr>
                <a:srgbClr val="5B9BD5">
                  <a:lumMod val="75000"/>
                </a:srgbClr>
              </a:buClr>
              <a:buNone/>
              <a:tabLst>
                <a:tab pos="358775" algn="l"/>
              </a:tabLst>
            </a:pPr>
            <a:r>
              <a:rPr lang="fr-FR" sz="2000" kern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if </a:t>
            </a:r>
            <a:r>
              <a:rPr lang="fr-FR" sz="2000" b="1" kern="12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(</a:t>
            </a:r>
            <a:r>
              <a:rPr lang="fr-FR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nb1 &lt; nb2</a:t>
            </a:r>
            <a:r>
              <a:rPr lang="fr-FR" sz="2000" b="1" kern="1200" dirty="0">
                <a:solidFill>
                  <a:srgbClr val="C00000"/>
                </a:solidFill>
                <a:latin typeface="Consolas" pitchFamily="49" charset="0"/>
                <a:sym typeface="Symbol" pitchFamily="18" charset="2"/>
              </a:rPr>
              <a:t>) </a:t>
            </a:r>
            <a:r>
              <a:rPr lang="fr-FR" sz="2000" kern="1200" dirty="0">
                <a:solidFill>
                  <a:srgbClr val="C00000"/>
                </a:solidFill>
                <a:latin typeface="Consolas" pitchFamily="49" charset="0"/>
                <a:sym typeface="Symbol" pitchFamily="18" charset="2"/>
              </a:rPr>
              <a:t>{</a:t>
            </a:r>
            <a:br>
              <a:rPr lang="fr-FR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</a:br>
            <a:r>
              <a:rPr lang="fr-FR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	printf(</a:t>
            </a:r>
            <a:r>
              <a:rPr lang="fr-FR" sz="2000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"%d est plus petit que %d\n", </a:t>
            </a:r>
            <a:r>
              <a:rPr lang="fr-FR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nb1, nb2);</a:t>
            </a:r>
            <a:br>
              <a:rPr lang="fr-FR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</a:br>
            <a:r>
              <a:rPr lang="fr-FR" sz="2000" kern="1200" dirty="0">
                <a:solidFill>
                  <a:srgbClr val="C00000"/>
                </a:solidFill>
                <a:latin typeface="Consolas" pitchFamily="49" charset="0"/>
                <a:sym typeface="Symbol" pitchFamily="18" charset="2"/>
              </a:rPr>
              <a:t>}</a:t>
            </a:r>
            <a:r>
              <a:rPr lang="fr-FR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fr-FR" sz="2000" kern="1200" dirty="0" err="1">
                <a:solidFill>
                  <a:srgbClr val="C00000"/>
                </a:solidFill>
                <a:latin typeface="Consolas" pitchFamily="49" charset="0"/>
                <a:sym typeface="Symbol" pitchFamily="18" charset="2"/>
              </a:rPr>
              <a:t>else</a:t>
            </a:r>
            <a:r>
              <a:rPr lang="fr-FR" sz="2000" kern="1200" dirty="0">
                <a:solidFill>
                  <a:srgbClr val="C00000"/>
                </a:solidFill>
                <a:latin typeface="Consolas" pitchFamily="49" charset="0"/>
                <a:sym typeface="Symbol" pitchFamily="18" charset="2"/>
              </a:rPr>
              <a:t> {</a:t>
            </a:r>
            <a:br>
              <a:rPr lang="fr-FR" sz="2000" kern="1200" dirty="0">
                <a:solidFill>
                  <a:srgbClr val="C00000"/>
                </a:solidFill>
                <a:latin typeface="Consolas" pitchFamily="49" charset="0"/>
                <a:sym typeface="Symbol" pitchFamily="18" charset="2"/>
              </a:rPr>
            </a:br>
            <a:r>
              <a:rPr lang="fr-FR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	printf</a:t>
            </a:r>
            <a:r>
              <a:rPr lang="fr-FR" sz="2000" kern="1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("%d est plus grand ou égal a %d\n", nb1</a:t>
            </a:r>
            <a:r>
              <a:rPr lang="fr-FR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  <a:t>, nb2);</a:t>
            </a:r>
            <a:br>
              <a:rPr lang="fr-FR" sz="2000" kern="1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  <a:sym typeface="Symbol" pitchFamily="18" charset="2"/>
              </a:rPr>
            </a:br>
            <a:r>
              <a:rPr lang="fr-FR" sz="2000" kern="1200" dirty="0">
                <a:solidFill>
                  <a:srgbClr val="C00000"/>
                </a:solidFill>
                <a:latin typeface="Consolas" pitchFamily="49" charset="0"/>
                <a:sym typeface="Symbol" pitchFamily="18" charset="2"/>
              </a:rPr>
              <a:t>}</a:t>
            </a:r>
            <a:endParaRPr lang="fr-BE" kern="1200" dirty="0">
              <a:solidFill>
                <a:srgbClr val="C00000"/>
              </a:solidFill>
              <a:latin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Alternatives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6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5BD668-1FDE-4F34-92E2-1BE70E77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414951" cy="4819839"/>
          </a:xfrm>
        </p:spPr>
        <p:txBody>
          <a:bodyPr/>
          <a:lstStyle/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┌───* Inscriptions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 sortir "Nombre d’inscrits : "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 obtenir 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nbInscrits</a:t>
            </a:r>
            <a:endParaRPr lang="fr-BE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│┌── if (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nbInscrits</a:t>
            </a: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 ≥ 100)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││ sortir "On 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cloture</a:t>
            </a: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 les inscriptions"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│├── 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endParaRPr lang="fr-BE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││┌── if (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nbInscrits</a:t>
            </a: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 &lt; 20)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│││ sortir "Il est temps de faire de la pub !"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││├── 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endParaRPr lang="fr-BE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│││ sortir "On poursuit les inscriptions"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││└──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│└──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└──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5E6720-1C72-4B51-936D-6B691729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3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BE8FE3-3B49-49A8-A258-4114A41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Alternatives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13F08-164F-4D9F-A0EA-254C58C5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351343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5BD668-1FDE-4F34-92E2-1BE70E77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686801" cy="4819839"/>
          </a:xfrm>
        </p:spPr>
        <p:txBody>
          <a:bodyPr/>
          <a:lstStyle/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┌───* 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AfficheTypeCaractère</a:t>
            </a:r>
            <a:endParaRPr lang="fr-BE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 sortir "Entrez un caractère : "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 obtenir 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caractereLu</a:t>
            </a:r>
            <a:endParaRPr lang="fr-BE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│┌── if (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caractereLu</a:t>
            </a: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 est une lettre de l’alphabet)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││ sortir "Lettre de l’alphabet"	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││┌── if (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caractereLu</a:t>
            </a: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 est une lettre de l’alphabet </a:t>
            </a:r>
            <a:b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│││ 		en majuscules)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│││ sortir " en majuscule"	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││├── 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endParaRPr lang="fr-BE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│││ sortir " en minuscule"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││└──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│└──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└──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5E6720-1C72-4B51-936D-6B691729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Exercices 4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BE8FE3-3B49-49A8-A258-4114A41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Alternatives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13F08-164F-4D9F-A0EA-254C58C5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874517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5BD668-1FDE-4F34-92E2-1BE70E77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686801" cy="4937722"/>
          </a:xfrm>
        </p:spPr>
        <p:txBody>
          <a:bodyPr/>
          <a:lstStyle/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400" dirty="0"/>
              <a:t>Corrigez le programme suivant !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 main(</a:t>
            </a:r>
            <a:r>
              <a:rPr lang="fr-B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</a:t>
            </a: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("Age : %d", </a:t>
            </a:r>
            <a:r>
              <a:rPr lang="fr-B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fr-B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</a:t>
            </a: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("Sexe : %c", sexe); 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endParaRPr lang="fr-BE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	printf("Cadeau : "); 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	if (sexe = f) { 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		if (</a:t>
            </a:r>
            <a:r>
              <a:rPr lang="fr-B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 &lt; 12) { 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			printf("</a:t>
            </a:r>
            <a:r>
              <a:rPr lang="fr-B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Légo</a:t>
            </a: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B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friends</a:t>
            </a: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"); 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		} </a:t>
            </a:r>
            <a:r>
              <a:rPr lang="fr-B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			printf("tablette"); 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		} 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	} </a:t>
            </a:r>
            <a:r>
              <a:rPr lang="fr-B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		if (</a:t>
            </a:r>
            <a:r>
              <a:rPr lang="fr-B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age</a:t>
            </a: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 &lt; 12) { 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			printf("ballon de foot"); 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		} </a:t>
            </a:r>
            <a:r>
              <a:rPr lang="fr-BE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 { 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			printf("Gameboy"); 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		} 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	} 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  <a:tabLst>
                <a:tab pos="358775" algn="l"/>
                <a:tab pos="715963" algn="l"/>
              </a:tabLst>
            </a:pPr>
            <a:r>
              <a:rPr lang="fr-BE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5E6720-1C72-4B51-936D-6B691729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Révisions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BE8FE3-3B49-49A8-A258-4114A41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Alternatives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13F08-164F-4D9F-A0EA-254C58C5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76405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fr-BE"/>
              <a:t>Définition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06324"/>
            <a:ext cx="8408126" cy="4989973"/>
          </a:xfrm>
        </p:spPr>
        <p:txBody>
          <a:bodyPr/>
          <a:lstStyle/>
          <a:p>
            <a:pPr marL="0" lvl="0" indent="0">
              <a:buNone/>
            </a:pPr>
            <a:r>
              <a:rPr lang="fr-BE" dirty="0"/>
              <a:t>"Une </a:t>
            </a:r>
            <a:r>
              <a:rPr lang="fr-BE" b="1" dirty="0"/>
              <a:t>alternative</a:t>
            </a:r>
            <a:r>
              <a:rPr lang="fr-BE" dirty="0"/>
              <a:t>, est une instruction qui prévoit, en fonction de deux situations différentes, deux façons d’agir. "</a:t>
            </a:r>
          </a:p>
          <a:p>
            <a:pPr marL="0" indent="0">
              <a:buNone/>
            </a:pPr>
            <a:r>
              <a:rPr lang="fr-BE" dirty="0"/>
              <a:t>Il existe plusieurs formes d'alternatives :</a:t>
            </a:r>
          </a:p>
          <a:p>
            <a:pPr lvl="1"/>
            <a:r>
              <a:rPr lang="fr-BE" dirty="0"/>
              <a:t>alternative simple</a:t>
            </a:r>
          </a:p>
          <a:p>
            <a:pPr lvl="1"/>
            <a:r>
              <a:rPr lang="fr-BE" dirty="0"/>
              <a:t>alternative double</a:t>
            </a:r>
          </a:p>
          <a:p>
            <a:pPr lvl="1"/>
            <a:r>
              <a:rPr lang="fr-BE" dirty="0"/>
              <a:t>expression conditionnelle</a:t>
            </a:r>
          </a:p>
          <a:p>
            <a:pPr lvl="1"/>
            <a:r>
              <a:rPr lang="fr-BE" dirty="0"/>
              <a:t>alternative "switch"</a:t>
            </a:r>
          </a:p>
          <a:p>
            <a:pPr marL="0" lvl="0" indent="0">
              <a:buNone/>
            </a:pPr>
            <a:r>
              <a:rPr lang="fr-BE" dirty="0"/>
              <a:t>Quelle que soit la forme de l'alternative, pour déterminer l'action à faire, on doit évaluer une </a:t>
            </a:r>
            <a:r>
              <a:rPr lang="fr-BE" b="1" dirty="0">
                <a:solidFill>
                  <a:schemeClr val="accent4"/>
                </a:solidFill>
              </a:rPr>
              <a:t>expression booléenne </a:t>
            </a:r>
            <a:r>
              <a:rPr lang="fr-BE" dirty="0"/>
              <a:t>ou </a:t>
            </a:r>
            <a:r>
              <a:rPr lang="fr-BE" b="1" dirty="0">
                <a:solidFill>
                  <a:schemeClr val="accent4"/>
                </a:solidFill>
              </a:rPr>
              <a:t>condition</a:t>
            </a:r>
            <a:r>
              <a:rPr lang="fr-BE" dirty="0"/>
              <a:t> 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Alternatives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17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Expression booléenne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199" y="1306324"/>
            <a:ext cx="8547463" cy="4819839"/>
          </a:xfrm>
        </p:spPr>
        <p:txBody>
          <a:bodyPr/>
          <a:lstStyle/>
          <a:p>
            <a:pPr marL="0" lvl="0" indent="0" defTabSz="685800" fontAlgn="auto">
              <a:spcBef>
                <a:spcPts val="600"/>
              </a:spcBef>
              <a:spcAft>
                <a:spcPts val="600"/>
              </a:spcAft>
              <a:buClr>
                <a:srgbClr val="5B9BD5">
                  <a:lumMod val="75000"/>
                </a:srgbClr>
              </a:buClr>
              <a:buNone/>
            </a:pPr>
            <a:r>
              <a:rPr lang="fr-BE" kern="1200" dirty="0"/>
              <a:t>Une expression booléenne n’accepte que 2 valeurs :</a:t>
            </a:r>
          </a:p>
          <a:p>
            <a:pPr marL="400050" lvl="1" indent="0" defTabSz="685800" fontAlgn="auto">
              <a:spcBef>
                <a:spcPts val="600"/>
              </a:spcBef>
              <a:spcAft>
                <a:spcPts val="600"/>
              </a:spcAft>
              <a:buClr>
                <a:srgbClr val="5B9BD5">
                  <a:lumMod val="75000"/>
                </a:srgbClr>
              </a:buClr>
              <a:buNone/>
            </a:pPr>
            <a:r>
              <a:rPr lang="fr-BE" kern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fr-BE" i="1" kern="1200" dirty="0"/>
              <a:t> </a:t>
            </a:r>
            <a:r>
              <a:rPr lang="fr-BE" kern="1200" dirty="0"/>
              <a:t>(vrai) et </a:t>
            </a:r>
          </a:p>
          <a:p>
            <a:pPr marL="400050" lvl="1" indent="0" defTabSz="685800" fontAlgn="auto">
              <a:spcBef>
                <a:spcPts val="600"/>
              </a:spcBef>
              <a:spcAft>
                <a:spcPts val="600"/>
              </a:spcAft>
              <a:buClr>
                <a:srgbClr val="5B9BD5">
                  <a:lumMod val="75000"/>
                </a:srgbClr>
              </a:buClr>
              <a:buNone/>
            </a:pPr>
            <a:r>
              <a:rPr lang="fr-BE" kern="1200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fr-BE" kern="1200" dirty="0"/>
              <a:t> (faux)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Les mots-clés </a:t>
            </a:r>
            <a:r>
              <a:rPr lang="fr-BE" dirty="0" err="1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fr-BE" dirty="0"/>
              <a:t> et </a:t>
            </a:r>
            <a:r>
              <a:rPr lang="fr-BE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fr-BE" dirty="0"/>
              <a:t> sont définis dans la librairie standard </a:t>
            </a:r>
            <a:r>
              <a:rPr lang="fr-BE" dirty="0">
                <a:latin typeface="Consolas" panose="020B0609020204030204" pitchFamily="49" charset="0"/>
              </a:rPr>
              <a:t>&lt;</a:t>
            </a:r>
            <a:r>
              <a:rPr lang="fr-BE" dirty="0" err="1">
                <a:solidFill>
                  <a:srgbClr val="C00000"/>
                </a:solidFill>
                <a:latin typeface="Consolas" panose="020B0609020204030204" pitchFamily="49" charset="0"/>
              </a:rPr>
              <a:t>stdbool.h</a:t>
            </a:r>
            <a:r>
              <a:rPr lang="fr-BE" dirty="0">
                <a:latin typeface="Consolas" panose="020B0609020204030204" pitchFamily="49" charset="0"/>
              </a:rPr>
              <a:t>&gt;</a:t>
            </a:r>
            <a:r>
              <a:rPr lang="fr-BE" dirty="0">
                <a:cs typeface="Consolas" pitchFamily="49" charset="0"/>
              </a:rPr>
              <a:t>.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Alternatives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79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Expression booléenne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 dirty="0">
                <a:solidFill>
                  <a:schemeClr val="accent1"/>
                </a:solidFill>
              </a:rPr>
              <a:t>Exemple</a:t>
            </a:r>
            <a:endParaRPr lang="fr-FR" dirty="0">
              <a:solidFill>
                <a:schemeClr val="accent1"/>
              </a:solidFill>
              <a:cs typeface="Consolas" panose="020B0609020204030204" pitchFamily="49" charset="0"/>
              <a:sym typeface="Symbol" pitchFamily="18" charset="2"/>
            </a:endParaRPr>
          </a:p>
          <a:p>
            <a:pPr marL="0" lvl="0" indent="0">
              <a:buNone/>
            </a:pPr>
            <a:r>
              <a:rPr lang="fr-FR" dirty="0">
                <a:solidFill>
                  <a:srgbClr val="5A5A5A"/>
                </a:solidFill>
                <a:cs typeface="Consolas" panose="020B0609020204030204" pitchFamily="49" charset="0"/>
                <a:sym typeface="Symbol" pitchFamily="18" charset="2"/>
              </a:rPr>
              <a:t>Vérifier que le mois obtenu est octobre</a:t>
            </a:r>
          </a:p>
          <a:p>
            <a:pPr marL="0" lvl="0" indent="0">
              <a:buNone/>
            </a:pP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cs typeface="Consolas" panose="020B0609020204030204" pitchFamily="49" charset="0"/>
              <a:sym typeface="Symbol" pitchFamily="18" charset="2"/>
            </a:endParaRPr>
          </a:p>
          <a:p>
            <a:pPr marL="358775" lvl="0" indent="-358775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fr-B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BE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dateValide</a:t>
            </a:r>
            <a:r>
              <a:rPr lang="fr-B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358775" lvl="0" indent="-358775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fr-B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mois;</a:t>
            </a:r>
          </a:p>
          <a:p>
            <a:pPr marL="358775" lvl="0" indent="-358775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endParaRPr lang="fr-BE" sz="2000" dirty="0">
              <a:latin typeface="Consolas" pitchFamily="49" charset="0"/>
              <a:cs typeface="Consolas" pitchFamily="49" charset="0"/>
            </a:endParaRPr>
          </a:p>
          <a:p>
            <a:pPr marL="358775" lvl="0" indent="-358775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// obtention du mois</a:t>
            </a:r>
          </a:p>
          <a:p>
            <a:pPr marL="358775" lvl="0" indent="-358775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endParaRPr lang="fr-BE" sz="2000" dirty="0">
              <a:solidFill>
                <a:srgbClr val="B523B4">
                  <a:lumMod val="75000"/>
                </a:srgbClr>
              </a:solidFill>
              <a:latin typeface="Consolas" pitchFamily="49" charset="0"/>
              <a:cs typeface="Consolas" pitchFamily="49" charset="0"/>
            </a:endParaRPr>
          </a:p>
          <a:p>
            <a:pPr marL="358775" lvl="0" indent="-358775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dateValide</a:t>
            </a:r>
            <a:r>
              <a:rPr lang="fr-BE" sz="20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= mois == 10; 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Alternatives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41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Opérateurs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06324"/>
            <a:ext cx="8229600" cy="5033516"/>
          </a:xfrm>
        </p:spPr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1"/>
                </a:solidFill>
              </a:rPr>
              <a:t>Opérateurs de comparaison	</a:t>
            </a:r>
          </a:p>
          <a:p>
            <a:pPr marL="0" indent="0"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==</a:t>
            </a:r>
            <a:r>
              <a:rPr lang="fr-BE" sz="2400" dirty="0"/>
              <a:t>	égal			</a:t>
            </a:r>
          </a:p>
          <a:p>
            <a:pPr marL="0" indent="0"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!=</a:t>
            </a:r>
            <a:r>
              <a:rPr lang="fr-BE" sz="2400" dirty="0"/>
              <a:t> 	différent</a:t>
            </a:r>
          </a:p>
          <a:p>
            <a:pPr marL="0" indent="0"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fr-BE" sz="2400" dirty="0"/>
              <a:t>	plus petit		</a:t>
            </a:r>
          </a:p>
          <a:p>
            <a:pPr marL="0" indent="0"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r>
              <a:rPr lang="fr-BE" sz="2400" dirty="0"/>
              <a:t> 	plus grand</a:t>
            </a:r>
          </a:p>
          <a:p>
            <a:pPr marL="0" indent="0"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&lt;=</a:t>
            </a:r>
            <a:r>
              <a:rPr lang="fr-BE" sz="2400" dirty="0"/>
              <a:t>	plus petit ou égal</a:t>
            </a:r>
          </a:p>
          <a:p>
            <a:pPr marL="0" indent="0"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&gt;=</a:t>
            </a:r>
            <a:r>
              <a:rPr lang="fr-BE" sz="2400" dirty="0"/>
              <a:t>	plus grand ou égal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Opérateurs logique	</a:t>
            </a:r>
          </a:p>
          <a:p>
            <a:pPr marL="0" indent="0">
              <a:buNone/>
            </a:pPr>
            <a:r>
              <a:rPr lang="fr-BE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&amp;&amp;</a:t>
            </a:r>
            <a:r>
              <a:rPr lang="fr-B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et, AND			</a:t>
            </a:r>
          </a:p>
          <a:p>
            <a:pPr marL="0" indent="0">
              <a:buNone/>
            </a:pPr>
            <a:r>
              <a:rPr lang="fr-BE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||</a:t>
            </a:r>
            <a:r>
              <a:rPr lang="fr-B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ou, OR</a:t>
            </a:r>
          </a:p>
          <a:p>
            <a:pPr marL="0" indent="0">
              <a:buNone/>
            </a:pPr>
            <a:r>
              <a:rPr lang="fr-BE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fr-BE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non, NOT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Alternatives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4D808B4-5F6A-4A99-888F-EEE2F259F7EF}"/>
              </a:ext>
            </a:extLst>
          </p:cNvPr>
          <p:cNvSpPr>
            <a:spLocks noGrp="1"/>
          </p:cNvSpPr>
          <p:nvPr/>
        </p:nvSpPr>
        <p:spPr>
          <a:xfrm>
            <a:off x="5414246" y="2376975"/>
            <a:ext cx="2510553" cy="28307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108000" rIns="91440" bIns="108000" rtlCol="0" anchor="ctr">
            <a:normAutofit fontScale="92500" lnSpcReduction="10000"/>
          </a:bodyPr>
          <a:lstStyle>
            <a:lvl1pPr marL="355600" indent="-3556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9138" indent="-3635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4738" indent="-3556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fr-BE" sz="2800" dirty="0">
                <a:solidFill>
                  <a:srgbClr val="FF0000"/>
                </a:solidFill>
              </a:rPr>
              <a:t>!!!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fr-BE" sz="2800" dirty="0">
                <a:solidFill>
                  <a:srgbClr val="FF0000"/>
                </a:solidFill>
              </a:rPr>
              <a:t>Égalité "=="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fr-BE" sz="2800" dirty="0">
                <a:solidFill>
                  <a:srgbClr val="FF0000"/>
                </a:solidFill>
              </a:rPr>
              <a:t>≠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fr-BE" sz="2800" dirty="0">
                <a:solidFill>
                  <a:srgbClr val="FF0000"/>
                </a:solidFill>
              </a:rPr>
              <a:t>Affectation "="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fr-BE" sz="2800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1124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Expression conditionnelle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457200" y="1306324"/>
            <a:ext cx="8229599" cy="4819839"/>
          </a:xfrm>
        </p:spPr>
        <p:txBody>
          <a:bodyPr/>
          <a:lstStyle/>
          <a:p>
            <a:pPr marL="0" indent="0">
              <a:buNone/>
            </a:pPr>
            <a:r>
              <a:rPr lang="fr-BE" dirty="0">
                <a:solidFill>
                  <a:srgbClr val="5A5A5A"/>
                </a:solidFill>
              </a:rPr>
              <a:t>Cet opérateur ternaire permet d'exprimer une alternative en une seule expression. </a:t>
            </a:r>
          </a:p>
          <a:p>
            <a:pPr marL="0" indent="0">
              <a:buNone/>
            </a:pPr>
            <a:r>
              <a:rPr lang="fr-BE" dirty="0">
                <a:solidFill>
                  <a:srgbClr val="5A5A5A"/>
                </a:solidFill>
              </a:rPr>
              <a:t>Le résultat de celle-ci pourra être utilisé comme opérande d'une autre expression…</a:t>
            </a:r>
          </a:p>
          <a:p>
            <a:pPr marL="0" indent="0">
              <a:buNone/>
            </a:pPr>
            <a:endParaRPr lang="fr-BE" dirty="0"/>
          </a:p>
          <a:p>
            <a:pPr marL="0" indent="0">
              <a:lnSpc>
                <a:spcPct val="100000"/>
              </a:lnSpc>
              <a:buNone/>
            </a:pPr>
            <a:r>
              <a:rPr lang="fr-BE" sz="2400" dirty="0">
                <a:solidFill>
                  <a:schemeClr val="tx2"/>
                </a:solidFill>
                <a:latin typeface="Consolas" panose="020B0609020204030204" pitchFamily="49" charset="0"/>
              </a:rPr>
              <a:t>&lt;condition&gt;</a:t>
            </a:r>
            <a:r>
              <a:rPr lang="fr-BE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fr-BE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?</a:t>
            </a:r>
            <a:r>
              <a:rPr lang="fr-BE" sz="2400" dirty="0">
                <a:latin typeface="Consolas" panose="020B0609020204030204" pitchFamily="49" charset="0"/>
              </a:rPr>
              <a:t> </a:t>
            </a:r>
            <a:r>
              <a:rPr lang="fr-BE" sz="2400" dirty="0">
                <a:solidFill>
                  <a:schemeClr val="tx2"/>
                </a:solidFill>
                <a:latin typeface="Consolas" panose="020B0609020204030204" pitchFamily="49" charset="0"/>
              </a:rPr>
              <a:t>&lt;</a:t>
            </a:r>
            <a:r>
              <a:rPr lang="fr-BE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true_value</a:t>
            </a:r>
            <a:r>
              <a:rPr lang="fr-BE" sz="2400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r>
              <a:rPr lang="fr-BE" sz="2400" dirty="0">
                <a:latin typeface="Consolas" panose="020B0609020204030204" pitchFamily="49" charset="0"/>
              </a:rPr>
              <a:t> </a:t>
            </a:r>
            <a:r>
              <a:rPr lang="fr-BE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:</a:t>
            </a:r>
            <a:r>
              <a:rPr lang="fr-BE" sz="2400" dirty="0">
                <a:latin typeface="Consolas" panose="020B0609020204030204" pitchFamily="49" charset="0"/>
              </a:rPr>
              <a:t> </a:t>
            </a:r>
            <a:r>
              <a:rPr lang="fr-BE" sz="2400" dirty="0">
                <a:solidFill>
                  <a:schemeClr val="tx2"/>
                </a:solidFill>
                <a:latin typeface="Consolas" panose="020B0609020204030204" pitchFamily="49" charset="0"/>
              </a:rPr>
              <a:t>&lt; </a:t>
            </a:r>
            <a:r>
              <a:rPr lang="fr-BE" sz="2400" dirty="0" err="1">
                <a:solidFill>
                  <a:schemeClr val="tx2"/>
                </a:solidFill>
                <a:latin typeface="Consolas" panose="020B0609020204030204" pitchFamily="49" charset="0"/>
              </a:rPr>
              <a:t>false_value</a:t>
            </a:r>
            <a:r>
              <a:rPr lang="fr-BE" sz="2400" dirty="0">
                <a:solidFill>
                  <a:schemeClr val="tx2"/>
                </a:solidFill>
                <a:latin typeface="Consolas" panose="020B0609020204030204" pitchFamily="49" charset="0"/>
              </a:rPr>
              <a:t>&gt;</a:t>
            </a:r>
            <a:endParaRPr lang="fr-BE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355600" algn="l"/>
                <a:tab pos="720725" algn="l"/>
              </a:tabLst>
            </a:pPr>
            <a:r>
              <a:rPr lang="fr-BE" sz="2400" dirty="0">
                <a:cs typeface="Consolas" pitchFamily="49" charset="0"/>
              </a:rPr>
              <a:t>avec </a:t>
            </a:r>
          </a:p>
          <a:p>
            <a:pPr>
              <a:spcBef>
                <a:spcPts val="0"/>
              </a:spcBef>
              <a:buClr>
                <a:srgbClr val="404040"/>
              </a:buClr>
              <a:tabLst>
                <a:tab pos="355600" algn="l"/>
                <a:tab pos="2425700" algn="l"/>
              </a:tabLst>
            </a:pPr>
            <a:r>
              <a:rPr lang="fr-BE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BE" sz="2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true_value</a:t>
            </a:r>
            <a:r>
              <a:rPr lang="fr-BE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fr-BE" sz="2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fr-BE" sz="2400" dirty="0">
                <a:cs typeface="Consolas" pitchFamily="49" charset="0"/>
              </a:rPr>
              <a:t>la </a:t>
            </a:r>
            <a:r>
              <a:rPr lang="fr-BE" sz="2400" dirty="0">
                <a:solidFill>
                  <a:srgbClr val="C00000"/>
                </a:solidFill>
                <a:cs typeface="Consolas" pitchFamily="49" charset="0"/>
              </a:rPr>
              <a:t>valeur</a:t>
            </a:r>
            <a:r>
              <a:rPr lang="fr-BE" sz="2400" dirty="0">
                <a:cs typeface="Consolas" pitchFamily="49" charset="0"/>
              </a:rPr>
              <a:t> si la condition est </a:t>
            </a:r>
            <a:r>
              <a:rPr lang="fr-BE" sz="2400" dirty="0">
                <a:solidFill>
                  <a:srgbClr val="C00000"/>
                </a:solidFill>
                <a:cs typeface="Consolas" pitchFamily="49" charset="0"/>
              </a:rPr>
              <a:t>vraie</a:t>
            </a:r>
            <a:endParaRPr lang="fr-BE" sz="2400" dirty="0">
              <a:cs typeface="Consolas" pitchFamily="49" charset="0"/>
            </a:endParaRPr>
          </a:p>
          <a:p>
            <a:pPr>
              <a:spcBef>
                <a:spcPts val="0"/>
              </a:spcBef>
              <a:buClr>
                <a:srgbClr val="404040"/>
              </a:buClr>
              <a:tabLst>
                <a:tab pos="355600" algn="l"/>
                <a:tab pos="2425700" algn="l"/>
              </a:tabLst>
            </a:pPr>
            <a:r>
              <a:rPr lang="fr-BE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fr-BE" sz="2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false_value</a:t>
            </a:r>
            <a:r>
              <a:rPr lang="fr-BE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fr-BE" sz="24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fr-BE" sz="2400" dirty="0">
                <a:cs typeface="Consolas" pitchFamily="49" charset="0"/>
              </a:rPr>
              <a:t>la </a:t>
            </a:r>
            <a:r>
              <a:rPr lang="fr-BE" sz="2400" dirty="0">
                <a:solidFill>
                  <a:srgbClr val="C00000"/>
                </a:solidFill>
                <a:cs typeface="Consolas" pitchFamily="49" charset="0"/>
              </a:rPr>
              <a:t>valeur</a:t>
            </a:r>
            <a:r>
              <a:rPr lang="fr-BE" sz="2400" dirty="0">
                <a:cs typeface="Consolas" pitchFamily="49" charset="0"/>
              </a:rPr>
              <a:t> si la condition est </a:t>
            </a:r>
            <a:r>
              <a:rPr lang="fr-BE" sz="2400" dirty="0">
                <a:solidFill>
                  <a:srgbClr val="C00000"/>
                </a:solidFill>
                <a:cs typeface="Consolas" pitchFamily="49" charset="0"/>
              </a:rPr>
              <a:t>fausse</a:t>
            </a:r>
            <a:endParaRPr lang="fr-BE" sz="2400" dirty="0"/>
          </a:p>
          <a:p>
            <a:pPr marL="0" indent="0">
              <a:buNone/>
              <a:tabLst>
                <a:tab pos="358775" algn="l"/>
                <a:tab pos="715963" algn="l"/>
              </a:tabLst>
            </a:pPr>
            <a:endParaRPr lang="fr-BE" sz="3200" u="sng" dirty="0">
              <a:cs typeface="Consolas" pitchFamily="49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Alternatives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84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Expression conditionnelle</a:t>
            </a:r>
            <a:endParaRPr lang="fr-B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printf((mois &lt;= 6) ? "1er semestre" : "2nd semestre");</a:t>
            </a: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buNone/>
              <a:tabLst>
                <a:tab pos="358775" algn="l"/>
                <a:tab pos="715963" algn="l"/>
              </a:tabLst>
            </a:pP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max = (nbr1 &lt;= nbr2) ? nbr2 : nbr1;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Alternatives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3C5579D-479E-4E46-99B9-83FEADC4F671}"/>
              </a:ext>
            </a:extLst>
          </p:cNvPr>
          <p:cNvSpPr txBox="1"/>
          <p:nvPr/>
        </p:nvSpPr>
        <p:spPr>
          <a:xfrm>
            <a:off x="457200" y="3840480"/>
            <a:ext cx="8229600" cy="1569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BE" sz="2400" b="1" dirty="0">
              <a:solidFill>
                <a:srgbClr val="FF0000"/>
              </a:solidFill>
              <a:latin typeface="+mn-lt"/>
            </a:endParaRPr>
          </a:p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(mois &lt;= 6) ? printf("1</a:t>
            </a:r>
            <a:r>
              <a:rPr lang="fr-BE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er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 semestre") : printf("2</a:t>
            </a:r>
            <a:r>
              <a:rPr lang="fr-BE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nd</a:t>
            </a:r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</a:rPr>
              <a:t> semestre");</a:t>
            </a:r>
          </a:p>
          <a:p>
            <a:endParaRPr lang="fr-BE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fr-BE" dirty="0">
              <a:solidFill>
                <a:schemeClr val="tx1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r>
              <a:rPr lang="fr-BE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</a:rPr>
              <a:t>(nbr1 &lt;= nbr2) ? max = nbr2 : max = nbr1;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097D419-AC3B-41DA-89ED-4035ED9C47E7}"/>
              </a:ext>
            </a:extLst>
          </p:cNvPr>
          <p:cNvCxnSpPr>
            <a:cxnSpLocks/>
          </p:cNvCxnSpPr>
          <p:nvPr/>
        </p:nvCxnSpPr>
        <p:spPr>
          <a:xfrm>
            <a:off x="1839558" y="3614569"/>
            <a:ext cx="5180367" cy="20331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64EF8C0A-7F74-42A8-BDE3-F74120951A32}"/>
              </a:ext>
            </a:extLst>
          </p:cNvPr>
          <p:cNvSpPr txBox="1"/>
          <p:nvPr/>
        </p:nvSpPr>
        <p:spPr>
          <a:xfrm>
            <a:off x="3322762" y="5552834"/>
            <a:ext cx="2498475" cy="52322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Dirty code !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E343436-354D-43AE-B2BC-B21BCB9F6E86}"/>
              </a:ext>
            </a:extLst>
          </p:cNvPr>
          <p:cNvCxnSpPr>
            <a:cxnSpLocks/>
          </p:cNvCxnSpPr>
          <p:nvPr/>
        </p:nvCxnSpPr>
        <p:spPr>
          <a:xfrm flipV="1">
            <a:off x="1839558" y="3632326"/>
            <a:ext cx="5180367" cy="20331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8F91F6D-C6EA-4E2D-B482-7AE741033071}"/>
              </a:ext>
            </a:extLst>
          </p:cNvPr>
          <p:cNvGrpSpPr/>
          <p:nvPr/>
        </p:nvGrpSpPr>
        <p:grpSpPr>
          <a:xfrm>
            <a:off x="1477873" y="1349856"/>
            <a:ext cx="6490470" cy="666400"/>
            <a:chOff x="3762105" y="2098766"/>
            <a:chExt cx="6490470" cy="6664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D197F616-63CC-45BB-B611-65B03C30EA17}"/>
                </a:ext>
              </a:extLst>
            </p:cNvPr>
            <p:cNvSpPr/>
            <p:nvPr/>
          </p:nvSpPr>
          <p:spPr>
            <a:xfrm>
              <a:off x="3762105" y="2098766"/>
              <a:ext cx="6490470" cy="333243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159628AF-4BD8-4A43-BF40-AC927A574FE3}"/>
                </a:ext>
              </a:extLst>
            </p:cNvPr>
            <p:cNvSpPr txBox="1"/>
            <p:nvPr/>
          </p:nvSpPr>
          <p:spPr>
            <a:xfrm>
              <a:off x="6268570" y="2426612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>
                  <a:solidFill>
                    <a:schemeClr val="accent3"/>
                  </a:solidFill>
                  <a:latin typeface="+mn-lt"/>
                </a:rPr>
                <a:t>expression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4C2E311-D080-4930-97D6-80727A3C79E7}"/>
              </a:ext>
            </a:extLst>
          </p:cNvPr>
          <p:cNvGrpSpPr/>
          <p:nvPr/>
        </p:nvGrpSpPr>
        <p:grpSpPr>
          <a:xfrm>
            <a:off x="492034" y="1268367"/>
            <a:ext cx="7700112" cy="1147487"/>
            <a:chOff x="3762105" y="2090057"/>
            <a:chExt cx="7700112" cy="1147487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2E0E6245-B510-45B2-B8FA-86FE732741B1}"/>
                </a:ext>
              </a:extLst>
            </p:cNvPr>
            <p:cNvSpPr/>
            <p:nvPr/>
          </p:nvSpPr>
          <p:spPr>
            <a:xfrm>
              <a:off x="3762105" y="2090057"/>
              <a:ext cx="7700112" cy="747889"/>
            </a:xfrm>
            <a:prstGeom prst="round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9B8382F-5396-4518-8A4F-6720D404C2B0}"/>
                </a:ext>
              </a:extLst>
            </p:cNvPr>
            <p:cNvSpPr txBox="1"/>
            <p:nvPr/>
          </p:nvSpPr>
          <p:spPr>
            <a:xfrm>
              <a:off x="7025922" y="2898990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>
                  <a:solidFill>
                    <a:schemeClr val="accent4"/>
                  </a:solidFill>
                  <a:latin typeface="+mn-lt"/>
                </a:rPr>
                <a:t>instruction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1E70C65F-40DC-43DD-8E18-188D5B7B0CF1}"/>
              </a:ext>
            </a:extLst>
          </p:cNvPr>
          <p:cNvGrpSpPr/>
          <p:nvPr/>
        </p:nvGrpSpPr>
        <p:grpSpPr>
          <a:xfrm>
            <a:off x="2214563" y="4212863"/>
            <a:ext cx="2827700" cy="644805"/>
            <a:chOff x="3762105" y="2090057"/>
            <a:chExt cx="2827700" cy="644805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AD34C724-D15E-4535-9C3B-91C31BDAAA69}"/>
                </a:ext>
              </a:extLst>
            </p:cNvPr>
            <p:cNvSpPr/>
            <p:nvPr/>
          </p:nvSpPr>
          <p:spPr>
            <a:xfrm>
              <a:off x="3762105" y="2090057"/>
              <a:ext cx="2827700" cy="338554"/>
            </a:xfrm>
            <a:prstGeom prst="round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D3F7061-82D4-4B3B-8F59-E658D5F18FEA}"/>
                </a:ext>
              </a:extLst>
            </p:cNvPr>
            <p:cNvSpPr txBox="1"/>
            <p:nvPr/>
          </p:nvSpPr>
          <p:spPr>
            <a:xfrm>
              <a:off x="4588294" y="2396308"/>
              <a:ext cx="12747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>
                  <a:solidFill>
                    <a:schemeClr val="accent4"/>
                  </a:solidFill>
                </a:rPr>
                <a:t>instruction</a:t>
              </a:r>
              <a:endParaRPr lang="fr-BE" sz="1600" dirty="0">
                <a:solidFill>
                  <a:schemeClr val="accent4"/>
                </a:solidFill>
                <a:latin typeface="+mn-lt"/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1A83361-C5CB-484C-870B-E81D1D99E0F2}"/>
              </a:ext>
            </a:extLst>
          </p:cNvPr>
          <p:cNvGrpSpPr/>
          <p:nvPr/>
        </p:nvGrpSpPr>
        <p:grpSpPr>
          <a:xfrm>
            <a:off x="5301666" y="4211412"/>
            <a:ext cx="2736345" cy="645530"/>
            <a:chOff x="3762105" y="2090057"/>
            <a:chExt cx="2736345" cy="645530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E1AD40F7-A265-46D6-A335-F5398B004497}"/>
                </a:ext>
              </a:extLst>
            </p:cNvPr>
            <p:cNvSpPr/>
            <p:nvPr/>
          </p:nvSpPr>
          <p:spPr>
            <a:xfrm>
              <a:off x="3762105" y="2090057"/>
              <a:ext cx="2736345" cy="338554"/>
            </a:xfrm>
            <a:prstGeom prst="round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F98FAFB-AF80-401B-B5A3-2623B367B458}"/>
                </a:ext>
              </a:extLst>
            </p:cNvPr>
            <p:cNvSpPr txBox="1"/>
            <p:nvPr/>
          </p:nvSpPr>
          <p:spPr>
            <a:xfrm>
              <a:off x="4492923" y="2397033"/>
              <a:ext cx="12747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>
                  <a:solidFill>
                    <a:schemeClr val="accent4"/>
                  </a:solidFill>
                </a:rPr>
                <a:t>instruction</a:t>
              </a:r>
              <a:endParaRPr lang="fr-BE" sz="1600" dirty="0">
                <a:solidFill>
                  <a:schemeClr val="accent4"/>
                </a:solidFill>
                <a:latin typeface="+mn-lt"/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E5234B12-0437-47F9-A8C3-32A75B5CBD7B}"/>
              </a:ext>
            </a:extLst>
          </p:cNvPr>
          <p:cNvGrpSpPr/>
          <p:nvPr/>
        </p:nvGrpSpPr>
        <p:grpSpPr>
          <a:xfrm>
            <a:off x="534867" y="3811928"/>
            <a:ext cx="7566145" cy="1045014"/>
            <a:chOff x="3762104" y="1800205"/>
            <a:chExt cx="7566145" cy="1045014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E59135FB-AC40-4BDC-A321-014CC48A4920}"/>
                </a:ext>
              </a:extLst>
            </p:cNvPr>
            <p:cNvSpPr/>
            <p:nvPr/>
          </p:nvSpPr>
          <p:spPr>
            <a:xfrm>
              <a:off x="3762104" y="2107474"/>
              <a:ext cx="7566145" cy="737745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D187F00C-A4B7-463E-9628-71070F1E58FE}"/>
                </a:ext>
              </a:extLst>
            </p:cNvPr>
            <p:cNvSpPr txBox="1"/>
            <p:nvPr/>
          </p:nvSpPr>
          <p:spPr>
            <a:xfrm>
              <a:off x="7259924" y="1800205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>
                  <a:solidFill>
                    <a:schemeClr val="accent3"/>
                  </a:solidFill>
                  <a:latin typeface="+mn-lt"/>
                </a:rPr>
                <a:t>expression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FA53DBB-93B9-4002-8207-A812E58B9619}"/>
              </a:ext>
            </a:extLst>
          </p:cNvPr>
          <p:cNvGrpSpPr/>
          <p:nvPr/>
        </p:nvGrpSpPr>
        <p:grpSpPr>
          <a:xfrm>
            <a:off x="1375113" y="2722105"/>
            <a:ext cx="3926553" cy="666400"/>
            <a:chOff x="3762105" y="2098766"/>
            <a:chExt cx="6490470" cy="666400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0655B6DA-8F35-4E69-AA29-F900C1EA80A4}"/>
                </a:ext>
              </a:extLst>
            </p:cNvPr>
            <p:cNvSpPr/>
            <p:nvPr/>
          </p:nvSpPr>
          <p:spPr>
            <a:xfrm>
              <a:off x="3762105" y="2098766"/>
              <a:ext cx="6490470" cy="333243"/>
            </a:xfrm>
            <a:prstGeom prst="roundRect">
              <a:avLst/>
            </a:prstGeom>
            <a:noFill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C7BF6D1E-6A55-4D8D-887C-EF21F0D469E7}"/>
                </a:ext>
              </a:extLst>
            </p:cNvPr>
            <p:cNvSpPr txBox="1"/>
            <p:nvPr/>
          </p:nvSpPr>
          <p:spPr>
            <a:xfrm>
              <a:off x="6268570" y="2426612"/>
              <a:ext cx="11753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>
                  <a:solidFill>
                    <a:schemeClr val="accent3"/>
                  </a:solidFill>
                  <a:latin typeface="+mn-lt"/>
                </a:rPr>
                <a:t>expression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A10E2E11-2AC7-4AD3-ACB8-575421C2CCD5}"/>
              </a:ext>
            </a:extLst>
          </p:cNvPr>
          <p:cNvGrpSpPr/>
          <p:nvPr/>
        </p:nvGrpSpPr>
        <p:grpSpPr>
          <a:xfrm>
            <a:off x="492034" y="2617608"/>
            <a:ext cx="5059680" cy="1131939"/>
            <a:chOff x="3762105" y="2090057"/>
            <a:chExt cx="7700112" cy="1147487"/>
          </a:xfrm>
        </p:grpSpPr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02ACF3F3-1367-4A8C-8834-A28C431E9977}"/>
                </a:ext>
              </a:extLst>
            </p:cNvPr>
            <p:cNvSpPr/>
            <p:nvPr/>
          </p:nvSpPr>
          <p:spPr>
            <a:xfrm>
              <a:off x="3762105" y="2090057"/>
              <a:ext cx="7700112" cy="747889"/>
            </a:xfrm>
            <a:prstGeom prst="round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4CC085FD-C310-44D8-8D7F-3B81721BB48D}"/>
                </a:ext>
              </a:extLst>
            </p:cNvPr>
            <p:cNvSpPr txBox="1"/>
            <p:nvPr/>
          </p:nvSpPr>
          <p:spPr>
            <a:xfrm>
              <a:off x="7025922" y="2898990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600" dirty="0">
                  <a:solidFill>
                    <a:schemeClr val="accent4"/>
                  </a:solidFill>
                  <a:latin typeface="+mn-lt"/>
                </a:rPr>
                <a:t>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35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Alternative simple</a:t>
            </a:r>
            <a:endParaRPr lang="fr-BE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77C0E824-4E5A-4FAF-8D5C-F743A92B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if </a:t>
            </a:r>
            <a:r>
              <a:rPr lang="fr-F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(</a:t>
            </a:r>
            <a:r>
              <a:rPr lang="fr-F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cote &lt; 10</a:t>
            </a:r>
            <a:r>
              <a:rPr lang="fr-F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)</a:t>
            </a:r>
            <a:r>
              <a:rPr lang="fr-F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printf("Aie, c'est un </a:t>
            </a:r>
            <a:r>
              <a:rPr lang="fr-BE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echec</a:t>
            </a:r>
            <a:r>
              <a:rPr lang="fr-BE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 !")</a:t>
            </a:r>
            <a:endParaRPr lang="fr-BE" sz="2000" dirty="0">
              <a:solidFill>
                <a:schemeClr val="tx1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  <a:tabLst>
                <a:tab pos="358775" algn="l"/>
              </a:tabLst>
            </a:pP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if </a:t>
            </a:r>
            <a:r>
              <a:rPr lang="fr-F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(</a:t>
            </a:r>
            <a:r>
              <a:rPr lang="fr-F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cote &lt;= 8</a:t>
            </a:r>
            <a:r>
              <a:rPr lang="fr-FR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)</a:t>
            </a:r>
            <a:r>
              <a:rPr lang="fr-FR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 </a:t>
            </a:r>
            <a:r>
              <a:rPr lang="fr-FR" sz="20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{</a:t>
            </a:r>
            <a:b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</a:br>
            <a: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	printf("%d est une cote d'exclusion\n", cote);</a:t>
            </a:r>
            <a:br>
              <a:rPr lang="fr-FR" sz="2000" dirty="0">
                <a:solidFill>
                  <a:schemeClr val="tx1"/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</a:br>
            <a:r>
              <a:rPr lang="fr-FR" sz="2000" dirty="0">
                <a:solidFill>
                  <a:srgbClr val="C0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sym typeface="Symbol" pitchFamily="18" charset="2"/>
              </a:rPr>
              <a:t>}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  <a:tabLst>
                <a:tab pos="358775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  <a:tabLst>
                <a:tab pos="358775" algn="l"/>
              </a:tabLst>
            </a:pPr>
            <a:endParaRPr lang="fr-BE" sz="2000" dirty="0">
              <a:solidFill>
                <a:schemeClr val="tx1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  <a:tabLst>
                <a:tab pos="358775" algn="l"/>
              </a:tabLst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if </a:t>
            </a: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(</a:t>
            </a:r>
            <a:r>
              <a:rPr lang="fr-F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Symbol" pitchFamily="18" charset="2"/>
              </a:rPr>
              <a:t>aPresenteExamen</a:t>
            </a: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Symbol" pitchFamily="18" charset="2"/>
              </a:rPr>
              <a:t> &amp;&amp; </a:t>
            </a:r>
            <a:r>
              <a:rPr lang="fr-F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coteInterro</a:t>
            </a: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 &gt; </a:t>
            </a:r>
            <a:r>
              <a:rPr lang="fr-FR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coteExamen</a:t>
            </a:r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)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sym typeface="Symbol" pitchFamily="18" charset="2"/>
              </a:rPr>
              <a:t>{</a:t>
            </a:r>
            <a:b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</a:b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	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Symbol" pitchFamily="18" charset="2"/>
              </a:rPr>
              <a:t>coteExamen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sym typeface="Symbol" pitchFamily="18" charset="2"/>
              </a:rPr>
              <a:t>++;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  <a:tabLst>
                <a:tab pos="358775" algn="l"/>
              </a:tabLst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	printf("Note = %d\n",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coteExamen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  <a:t>);</a:t>
            </a:r>
            <a:b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itchFamily="49" charset="0"/>
                <a:sym typeface="Symbol" pitchFamily="18" charset="2"/>
              </a:rPr>
            </a:b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sym typeface="Symbol" pitchFamily="18" charset="2"/>
              </a:rPr>
              <a:t>}</a:t>
            </a:r>
            <a:endParaRPr lang="fr-BE" sz="2000" dirty="0">
              <a:solidFill>
                <a:schemeClr val="tx1">
                  <a:lumMod val="50000"/>
                  <a:lumOff val="50000"/>
                </a:schemeClr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Alternatives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9638-AE31-1342-9070-BA24DFF325A5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25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5BD668-1FDE-4F34-92E2-1BE70E77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┌───* </a:t>
            </a:r>
            <a:r>
              <a:rPr lang="fr-BE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EntierPositif</a:t>
            </a:r>
            <a:b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 sortir "Entrez un nombre entier positif : "</a:t>
            </a:r>
            <a:b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 obtenir nb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</a:t>
            </a:r>
            <a:b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│┌── if (nb &lt; 0)</a:t>
            </a:r>
            <a:b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││ nb = nb * -1</a:t>
            </a:r>
            <a:b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│└──</a:t>
            </a:r>
            <a:b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│ sortir "Nombre obtenu : ", nb</a:t>
            </a:r>
            <a:b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fr-BE" sz="2400" dirty="0">
                <a:solidFill>
                  <a:schemeClr val="tx1"/>
                </a:solidFill>
                <a:latin typeface="Consolas" panose="020B0609020204030204" pitchFamily="49" charset="0"/>
              </a:rPr>
              <a:t>└──</a:t>
            </a:r>
          </a:p>
          <a:p>
            <a:pPr marL="0" indent="0">
              <a:lnSpc>
                <a:spcPct val="97000"/>
              </a:lnSpc>
              <a:spcBef>
                <a:spcPts val="0"/>
              </a:spcBef>
              <a:buNone/>
            </a:pPr>
            <a:endParaRPr lang="fr-BE" dirty="0">
              <a:latin typeface="Consolas" panose="020B0609020204030204" pitchFamily="49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5E6720-1C72-4B51-936D-6B691729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 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BE8FE3-3B49-49A8-A258-4114A41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Alternatives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A13F08-164F-4D9F-A0EA-254C58C5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89052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odele_Henallux">
  <a:themeElements>
    <a:clrScheme name="Henallux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1782BF"/>
      </a:accent2>
      <a:accent3>
        <a:srgbClr val="618812"/>
      </a:accent3>
      <a:accent4>
        <a:srgbClr val="E61E3F"/>
      </a:accent4>
      <a:accent5>
        <a:srgbClr val="C76402"/>
      </a:accent5>
      <a:accent6>
        <a:srgbClr val="62BCE9"/>
      </a:accent6>
      <a:hlink>
        <a:srgbClr val="073779"/>
      </a:hlink>
      <a:folHlink>
        <a:srgbClr val="0737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Modele_Henallux.potx</Template>
  <TotalTime>28957</TotalTime>
  <Words>894</Words>
  <Application>Microsoft Office PowerPoint</Application>
  <PresentationFormat>Affichage à l'écran (4:3)</PresentationFormat>
  <Paragraphs>185</Paragraphs>
  <Slides>14</Slides>
  <Notes>4</Notes>
  <HiddenSlides>1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Verdana</vt:lpstr>
      <vt:lpstr>Wingdings</vt:lpstr>
      <vt:lpstr>Modele_Henallux</vt:lpstr>
      <vt:lpstr>Plan</vt:lpstr>
      <vt:lpstr>Définition</vt:lpstr>
      <vt:lpstr>Expression booléenne</vt:lpstr>
      <vt:lpstr>Expression booléenne</vt:lpstr>
      <vt:lpstr>Opérateurs</vt:lpstr>
      <vt:lpstr>Expression conditionnelle</vt:lpstr>
      <vt:lpstr>Expression conditionnelle</vt:lpstr>
      <vt:lpstr>Alternative simple</vt:lpstr>
      <vt:lpstr>Exercice 1</vt:lpstr>
      <vt:lpstr>Exercice 2</vt:lpstr>
      <vt:lpstr>Alternative double…</vt:lpstr>
      <vt:lpstr>Exercice 3</vt:lpstr>
      <vt:lpstr>Exercices 4</vt:lpstr>
      <vt:lpstr>Révisions</vt:lpstr>
    </vt:vector>
  </TitlesOfParts>
  <Company>Hénallux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Hénallux</dc:creator>
  <cp:lastModifiedBy>PIROTTE Cécile</cp:lastModifiedBy>
  <cp:revision>2136</cp:revision>
  <dcterms:created xsi:type="dcterms:W3CDTF">2012-03-02T14:48:03Z</dcterms:created>
  <dcterms:modified xsi:type="dcterms:W3CDTF">2023-10-24T07:47:45Z</dcterms:modified>
</cp:coreProperties>
</file>