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57" r:id="rId2"/>
    <p:sldId id="536" r:id="rId3"/>
    <p:sldId id="537" r:id="rId4"/>
    <p:sldId id="544" r:id="rId5"/>
    <p:sldId id="563" r:id="rId6"/>
    <p:sldId id="564" r:id="rId7"/>
    <p:sldId id="565" r:id="rId8"/>
    <p:sldId id="566" r:id="rId9"/>
    <p:sldId id="568" r:id="rId10"/>
    <p:sldId id="569" r:id="rId11"/>
    <p:sldId id="570" r:id="rId12"/>
    <p:sldId id="547" r:id="rId13"/>
    <p:sldId id="549" r:id="rId1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3A3A"/>
    <a:srgbClr val="404040"/>
    <a:srgbClr val="FFFF99"/>
    <a:srgbClr val="F5CCCE"/>
    <a:srgbClr val="83B818"/>
    <a:srgbClr val="E5CCE5"/>
    <a:srgbClr val="B3AEB3"/>
    <a:srgbClr val="F3E8F2"/>
    <a:srgbClr val="006782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4735" autoAdjust="0"/>
  </p:normalViewPr>
  <p:slideViewPr>
    <p:cSldViewPr snapToGrid="0">
      <p:cViewPr varScale="1">
        <p:scale>
          <a:sx n="69" d="100"/>
          <a:sy n="69" d="100"/>
        </p:scale>
        <p:origin x="1862" y="67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14/11/2023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04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Introduire un texte de plusieurs mots + attention à l'</a:t>
            </a:r>
            <a:r>
              <a:rPr lang="fr-BE" dirty="0" err="1"/>
              <a:t>overflow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6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#</a:t>
            </a:r>
            <a:r>
              <a:rPr lang="fr-BE" dirty="0" err="1"/>
              <a:t>include</a:t>
            </a:r>
            <a:r>
              <a:rPr lang="fr-BE" dirty="0"/>
              <a:t> &lt;</a:t>
            </a:r>
            <a:r>
              <a:rPr lang="fr-BE" dirty="0" err="1"/>
              <a:t>ctype.h</a:t>
            </a:r>
            <a:r>
              <a:rPr lang="fr-BE" dirty="0"/>
              <a:t>&gt;</a:t>
            </a:r>
          </a:p>
          <a:p>
            <a:r>
              <a:rPr lang="fr-BE" dirty="0"/>
              <a:t>Appel de fonction : arguments </a:t>
            </a:r>
          </a:p>
          <a:p>
            <a:r>
              <a:rPr lang="fr-BE" dirty="0"/>
              <a:t>Signature et prototype : paramètres</a:t>
            </a:r>
          </a:p>
          <a:p>
            <a:r>
              <a:rPr lang="fr-BE" dirty="0"/>
              <a:t>if(</a:t>
            </a:r>
            <a:r>
              <a:rPr lang="fr-BE" dirty="0" err="1"/>
              <a:t>isdigit</a:t>
            </a:r>
            <a:r>
              <a:rPr lang="fr-BE" dirty="0"/>
              <a:t>(</a:t>
            </a:r>
            <a:r>
              <a:rPr lang="fr-BE" dirty="0" err="1"/>
              <a:t>caractere</a:t>
            </a:r>
            <a:r>
              <a:rPr lang="fr-BE" dirty="0"/>
              <a:t>)) </a:t>
            </a:r>
            <a:r>
              <a:rPr lang="fr-BE" dirty="0" err="1"/>
              <a:t>nbChiffres</a:t>
            </a:r>
            <a:r>
              <a:rPr lang="fr-BE" dirty="0"/>
              <a:t>++;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7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6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Montrer l’initialisation à 0 : </a:t>
            </a:r>
            <a:r>
              <a:rPr lang="fr-BE" dirty="0" err="1"/>
              <a:t>int</a:t>
            </a:r>
            <a:r>
              <a:rPr lang="fr-BE" dirty="0"/>
              <a:t> </a:t>
            </a:r>
            <a:r>
              <a:rPr lang="fr-BE" dirty="0" err="1"/>
              <a:t>montantsTotaux</a:t>
            </a:r>
            <a:r>
              <a:rPr lang="fr-BE" dirty="0"/>
              <a:t>[NBMAG] = { 0 };</a:t>
            </a:r>
          </a:p>
          <a:p>
            <a:r>
              <a:rPr lang="fr-BE" dirty="0" err="1"/>
              <a:t>int</a:t>
            </a:r>
            <a:r>
              <a:rPr lang="fr-BE" dirty="0"/>
              <a:t> </a:t>
            </a:r>
            <a:r>
              <a:rPr lang="fr-BE" dirty="0" err="1"/>
              <a:t>nbJjoursMaxMois</a:t>
            </a:r>
            <a:r>
              <a:rPr lang="fr-BE" dirty="0"/>
              <a:t>[ ] = </a:t>
            </a:r>
            <a:r>
              <a:rPr lang="fr-BE" sz="1200" dirty="0">
                <a:solidFill>
                  <a:schemeClr val="tx1"/>
                </a:solidFill>
                <a:latin typeface="Consolas" panose="020B0609020204030204" pitchFamily="49" charset="0"/>
              </a:rPr>
              <a:t>{31, 28, 31, 30, 31, 30, 31, 31, 30, 31, 30, 31};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Montrer l'utilité du #</a:t>
            </a:r>
            <a:r>
              <a:rPr lang="fr-BE" dirty="0" err="1"/>
              <a:t>define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Montrer l'utilité du #</a:t>
            </a:r>
            <a:r>
              <a:rPr lang="fr-BE" dirty="0" err="1"/>
              <a:t>define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0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8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Introduire un texte de plusieurs mots + attention à l'</a:t>
            </a:r>
            <a:r>
              <a:rPr lang="fr-BE" dirty="0" err="1"/>
              <a:t>overflow</a:t>
            </a:r>
            <a:endParaRPr lang="fr-BE" dirty="0"/>
          </a:p>
          <a:p>
            <a:r>
              <a:rPr lang="fr-BE" dirty="0"/>
              <a:t>Ctrl + C pour quitter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7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Introduire un texte de plusieurs mots + attention à l'</a:t>
            </a:r>
            <a:r>
              <a:rPr lang="fr-BE" dirty="0" err="1"/>
              <a:t>overflow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1" r:id="rId4"/>
    <p:sldLayoutId id="2147483762" r:id="rId5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ChainesCarcateresGets.ex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ChainesCarcateresScanf.ex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Opérateurs, expressions et instructions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b="1" dirty="0"/>
              <a:t>Module 4 : Tableaux</a:t>
            </a:r>
            <a:endParaRPr lang="fr-BE" dirty="0"/>
          </a:p>
          <a:p>
            <a:pPr>
              <a:spcBef>
                <a:spcPts val="1200"/>
              </a:spcBef>
            </a:pPr>
            <a:r>
              <a:rPr lang="fr-BE" dirty="0"/>
              <a:t>Module 5 : Fonctions</a:t>
            </a:r>
            <a:endParaRPr lang="fr-BE" b="1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414DB511-47C4-431C-ADDD-D582BE1F9B29}"/>
              </a:ext>
            </a:extLst>
          </p:cNvPr>
          <p:cNvSpPr txBox="1">
            <a:spLocks/>
          </p:cNvSpPr>
          <p:nvPr/>
        </p:nvSpPr>
        <p:spPr>
          <a:xfrm>
            <a:off x="4741945" y="4284929"/>
            <a:ext cx="3944855" cy="19911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fr-BE" kern="0" dirty="0"/>
              <a:t>UE </a:t>
            </a:r>
            <a:r>
              <a:rPr lang="fr-BE" b="1" kern="0" dirty="0">
                <a:solidFill>
                  <a:schemeClr val="accent4"/>
                </a:solidFill>
              </a:rPr>
              <a:t>non délibérable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fr-BE" sz="3200" b="1" kern="0" dirty="0">
                <a:sym typeface="Wingdings" panose="05000000000000000000" pitchFamily="2" charset="2"/>
              </a:rPr>
              <a:t></a:t>
            </a:r>
            <a:r>
              <a:rPr lang="fr-BE" kern="0" dirty="0">
                <a:sym typeface="Wingdings" panose="05000000000000000000" pitchFamily="2" charset="2"/>
              </a:rPr>
              <a:t> </a:t>
            </a:r>
            <a:br>
              <a:rPr lang="fr-BE" kern="0" dirty="0">
                <a:sym typeface="Wingdings" panose="05000000000000000000" pitchFamily="2" charset="2"/>
              </a:rPr>
            </a:br>
            <a:r>
              <a:rPr lang="fr-BE" kern="0" dirty="0">
                <a:sym typeface="Wingdings" panose="05000000000000000000" pitchFamily="2" charset="2"/>
              </a:rPr>
              <a:t>Vous n’avez pas le droit à l’échec !</a:t>
            </a:r>
            <a:endParaRPr lang="fr-BE" kern="0" dirty="0"/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Chaines de caractères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kern="1200" dirty="0">
                <a:solidFill>
                  <a:schemeClr val="accent1"/>
                </a:solidFill>
              </a:rPr>
              <a:t>Lecture/Impression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TAILLE_NOM 50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 nom[TAILLE_NOM];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printf("Nom : ");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gets_s</a:t>
            </a:r>
            <a:r>
              <a:rPr lang="fr-BE" sz="2000" kern="1200" dirty="0">
                <a:solidFill>
                  <a:srgbClr val="C00000"/>
                </a:solidFill>
                <a:latin typeface="Consolas" panose="020B0609020204030204" pitchFamily="49" charset="0"/>
              </a:rPr>
              <a:t>(nom, TAILLE_NOM);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puts</a:t>
            </a:r>
            <a:r>
              <a:rPr lang="fr-BE" sz="2000" kern="1200" dirty="0">
                <a:solidFill>
                  <a:srgbClr val="C00000"/>
                </a:solidFill>
                <a:latin typeface="Consolas" panose="020B0609020204030204" pitchFamily="49" charset="0"/>
              </a:rPr>
              <a:t>(nom);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10</a:t>
            </a:fld>
            <a:endParaRPr lang="fr-FR" noProof="0" dirty="0"/>
          </a:p>
        </p:txBody>
      </p:sp>
      <p:sp>
        <p:nvSpPr>
          <p:cNvPr id="6" name="Rectangle à coins arrondis 9">
            <a:hlinkClick r:id="rId3" action="ppaction://hlinkfile"/>
            <a:extLst>
              <a:ext uri="{FF2B5EF4-FFF2-40B4-BE49-F238E27FC236}">
                <a16:creationId xmlns:a16="http://schemas.microsoft.com/office/drawing/2014/main" id="{D644042A-8930-4FE5-8F02-430C84159C11}"/>
              </a:ext>
            </a:extLst>
          </p:cNvPr>
          <p:cNvSpPr/>
          <p:nvPr/>
        </p:nvSpPr>
        <p:spPr>
          <a:xfrm>
            <a:off x="5741655" y="1541652"/>
            <a:ext cx="2945147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BE" sz="2400" dirty="0" err="1">
                <a:solidFill>
                  <a:prstClr val="black"/>
                </a:solidFill>
                <a:latin typeface="Arial" panose="020B0604020202020204"/>
              </a:rPr>
              <a:t>ChainesCaractères</a:t>
            </a:r>
            <a:endParaRPr lang="fr-BE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Bulle narrative : ronde 6">
            <a:extLst>
              <a:ext uri="{FF2B5EF4-FFF2-40B4-BE49-F238E27FC236}">
                <a16:creationId xmlns:a16="http://schemas.microsoft.com/office/drawing/2014/main" id="{BFF6176D-3E68-4D60-A50D-18EAD4053786}"/>
              </a:ext>
            </a:extLst>
          </p:cNvPr>
          <p:cNvSpPr/>
          <p:nvPr/>
        </p:nvSpPr>
        <p:spPr>
          <a:xfrm>
            <a:off x="4694873" y="3486611"/>
            <a:ext cx="3406140" cy="1131582"/>
          </a:xfrm>
          <a:prstGeom prst="wedgeEllipseCallout">
            <a:avLst>
              <a:gd name="adj1" fmla="val -120704"/>
              <a:gd name="adj2" fmla="val -1566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!!! Pas de </a:t>
            </a:r>
            <a:r>
              <a:rPr lang="fr-BE" b="1" dirty="0">
                <a:solidFill>
                  <a:srgbClr val="FF0000"/>
                </a:solidFill>
              </a:rPr>
              <a:t>&amp;</a:t>
            </a:r>
            <a:r>
              <a:rPr lang="fr-BE" dirty="0">
                <a:solidFill>
                  <a:schemeClr val="tx1"/>
                </a:solidFill>
              </a:rPr>
              <a:t> devant le nom du tableau !!!</a:t>
            </a:r>
          </a:p>
        </p:txBody>
      </p:sp>
    </p:spTree>
    <p:extLst>
      <p:ext uri="{BB962C8B-B14F-4D97-AF65-F5344CB8AC3E}">
        <p14:creationId xmlns:p14="http://schemas.microsoft.com/office/powerpoint/2010/main" val="19639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Chaines de caractères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11</a:t>
            </a:fld>
            <a:endParaRPr lang="fr-FR" noProof="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EF634B-D546-4B87-9AE0-39A645DED34F}"/>
              </a:ext>
            </a:extLst>
          </p:cNvPr>
          <p:cNvSpPr/>
          <p:nvPr/>
        </p:nvSpPr>
        <p:spPr>
          <a:xfrm>
            <a:off x="926757" y="1306873"/>
            <a:ext cx="2533135" cy="630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800" dirty="0" err="1">
                <a:latin typeface="Consolas" panose="020B0609020204030204" pitchFamily="49" charset="0"/>
              </a:rPr>
              <a:t>scanf_s</a:t>
            </a:r>
            <a:endParaRPr lang="fr-BE" sz="2800" dirty="0"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E8F87D0-175E-4366-AE58-0A8DD07DDFEE}"/>
              </a:ext>
            </a:extLst>
          </p:cNvPr>
          <p:cNvSpPr/>
          <p:nvPr/>
        </p:nvSpPr>
        <p:spPr>
          <a:xfrm>
            <a:off x="5243384" y="1306873"/>
            <a:ext cx="2533135" cy="630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800" dirty="0" err="1">
                <a:latin typeface="Consolas" panose="020B0609020204030204" pitchFamily="49" charset="0"/>
              </a:rPr>
              <a:t>gets_s</a:t>
            </a:r>
            <a:endParaRPr lang="fr-BE" sz="2800" dirty="0">
              <a:latin typeface="Consolas" panose="020B0609020204030204" pitchFamily="49" charset="0"/>
            </a:endParaRP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1F82AD4B-D86F-46B2-ABB1-8DB51E3AE5A8}"/>
              </a:ext>
            </a:extLst>
          </p:cNvPr>
          <p:cNvSpPr txBox="1">
            <a:spLocks/>
          </p:cNvSpPr>
          <p:nvPr/>
        </p:nvSpPr>
        <p:spPr bwMode="auto">
          <a:xfrm>
            <a:off x="457200" y="3716792"/>
            <a:ext cx="4114800" cy="261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</a:t>
            </a: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imprime plusieurs infos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 de passage à la ligne automatique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0866482-02C0-467C-A2B7-BADBCAC377DB}"/>
              </a:ext>
            </a:extLst>
          </p:cNvPr>
          <p:cNvSpPr/>
          <p:nvPr/>
        </p:nvSpPr>
        <p:spPr>
          <a:xfrm>
            <a:off x="926757" y="3701035"/>
            <a:ext cx="2533135" cy="630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800" dirty="0">
                <a:latin typeface="Consolas" panose="020B0609020204030204" pitchFamily="49" charset="0"/>
              </a:rPr>
              <a:t>printf</a:t>
            </a:r>
          </a:p>
        </p:txBody>
      </p: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BB120EE5-4967-49D6-AF42-65038F8EA27C}"/>
              </a:ext>
            </a:extLst>
          </p:cNvPr>
          <p:cNvSpPr txBox="1">
            <a:spLocks/>
          </p:cNvSpPr>
          <p:nvPr/>
        </p:nvSpPr>
        <p:spPr bwMode="auto">
          <a:xfrm>
            <a:off x="4571999" y="3701035"/>
            <a:ext cx="3980857" cy="250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 de format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1! chaine en argument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passage à la ligne automatique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D389624-73B1-4F3B-B8DE-B5CBC2E61061}"/>
              </a:ext>
            </a:extLst>
          </p:cNvPr>
          <p:cNvSpPr/>
          <p:nvPr/>
        </p:nvSpPr>
        <p:spPr>
          <a:xfrm>
            <a:off x="5243384" y="3701035"/>
            <a:ext cx="2533135" cy="630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800" dirty="0" err="1">
                <a:latin typeface="Consolas" panose="020B0609020204030204" pitchFamily="49" charset="0"/>
              </a:rPr>
              <a:t>puts</a:t>
            </a:r>
            <a:endParaRPr lang="fr-BE" sz="2800" dirty="0">
              <a:latin typeface="Consolas" panose="020B0609020204030204" pitchFamily="49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4ED686-A897-45E2-8E7A-EE57D5297541}"/>
              </a:ext>
            </a:extLst>
          </p:cNvPr>
          <p:cNvCxnSpPr/>
          <p:nvPr/>
        </p:nvCxnSpPr>
        <p:spPr>
          <a:xfrm>
            <a:off x="4572000" y="1298995"/>
            <a:ext cx="0" cy="48277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22F5A58-56F0-4F15-A085-F5C5AB94272E}"/>
              </a:ext>
            </a:extLst>
          </p:cNvPr>
          <p:cNvCxnSpPr/>
          <p:nvPr/>
        </p:nvCxnSpPr>
        <p:spPr>
          <a:xfrm>
            <a:off x="591127" y="3500582"/>
            <a:ext cx="77770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4">
            <a:extLst>
              <a:ext uri="{FF2B5EF4-FFF2-40B4-BE49-F238E27FC236}">
                <a16:creationId xmlns:a16="http://schemas.microsoft.com/office/drawing/2014/main" id="{AF57B8E9-AD9B-4F71-B838-ABEF960E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873"/>
            <a:ext cx="4114800" cy="2409919"/>
          </a:xfrm>
        </p:spPr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</a:t>
            </a: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s'arrête au 1</a:t>
            </a:r>
            <a:r>
              <a:rPr lang="fr-BE" sz="2400" kern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espace ou 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ok pour 1 seul mot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Espace réservé du contenu 4">
            <a:extLst>
              <a:ext uri="{FF2B5EF4-FFF2-40B4-BE49-F238E27FC236}">
                <a16:creationId xmlns:a16="http://schemas.microsoft.com/office/drawing/2014/main" id="{1C5B34ED-FFCB-4E86-898E-8EEF996F512C}"/>
              </a:ext>
            </a:extLst>
          </p:cNvPr>
          <p:cNvSpPr txBox="1">
            <a:spLocks/>
          </p:cNvSpPr>
          <p:nvPr/>
        </p:nvSpPr>
        <p:spPr bwMode="auto">
          <a:xfrm>
            <a:off x="4572000" y="1306873"/>
            <a:ext cx="4114800" cy="240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Tx/>
              <a:buNone/>
              <a:tabLst>
                <a:tab pos="628650" algn="l"/>
              </a:tabLst>
            </a:pPr>
            <a:endParaRPr lang="fr-BE" sz="8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tabLst>
                <a:tab pos="628650" algn="l"/>
              </a:tabLst>
            </a:pPr>
            <a:endParaRPr lang="fr-BE" sz="8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tabLst>
                <a:tab pos="628650" algn="l"/>
              </a:tabLst>
            </a:pPr>
            <a:endParaRPr lang="fr-BE" sz="8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 de format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s'arrête au </a:t>
            </a: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ok pour plusieurs mots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2" grpId="0" uiExpand="1" build="p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Fonctions de </a:t>
            </a:r>
            <a:r>
              <a:rPr lang="fr-BE" dirty="0" err="1">
                <a:latin typeface="Consolas" panose="020B0609020204030204" pitchFamily="49" charset="0"/>
              </a:rPr>
              <a:t>ctype.h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chemeClr val="accent1"/>
                </a:solidFill>
              </a:rPr>
              <a:t>Fonctions pour tester une propriété</a:t>
            </a:r>
          </a:p>
          <a:p>
            <a:pPr marL="0" indent="0">
              <a:buNone/>
            </a:pPr>
            <a:r>
              <a:rPr lang="fr-FR" sz="2400" dirty="0"/>
              <a:t>Toutes les fonctions ci-dessous permettent de tester une propriété du caractère passé en argument. Elles renvoient une valeur non nulle si le caractère vérifie la propriété et 0 sinon.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isalnum</a:t>
            </a:r>
            <a:r>
              <a:rPr lang="fr-BE" sz="2400" dirty="0"/>
              <a:t> 	alphanumérique, lettre ou chiffre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isalpha</a:t>
            </a:r>
            <a:r>
              <a:rPr lang="fr-BE" sz="2400" dirty="0"/>
              <a:t>	alphabétique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isdigit</a:t>
            </a:r>
            <a:r>
              <a:rPr lang="fr-BE" sz="2400" dirty="0"/>
              <a:t>	chiffre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islower</a:t>
            </a:r>
            <a:r>
              <a:rPr lang="fr-BE" sz="2400" dirty="0"/>
              <a:t> 	minuscule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isupper</a:t>
            </a:r>
            <a:r>
              <a:rPr lang="fr-BE" sz="2400" dirty="0"/>
              <a:t>	majuscule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isxdigit</a:t>
            </a:r>
            <a:r>
              <a:rPr lang="fr-BE" sz="2400" dirty="0"/>
              <a:t>	chiffre hexadécimal</a:t>
            </a:r>
          </a:p>
          <a:p>
            <a:pPr>
              <a:tabLst>
                <a:tab pos="2514600" algn="l"/>
              </a:tabLst>
            </a:pP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isspace</a:t>
            </a:r>
            <a:r>
              <a:rPr lang="fr-BE" sz="2400" dirty="0"/>
              <a:t>	espace, tabulation, …</a:t>
            </a:r>
          </a:p>
          <a:p>
            <a:pPr>
              <a:tabLst>
                <a:tab pos="2238375" algn="l"/>
              </a:tabLst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Manipulation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28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Fonctions de </a:t>
            </a:r>
            <a:r>
              <a:rPr lang="fr-BE" dirty="0" err="1">
                <a:latin typeface="Consolas" panose="020B0609020204030204" pitchFamily="49" charset="0"/>
              </a:rPr>
              <a:t>ctype.h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1306324"/>
            <a:ext cx="8410575" cy="4819839"/>
          </a:xfrm>
        </p:spPr>
        <p:txBody>
          <a:bodyPr/>
          <a:lstStyle/>
          <a:p>
            <a:pPr marL="0" indent="0" defTabSz="1163638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chemeClr val="accent1"/>
                </a:solidFill>
              </a:rPr>
              <a:t>Fonctions de changement de casse</a:t>
            </a:r>
          </a:p>
          <a:p>
            <a:pPr marL="319088" indent="-363538" defTabSz="685800" fontAlgn="auto">
              <a:spcBef>
                <a:spcPts val="1200"/>
              </a:spcBef>
              <a:spcAft>
                <a:spcPts val="0"/>
              </a:spcAft>
            </a:pP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kern="1200" dirty="0" err="1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var_name</a:t>
            </a: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BE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fr-BE" kern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tolower</a:t>
            </a:r>
            <a:r>
              <a:rPr lang="fr-BE" kern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kern="1200" dirty="0" err="1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var_name</a:t>
            </a: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fr-BE" kern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BE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5963" lvl="0" indent="-358775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</a:t>
            </a:r>
            <a:r>
              <a:rPr lang="fr-BE" sz="24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sz="2400" kern="1200" dirty="0" err="1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var_name</a:t>
            </a:r>
            <a:r>
              <a:rPr lang="fr-BE" sz="2400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variable de type </a:t>
            </a:r>
            <a:r>
              <a:rPr lang="fr-BE" sz="2400" b="1" kern="1200" dirty="0" err="1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endParaRPr lang="fr-BE" sz="2400" b="1" kern="120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61950" lvl="0" indent="-3175" defTabSz="685800" fontAlgn="auto">
              <a:spcBef>
                <a:spcPts val="600"/>
              </a:spcBef>
              <a:spcAft>
                <a:spcPts val="6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Convertit le caractère reçu en minuscule si c'est une lettre majuscule, le renvoie inchangé sinon.</a:t>
            </a:r>
          </a:p>
          <a:p>
            <a:pPr marL="0" indent="0" defTabSz="685800" fontAlgn="auto">
              <a:spcBef>
                <a:spcPts val="1200"/>
              </a:spcBef>
              <a:spcAft>
                <a:spcPts val="0"/>
              </a:spcAft>
              <a:buNone/>
            </a:pPr>
            <a:endParaRPr lang="fr-BE" kern="1200" dirty="0">
              <a:solidFill>
                <a:srgbClr val="5B9BD5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marL="319088" indent="-363538" defTabSz="685800" fontAlgn="auto">
              <a:spcBef>
                <a:spcPts val="1200"/>
              </a:spcBef>
              <a:spcAft>
                <a:spcPts val="0"/>
              </a:spcAft>
            </a:pP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kern="1200" dirty="0" err="1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var_name</a:t>
            </a: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BE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fr-BE" kern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toupper</a:t>
            </a:r>
            <a:r>
              <a:rPr lang="fr-BE" kern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kern="1200" dirty="0" err="1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var_name</a:t>
            </a:r>
            <a:r>
              <a:rPr lang="fr-BE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fr-BE" kern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BE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fr-BE" kern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36195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</a:t>
            </a:r>
            <a:r>
              <a:rPr lang="fr-BE" sz="24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sz="2400" kern="1200" dirty="0" err="1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var_name</a:t>
            </a:r>
            <a:r>
              <a:rPr lang="fr-BE" sz="2400" kern="1200" dirty="0">
                <a:solidFill>
                  <a:srgbClr val="5B9BD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variable de type </a:t>
            </a:r>
            <a:r>
              <a:rPr lang="fr-BE" sz="2400" b="1" kern="1200" dirty="0" err="1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endParaRPr lang="fr-BE" sz="2400" b="1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0" indent="0" defTabSz="685800" fontAlgn="auto">
              <a:spcBef>
                <a:spcPts val="600"/>
              </a:spcBef>
              <a:spcAft>
                <a:spcPts val="6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Convertit le caractère reçu en majuscule si c'est une lettre minuscule, le renvoie inchangé sinon.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Manipulation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52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963847"/>
          </a:xfrm>
        </p:spPr>
        <p:txBody>
          <a:bodyPr/>
          <a:lstStyle/>
          <a:p>
            <a:pPr marL="0" indent="0">
              <a:buNone/>
            </a:pPr>
            <a:r>
              <a:rPr lang="fr-BE" sz="2400" dirty="0"/>
              <a:t>Il existe plusieurs sortes de tableaux :</a:t>
            </a:r>
          </a:p>
          <a:p>
            <a:pPr lvl="1"/>
            <a:r>
              <a:rPr lang="fr-BE" b="1" dirty="0">
                <a:solidFill>
                  <a:schemeClr val="accent4"/>
                </a:solidFill>
              </a:rPr>
              <a:t>statique</a:t>
            </a:r>
            <a:r>
              <a:rPr lang="fr-BE" dirty="0"/>
              <a:t> : la taille est connue à la </a:t>
            </a:r>
            <a:r>
              <a:rPr lang="fr-BE" b="1" dirty="0">
                <a:solidFill>
                  <a:schemeClr val="accent4"/>
                </a:solidFill>
              </a:rPr>
              <a:t>compilation</a:t>
            </a:r>
          </a:p>
          <a:p>
            <a:pPr lvl="1"/>
            <a:r>
              <a:rPr lang="fr-BE" dirty="0">
                <a:solidFill>
                  <a:schemeClr val="accent4"/>
                </a:solidFill>
              </a:rPr>
              <a:t>dynamique</a:t>
            </a:r>
            <a:r>
              <a:rPr lang="fr-BE" dirty="0"/>
              <a:t> : la taille est connue à l'</a:t>
            </a:r>
            <a:r>
              <a:rPr lang="fr-BE" dirty="0">
                <a:solidFill>
                  <a:schemeClr val="accent4"/>
                </a:solidFill>
              </a:rPr>
              <a:t>exécution</a:t>
            </a:r>
          </a:p>
          <a:p>
            <a:pPr marL="457200" lvl="1" indent="0" algn="r">
              <a:buNone/>
            </a:pPr>
            <a:r>
              <a:rPr lang="fr-BE" dirty="0"/>
              <a:t>(voir les pointeurs au Q2) </a:t>
            </a:r>
          </a:p>
          <a:p>
            <a:pPr marL="0" indent="0">
              <a:buNone/>
            </a:pPr>
            <a:r>
              <a:rPr lang="fr-BE" sz="2400" dirty="0"/>
              <a:t>Un tableau est un </a:t>
            </a:r>
            <a:r>
              <a:rPr lang="fr-BE" sz="2400" b="1" dirty="0">
                <a:solidFill>
                  <a:schemeClr val="accent4"/>
                </a:solidFill>
              </a:rPr>
              <a:t>ensemble d'éléments successifs en mémoire centrale</a:t>
            </a:r>
            <a:r>
              <a:rPr lang="fr-BE" sz="2400" dirty="0"/>
              <a:t>.</a:t>
            </a:r>
          </a:p>
          <a:p>
            <a:pPr marL="0" indent="0">
              <a:buNone/>
            </a:pPr>
            <a:r>
              <a:rPr lang="fr-BE" sz="2400" dirty="0"/>
              <a:t>Il porte un </a:t>
            </a:r>
            <a:r>
              <a:rPr lang="fr-BE" sz="2400" b="1" dirty="0">
                <a:solidFill>
                  <a:schemeClr val="accent4"/>
                </a:solidFill>
              </a:rPr>
              <a:t>nom</a:t>
            </a:r>
            <a:r>
              <a:rPr lang="fr-BE" sz="2400" dirty="0"/>
              <a:t> et a une </a:t>
            </a:r>
            <a:r>
              <a:rPr lang="fr-BE" sz="2400" b="1" dirty="0">
                <a:solidFill>
                  <a:schemeClr val="accent4"/>
                </a:solidFill>
              </a:rPr>
              <a:t>taille</a:t>
            </a:r>
            <a:r>
              <a:rPr lang="fr-BE" sz="2400" dirty="0"/>
              <a:t>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spcBef>
                <a:spcPts val="2400"/>
              </a:spcBef>
              <a:buNone/>
            </a:pPr>
            <a:r>
              <a:rPr lang="fr-BE" sz="2400" dirty="0"/>
              <a:t>Sa taille correspond au nombre d'éléments qu'il peut contenir.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2</a:t>
            </a:fld>
            <a:endParaRPr lang="fr-FR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90CDD-0141-4A38-BB2C-2EF7C4937794}"/>
              </a:ext>
            </a:extLst>
          </p:cNvPr>
          <p:cNvSpPr/>
          <p:nvPr/>
        </p:nvSpPr>
        <p:spPr>
          <a:xfrm>
            <a:off x="1197740" y="5008581"/>
            <a:ext cx="1493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scores</a:t>
            </a:r>
            <a:endParaRPr lang="fr-BE" sz="2400" dirty="0"/>
          </a:p>
        </p:txBody>
      </p:sp>
      <p:graphicFrame>
        <p:nvGraphicFramePr>
          <p:cNvPr id="13" name="Tableau 15">
            <a:extLst>
              <a:ext uri="{FF2B5EF4-FFF2-40B4-BE49-F238E27FC236}">
                <a16:creationId xmlns:a16="http://schemas.microsoft.com/office/drawing/2014/main" id="{CC4F91F7-B93D-4BDA-B0B4-D3C2C45A5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39024"/>
              </p:ext>
            </p:extLst>
          </p:nvPr>
        </p:nvGraphicFramePr>
        <p:xfrm>
          <a:off x="1685925" y="4637741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4994581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7479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039508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2810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11567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99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41812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579415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6383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57359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2062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268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16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0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97255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Chaque élément est accessible via un index/</a:t>
            </a:r>
            <a:r>
              <a:rPr lang="fr-BE" sz="2400" b="1" dirty="0">
                <a:solidFill>
                  <a:srgbClr val="C00000"/>
                </a:solidFill>
              </a:rPr>
              <a:t>indice</a:t>
            </a: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L'indice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varie entre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0 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(nombre max d'éléments - 1)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tabLst>
                <a:tab pos="357188" algn="l"/>
              </a:tabLst>
            </a:pP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 une expression de type entier</a:t>
            </a:r>
          </a:p>
          <a:p>
            <a:pPr marL="5715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b="1" dirty="0">
              <a:solidFill>
                <a:srgbClr val="002060"/>
              </a:solidFill>
            </a:endParaRPr>
          </a:p>
          <a:p>
            <a:pPr marL="5715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b="1" dirty="0">
                <a:solidFill>
                  <a:srgbClr val="002060"/>
                </a:solidFill>
              </a:rPr>
              <a:t>Exemples</a:t>
            </a:r>
          </a:p>
          <a:p>
            <a:pPr marL="5715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scores[0], scores[i], scores[i+2] …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eau 15">
            <a:extLst>
              <a:ext uri="{FF2B5EF4-FFF2-40B4-BE49-F238E27FC236}">
                <a16:creationId xmlns:a16="http://schemas.microsoft.com/office/drawing/2014/main" id="{82FD3B90-7F8A-4112-8E50-23753AB44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50451"/>
              </p:ext>
            </p:extLst>
          </p:nvPr>
        </p:nvGraphicFramePr>
        <p:xfrm>
          <a:off x="1076325" y="2524832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4994581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7479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039508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2810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11567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99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41812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579415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6383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57359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2062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268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168306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3</a:t>
            </a:fld>
            <a:endParaRPr lang="fr-FR" noProof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FE16F3-B8B7-4102-8567-91BA2A2F47F3}"/>
              </a:ext>
            </a:extLst>
          </p:cNvPr>
          <p:cNvSpPr txBox="1"/>
          <p:nvPr/>
        </p:nvSpPr>
        <p:spPr>
          <a:xfrm>
            <a:off x="3952547" y="3250474"/>
            <a:ext cx="275555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scores[indice]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9F5F5-B8E1-4A6B-BF8B-52EC4CE4BEE6}"/>
              </a:ext>
            </a:extLst>
          </p:cNvPr>
          <p:cNvSpPr/>
          <p:nvPr/>
        </p:nvSpPr>
        <p:spPr>
          <a:xfrm>
            <a:off x="594604" y="2899044"/>
            <a:ext cx="1493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scores</a:t>
            </a:r>
            <a:endParaRPr lang="fr-BE" sz="24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94BD774-BA63-4075-B4D6-6003F8EDAA86}"/>
              </a:ext>
            </a:extLst>
          </p:cNvPr>
          <p:cNvCxnSpPr>
            <a:cxnSpLocks/>
          </p:cNvCxnSpPr>
          <p:nvPr/>
        </p:nvCxnSpPr>
        <p:spPr>
          <a:xfrm>
            <a:off x="2855675" y="2769198"/>
            <a:ext cx="1096872" cy="6598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599714" cy="4819839"/>
          </a:xfrm>
        </p:spPr>
        <p:txBody>
          <a:bodyPr/>
          <a:lstStyle/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154238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</a:t>
            </a:r>
            <a:r>
              <a:rPr lang="fr-BE" sz="2400" kern="1200" dirty="0">
                <a:solidFill>
                  <a:prstClr val="black"/>
                </a:solidFill>
              </a:rPr>
              <a:t> </a:t>
            </a:r>
            <a:r>
              <a:rPr lang="fr-BE" sz="2400" b="1" kern="1200" dirty="0">
                <a:solidFill>
                  <a:srgbClr val="C00000"/>
                </a:solidFill>
              </a:rPr>
              <a:t>nom</a:t>
            </a:r>
            <a:r>
              <a:rPr lang="fr-BE" sz="2400" kern="1200" dirty="0">
                <a:solidFill>
                  <a:prstClr val="black"/>
                </a:solidFill>
              </a:rPr>
              <a:t> 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d'un tableau représente son </a:t>
            </a:r>
            <a:r>
              <a:rPr lang="fr-BE" sz="2400" b="1" kern="1200" dirty="0">
                <a:solidFill>
                  <a:srgbClr val="C00000"/>
                </a:solidFill>
              </a:rPr>
              <a:t>adresse</a:t>
            </a:r>
            <a:r>
              <a:rPr lang="fr-BE" sz="2400" kern="1200" dirty="0">
                <a:solidFill>
                  <a:prstClr val="black"/>
                </a:solidFill>
              </a:rPr>
              <a:t> </a:t>
            </a:r>
            <a:r>
              <a:rPr lang="fr-BE" sz="2400" kern="1200" dirty="0"/>
              <a:t>!</a:t>
            </a: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154238" algn="l"/>
              </a:tabLst>
            </a:pPr>
            <a:endParaRPr lang="fr-BE" kern="1200" dirty="0"/>
          </a:p>
          <a:p>
            <a:pPr marL="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define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NBMOIS 12</a:t>
            </a:r>
          </a:p>
          <a:p>
            <a:pPr marL="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nbJoursMaxMois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[NBMOIS] =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	{31, 28, 31, 30, 31, 30, 31, 31, 30, 31, 30, 31};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nbJoursMaxMois</a:t>
            </a:r>
            <a:r>
              <a:rPr lang="fr-BE" sz="2000" dirty="0">
                <a:solidFill>
                  <a:prstClr val="black"/>
                </a:solidFill>
                <a:latin typeface="Consolas" panose="020B0609020204030204" pitchFamily="49" charset="0"/>
              </a:rPr>
              <a:t> ≡ &amp;</a:t>
            </a:r>
            <a:r>
              <a:rPr lang="fr-BE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nbJoursMaxMois</a:t>
            </a:r>
            <a:r>
              <a:rPr lang="fr-BE" sz="2000" dirty="0">
                <a:solidFill>
                  <a:prstClr val="black"/>
                </a:solidFill>
                <a:latin typeface="Consolas" panose="020B0609020204030204" pitchFamily="49" charset="0"/>
              </a:rPr>
              <a:t>[0]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</a:rPr>
              <a:t>≡</a:t>
            </a:r>
            <a:r>
              <a:rPr lang="fr-BE" sz="2400" kern="1200" dirty="0">
                <a:latin typeface="Consolas" panose="020B0609020204030204" pitchFamily="49" charset="0"/>
              </a:rPr>
              <a:t> </a:t>
            </a:r>
            <a:r>
              <a:rPr lang="fr-BE" sz="2400" kern="1200" dirty="0"/>
              <a:t>adresse de l'entier </a:t>
            </a:r>
            <a:r>
              <a:rPr lang="fr-BE" sz="2400" kern="1200" dirty="0">
                <a:latin typeface="Consolas" panose="020B0609020204030204" pitchFamily="49" charset="0"/>
              </a:rPr>
              <a:t>31</a:t>
            </a:r>
            <a:endParaRPr lang="fr-BE" kern="1200" dirty="0"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154238" algn="l"/>
              </a:tabLst>
            </a:pPr>
            <a:endParaRPr lang="fr-BE" kern="1200" dirty="0">
              <a:solidFill>
                <a:prstClr val="black"/>
              </a:solidFill>
              <a:latin typeface="Calibri"/>
            </a:endParaRP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57188" algn="l"/>
              </a:tabLst>
            </a:pP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  <p:graphicFrame>
        <p:nvGraphicFramePr>
          <p:cNvPr id="23" name="Tableau 15">
            <a:extLst>
              <a:ext uri="{FF2B5EF4-FFF2-40B4-BE49-F238E27FC236}">
                <a16:creationId xmlns:a16="http://schemas.microsoft.com/office/drawing/2014/main" id="{673E6BB7-A837-46FE-A192-51978FA7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59486"/>
              </p:ext>
            </p:extLst>
          </p:nvPr>
        </p:nvGraphicFramePr>
        <p:xfrm>
          <a:off x="1721093" y="4020385"/>
          <a:ext cx="6096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4994581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7479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039508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2810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11567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99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41812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579415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6383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57359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2062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268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168306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Nom / Adresse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4</a:t>
            </a:fld>
            <a:endParaRPr lang="fr-FR" noProof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EE86FCA-6221-48D2-A2DA-A8CE7830BAA2}"/>
              </a:ext>
            </a:extLst>
          </p:cNvPr>
          <p:cNvCxnSpPr>
            <a:cxnSpLocks/>
          </p:cNvCxnSpPr>
          <p:nvPr/>
        </p:nvCxnSpPr>
        <p:spPr>
          <a:xfrm flipV="1">
            <a:off x="1550126" y="4379496"/>
            <a:ext cx="170967" cy="66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9BAA4A-E064-49C8-859A-4E7F0E6DDA10}"/>
              </a:ext>
            </a:extLst>
          </p:cNvPr>
          <p:cNvCxnSpPr>
            <a:cxnSpLocks/>
          </p:cNvCxnSpPr>
          <p:nvPr/>
        </p:nvCxnSpPr>
        <p:spPr>
          <a:xfrm flipH="1" flipV="1">
            <a:off x="1721093" y="4391225"/>
            <a:ext cx="2049718" cy="671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3991B1-EA1D-4E8D-8FA6-623B4255A303}"/>
              </a:ext>
            </a:extLst>
          </p:cNvPr>
          <p:cNvSpPr/>
          <p:nvPr/>
        </p:nvSpPr>
        <p:spPr>
          <a:xfrm>
            <a:off x="1326907" y="4285417"/>
            <a:ext cx="31922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@n</a:t>
            </a:r>
            <a:endParaRPr lang="fr-BE" sz="1600" dirty="0">
              <a:solidFill>
                <a:srgbClr val="C00000"/>
              </a:solidFill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0406B987-E024-4832-8996-3944E33CEB3C}"/>
              </a:ext>
            </a:extLst>
          </p:cNvPr>
          <p:cNvSpPr/>
          <p:nvPr/>
        </p:nvSpPr>
        <p:spPr>
          <a:xfrm>
            <a:off x="1694806" y="4357425"/>
            <a:ext cx="47193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946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Lecture / Impression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119730"/>
          </a:xfrm>
        </p:spPr>
        <p:txBody>
          <a:bodyPr/>
          <a:lstStyle/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154238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Même principe que pour les variables scalaires…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154238" algn="l"/>
              </a:tabLst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NB_NOMBRES 10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main(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nombres[NB_NOMBRES];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for(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i = 0 ; i &lt; NB_NOMBRES ; i++) {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printf("Nombre %d : ", i + 1);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scanf_s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("%d", </a:t>
            </a:r>
            <a:r>
              <a:rPr lang="fr-BE" sz="2000" b="1" kern="12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BE" sz="2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nombres[i]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2000" kern="1200" dirty="0">
                <a:solidFill>
                  <a:schemeClr val="accent3"/>
                </a:solidFill>
                <a:latin typeface="Consolas" panose="020B0609020204030204" pitchFamily="49" charset="0"/>
              </a:rPr>
              <a:t>// Suite du traitement...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160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Lecture / Impression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NB_NOMBRES 10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main(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nombres[NB_NOMBRES];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accent3"/>
                </a:solidFill>
                <a:latin typeface="Consolas" panose="020B0609020204030204" pitchFamily="49" charset="0"/>
              </a:rPr>
              <a:t>	// Lecture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accent3"/>
                </a:solidFill>
                <a:latin typeface="Consolas" panose="020B0609020204030204" pitchFamily="49" charset="0"/>
              </a:rPr>
              <a:t>	// ...</a:t>
            </a: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accent3"/>
                </a:solidFill>
                <a:latin typeface="Consolas" panose="020B0609020204030204" pitchFamily="49" charset="0"/>
              </a:rPr>
              <a:t>	// Impression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for(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i = 0 ; i &lt; NB_NOMBRES ; i++) {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715963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printf("Nombre %d : %d\n", i + 1, </a:t>
            </a:r>
            <a:r>
              <a:rPr lang="fr-BE" sz="2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nombres[i]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8775" algn="l"/>
                <a:tab pos="2154238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8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Chaines de caractères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None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C : chaine de caractères 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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tableau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None/>
              <a:tabLst>
                <a:tab pos="628650" algn="l"/>
              </a:tabLst>
            </a:pPr>
            <a:endParaRPr lang="fr-BE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None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mémoire, toute chaine de caractères se termine par le symbole </a:t>
            </a:r>
            <a:r>
              <a:rPr lang="fr-BE" sz="2400" kern="1200" dirty="0">
                <a:solidFill>
                  <a:srgbClr val="C00000"/>
                </a:solidFill>
                <a:latin typeface="Consolas" panose="020B0609020204030204" pitchFamily="49" charset="0"/>
              </a:rPr>
              <a:t>'\0'</a:t>
            </a:r>
            <a:br>
              <a:rPr lang="fr-BE" sz="2400" kern="1200" dirty="0">
                <a:solidFill>
                  <a:srgbClr val="9A3A3A"/>
                </a:solidFill>
                <a:latin typeface="Consolas" panose="020B0609020204030204" pitchFamily="49" charset="0"/>
              </a:rPr>
            </a:br>
            <a:r>
              <a:rPr lang="fr-BE" sz="2400" kern="120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fr-BE" sz="2400" kern="1200" dirty="0">
                <a:solidFill>
                  <a:srgbClr val="9A3A3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BE" sz="2400" kern="1200" dirty="0">
                <a:solidFill>
                  <a:srgbClr val="C00000"/>
                </a:solidFill>
              </a:rPr>
              <a:t>Un texte de </a:t>
            </a:r>
            <a:r>
              <a:rPr lang="fr-BE" sz="2400" i="1" kern="1200" dirty="0">
                <a:solidFill>
                  <a:srgbClr val="C00000"/>
                </a:solidFill>
              </a:rPr>
              <a:t>n</a:t>
            </a:r>
            <a:r>
              <a:rPr lang="fr-BE" sz="2400" kern="1200" dirty="0">
                <a:solidFill>
                  <a:srgbClr val="C00000"/>
                </a:solidFill>
              </a:rPr>
              <a:t> caractères occupe </a:t>
            </a:r>
            <a:r>
              <a:rPr lang="fr-BE" sz="2400" i="1" kern="1200" dirty="0">
                <a:solidFill>
                  <a:srgbClr val="C00000"/>
                </a:solidFill>
              </a:rPr>
              <a:t>n+1</a:t>
            </a:r>
            <a:r>
              <a:rPr lang="fr-BE" sz="2400" kern="1200" dirty="0">
                <a:solidFill>
                  <a:srgbClr val="C00000"/>
                </a:solidFill>
              </a:rPr>
              <a:t> octets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kern="1200" dirty="0">
                <a:solidFill>
                  <a:schemeClr val="accent1"/>
                </a:solidFill>
              </a:rPr>
              <a:t>Déclaration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TAILLE_NOM 50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 nom[TAILLE_NOM];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fr-BE" sz="2000" kern="120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BE" sz="2400" kern="120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fr-BE" sz="2400" kern="12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BE" sz="2400" dirty="0">
                <a:solidFill>
                  <a:srgbClr val="C00000"/>
                </a:solidFill>
              </a:rPr>
              <a:t>49 caractères maximum + '</a:t>
            </a:r>
            <a:r>
              <a:rPr lang="fr-BE" sz="2400" dirty="0">
                <a:solidFill>
                  <a:srgbClr val="C00000"/>
                </a:solidFill>
                <a:latin typeface="Consolas" panose="020B0609020204030204" pitchFamily="49" charset="0"/>
              </a:rPr>
              <a:t>\0</a:t>
            </a:r>
            <a:r>
              <a:rPr lang="fr-BE" sz="2400" dirty="0">
                <a:solidFill>
                  <a:srgbClr val="C00000"/>
                </a:solidFill>
              </a:rPr>
              <a:t>'</a:t>
            </a:r>
            <a:endParaRPr lang="fr-BE" sz="2000" dirty="0">
              <a:solidFill>
                <a:srgbClr val="C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04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Chaines de caractères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kern="1200" dirty="0">
                <a:solidFill>
                  <a:schemeClr val="accent1"/>
                </a:solidFill>
              </a:rPr>
              <a:t>Déclaration et initialisation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MAXNOM 50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 nom[MAXNOM] = "de la 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Charlerie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 message[] = "Attention !";</a:t>
            </a:r>
            <a:endParaRPr lang="fr-BE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8</a:t>
            </a:fld>
            <a:endParaRPr lang="fr-FR" noProof="0" dirty="0"/>
          </a:p>
        </p:txBody>
      </p:sp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9DCAED00-BC3D-42D5-9546-B3F33750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24291"/>
              </p:ext>
            </p:extLst>
          </p:nvPr>
        </p:nvGraphicFramePr>
        <p:xfrm>
          <a:off x="457200" y="3162210"/>
          <a:ext cx="7945400" cy="3708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97270">
                  <a:extLst>
                    <a:ext uri="{9D8B030D-6E8A-4147-A177-3AD203B41FA5}">
                      <a16:colId xmlns:a16="http://schemas.microsoft.com/office/drawing/2014/main" val="3584426607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3293319360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434003555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3987810499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3049271373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4299631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481145876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683027716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1900807205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099570632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3209593118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537454233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545182974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173785746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3526288203"/>
                    </a:ext>
                  </a:extLst>
                </a:gridCol>
                <a:gridCol w="454107">
                  <a:extLst>
                    <a:ext uri="{9D8B030D-6E8A-4147-A177-3AD203B41FA5}">
                      <a16:colId xmlns:a16="http://schemas.microsoft.com/office/drawing/2014/main" val="1091456231"/>
                    </a:ext>
                  </a:extLst>
                </a:gridCol>
                <a:gridCol w="340433">
                  <a:extLst>
                    <a:ext uri="{9D8B030D-6E8A-4147-A177-3AD203B41FA5}">
                      <a16:colId xmlns:a16="http://schemas.microsoft.com/office/drawing/2014/main" val="1809487910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1443517368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2759966863"/>
                    </a:ext>
                  </a:extLst>
                </a:gridCol>
                <a:gridCol w="397270">
                  <a:extLst>
                    <a:ext uri="{9D8B030D-6E8A-4147-A177-3AD203B41FA5}">
                      <a16:colId xmlns:a16="http://schemas.microsoft.com/office/drawing/2014/main" val="69236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261202"/>
                  </a:ext>
                </a:extLst>
              </a:tr>
            </a:tbl>
          </a:graphicData>
        </a:graphic>
      </p:graphicFrame>
      <p:graphicFrame>
        <p:nvGraphicFramePr>
          <p:cNvPr id="11" name="Tableau 8">
            <a:extLst>
              <a:ext uri="{FF2B5EF4-FFF2-40B4-BE49-F238E27FC236}">
                <a16:creationId xmlns:a16="http://schemas.microsoft.com/office/drawing/2014/main" id="{B8838926-8DD7-47F0-8006-F7527FBB0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67400"/>
              </p:ext>
            </p:extLst>
          </p:nvPr>
        </p:nvGraphicFramePr>
        <p:xfrm>
          <a:off x="457200" y="4644186"/>
          <a:ext cx="609600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64033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57203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75800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267651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3788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33511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024951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88192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53283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234903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06936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115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6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Chaines de caractères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kern="1200" dirty="0">
                <a:solidFill>
                  <a:schemeClr val="accent1"/>
                </a:solidFill>
              </a:rPr>
              <a:t>Lecture/Impression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fr-BE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TAILLE_NOM 50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 nom[TAILLE_NOM];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endParaRPr lang="fr-BE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printf("Nom : ");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scanf_s</a:t>
            </a:r>
            <a:r>
              <a:rPr lang="fr-BE" sz="2000" kern="1200" dirty="0">
                <a:solidFill>
                  <a:srgbClr val="C00000"/>
                </a:solidFill>
                <a:latin typeface="Consolas" panose="020B0609020204030204" pitchFamily="49" charset="0"/>
              </a:rPr>
              <a:t>("%s", nom, TAILLE_NOM);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61950" algn="l"/>
              </a:tabLst>
            </a:pPr>
            <a:r>
              <a:rPr lang="fr-BE" sz="2000" kern="1200" dirty="0">
                <a:solidFill>
                  <a:srgbClr val="C00000"/>
                </a:solidFill>
                <a:latin typeface="Consolas" panose="020B0609020204030204" pitchFamily="49" charset="0"/>
              </a:rPr>
              <a:t>printf("Bonjour %s\n", nom);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BE" dirty="0"/>
              <a:t>Tableaux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9</a:t>
            </a:fld>
            <a:endParaRPr lang="fr-FR" noProof="0" dirty="0"/>
          </a:p>
        </p:txBody>
      </p:sp>
      <p:sp>
        <p:nvSpPr>
          <p:cNvPr id="6" name="Rectangle à coins arrondis 9">
            <a:hlinkClick r:id="rId3" action="ppaction://hlinkfile"/>
            <a:extLst>
              <a:ext uri="{FF2B5EF4-FFF2-40B4-BE49-F238E27FC236}">
                <a16:creationId xmlns:a16="http://schemas.microsoft.com/office/drawing/2014/main" id="{D644042A-8930-4FE5-8F02-430C84159C11}"/>
              </a:ext>
            </a:extLst>
          </p:cNvPr>
          <p:cNvSpPr/>
          <p:nvPr/>
        </p:nvSpPr>
        <p:spPr>
          <a:xfrm>
            <a:off x="5888620" y="4853520"/>
            <a:ext cx="2945147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BE" sz="2400" dirty="0" err="1">
                <a:solidFill>
                  <a:prstClr val="black"/>
                </a:solidFill>
                <a:latin typeface="Arial" panose="020B0604020202020204"/>
              </a:rPr>
              <a:t>ChainesCaractères</a:t>
            </a:r>
            <a:endParaRPr lang="fr-BE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200426FC-2041-45C9-9E1C-0000F0507EF4}"/>
              </a:ext>
            </a:extLst>
          </p:cNvPr>
          <p:cNvSpPr/>
          <p:nvPr/>
        </p:nvSpPr>
        <p:spPr>
          <a:xfrm>
            <a:off x="3955052" y="2297418"/>
            <a:ext cx="3406140" cy="1131582"/>
          </a:xfrm>
          <a:prstGeom prst="wedgeEllipseCallout">
            <a:avLst>
              <a:gd name="adj1" fmla="val -71617"/>
              <a:gd name="adj2" fmla="val 636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!!! Pas de </a:t>
            </a:r>
            <a:r>
              <a:rPr lang="fr-BE" b="1" dirty="0">
                <a:solidFill>
                  <a:srgbClr val="FF0000"/>
                </a:solidFill>
              </a:rPr>
              <a:t>&amp;</a:t>
            </a:r>
            <a:r>
              <a:rPr lang="fr-BE" dirty="0">
                <a:solidFill>
                  <a:schemeClr val="tx1"/>
                </a:solidFill>
              </a:rPr>
              <a:t> devant le nom du tableau !!!</a:t>
            </a:r>
          </a:p>
        </p:txBody>
      </p:sp>
    </p:spTree>
    <p:extLst>
      <p:ext uri="{BB962C8B-B14F-4D97-AF65-F5344CB8AC3E}">
        <p14:creationId xmlns:p14="http://schemas.microsoft.com/office/powerpoint/2010/main" val="13829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32307</TotalTime>
  <Words>1010</Words>
  <Application>Microsoft Office PowerPoint</Application>
  <PresentationFormat>Affichage à l'écran (4:3)</PresentationFormat>
  <Paragraphs>251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Consolas</vt:lpstr>
      <vt:lpstr>Times New Roman</vt:lpstr>
      <vt:lpstr>Verdana</vt:lpstr>
      <vt:lpstr>Wingdings</vt:lpstr>
      <vt:lpstr>Modele_Henallux</vt:lpstr>
      <vt:lpstr>Plan</vt:lpstr>
      <vt:lpstr>Concept</vt:lpstr>
      <vt:lpstr>Concept</vt:lpstr>
      <vt:lpstr>Nom / Adresse</vt:lpstr>
      <vt:lpstr>Lecture / Impression</vt:lpstr>
      <vt:lpstr>Lecture / Impression</vt:lpstr>
      <vt:lpstr>Chaines de caractères</vt:lpstr>
      <vt:lpstr>Chaines de caractères</vt:lpstr>
      <vt:lpstr>Chaines de caractères</vt:lpstr>
      <vt:lpstr>Chaines de caractères</vt:lpstr>
      <vt:lpstr>Chaines de caractères</vt:lpstr>
      <vt:lpstr>Fonctions de ctype.h</vt:lpstr>
      <vt:lpstr>Fonctions de ctype.h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2312</cp:revision>
  <dcterms:created xsi:type="dcterms:W3CDTF">2012-03-02T14:48:03Z</dcterms:created>
  <dcterms:modified xsi:type="dcterms:W3CDTF">2023-11-14T10:35:42Z</dcterms:modified>
</cp:coreProperties>
</file>