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57" r:id="rId2"/>
    <p:sldId id="589" r:id="rId3"/>
    <p:sldId id="593" r:id="rId4"/>
    <p:sldId id="594" r:id="rId5"/>
    <p:sldId id="595" r:id="rId6"/>
    <p:sldId id="596" r:id="rId7"/>
    <p:sldId id="601" r:id="rId8"/>
    <p:sldId id="597" r:id="rId9"/>
    <p:sldId id="598" r:id="rId10"/>
    <p:sldId id="599" r:id="rId11"/>
    <p:sldId id="600" r:id="rId1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3A3A"/>
    <a:srgbClr val="404040"/>
    <a:srgbClr val="FFFF99"/>
    <a:srgbClr val="F5CCCE"/>
    <a:srgbClr val="83B818"/>
    <a:srgbClr val="E5CCE5"/>
    <a:srgbClr val="B3AEB3"/>
    <a:srgbClr val="F3E8F2"/>
    <a:srgbClr val="006782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4735" autoAdjust="0"/>
  </p:normalViewPr>
  <p:slideViewPr>
    <p:cSldViewPr snapToGrid="0">
      <p:cViewPr varScale="1">
        <p:scale>
          <a:sx n="93" d="100"/>
          <a:sy n="93" d="100"/>
        </p:scale>
        <p:origin x="2142" y="8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07/02/2024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8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1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8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3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5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nombre de colonnes est TOUJOURS </a:t>
            </a:r>
            <a:r>
              <a:rPr lang="fr-BE" sz="1200" dirty="0"/>
              <a:t>obligatoire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3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2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9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0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1" r:id="rId4"/>
    <p:sldLayoutId id="2147483762" r:id="rId5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dirty="0"/>
              <a:t>Introduction</a:t>
            </a:r>
          </a:p>
          <a:p>
            <a:pPr>
              <a:spcBef>
                <a:spcPts val="1200"/>
              </a:spcBef>
            </a:pPr>
            <a:r>
              <a:rPr lang="fr-BE" b="1" dirty="0"/>
              <a:t>Module 0 : Tableaux deux indices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Structures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Fichiers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Pointeurs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Compléments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0D471-4BD3-4EE8-AA05-8751947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prototype (fonction générique)</a:t>
            </a: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5963" algn="l"/>
              </a:tabLst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initialesMajuscule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(char libelles[][LG_LIBELLE], </a:t>
            </a:r>
            <a:b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nbLibelles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18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Appel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initialesMajuscule</a:t>
            </a:r>
            <a:r>
              <a:rPr lang="fr-BE" sz="1800" kern="1200" dirty="0">
                <a:solidFill>
                  <a:prstClr val="black"/>
                </a:solidFill>
                <a:latin typeface="Consolas" panose="020B0609020204030204" pitchFamily="49" charset="0"/>
              </a:rPr>
              <a:t>(caractéristiques, 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NB_CARACTS</a:t>
            </a:r>
            <a:r>
              <a:rPr lang="fr-BE" sz="1800" kern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1800" kern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1800" kern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 defTabSz="1163638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Définition de la fonction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4013" algn="l"/>
                <a:tab pos="715963" algn="l"/>
              </a:tabLst>
            </a:pP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initialesMajuscule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(char libelles[][LG_LIBELLE], </a:t>
            </a:r>
            <a:b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nbLibelles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4013" algn="l"/>
                <a:tab pos="715963" algn="l"/>
              </a:tabLst>
            </a:pP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	for(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iLibelle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= 0 ; 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iLibelle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&lt;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nbLibelles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iLibelle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4013" algn="l"/>
                <a:tab pos="715963" algn="l"/>
              </a:tabLst>
            </a:pP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 	  	libelles[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iLibelle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][0] = 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toupper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(libelles[</a:t>
            </a:r>
            <a:r>
              <a:rPr lang="fr-BE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iLibelle</a:t>
            </a: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][0]);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4013" algn="l"/>
                <a:tab pos="715963" algn="l"/>
              </a:tabLst>
            </a:pPr>
            <a:r>
              <a:rPr lang="fr-BE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fr-BE" sz="1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19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D14EE9D-20FF-4590-A928-256E9DA3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9" y="2994897"/>
            <a:ext cx="5991225" cy="32956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610600" cy="481983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BE" sz="2400" dirty="0">
                <a:cs typeface="Times New Roman" panose="02020603050405020304" pitchFamily="18" charset="0"/>
                <a:sym typeface="Symbol" pitchFamily="18" charset="2"/>
              </a:rPr>
              <a:t>Sur base des statistiques et des caractéristiques proposées ci-avant, afficher pour chaque caractéristique, son libellé (avec initiale en majuscule) et la moyenne obtenue par les 3 joueurs. Calcul de la moyenne et affichage seront 2 fonctions.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19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458200" cy="4819839"/>
          </a:xfrm>
        </p:spPr>
        <p:txBody>
          <a:bodyPr/>
          <a:lstStyle/>
          <a:p>
            <a:pPr marL="0" lv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rgbClr val="002060"/>
                </a:solidFill>
              </a:rPr>
              <a:t>Concept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latin typeface="Consolas" panose="020B0609020204030204" pitchFamily="49" charset="0"/>
              </a:rPr>
              <a:t>int</a:t>
            </a:r>
            <a:r>
              <a:rPr lang="fr-BE" sz="2000" dirty="0">
                <a:latin typeface="Consolas" panose="020B0609020204030204" pitchFamily="49" charset="0"/>
              </a:rPr>
              <a:t> statistiques[NB_JOUEURS][NB_CARACTS];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/>
              <a:t> 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54DE3E8-B790-4A13-995C-517D7FE7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4502"/>
              </p:ext>
            </p:extLst>
          </p:nvPr>
        </p:nvGraphicFramePr>
        <p:xfrm>
          <a:off x="1199247" y="2861192"/>
          <a:ext cx="2880000" cy="14400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144265373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2133624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9959050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99062280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289950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07359618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79455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377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835935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2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3C518-33B9-4A3A-86A7-F24030E64041}"/>
              </a:ext>
            </a:extLst>
          </p:cNvPr>
          <p:cNvSpPr/>
          <p:nvPr/>
        </p:nvSpPr>
        <p:spPr>
          <a:xfrm>
            <a:off x="456966" y="2399527"/>
            <a:ext cx="188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statistiques</a:t>
            </a:r>
            <a:endParaRPr lang="fr-BE" sz="200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A249DC-7BED-4312-9C1D-CA12DA19573F}"/>
              </a:ext>
            </a:extLst>
          </p:cNvPr>
          <p:cNvSpPr txBox="1"/>
          <p:nvPr/>
        </p:nvSpPr>
        <p:spPr>
          <a:xfrm>
            <a:off x="4949798" y="4070359"/>
            <a:ext cx="3473766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/>
              <a:t>statistiques[1][2]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E40643A-6CD4-4A33-8EB1-FF20EE63E4C9}"/>
              </a:ext>
            </a:extLst>
          </p:cNvPr>
          <p:cNvCxnSpPr>
            <a:cxnSpLocks/>
          </p:cNvCxnSpPr>
          <p:nvPr/>
        </p:nvCxnSpPr>
        <p:spPr>
          <a:xfrm>
            <a:off x="2339975" y="3602182"/>
            <a:ext cx="2481319" cy="6228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4E3BC05-DDA8-460D-B4C0-4E4010CCB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15714"/>
              </p:ext>
            </p:extLst>
          </p:nvPr>
        </p:nvGraphicFramePr>
        <p:xfrm>
          <a:off x="290200" y="5118500"/>
          <a:ext cx="8618400" cy="47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8800">
                  <a:extLst>
                    <a:ext uri="{9D8B030D-6E8A-4147-A177-3AD203B41FA5}">
                      <a16:colId xmlns:a16="http://schemas.microsoft.com/office/drawing/2014/main" val="2520847588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31704848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377281954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047506118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2570799965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912558878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946352949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70117090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3290803971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4054163979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3471577638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4135831610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031925532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4022578782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2057212943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3689547784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351176566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131139786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B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2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54526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955E80-6C8D-4EEB-883B-65498C35502D}"/>
              </a:ext>
            </a:extLst>
          </p:cNvPr>
          <p:cNvCxnSpPr>
            <a:cxnSpLocks/>
          </p:cNvCxnSpPr>
          <p:nvPr/>
        </p:nvCxnSpPr>
        <p:spPr>
          <a:xfrm flipV="1">
            <a:off x="4265272" y="4423684"/>
            <a:ext cx="842055" cy="8987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4115E-5E3D-4168-A6AC-FD5C9EF4FED0}"/>
              </a:ext>
            </a:extLst>
          </p:cNvPr>
          <p:cNvSpPr/>
          <p:nvPr/>
        </p:nvSpPr>
        <p:spPr>
          <a:xfrm>
            <a:off x="117241" y="5771487"/>
            <a:ext cx="188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statistiques</a:t>
            </a:r>
            <a:endParaRPr lang="fr-B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1306324"/>
            <a:ext cx="8582025" cy="4989701"/>
          </a:xfrm>
        </p:spPr>
        <p:txBody>
          <a:bodyPr/>
          <a:lstStyle/>
          <a:p>
            <a:pPr marL="0" lv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rgbClr val="002060"/>
                </a:solidFill>
              </a:rPr>
              <a:t>Initialisation au moment de la déclarative</a:t>
            </a:r>
          </a:p>
          <a:p>
            <a:pPr marL="355600" lvl="0" indent="-35560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990600" algn="l"/>
                <a:tab pos="4392613" algn="l"/>
              </a:tabLst>
            </a:pPr>
            <a:r>
              <a:rPr lang="fr-BE" sz="2000" kern="12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// 1 joueur = 1 personnage</a:t>
            </a:r>
          </a:p>
          <a:p>
            <a:pPr marL="355600" lvl="0" indent="-35560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990600" algn="l"/>
                <a:tab pos="4392613" algn="l"/>
              </a:tabLst>
            </a:pPr>
            <a:r>
              <a:rPr lang="fr-BE" sz="2000" kern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statistiques[NB_JOUEURS][NB_CARACTS]</a:t>
            </a:r>
            <a:b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=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	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 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8,14,12,10,13,18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b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16,16,12,13, 8,10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,</a:t>
            </a:r>
            <a:b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13, 8,14,10,18,12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  <a:endParaRPr lang="fr-BE" dirty="0"/>
          </a:p>
          <a:p>
            <a:pPr marL="355600" lvl="0" indent="-355600" defTabSz="685800" fontAlgn="auto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5B9BD5">
                  <a:lumMod val="50000"/>
                </a:srgbClr>
              </a:buClr>
              <a:buNone/>
              <a:tabLst>
                <a:tab pos="990600" algn="l"/>
                <a:tab pos="4392613" algn="l"/>
              </a:tabLst>
            </a:pPr>
            <a:r>
              <a:rPr lang="fr-BE" dirty="0"/>
              <a:t>ou encore </a:t>
            </a:r>
          </a:p>
          <a:p>
            <a:pPr marL="355600" lvl="0" indent="-35560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990600" algn="l"/>
                <a:tab pos="4392613" algn="l"/>
              </a:tabLst>
            </a:pPr>
            <a:r>
              <a:rPr lang="fr-BE" sz="2000" kern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statistiques[][NB_CARACTS] </a:t>
            </a:r>
            <a:b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=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	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 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8,14,12,10,13,18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b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16,16,12,13, 8,10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,</a:t>
            </a:r>
            <a:br>
              <a:rPr lang="fr-BE" sz="2000" kern="1200" dirty="0">
                <a:solidFill>
                  <a:prstClr val="black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BE" sz="2000" kern="1200" dirty="0">
                <a:solidFill>
                  <a:prstClr val="black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{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13, 8,14,10,18,12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BE" sz="2000" kern="1200" dirty="0">
                <a:solidFill>
                  <a:srgbClr val="C00000"/>
                </a:solidFill>
                <a:effectLst>
                  <a:glow rad="228600">
                    <a:srgbClr val="ED7D31">
                      <a:satMod val="175000"/>
                      <a:alpha val="40000"/>
                    </a:srgbClr>
                  </a:glo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400" dirty="0">
                <a:sym typeface="Symbol" pitchFamily="18" charset="2"/>
              </a:rPr>
              <a:t>Lorsqu'il y a initialisation, seul le nombre de colonnes est obligatoire.</a:t>
            </a:r>
            <a:endParaRPr lang="fr-BE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933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0" indent="-35560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000" kern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statistiques[NB_JOUEURS][NB_CARACTS] = </a:t>
            </a:r>
            <a:r>
              <a:rPr lang="fr-BE" sz="2000" kern="1200" dirty="0">
                <a:solidFill>
                  <a:prstClr val="black"/>
                </a:solidFill>
                <a:latin typeface="Consolas" pitchFamily="49" charset="0"/>
                <a:sym typeface="Symbol" pitchFamily="18" charset="2"/>
              </a:rPr>
              <a:t>{ 0 };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5963" algn="l"/>
              </a:tabLst>
            </a:pPr>
            <a:r>
              <a:rPr lang="fr-BE" sz="2400" dirty="0">
                <a:sym typeface="Symbol" pitchFamily="18" charset="2"/>
              </a:rPr>
              <a:t>initialise la première cellule à </a:t>
            </a:r>
            <a:r>
              <a:rPr lang="fr-BE" sz="2400" dirty="0">
                <a:latin typeface="Consolas" panose="020B0609020204030204" pitchFamily="49" charset="0"/>
                <a:sym typeface="Symbol" pitchFamily="18" charset="2"/>
              </a:rPr>
              <a:t>0</a:t>
            </a:r>
            <a:r>
              <a:rPr lang="fr-BE" sz="2400" dirty="0">
                <a:sym typeface="Symbol" pitchFamily="18" charset="2"/>
              </a:rPr>
              <a:t> et toutes les autres au zéro du type correspondant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5963" algn="l"/>
              </a:tabLst>
            </a:pPr>
            <a:r>
              <a:rPr lang="fr-BE" sz="2400" dirty="0">
                <a:sym typeface="Wingdings" panose="05000000000000000000" pitchFamily="2" charset="2"/>
              </a:rPr>
              <a:t> </a:t>
            </a:r>
            <a:r>
              <a:rPr lang="fr-BE" sz="2400" dirty="0">
                <a:sym typeface="Symbol" pitchFamily="18" charset="2"/>
              </a:rPr>
              <a:t>initialise toutes les cellules à </a:t>
            </a:r>
            <a:r>
              <a:rPr lang="fr-BE" sz="2400" dirty="0">
                <a:latin typeface="Consolas" panose="020B0609020204030204" pitchFamily="49" charset="0"/>
                <a:sym typeface="Symbol" pitchFamily="18" charset="2"/>
              </a:rPr>
              <a:t>0</a:t>
            </a:r>
            <a:endParaRPr lang="fr-BE" sz="2400" dirty="0"/>
          </a:p>
          <a:p>
            <a:pPr marL="355600" lvl="0" indent="-35560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kern="1200" dirty="0">
              <a:solidFill>
                <a:prstClr val="black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55600" lvl="0" indent="-35560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1800" kern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fr-BE" sz="18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statistiques[NB_JOUEURS][NB_CARACTS] = </a:t>
            </a:r>
            <a:r>
              <a:rPr lang="fr-BE" sz="1800" kern="1200" dirty="0">
                <a:solidFill>
                  <a:prstClr val="black"/>
                </a:solidFill>
                <a:latin typeface="Consolas" pitchFamily="49" charset="0"/>
                <a:sym typeface="Symbol" pitchFamily="18" charset="2"/>
              </a:rPr>
              <a:t>{ {0},{1},{2} };</a:t>
            </a:r>
            <a:endParaRPr lang="fr-BE" sz="1800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3200" i="1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4</a:t>
            </a:fld>
            <a:endParaRPr lang="fr-FR" noProof="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48DCA9E-D7E5-49A3-8BDF-011A58630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90168"/>
              </p:ext>
            </p:extLst>
          </p:nvPr>
        </p:nvGraphicFramePr>
        <p:xfrm>
          <a:off x="1524000" y="4273243"/>
          <a:ext cx="6096000" cy="11125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50188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54005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6021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78907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77791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112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77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9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7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515350" cy="4819839"/>
          </a:xfrm>
        </p:spPr>
        <p:txBody>
          <a:bodyPr/>
          <a:lstStyle/>
          <a:p>
            <a:pPr marL="0" lv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rgbClr val="002060"/>
                </a:solidFill>
              </a:rPr>
              <a:t>Lecture - impression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Obtenir et afficher la valeur de la 3</a:t>
            </a:r>
            <a:r>
              <a:rPr lang="fr-BE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caractéristique du 2</a:t>
            </a:r>
            <a:r>
              <a:rPr lang="fr-BE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joueur :</a:t>
            </a:r>
          </a:p>
          <a:p>
            <a:pPr marL="355600" lvl="0" indent="-35560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sz="2400" dirty="0"/>
          </a:p>
          <a:p>
            <a:pPr marL="355600" lvl="0" indent="-35560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("%d", &amp;statistiques[1][2]);</a:t>
            </a:r>
          </a:p>
          <a:p>
            <a:pPr marL="355600" lvl="0" indent="-35560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printf("%d", statistiques[1][2]);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fr-BE" dirty="0">
              <a:latin typeface="Arial" panose="020B0604020202020204" pitchFamily="34" charset="0"/>
            </a:endParaRPr>
          </a:p>
          <a:p>
            <a:pPr marL="0" lvl="1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Rappel : </a:t>
            </a:r>
            <a:b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indices varient </a:t>
            </a:r>
            <a:b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de 0 à (nombre de lignes -1) et </a:t>
            </a:r>
            <a:b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de 0 à (nombre de colonnes -1)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144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pPr marL="0" lv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rgbClr val="002060"/>
                </a:solidFill>
              </a:rPr>
              <a:t>Tableaux de chaines de caractères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chaine de caractères étant un tableau, un tableau de chaines de caractères est un tableau de caractères à deux dimensions.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kern="1200" dirty="0">
              <a:solidFill>
                <a:prstClr val="black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kern="1200" dirty="0">
              <a:solidFill>
                <a:prstClr val="black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/>
              <a:t> 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tabLst>
                <a:tab pos="628650" algn="l"/>
              </a:tabLst>
            </a:pPr>
            <a:endParaRPr lang="fr-BE" sz="3200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6</a:t>
            </a:fld>
            <a:endParaRPr lang="fr-FR" noProof="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D30CD26-808A-42C3-8D9A-92C896D7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51166"/>
              </p:ext>
            </p:extLst>
          </p:nvPr>
        </p:nvGraphicFramePr>
        <p:xfrm>
          <a:off x="876727" y="3556000"/>
          <a:ext cx="7643818" cy="222504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87986">
                  <a:extLst>
                    <a:ext uri="{9D8B030D-6E8A-4147-A177-3AD203B41FA5}">
                      <a16:colId xmlns:a16="http://schemas.microsoft.com/office/drawing/2014/main" val="4027378328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1810828677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516804264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1177746185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2078013947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3712304227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3109562313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1105019909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1099492907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3855474750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726375735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3370031676"/>
                    </a:ext>
                  </a:extLst>
                </a:gridCol>
                <a:gridCol w="587986">
                  <a:extLst>
                    <a:ext uri="{9D8B030D-6E8A-4147-A177-3AD203B41FA5}">
                      <a16:colId xmlns:a16="http://schemas.microsoft.com/office/drawing/2014/main" val="406083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0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6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6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2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44976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46F3A32-4C5C-4460-A7DD-08F83E0B235D}"/>
              </a:ext>
            </a:extLst>
          </p:cNvPr>
          <p:cNvSpPr/>
          <p:nvPr/>
        </p:nvSpPr>
        <p:spPr>
          <a:xfrm>
            <a:off x="802079" y="3127897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caracteristiques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01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F9094-6C5E-4999-B6CF-E209B1BE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2D400-2E82-4111-9BB0-80B03A1B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Déclarer et initialiser un tableau permettant de mémoriser les libellés des caractéristiques des joueurs : force, dextérité, constitution, intelligence, sagesse et charisme.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#define LG_LIBELLE 13</a:t>
            </a: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4375" algn="l"/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caracteristiques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[][LG_LIBELLE] = {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"force",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"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dexterite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	"constitution", </a:t>
            </a: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4375" algn="l"/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"intelligence", </a:t>
            </a: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4375" algn="l"/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"sagesse", </a:t>
            </a: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4375" algn="l"/>
                <a:tab pos="439261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"charisme"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714375" algn="l"/>
                <a:tab pos="4392613" algn="l"/>
              </a:tabLst>
            </a:pP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C7BB87-AA4F-4369-A86B-03D14736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8EC96C-3254-4B12-8436-722B55E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8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Afficher la 4</a:t>
            </a:r>
            <a:r>
              <a:rPr lang="fr-BE" sz="2400" kern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caractéristique :</a:t>
            </a: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kern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puts</a:t>
            </a:r>
            <a:r>
              <a:rPr lang="fr-BE" sz="2000" kern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fr-BE" sz="2000" kern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caracteristiques</a:t>
            </a:r>
            <a:r>
              <a:rPr lang="fr-BE" sz="2000" kern="1200" dirty="0">
                <a:solidFill>
                  <a:prstClr val="black"/>
                </a:solidFill>
                <a:latin typeface="Consolas" panose="020B0609020204030204" pitchFamily="49" charset="0"/>
              </a:rPr>
              <a:t>[3]);</a:t>
            </a:r>
            <a:br>
              <a:rPr lang="fr-BE" sz="2000" kern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fr-BE" sz="2000" kern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Mettre l'initiale de la 2</a:t>
            </a:r>
            <a:r>
              <a:rPr lang="fr-BE" sz="2400" kern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caractéristique en majuscule :</a:t>
            </a: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  <a:tab pos="1438275" algn="l"/>
              </a:tabLst>
            </a:pPr>
            <a:r>
              <a:rPr lang="fr-BE" sz="20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caracteristiques</a:t>
            </a:r>
            <a:r>
              <a:rPr lang="fr-BE" sz="2000" kern="1200" dirty="0">
                <a:solidFill>
                  <a:schemeClr val="tx1"/>
                </a:solidFill>
                <a:latin typeface="Consolas" panose="020B0609020204030204" pitchFamily="49" charset="0"/>
              </a:rPr>
              <a:t>[1][0] = 		</a:t>
            </a:r>
            <a:r>
              <a:rPr lang="fr-BE" sz="20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toupper</a:t>
            </a:r>
            <a:r>
              <a:rPr lang="fr-BE" sz="20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caracteristiques</a:t>
            </a:r>
            <a:r>
              <a:rPr lang="fr-BE" sz="2000" kern="1200" dirty="0">
                <a:solidFill>
                  <a:schemeClr val="tx1"/>
                </a:solidFill>
                <a:latin typeface="Consolas" panose="020B0609020204030204" pitchFamily="49" charset="0"/>
              </a:rPr>
              <a:t>[1][0]);</a:t>
            </a:r>
            <a:br>
              <a:rPr lang="fr-BE" sz="1800" kern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18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  <a:tab pos="1438275" algn="l"/>
              </a:tabLst>
            </a:pPr>
            <a:endParaRPr lang="fr-BE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  <a:tab pos="1438275" algn="l"/>
              </a:tabLst>
            </a:pP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Obtenir une nouvelle valeur pour la 3</a:t>
            </a:r>
            <a:r>
              <a:rPr lang="fr-BE" sz="2400" kern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fr-BE" sz="2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caractéristique :</a:t>
            </a:r>
          </a:p>
          <a:p>
            <a:pPr marL="0" indent="0" defTabSz="685800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gets_s</a:t>
            </a:r>
            <a:r>
              <a:rPr lang="fr-BE" sz="2000" kern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kern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caracteristiques</a:t>
            </a:r>
            <a:r>
              <a:rPr lang="fr-BE" sz="2000" kern="1200" dirty="0">
                <a:solidFill>
                  <a:schemeClr val="tx1"/>
                </a:solidFill>
                <a:latin typeface="Consolas" panose="020B0609020204030204" pitchFamily="49" charset="0"/>
              </a:rPr>
              <a:t>[2], LG_LIBELLE);</a:t>
            </a:r>
            <a:endParaRPr lang="fr-BE" sz="20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Tableaux bidimensionnels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1306324"/>
            <a:ext cx="8229601" cy="4819839"/>
          </a:xfrm>
        </p:spPr>
        <p:txBody>
          <a:bodyPr/>
          <a:lstStyle/>
          <a:p>
            <a:pPr marL="0" lv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b="1" dirty="0">
                <a:solidFill>
                  <a:srgbClr val="002060"/>
                </a:solidFill>
              </a:rPr>
              <a:t>Tableaux et fonctions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Écrire une fonction permettant de mettre en majuscule l'initiale de chaque caractéristique.</a:t>
            </a: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defTabSz="6858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4392613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/>
              <a:t>Tableaux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9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5769F1-17E2-442D-9DB0-9696ED28BC93}"/>
              </a:ext>
            </a:extLst>
          </p:cNvPr>
          <p:cNvSpPr txBox="1"/>
          <p:nvPr/>
        </p:nvSpPr>
        <p:spPr>
          <a:xfrm>
            <a:off x="1973019" y="3454025"/>
            <a:ext cx="32576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initialesMajuscule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56439-4479-4E86-8591-750DD686AAFD}"/>
              </a:ext>
            </a:extLst>
          </p:cNvPr>
          <p:cNvSpPr txBox="1"/>
          <p:nvPr/>
        </p:nvSpPr>
        <p:spPr>
          <a:xfrm>
            <a:off x="5230654" y="3792579"/>
            <a:ext cx="14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↓ libellés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FCB70B-1E5D-471B-9B59-8B83EE1BB640}"/>
              </a:ext>
            </a:extLst>
          </p:cNvPr>
          <p:cNvSpPr txBox="1"/>
          <p:nvPr/>
        </p:nvSpPr>
        <p:spPr>
          <a:xfrm>
            <a:off x="5230655" y="3289225"/>
            <a:ext cx="30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↓ libellés, </a:t>
            </a: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nbLibellés</a:t>
            </a: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2846741-329B-4C52-9F64-39B7531FCE36}"/>
              </a:ext>
            </a:extLst>
          </p:cNvPr>
          <p:cNvCxnSpPr>
            <a:cxnSpLocks/>
          </p:cNvCxnSpPr>
          <p:nvPr/>
        </p:nvCxnSpPr>
        <p:spPr>
          <a:xfrm>
            <a:off x="5527217" y="4005820"/>
            <a:ext cx="108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32647</TotalTime>
  <Words>753</Words>
  <Application>Microsoft Office PowerPoint</Application>
  <PresentationFormat>Affichage à l'écran (4:3)</PresentationFormat>
  <Paragraphs>237</Paragraphs>
  <Slides>11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Verdana</vt:lpstr>
      <vt:lpstr>Wingdings</vt:lpstr>
      <vt:lpstr>Modele_Henallux</vt:lpstr>
      <vt:lpstr>Plan</vt:lpstr>
      <vt:lpstr>Tableaux bidimensionnels</vt:lpstr>
      <vt:lpstr>Tableaux bidimensionnels</vt:lpstr>
      <vt:lpstr>Tableaux bidimensionnels</vt:lpstr>
      <vt:lpstr>Tableaux bidimensionnels</vt:lpstr>
      <vt:lpstr>Tableaux bidimensionnels</vt:lpstr>
      <vt:lpstr>Tableaux bidimensionnels</vt:lpstr>
      <vt:lpstr>Tableaux bidimensionnels</vt:lpstr>
      <vt:lpstr>Tableaux bidimensionnels</vt:lpstr>
      <vt:lpstr>Tableaux bidimensionnels</vt:lpstr>
      <vt:lpstr>Exercice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2337</cp:revision>
  <dcterms:created xsi:type="dcterms:W3CDTF">2012-03-02T14:48:03Z</dcterms:created>
  <dcterms:modified xsi:type="dcterms:W3CDTF">2024-02-07T14:53:03Z</dcterms:modified>
</cp:coreProperties>
</file>