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03" r:id="rId2"/>
    <p:sldId id="604" r:id="rId3"/>
    <p:sldId id="606" r:id="rId4"/>
    <p:sldId id="607" r:id="rId5"/>
    <p:sldId id="608" r:id="rId6"/>
    <p:sldId id="609" r:id="rId7"/>
    <p:sldId id="610" r:id="rId8"/>
    <p:sldId id="613" r:id="rId9"/>
    <p:sldId id="612" r:id="rId10"/>
    <p:sldId id="614" r:id="rId11"/>
    <p:sldId id="611" r:id="rId12"/>
    <p:sldId id="615" r:id="rId13"/>
    <p:sldId id="616" r:id="rId1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2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955" autoAdjust="0"/>
  </p:normalViewPr>
  <p:slideViewPr>
    <p:cSldViewPr snapToGrid="0">
      <p:cViewPr varScale="1">
        <p:scale>
          <a:sx n="106" d="100"/>
          <a:sy n="106" d="100"/>
        </p:scale>
        <p:origin x="1782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12/02/2024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6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7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3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6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typedef</a:t>
            </a:r>
            <a:r>
              <a:rPr lang="fr-BE" dirty="0"/>
              <a:t> </a:t>
            </a:r>
            <a:r>
              <a:rPr lang="fr-BE" dirty="0" err="1"/>
              <a:t>struct</a:t>
            </a:r>
            <a:r>
              <a:rPr lang="fr-BE" dirty="0"/>
              <a:t> film </a:t>
            </a:r>
            <a:r>
              <a:rPr lang="fr-BE" dirty="0" err="1"/>
              <a:t>Film</a:t>
            </a:r>
            <a:r>
              <a:rPr lang="fr-BE" dirty="0"/>
              <a:t>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1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5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8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0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68B7C-8F32-CC48-8184-E12CEE3A74E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7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1" r:id="rId4"/>
    <p:sldLayoutId id="2147483762" r:id="rId5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</a:t>
            </a:r>
            <a:r>
              <a:rPr lang="fr-BE" b="1" dirty="0">
                <a:solidFill>
                  <a:schemeClr val="accent2"/>
                </a:solidFill>
              </a:rPr>
              <a:t>structure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 plusieurs variables groupées sous le même nom pour être traitées comme </a:t>
            </a:r>
            <a:r>
              <a:rPr lang="fr-BE" dirty="0">
                <a:solidFill>
                  <a:schemeClr val="accent2"/>
                </a:solidFill>
              </a:rPr>
              <a:t>une seule entité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</a:t>
            </a:r>
            <a:r>
              <a:rPr lang="fr-BE" b="1" dirty="0">
                <a:solidFill>
                  <a:schemeClr val="accent2"/>
                </a:solidFill>
              </a:rPr>
              <a:t>membres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d'une structure peuvent être de </a:t>
            </a:r>
            <a:r>
              <a:rPr lang="fr-BE" dirty="0">
                <a:solidFill>
                  <a:schemeClr val="accent2"/>
                </a:solidFill>
              </a:rPr>
              <a:t>type différent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12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Tableau dans une structure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projet;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puts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projet.acteurs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[2]);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projet.acteurs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[2][0] =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toupper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projet.acteurs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[2][0]);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initialisation en même temps que la déclaration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nouveau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= {"The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foreigner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"action", 15400, 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{"Jackie Chan", "Pierce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Brosman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", </a:t>
            </a:r>
            <a:b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		  "Katie Leung", "Simon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Kunz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", "Liu Tao" }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      		! Ceci n’est pas CLEAN !</a:t>
            </a:r>
            <a:r>
              <a:rPr lang="fr-BE" sz="2000" i="1" dirty="0">
                <a:solidFill>
                  <a:srgbClr val="0070C0"/>
                </a:solidFill>
              </a:rPr>
              <a:t>	</a:t>
            </a: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tabLst>
                <a:tab pos="628650" algn="l"/>
              </a:tabLst>
            </a:pPr>
            <a:endParaRPr lang="fr-BE" sz="2000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90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de structures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Tableau de 20 films.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11</a:t>
            </a:fld>
            <a:endParaRPr lang="fr-FR" noProof="0" dirty="0"/>
          </a:p>
        </p:txBody>
      </p: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466737C-4A3A-48CB-9BF9-0870D741523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28520"/>
          <a:ext cx="7945120" cy="3175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620091914"/>
                    </a:ext>
                  </a:extLst>
                </a:gridCol>
                <a:gridCol w="1973038">
                  <a:extLst>
                    <a:ext uri="{9D8B030D-6E8A-4147-A177-3AD203B41FA5}">
                      <a16:colId xmlns:a16="http://schemas.microsoft.com/office/drawing/2014/main" val="3497397173"/>
                    </a:ext>
                  </a:extLst>
                </a:gridCol>
                <a:gridCol w="1999522">
                  <a:extLst>
                    <a:ext uri="{9D8B030D-6E8A-4147-A177-3AD203B41FA5}">
                      <a16:colId xmlns:a16="http://schemas.microsoft.com/office/drawing/2014/main" val="2959303505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3538954652"/>
                    </a:ext>
                  </a:extLst>
                </a:gridCol>
              </a:tblGrid>
              <a:tr h="3175000">
                <a:tc>
                  <a:txBody>
                    <a:bodyPr/>
                    <a:lstStyle/>
                    <a:p>
                      <a:r>
                        <a:rPr lang="fr-BE" sz="1600" b="0" dirty="0"/>
                        <a:t>titre</a:t>
                      </a:r>
                    </a:p>
                    <a:p>
                      <a:endParaRPr lang="fr-BE" b="0" dirty="0"/>
                    </a:p>
                    <a:p>
                      <a:r>
                        <a:rPr lang="fr-BE" sz="1600" b="0" dirty="0"/>
                        <a:t>genre</a:t>
                      </a:r>
                    </a:p>
                    <a:p>
                      <a:endParaRPr lang="fr-BE" b="0" dirty="0"/>
                    </a:p>
                    <a:p>
                      <a:r>
                        <a:rPr lang="fr-BE" sz="1600" b="0" dirty="0" err="1"/>
                        <a:t>duree</a:t>
                      </a:r>
                      <a:endParaRPr lang="fr-BE" sz="1600" b="0" dirty="0"/>
                    </a:p>
                    <a:p>
                      <a:endParaRPr lang="fr-BE" b="0" dirty="0"/>
                    </a:p>
                    <a:p>
                      <a:r>
                        <a:rPr lang="fr-BE" sz="1600" b="0" dirty="0" err="1"/>
                        <a:t>dateSortie</a:t>
                      </a:r>
                      <a:endParaRPr lang="fr-BE" sz="1600" b="0" dirty="0"/>
                    </a:p>
                    <a:p>
                      <a:endParaRPr lang="fr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titre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genre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duree</a:t>
                      </a:r>
                      <a:endParaRPr kumimoji="0" lang="fr-B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dateSortie</a:t>
                      </a:r>
                      <a:endParaRPr kumimoji="0" lang="fr-B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titre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genre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duree</a:t>
                      </a:r>
                      <a:endParaRPr kumimoji="0" lang="fr-B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dateSortie</a:t>
                      </a:r>
                      <a:endParaRPr kumimoji="0" lang="fr-B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62929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E985B926-8192-412B-BAA2-27742DE6A3BB}"/>
              </a:ext>
            </a:extLst>
          </p:cNvPr>
          <p:cNvSpPr/>
          <p:nvPr/>
        </p:nvSpPr>
        <p:spPr>
          <a:xfrm>
            <a:off x="568960" y="2466094"/>
            <a:ext cx="1771015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9EFFBA-AD34-468F-AA8A-21FF77776053}"/>
              </a:ext>
            </a:extLst>
          </p:cNvPr>
          <p:cNvSpPr/>
          <p:nvPr/>
        </p:nvSpPr>
        <p:spPr>
          <a:xfrm>
            <a:off x="568959" y="2967244"/>
            <a:ext cx="1524000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FCCAFF-107C-4AF7-916F-21EB8DA88B2F}"/>
              </a:ext>
            </a:extLst>
          </p:cNvPr>
          <p:cNvSpPr/>
          <p:nvPr/>
        </p:nvSpPr>
        <p:spPr>
          <a:xfrm>
            <a:off x="568959" y="3492715"/>
            <a:ext cx="538481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446477-41DF-4809-B7E3-A758D647DD60}"/>
              </a:ext>
            </a:extLst>
          </p:cNvPr>
          <p:cNvSpPr/>
          <p:nvPr/>
        </p:nvSpPr>
        <p:spPr>
          <a:xfrm>
            <a:off x="568959" y="4142807"/>
            <a:ext cx="1771015" cy="10043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fr-BE" sz="1400" dirty="0">
                <a:solidFill>
                  <a:schemeClr val="tx1"/>
                </a:solidFill>
              </a:rPr>
              <a:t>jour</a:t>
            </a:r>
          </a:p>
          <a:p>
            <a:pPr algn="r">
              <a:lnSpc>
                <a:spcPct val="150000"/>
              </a:lnSpc>
            </a:pPr>
            <a:r>
              <a:rPr lang="fr-BE" sz="1400" dirty="0">
                <a:solidFill>
                  <a:schemeClr val="tx1"/>
                </a:solidFill>
              </a:rPr>
              <a:t>mois</a:t>
            </a:r>
          </a:p>
          <a:p>
            <a:pPr algn="r">
              <a:lnSpc>
                <a:spcPct val="150000"/>
              </a:lnSpc>
            </a:pPr>
            <a:r>
              <a:rPr lang="fr-BE" sz="1400" dirty="0" err="1">
                <a:solidFill>
                  <a:schemeClr val="tx1"/>
                </a:solidFill>
              </a:rPr>
              <a:t>annee</a:t>
            </a:r>
            <a:endParaRPr lang="fr-BE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7EADD1-F8AD-483D-94F2-CA2BACDDC36C}"/>
              </a:ext>
            </a:extLst>
          </p:cNvPr>
          <p:cNvSpPr/>
          <p:nvPr/>
        </p:nvSpPr>
        <p:spPr>
          <a:xfrm>
            <a:off x="650240" y="4256107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2BE537-4957-420A-B73D-E58635DCE9AD}"/>
              </a:ext>
            </a:extLst>
          </p:cNvPr>
          <p:cNvSpPr/>
          <p:nvPr/>
        </p:nvSpPr>
        <p:spPr>
          <a:xfrm>
            <a:off x="650240" y="4573229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165D08-BCF6-43E1-93D4-E44F1AF976EE}"/>
              </a:ext>
            </a:extLst>
          </p:cNvPr>
          <p:cNvSpPr/>
          <p:nvPr/>
        </p:nvSpPr>
        <p:spPr>
          <a:xfrm>
            <a:off x="650240" y="4857415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02391-924E-40C7-8559-929650CCBD8B}"/>
              </a:ext>
            </a:extLst>
          </p:cNvPr>
          <p:cNvSpPr/>
          <p:nvPr/>
        </p:nvSpPr>
        <p:spPr>
          <a:xfrm>
            <a:off x="2528249" y="2466094"/>
            <a:ext cx="1771015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9D60EB-AE4F-434C-AC6D-9068CA070BA0}"/>
              </a:ext>
            </a:extLst>
          </p:cNvPr>
          <p:cNvSpPr/>
          <p:nvPr/>
        </p:nvSpPr>
        <p:spPr>
          <a:xfrm>
            <a:off x="2528248" y="2967244"/>
            <a:ext cx="1524000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2B8F74-A750-4D0F-A403-9A83D8F1025C}"/>
              </a:ext>
            </a:extLst>
          </p:cNvPr>
          <p:cNvSpPr/>
          <p:nvPr/>
        </p:nvSpPr>
        <p:spPr>
          <a:xfrm>
            <a:off x="2528248" y="3492715"/>
            <a:ext cx="538481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5F8049-F9FC-4752-8217-8ACEE05392AD}"/>
              </a:ext>
            </a:extLst>
          </p:cNvPr>
          <p:cNvSpPr/>
          <p:nvPr/>
        </p:nvSpPr>
        <p:spPr>
          <a:xfrm>
            <a:off x="2528248" y="4142807"/>
            <a:ext cx="1771015" cy="10043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fr-BE" sz="1400" dirty="0">
                <a:solidFill>
                  <a:schemeClr val="tx1"/>
                </a:solidFill>
              </a:rPr>
              <a:t>jour</a:t>
            </a:r>
          </a:p>
          <a:p>
            <a:pPr algn="r">
              <a:lnSpc>
                <a:spcPct val="150000"/>
              </a:lnSpc>
            </a:pPr>
            <a:r>
              <a:rPr lang="fr-BE" sz="1400" dirty="0">
                <a:solidFill>
                  <a:schemeClr val="tx1"/>
                </a:solidFill>
              </a:rPr>
              <a:t>mois</a:t>
            </a:r>
          </a:p>
          <a:p>
            <a:pPr algn="r">
              <a:lnSpc>
                <a:spcPct val="150000"/>
              </a:lnSpc>
            </a:pPr>
            <a:r>
              <a:rPr lang="fr-BE" sz="1400" dirty="0" err="1">
                <a:solidFill>
                  <a:schemeClr val="tx1"/>
                </a:solidFill>
              </a:rPr>
              <a:t>annee</a:t>
            </a:r>
            <a:endParaRPr lang="fr-BE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87AF28-5DC1-4016-97F7-6BEBEDDA1463}"/>
              </a:ext>
            </a:extLst>
          </p:cNvPr>
          <p:cNvSpPr/>
          <p:nvPr/>
        </p:nvSpPr>
        <p:spPr>
          <a:xfrm>
            <a:off x="2609529" y="4256107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93C9C7-65B4-4FC0-AB13-A39FAB3F9D32}"/>
              </a:ext>
            </a:extLst>
          </p:cNvPr>
          <p:cNvSpPr/>
          <p:nvPr/>
        </p:nvSpPr>
        <p:spPr>
          <a:xfrm>
            <a:off x="2609529" y="4573229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464FBB-2FD3-4B26-B4CB-641C8A6634E2}"/>
              </a:ext>
            </a:extLst>
          </p:cNvPr>
          <p:cNvSpPr/>
          <p:nvPr/>
        </p:nvSpPr>
        <p:spPr>
          <a:xfrm>
            <a:off x="2609529" y="4857415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05F46C3-C608-45EE-9EBC-A4815328E3F4}"/>
              </a:ext>
            </a:extLst>
          </p:cNvPr>
          <p:cNvSpPr/>
          <p:nvPr/>
        </p:nvSpPr>
        <p:spPr>
          <a:xfrm>
            <a:off x="4487538" y="2466094"/>
            <a:ext cx="1771015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396D4F-6532-4596-98E6-2F06260E7F35}"/>
              </a:ext>
            </a:extLst>
          </p:cNvPr>
          <p:cNvSpPr/>
          <p:nvPr/>
        </p:nvSpPr>
        <p:spPr>
          <a:xfrm>
            <a:off x="4487537" y="2967244"/>
            <a:ext cx="1524000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BCBC76-5118-4BDA-8770-32B42A0756DA}"/>
              </a:ext>
            </a:extLst>
          </p:cNvPr>
          <p:cNvSpPr/>
          <p:nvPr/>
        </p:nvSpPr>
        <p:spPr>
          <a:xfrm>
            <a:off x="4487537" y="3492715"/>
            <a:ext cx="538481" cy="254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FFA922-8C96-4A4A-A47B-58988833E367}"/>
              </a:ext>
            </a:extLst>
          </p:cNvPr>
          <p:cNvSpPr/>
          <p:nvPr/>
        </p:nvSpPr>
        <p:spPr>
          <a:xfrm>
            <a:off x="4487537" y="4142807"/>
            <a:ext cx="1771015" cy="10043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fr-BE" sz="1400" dirty="0">
                <a:solidFill>
                  <a:schemeClr val="tx1"/>
                </a:solidFill>
              </a:rPr>
              <a:t>jour</a:t>
            </a:r>
          </a:p>
          <a:p>
            <a:pPr algn="r">
              <a:lnSpc>
                <a:spcPct val="150000"/>
              </a:lnSpc>
            </a:pPr>
            <a:r>
              <a:rPr lang="fr-BE" sz="1400" dirty="0">
                <a:solidFill>
                  <a:schemeClr val="tx1"/>
                </a:solidFill>
              </a:rPr>
              <a:t>mois</a:t>
            </a:r>
          </a:p>
          <a:p>
            <a:pPr algn="r">
              <a:lnSpc>
                <a:spcPct val="150000"/>
              </a:lnSpc>
            </a:pPr>
            <a:r>
              <a:rPr lang="fr-BE" sz="1400" dirty="0" err="1">
                <a:solidFill>
                  <a:schemeClr val="tx1"/>
                </a:solidFill>
              </a:rPr>
              <a:t>annee</a:t>
            </a:r>
            <a:endParaRPr lang="fr-BE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E582F9-D580-4865-9B78-8A0406424970}"/>
              </a:ext>
            </a:extLst>
          </p:cNvPr>
          <p:cNvSpPr/>
          <p:nvPr/>
        </p:nvSpPr>
        <p:spPr>
          <a:xfrm>
            <a:off x="4568818" y="4256107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62AE32-B690-4662-A135-46B99B5F1CE7}"/>
              </a:ext>
            </a:extLst>
          </p:cNvPr>
          <p:cNvSpPr/>
          <p:nvPr/>
        </p:nvSpPr>
        <p:spPr>
          <a:xfrm>
            <a:off x="4568818" y="4573229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6A9877-7902-4413-BF99-B4229E57E8D7}"/>
              </a:ext>
            </a:extLst>
          </p:cNvPr>
          <p:cNvSpPr/>
          <p:nvPr/>
        </p:nvSpPr>
        <p:spPr>
          <a:xfrm>
            <a:off x="4568818" y="4857415"/>
            <a:ext cx="802640" cy="159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91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6C06949-EC84-4DB0-9CCC-65E21BC77690}"/>
              </a:ext>
            </a:extLst>
          </p:cNvPr>
          <p:cNvSpPr/>
          <p:nvPr/>
        </p:nvSpPr>
        <p:spPr>
          <a:xfrm>
            <a:off x="457200" y="2011680"/>
            <a:ext cx="754380" cy="537210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de structures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define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NBFILMS 20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films[NBFILMS];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affecter un titre au 3</a:t>
            </a:r>
            <a:r>
              <a:rPr lang="fr-BE" sz="2000" baseline="30000" dirty="0">
                <a:solidFill>
                  <a:schemeClr val="accent3"/>
                </a:solidFill>
                <a:latin typeface="Consolas" panose="020B0609020204030204" pitchFamily="49" charset="0"/>
              </a:rPr>
              <a:t>ème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film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strcpy_s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(films[2].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titre,LGTITRE,"The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foreigner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affecter une valeur à l'année de sortie du 2</a:t>
            </a:r>
            <a:r>
              <a:rPr lang="fr-BE" sz="2000" baseline="30000" dirty="0">
                <a:solidFill>
                  <a:schemeClr val="accent3"/>
                </a:solidFill>
                <a:latin typeface="Consolas" panose="020B0609020204030204" pitchFamily="49" charset="0"/>
              </a:rPr>
              <a:t>ème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film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films[1].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dateSortie.annee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2017;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12</a:t>
            </a:fld>
            <a:endParaRPr lang="fr-FR" noProof="0" dirty="0"/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71891586-62B8-4916-8579-D58E5A8B954E}"/>
              </a:ext>
            </a:extLst>
          </p:cNvPr>
          <p:cNvSpPr/>
          <p:nvPr/>
        </p:nvSpPr>
        <p:spPr>
          <a:xfrm>
            <a:off x="4343400" y="1557784"/>
            <a:ext cx="3017520" cy="888236"/>
          </a:xfrm>
          <a:prstGeom prst="wedgeEllipseCallout">
            <a:avLst>
              <a:gd name="adj1" fmla="val -80303"/>
              <a:gd name="adj2" fmla="val 32903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Attention au type !!</a:t>
            </a:r>
          </a:p>
        </p:txBody>
      </p:sp>
    </p:spTree>
    <p:extLst>
      <p:ext uri="{BB962C8B-B14F-4D97-AF65-F5344CB8AC3E}">
        <p14:creationId xmlns:p14="http://schemas.microsoft.com/office/powerpoint/2010/main" val="12662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Structures et fonctions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variable de type structure se comporte comme une variable simple.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arguments passent par valeur/copie.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 fonction peut renvoyer une valeur de type structure.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1100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fonction chargée d'obtenir un film de l'utilisateur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filmLu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	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56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Film projet;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56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56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gets_s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projet.titre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projet.titre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56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56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return projet;  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3556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40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veut mémoriser des informations sur des films afin de les proposer sur un site permettant d'évaluer ceux-ci. </a:t>
            </a:r>
            <a:b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chaque film, on retient son titre, son genre (drame, comédie, animation…) et sa durée.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fr-BE" sz="2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BE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film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titre[T_TITRE];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char genre[T_GENRE];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duree</a:t>
            </a:r>
            <a:r>
              <a:rPr lang="fr-BE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fr-BE" sz="2200" b="1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200" b="1" dirty="0">
              <a:solidFill>
                <a:srgbClr val="C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2</a:t>
            </a:fld>
            <a:endParaRPr lang="fr-FR" noProof="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7F6906-62DD-431D-9897-D839404FE048}"/>
              </a:ext>
            </a:extLst>
          </p:cNvPr>
          <p:cNvSpPr/>
          <p:nvPr/>
        </p:nvSpPr>
        <p:spPr>
          <a:xfrm>
            <a:off x="737181" y="4094038"/>
            <a:ext cx="3322320" cy="1066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431AAB6-DBEA-47B7-B1B3-EA1C66792C5A}"/>
              </a:ext>
            </a:extLst>
          </p:cNvPr>
          <p:cNvSpPr/>
          <p:nvPr/>
        </p:nvSpPr>
        <p:spPr>
          <a:xfrm>
            <a:off x="1712541" y="3630619"/>
            <a:ext cx="795655" cy="42531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Légende : encadrée 9">
            <a:extLst>
              <a:ext uri="{FF2B5EF4-FFF2-40B4-BE49-F238E27FC236}">
                <a16:creationId xmlns:a16="http://schemas.microsoft.com/office/drawing/2014/main" id="{E908A5EA-8AEB-4528-83ED-70E0E178DC2E}"/>
              </a:ext>
            </a:extLst>
          </p:cNvPr>
          <p:cNvSpPr/>
          <p:nvPr/>
        </p:nvSpPr>
        <p:spPr>
          <a:xfrm>
            <a:off x="3401215" y="3288728"/>
            <a:ext cx="1316572" cy="427616"/>
          </a:xfrm>
          <a:prstGeom prst="borderCallout1">
            <a:avLst>
              <a:gd name="adj1" fmla="val 51232"/>
              <a:gd name="adj2" fmla="val -3020"/>
              <a:gd name="adj3" fmla="val 96511"/>
              <a:gd name="adj4" fmla="val -68022"/>
            </a:avLst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étiquette</a:t>
            </a: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4201AF4F-1580-4A74-9B78-E52A712DD8A6}"/>
              </a:ext>
            </a:extLst>
          </p:cNvPr>
          <p:cNvSpPr/>
          <p:nvPr/>
        </p:nvSpPr>
        <p:spPr>
          <a:xfrm>
            <a:off x="2508196" y="5359636"/>
            <a:ext cx="1316572" cy="427616"/>
          </a:xfrm>
          <a:prstGeom prst="borderCallout1">
            <a:avLst>
              <a:gd name="adj1" fmla="val 51232"/>
              <a:gd name="adj2" fmla="val -3020"/>
              <a:gd name="adj3" fmla="val -31791"/>
              <a:gd name="adj4" fmla="val -64163"/>
            </a:avLst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membres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9A4B21E-39A1-42A1-B1DB-EA333F80CE96}"/>
              </a:ext>
            </a:extLst>
          </p:cNvPr>
          <p:cNvGrpSpPr/>
          <p:nvPr/>
        </p:nvGrpSpPr>
        <p:grpSpPr>
          <a:xfrm>
            <a:off x="5199280" y="3843278"/>
            <a:ext cx="3895091" cy="1732134"/>
            <a:chOff x="5624511" y="2067706"/>
            <a:chExt cx="3895091" cy="17321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306AF6-83B1-4541-A181-1D99D1963DB9}"/>
                </a:ext>
              </a:extLst>
            </p:cNvPr>
            <p:cNvSpPr/>
            <p:nvPr/>
          </p:nvSpPr>
          <p:spPr>
            <a:xfrm>
              <a:off x="5624511" y="2067706"/>
              <a:ext cx="3193733" cy="17321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91C3B09-40AB-40A9-8D90-43D35DCB8721}"/>
                </a:ext>
              </a:extLst>
            </p:cNvPr>
            <p:cNvSpPr txBox="1"/>
            <p:nvPr/>
          </p:nvSpPr>
          <p:spPr>
            <a:xfrm>
              <a:off x="8116887" y="2361764"/>
              <a:ext cx="14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titre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A41F633-E556-4435-B6B0-21EF4928BA03}"/>
                </a:ext>
              </a:extLst>
            </p:cNvPr>
            <p:cNvSpPr txBox="1"/>
            <p:nvPr/>
          </p:nvSpPr>
          <p:spPr>
            <a:xfrm>
              <a:off x="7977029" y="2782203"/>
              <a:ext cx="14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genre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7D25641-BEA8-4D6C-9450-FE7320918955}"/>
                </a:ext>
              </a:extLst>
            </p:cNvPr>
            <p:cNvSpPr txBox="1"/>
            <p:nvPr/>
          </p:nvSpPr>
          <p:spPr>
            <a:xfrm>
              <a:off x="7010401" y="3251919"/>
              <a:ext cx="1698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duree</a:t>
              </a: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 (HMMSS)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11F3BC-747F-4182-9A07-A93FB1C5273F}"/>
                </a:ext>
              </a:extLst>
            </p:cNvPr>
            <p:cNvSpPr/>
            <p:nvPr/>
          </p:nvSpPr>
          <p:spPr>
            <a:xfrm>
              <a:off x="5882640" y="2361764"/>
              <a:ext cx="2103120" cy="33855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AC46A5-3FEF-4C4A-866C-7480057D1ABB}"/>
                </a:ext>
              </a:extLst>
            </p:cNvPr>
            <p:cNvSpPr/>
            <p:nvPr/>
          </p:nvSpPr>
          <p:spPr>
            <a:xfrm>
              <a:off x="5882640" y="2807528"/>
              <a:ext cx="1899285" cy="33855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5BF09E-C175-4F12-BC09-64B6D2D8A400}"/>
                </a:ext>
              </a:extLst>
            </p:cNvPr>
            <p:cNvSpPr/>
            <p:nvPr/>
          </p:nvSpPr>
          <p:spPr>
            <a:xfrm>
              <a:off x="5882639" y="3253292"/>
              <a:ext cx="863601" cy="33855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2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Synonyme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027801"/>
          </a:xfrm>
        </p:spPr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redéfinir un type de variable et ainsi de simplifier l'écriture.</a:t>
            </a:r>
          </a:p>
          <a:p>
            <a:pPr marL="0" lvl="1" indent="0">
              <a:buNone/>
            </a:pPr>
            <a:endParaRPr lang="fr-BE" dirty="0">
              <a:sym typeface="Symbol" pitchFamily="18" charset="2"/>
            </a:endParaRP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date </a:t>
            </a:r>
            <a:r>
              <a:rPr lang="fr-BE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date {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jour;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mois;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Date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anniversaire;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71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Déclaration - initialisation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#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include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et #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define</a:t>
            </a:r>
            <a:endParaRPr lang="fr-BE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film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Film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film {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titre[T_TITRE];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char genre[T_GENRE];</a:t>
            </a:r>
          </a:p>
          <a:p>
            <a:pPr marL="0" indent="0" defTabSz="293688">
              <a:spcBef>
                <a:spcPts val="0"/>
              </a:spcBef>
              <a:spcAft>
                <a:spcPts val="300"/>
              </a:spcAft>
              <a:buNone/>
            </a:pP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duree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prototypes 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Film projet;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Film nouveau = {"The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foreigner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"action", 15400};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projet = nouveau;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facilite l'affectation</a:t>
            </a:r>
            <a:endParaRPr lang="fr-BE" sz="20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26670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fr-BE" sz="2000" dirty="0">
              <a:solidFill>
                <a:schemeClr val="tx1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2000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4</a:t>
            </a:fld>
            <a:endParaRPr lang="fr-FR" noProof="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D710BA-426D-49CC-9149-776422FE8CC0}"/>
              </a:ext>
            </a:extLst>
          </p:cNvPr>
          <p:cNvSpPr/>
          <p:nvPr/>
        </p:nvSpPr>
        <p:spPr>
          <a:xfrm>
            <a:off x="371475" y="1703263"/>
            <a:ext cx="3771900" cy="21924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A3CDD6E5-D9B8-4008-977E-9AB8052C992E}"/>
              </a:ext>
            </a:extLst>
          </p:cNvPr>
          <p:cNvSpPr/>
          <p:nvPr/>
        </p:nvSpPr>
        <p:spPr>
          <a:xfrm>
            <a:off x="5087670" y="2088578"/>
            <a:ext cx="3771900" cy="1149922"/>
          </a:xfrm>
          <a:prstGeom prst="borderCallout1">
            <a:avLst>
              <a:gd name="adj1" fmla="val 51232"/>
              <a:gd name="adj2" fmla="val -3020"/>
              <a:gd name="adj3" fmla="val 61722"/>
              <a:gd name="adj4" fmla="val -21685"/>
            </a:avLst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Après les directives préprocesseur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prstClr val="black"/>
                </a:solidFill>
                <a:latin typeface="Arial" panose="020B0604020202020204"/>
              </a:rPr>
              <a:t>Avant les prototypes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Accès aux membres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Chaque membre d'une structure peut être utilisée comme une variable isolée.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>
              <a:solidFill>
                <a:srgbClr val="0070C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dirty="0">
              <a:solidFill>
                <a:srgbClr val="0070C0"/>
              </a:solidFill>
            </a:endParaRP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projet;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obtenir la durée du film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("%d", &amp;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</a:t>
            </a:r>
            <a:r>
              <a:rPr lang="fr-BE" sz="20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duree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obtenir le nom du film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gets_s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</a:t>
            </a:r>
            <a:r>
              <a:rPr lang="fr-BE" sz="20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titre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projet.titre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affecter un genre au film</a:t>
            </a:r>
          </a:p>
          <a:p>
            <a:pPr marL="0" indent="0" defTabSz="1163638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strcpy_s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</a:t>
            </a:r>
            <a:r>
              <a:rPr lang="fr-BE" sz="20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genre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T_GENRE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, "drame");</a:t>
            </a:r>
          </a:p>
          <a:p>
            <a:pPr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tabLst>
                <a:tab pos="628650" algn="l"/>
              </a:tabLst>
            </a:pPr>
            <a:endParaRPr lang="fr-BE" sz="3600" i="1" dirty="0">
              <a:solidFill>
                <a:srgbClr val="002060"/>
              </a:solidFill>
            </a:endParaRP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endParaRPr lang="fr-BE" sz="3600" dirty="0">
              <a:solidFill>
                <a:srgbClr val="00206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5</a:t>
            </a:fld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AFE294-8C1F-4170-89AA-A336FFE826BB}"/>
              </a:ext>
            </a:extLst>
          </p:cNvPr>
          <p:cNvGrpSpPr/>
          <p:nvPr/>
        </p:nvGrpSpPr>
        <p:grpSpPr>
          <a:xfrm>
            <a:off x="4964011" y="2096281"/>
            <a:ext cx="4111828" cy="2070688"/>
            <a:chOff x="5407774" y="2067706"/>
            <a:chExt cx="4111828" cy="2070688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4D9E4C0-65C0-499B-B34A-5A5F58166F45}"/>
                </a:ext>
              </a:extLst>
            </p:cNvPr>
            <p:cNvGrpSpPr/>
            <p:nvPr/>
          </p:nvGrpSpPr>
          <p:grpSpPr>
            <a:xfrm>
              <a:off x="5624511" y="2067706"/>
              <a:ext cx="3895091" cy="1732134"/>
              <a:chOff x="5624511" y="2067706"/>
              <a:chExt cx="3895091" cy="17321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06A2DA-9645-4B16-92B0-2629659BC251}"/>
                  </a:ext>
                </a:extLst>
              </p:cNvPr>
              <p:cNvSpPr/>
              <p:nvPr/>
            </p:nvSpPr>
            <p:spPr>
              <a:xfrm>
                <a:off x="5624511" y="2067706"/>
                <a:ext cx="3193733" cy="17321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B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87A5EAE-B662-40CF-ABEC-B74CF4972BED}"/>
                  </a:ext>
                </a:extLst>
              </p:cNvPr>
              <p:cNvSpPr txBox="1"/>
              <p:nvPr/>
            </p:nvSpPr>
            <p:spPr>
              <a:xfrm>
                <a:off x="8116887" y="2361764"/>
                <a:ext cx="14027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B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ＭＳ Ｐゴシック" charset="0"/>
                  </a:rPr>
                  <a:t>titre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8BA1BD2-8CF2-4BA7-A038-B115A6B86882}"/>
                  </a:ext>
                </a:extLst>
              </p:cNvPr>
              <p:cNvSpPr txBox="1"/>
              <p:nvPr/>
            </p:nvSpPr>
            <p:spPr>
              <a:xfrm>
                <a:off x="7977029" y="2782203"/>
                <a:ext cx="14027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B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ＭＳ Ｐゴシック" charset="0"/>
                  </a:rPr>
                  <a:t>genre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B1D7B4-ACB1-4FBB-BAAF-33658A9B4F32}"/>
                  </a:ext>
                </a:extLst>
              </p:cNvPr>
              <p:cNvSpPr txBox="1"/>
              <p:nvPr/>
            </p:nvSpPr>
            <p:spPr>
              <a:xfrm>
                <a:off x="7010401" y="3251919"/>
                <a:ext cx="1698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B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ＭＳ Ｐゴシック" charset="0"/>
                  </a:rPr>
                  <a:t>duree</a:t>
                </a:r>
                <a:r>
                  <a:rPr kumimoji="0" lang="fr-B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ＭＳ Ｐゴシック" charset="0"/>
                  </a:rPr>
                  <a:t> (HMMSS)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9D4401-C3FC-42C9-B8EC-EA2B6454E59F}"/>
                  </a:ext>
                </a:extLst>
              </p:cNvPr>
              <p:cNvSpPr/>
              <p:nvPr/>
            </p:nvSpPr>
            <p:spPr>
              <a:xfrm>
                <a:off x="5882640" y="2361764"/>
                <a:ext cx="2103120" cy="3385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B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F0EEF-4660-40A5-A697-0BE7D823B7E2}"/>
                  </a:ext>
                </a:extLst>
              </p:cNvPr>
              <p:cNvSpPr/>
              <p:nvPr/>
            </p:nvSpPr>
            <p:spPr>
              <a:xfrm>
                <a:off x="5882640" y="2807528"/>
                <a:ext cx="1899285" cy="3385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B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69CE01-2D24-4320-B067-0192F2DF84E4}"/>
                  </a:ext>
                </a:extLst>
              </p:cNvPr>
              <p:cNvSpPr/>
              <p:nvPr/>
            </p:nvSpPr>
            <p:spPr>
              <a:xfrm>
                <a:off x="5882639" y="3253292"/>
                <a:ext cx="863601" cy="3385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B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84C80B-356D-4CC1-92A2-3288F2062579}"/>
                </a:ext>
              </a:extLst>
            </p:cNvPr>
            <p:cNvSpPr txBox="1"/>
            <p:nvPr/>
          </p:nvSpPr>
          <p:spPr>
            <a:xfrm>
              <a:off x="5407774" y="3799840"/>
              <a:ext cx="14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projet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dans une structure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Une structure peut contenir une autre structure.</a:t>
            </a:r>
          </a:p>
          <a:p>
            <a:pPr marL="0" indent="0">
              <a:buNone/>
            </a:pPr>
            <a:r>
              <a:rPr lang="fr-BE" dirty="0"/>
              <a:t>		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6</a:t>
            </a:fld>
            <a:endParaRPr lang="fr-FR" noProof="0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0333A9C-A38F-4AC9-AD1E-EEA87DF696DF}"/>
              </a:ext>
            </a:extLst>
          </p:cNvPr>
          <p:cNvGrpSpPr/>
          <p:nvPr/>
        </p:nvGrpSpPr>
        <p:grpSpPr>
          <a:xfrm>
            <a:off x="457200" y="2112450"/>
            <a:ext cx="3474720" cy="3201230"/>
            <a:chOff x="457200" y="2112450"/>
            <a:chExt cx="3474720" cy="320123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06A2DA-9645-4B16-92B0-2629659BC251}"/>
                </a:ext>
              </a:extLst>
            </p:cNvPr>
            <p:cNvSpPr/>
            <p:nvPr/>
          </p:nvSpPr>
          <p:spPr>
            <a:xfrm>
              <a:off x="457200" y="2112450"/>
              <a:ext cx="3474720" cy="320123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87A5EAE-B662-40CF-ABEC-B74CF4972BED}"/>
                </a:ext>
              </a:extLst>
            </p:cNvPr>
            <p:cNvSpPr txBox="1"/>
            <p:nvPr/>
          </p:nvSpPr>
          <p:spPr>
            <a:xfrm>
              <a:off x="3013111" y="2219524"/>
              <a:ext cx="7851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titre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8BA1BD2-8CF2-4BA7-A038-B115A6B86882}"/>
                </a:ext>
              </a:extLst>
            </p:cNvPr>
            <p:cNvSpPr txBox="1"/>
            <p:nvPr/>
          </p:nvSpPr>
          <p:spPr>
            <a:xfrm>
              <a:off x="3013111" y="2668527"/>
              <a:ext cx="7851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genre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CB1D7B4-ACB1-4FBB-BAAF-33658A9B4F32}"/>
                </a:ext>
              </a:extLst>
            </p:cNvPr>
            <p:cNvSpPr txBox="1"/>
            <p:nvPr/>
          </p:nvSpPr>
          <p:spPr>
            <a:xfrm>
              <a:off x="2099823" y="3099703"/>
              <a:ext cx="169846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duree</a:t>
              </a: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 (HMMSS)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9D4401-C3FC-42C9-B8EC-EA2B6454E59F}"/>
                </a:ext>
              </a:extLst>
            </p:cNvPr>
            <p:cNvSpPr/>
            <p:nvPr/>
          </p:nvSpPr>
          <p:spPr>
            <a:xfrm>
              <a:off x="715329" y="2219524"/>
              <a:ext cx="2103120" cy="32186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BF0EEF-4660-40A5-A697-0BE7D823B7E2}"/>
                </a:ext>
              </a:extLst>
            </p:cNvPr>
            <p:cNvSpPr/>
            <p:nvPr/>
          </p:nvSpPr>
          <p:spPr>
            <a:xfrm>
              <a:off x="715329" y="2665288"/>
              <a:ext cx="1899285" cy="32186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69CE01-2D24-4320-B067-0192F2DF84E4}"/>
                </a:ext>
              </a:extLst>
            </p:cNvPr>
            <p:cNvSpPr/>
            <p:nvPr/>
          </p:nvSpPr>
          <p:spPr>
            <a:xfrm>
              <a:off x="715328" y="3111052"/>
              <a:ext cx="863601" cy="321865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F62A984-0519-46C6-AFF5-72D98E845EFB}"/>
                </a:ext>
              </a:extLst>
            </p:cNvPr>
            <p:cNvSpPr txBox="1"/>
            <p:nvPr/>
          </p:nvSpPr>
          <p:spPr>
            <a:xfrm>
              <a:off x="2667000" y="4190435"/>
              <a:ext cx="113128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BE" sz="1600" dirty="0">
                  <a:solidFill>
                    <a:prstClr val="black"/>
                  </a:solidFill>
                  <a:latin typeface="Arial" panose="020B0604020202020204"/>
                </a:rPr>
                <a:t>d</a:t>
              </a:r>
              <a:r>
                <a:rPr kumimoji="0" lang="fr-B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ateSortie</a:t>
              </a:r>
              <a:endPara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E55DF07-4353-451E-9C83-5E1FCF85DBC8}"/>
              </a:ext>
            </a:extLst>
          </p:cNvPr>
          <p:cNvGrpSpPr/>
          <p:nvPr/>
        </p:nvGrpSpPr>
        <p:grpSpPr>
          <a:xfrm>
            <a:off x="715328" y="3625256"/>
            <a:ext cx="1899285" cy="1441572"/>
            <a:chOff x="658514" y="3689229"/>
            <a:chExt cx="2234248" cy="14415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135CD5-AC31-48E5-AEBF-36C2AB84A760}"/>
                </a:ext>
              </a:extLst>
            </p:cNvPr>
            <p:cNvSpPr/>
            <p:nvPr/>
          </p:nvSpPr>
          <p:spPr>
            <a:xfrm>
              <a:off x="658514" y="3689229"/>
              <a:ext cx="2234248" cy="144157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EE8521-EA21-4049-957B-43895B61E51B}"/>
                </a:ext>
              </a:extLst>
            </p:cNvPr>
            <p:cNvSpPr/>
            <p:nvPr/>
          </p:nvSpPr>
          <p:spPr>
            <a:xfrm>
              <a:off x="822960" y="3866257"/>
              <a:ext cx="650240" cy="30950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220EAF-5ABD-4573-8005-4A55D9D28030}"/>
                </a:ext>
              </a:extLst>
            </p:cNvPr>
            <p:cNvSpPr/>
            <p:nvPr/>
          </p:nvSpPr>
          <p:spPr>
            <a:xfrm>
              <a:off x="822008" y="4272197"/>
              <a:ext cx="650240" cy="30950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DC3557-A2A0-4306-9224-5D71A599943A}"/>
                </a:ext>
              </a:extLst>
            </p:cNvPr>
            <p:cNvSpPr/>
            <p:nvPr/>
          </p:nvSpPr>
          <p:spPr>
            <a:xfrm>
              <a:off x="822008" y="4653691"/>
              <a:ext cx="650240" cy="30950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4D7262B-EEFF-411B-B147-44051F1A90D6}"/>
                </a:ext>
              </a:extLst>
            </p:cNvPr>
            <p:cNvSpPr txBox="1"/>
            <p:nvPr/>
          </p:nvSpPr>
          <p:spPr>
            <a:xfrm>
              <a:off x="1630680" y="3852446"/>
              <a:ext cx="959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jour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6840620-0CCF-45B0-8FCB-B67C13BCA7BA}"/>
                </a:ext>
              </a:extLst>
            </p:cNvPr>
            <p:cNvSpPr txBox="1"/>
            <p:nvPr/>
          </p:nvSpPr>
          <p:spPr>
            <a:xfrm>
              <a:off x="1630679" y="4248810"/>
              <a:ext cx="959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mois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CA609BE-03EA-4FB1-A716-FA725E47DA5F}"/>
                </a:ext>
              </a:extLst>
            </p:cNvPr>
            <p:cNvSpPr txBox="1"/>
            <p:nvPr/>
          </p:nvSpPr>
          <p:spPr>
            <a:xfrm>
              <a:off x="1630678" y="4639165"/>
              <a:ext cx="959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annee</a:t>
              </a:r>
              <a:endPara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charset="0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2CFC7433-4C37-41DA-B72E-BE91390C99FA}"/>
              </a:ext>
            </a:extLst>
          </p:cNvPr>
          <p:cNvSpPr txBox="1"/>
          <p:nvPr/>
        </p:nvSpPr>
        <p:spPr>
          <a:xfrm>
            <a:off x="4190048" y="3099703"/>
            <a:ext cx="347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Il faudra définir la </a:t>
            </a:r>
            <a:r>
              <a:rPr lang="fr-BE" sz="2000" dirty="0">
                <a:solidFill>
                  <a:schemeClr val="accent2"/>
                </a:solidFill>
                <a:latin typeface="+mn-lt"/>
              </a:rPr>
              <a:t>structure </a:t>
            </a:r>
            <a:r>
              <a:rPr lang="fr-BE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Date</a:t>
            </a:r>
            <a:r>
              <a:rPr lang="fr-BE" sz="20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fr-BE" sz="2000" dirty="0">
                <a:solidFill>
                  <a:schemeClr val="accent2"/>
                </a:solidFill>
                <a:latin typeface="+mn-lt"/>
              </a:rPr>
              <a:t>d'abord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ensuite la structure film !</a:t>
            </a:r>
          </a:p>
        </p:txBody>
      </p:sp>
    </p:spTree>
    <p:extLst>
      <p:ext uri="{BB962C8B-B14F-4D97-AF65-F5344CB8AC3E}">
        <p14:creationId xmlns:p14="http://schemas.microsoft.com/office/powerpoint/2010/main" val="35822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dans une structure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date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date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jour;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mois;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film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Film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film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char titre[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T_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TITRE];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char genre[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T_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GENRE];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duree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  Date </a:t>
            </a:r>
            <a:r>
              <a:rPr lang="fr-BE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dateSortie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979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dans une structure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projet;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projet.dateSortie.annee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= 2017;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initialisation en même temps que la déclaration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Film nouveau </a:t>
            </a:r>
          </a:p>
          <a:p>
            <a:pPr marL="0" indent="0" defTabSz="1163638" fontAlgn="auto">
              <a:spcBef>
                <a:spcPts val="600"/>
              </a:spcBef>
              <a:spcAft>
                <a:spcPts val="0"/>
              </a:spcAft>
              <a:buClr>
                <a:srgbClr val="5B9BD5">
                  <a:lumMod val="50000"/>
                </a:srgbClr>
              </a:buClr>
              <a:buNone/>
              <a:tabLst>
                <a:tab pos="628650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= {"The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foreigner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"action", 15400,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{11, 10, 2017}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  <a:endParaRPr lang="fr-BE" sz="2000" dirty="0">
              <a:solidFill>
                <a:srgbClr val="0070C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Tableau dans une structure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Une structure peut contenir un tableau.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noProof="0" dirty="0"/>
              <a:t>Structures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79638-AE31-1342-9070-BA24DFF325A5}" type="slidenum">
              <a:rPr lang="fr-FR" noProof="0" smtClean="0"/>
              <a:pPr lvl="0"/>
              <a:t>9</a:t>
            </a:fld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0B1B18-CD59-42D1-B943-87657A656EC8}"/>
              </a:ext>
            </a:extLst>
          </p:cNvPr>
          <p:cNvGrpSpPr/>
          <p:nvPr/>
        </p:nvGrpSpPr>
        <p:grpSpPr>
          <a:xfrm>
            <a:off x="457200" y="2112450"/>
            <a:ext cx="3377045" cy="2998030"/>
            <a:chOff x="457200" y="2112450"/>
            <a:chExt cx="3377045" cy="29980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06A2DA-9645-4B16-92B0-2629659BC251}"/>
                </a:ext>
              </a:extLst>
            </p:cNvPr>
            <p:cNvSpPr/>
            <p:nvPr/>
          </p:nvSpPr>
          <p:spPr>
            <a:xfrm>
              <a:off x="457200" y="2112450"/>
              <a:ext cx="3377045" cy="29980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87A5EAE-B662-40CF-ABEC-B74CF4972BED}"/>
                </a:ext>
              </a:extLst>
            </p:cNvPr>
            <p:cNvSpPr txBox="1"/>
            <p:nvPr/>
          </p:nvSpPr>
          <p:spPr>
            <a:xfrm>
              <a:off x="2378076" y="2219524"/>
              <a:ext cx="14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titre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8BA1BD2-8CF2-4BA7-A038-B115A6B86882}"/>
                </a:ext>
              </a:extLst>
            </p:cNvPr>
            <p:cNvSpPr txBox="1"/>
            <p:nvPr/>
          </p:nvSpPr>
          <p:spPr>
            <a:xfrm>
              <a:off x="2378076" y="2668527"/>
              <a:ext cx="14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genre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CB1D7B4-ACB1-4FBB-BAAF-33658A9B4F32}"/>
                </a:ext>
              </a:extLst>
            </p:cNvPr>
            <p:cNvSpPr txBox="1"/>
            <p:nvPr/>
          </p:nvSpPr>
          <p:spPr>
            <a:xfrm>
              <a:off x="2135779" y="3099703"/>
              <a:ext cx="1698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duree</a:t>
              </a: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 (HMMSS)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9D4401-C3FC-42C9-B8EC-EA2B6454E59F}"/>
                </a:ext>
              </a:extLst>
            </p:cNvPr>
            <p:cNvSpPr/>
            <p:nvPr/>
          </p:nvSpPr>
          <p:spPr>
            <a:xfrm>
              <a:off x="715329" y="2219525"/>
              <a:ext cx="2103120" cy="29580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BF0EEF-4660-40A5-A697-0BE7D823B7E2}"/>
                </a:ext>
              </a:extLst>
            </p:cNvPr>
            <p:cNvSpPr/>
            <p:nvPr/>
          </p:nvSpPr>
          <p:spPr>
            <a:xfrm>
              <a:off x="715329" y="2665289"/>
              <a:ext cx="1899285" cy="29580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69CE01-2D24-4320-B067-0192F2DF84E4}"/>
                </a:ext>
              </a:extLst>
            </p:cNvPr>
            <p:cNvSpPr/>
            <p:nvPr/>
          </p:nvSpPr>
          <p:spPr>
            <a:xfrm>
              <a:off x="715328" y="3111053"/>
              <a:ext cx="863601" cy="29580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F62A984-0519-46C6-AFF5-72D98E845EFB}"/>
                </a:ext>
              </a:extLst>
            </p:cNvPr>
            <p:cNvSpPr txBox="1"/>
            <p:nvPr/>
          </p:nvSpPr>
          <p:spPr>
            <a:xfrm>
              <a:off x="2395574" y="4190435"/>
              <a:ext cx="140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ＭＳ Ｐゴシック" charset="0"/>
                </a:rPr>
                <a:t>acteurs</a:t>
              </a: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4787244-4D9D-4327-9EB3-E89CAD9F7B75}"/>
              </a:ext>
            </a:extLst>
          </p:cNvPr>
          <p:cNvGraphicFramePr>
            <a:graphicFrameLocks noGrp="1"/>
          </p:cNvGraphicFramePr>
          <p:nvPr/>
        </p:nvGraphicFramePr>
        <p:xfrm>
          <a:off x="651035" y="3691056"/>
          <a:ext cx="2231707" cy="130370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31707">
                  <a:extLst>
                    <a:ext uri="{9D8B030D-6E8A-4147-A177-3AD203B41FA5}">
                      <a16:colId xmlns:a16="http://schemas.microsoft.com/office/drawing/2014/main" val="4265072734"/>
                    </a:ext>
                  </a:extLst>
                </a:gridCol>
              </a:tblGrid>
              <a:tr h="224095">
                <a:tc>
                  <a:txBody>
                    <a:bodyPr/>
                    <a:lstStyle/>
                    <a:p>
                      <a:endParaRPr lang="fr-B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01675"/>
                  </a:ext>
                </a:extLst>
              </a:tr>
              <a:tr h="264967">
                <a:tc>
                  <a:txBody>
                    <a:bodyPr/>
                    <a:lstStyle/>
                    <a:p>
                      <a:endParaRPr lang="fr-B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38071"/>
                  </a:ext>
                </a:extLst>
              </a:tr>
              <a:tr h="264967">
                <a:tc>
                  <a:txBody>
                    <a:bodyPr/>
                    <a:lstStyle/>
                    <a:p>
                      <a:endParaRPr lang="fr-B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64932"/>
                  </a:ext>
                </a:extLst>
              </a:tr>
              <a:tr h="264967">
                <a:tc>
                  <a:txBody>
                    <a:bodyPr/>
                    <a:lstStyle/>
                    <a:p>
                      <a:endParaRPr lang="fr-B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51139"/>
                  </a:ext>
                </a:extLst>
              </a:tr>
              <a:tr h="264967">
                <a:tc>
                  <a:txBody>
                    <a:bodyPr/>
                    <a:lstStyle/>
                    <a:p>
                      <a:endParaRPr lang="fr-B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9579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E193EE2A-4900-469B-AF39-711FB1C50702}"/>
              </a:ext>
            </a:extLst>
          </p:cNvPr>
          <p:cNvSpPr txBox="1"/>
          <p:nvPr/>
        </p:nvSpPr>
        <p:spPr>
          <a:xfrm>
            <a:off x="3910445" y="2305615"/>
            <a:ext cx="511068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typedef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film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Film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film {</a:t>
            </a:r>
          </a:p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char titre[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T_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TITRE];</a:t>
            </a:r>
          </a:p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char genre[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T_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GENRE];</a:t>
            </a:r>
          </a:p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duree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   char acteurs[NB_ACTEURS][T_NOM];</a:t>
            </a:r>
          </a:p>
          <a:p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97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28296</TotalTime>
  <Words>813</Words>
  <Application>Microsoft Office PowerPoint</Application>
  <PresentationFormat>Affichage à l'écran (4:3)</PresentationFormat>
  <Paragraphs>217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Wingdings</vt:lpstr>
      <vt:lpstr>Modele_Henallux</vt:lpstr>
      <vt:lpstr>Concept</vt:lpstr>
      <vt:lpstr>Exemple</vt:lpstr>
      <vt:lpstr>Synonyme</vt:lpstr>
      <vt:lpstr>Déclaration - initialisation</vt:lpstr>
      <vt:lpstr>Accès aux membres</vt:lpstr>
      <vt:lpstr>Structure dans une structure</vt:lpstr>
      <vt:lpstr>Structure dans une structure</vt:lpstr>
      <vt:lpstr>Structure dans une structure</vt:lpstr>
      <vt:lpstr>Tableau dans une structure</vt:lpstr>
      <vt:lpstr>Tableau dans une structure</vt:lpstr>
      <vt:lpstr>Tableau de structures</vt:lpstr>
      <vt:lpstr>Tableau de structures</vt:lpstr>
      <vt:lpstr>Structures et fonctions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2167</cp:revision>
  <dcterms:created xsi:type="dcterms:W3CDTF">2012-03-02T14:48:03Z</dcterms:created>
  <dcterms:modified xsi:type="dcterms:W3CDTF">2024-02-12T09:19:04Z</dcterms:modified>
</cp:coreProperties>
</file>