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2" r:id="rId1"/>
  </p:sldMasterIdLst>
  <p:notesMasterIdLst>
    <p:notesMasterId r:id="rId14"/>
  </p:notesMasterIdLst>
  <p:handoutMasterIdLst>
    <p:handoutMasterId r:id="rId15"/>
  </p:handoutMasterIdLst>
  <p:sldIdLst>
    <p:sldId id="603" r:id="rId2"/>
    <p:sldId id="1142" r:id="rId3"/>
    <p:sldId id="1143" r:id="rId4"/>
    <p:sldId id="1147" r:id="rId5"/>
    <p:sldId id="607" r:id="rId6"/>
    <p:sldId id="1128" r:id="rId7"/>
    <p:sldId id="1129" r:id="rId8"/>
    <p:sldId id="1131" r:id="rId9"/>
    <p:sldId id="1133" r:id="rId10"/>
    <p:sldId id="1144" r:id="rId11"/>
    <p:sldId id="1145" r:id="rId12"/>
    <p:sldId id="1146" r:id="rId1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cil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D8266E"/>
    <a:srgbClr val="F6F2DA"/>
    <a:srgbClr val="EDE4C9"/>
    <a:srgbClr val="F5F7DD"/>
    <a:srgbClr val="F3F5D7"/>
    <a:srgbClr val="3366FF"/>
    <a:srgbClr val="B6205D"/>
    <a:srgbClr val="C7236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6" autoAdjust="0"/>
    <p:restoredTop sz="94890" autoAdjust="0"/>
  </p:normalViewPr>
  <p:slideViewPr>
    <p:cSldViewPr snapToGrid="0">
      <p:cViewPr varScale="1">
        <p:scale>
          <a:sx n="99" d="100"/>
          <a:sy n="99" d="100"/>
        </p:scale>
        <p:origin x="2040" y="90"/>
      </p:cViewPr>
      <p:guideLst>
        <p:guide orient="horz" pos="1104"/>
        <p:guide pos="144"/>
      </p:guideLst>
    </p:cSldViewPr>
  </p:slideViewPr>
  <p:outlineViewPr>
    <p:cViewPr>
      <p:scale>
        <a:sx n="33" d="100"/>
        <a:sy n="33" d="100"/>
      </p:scale>
      <p:origin x="0" y="68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549"/>
    </p:cViewPr>
  </p:sorterViewPr>
  <p:notesViewPr>
    <p:cSldViewPr snapToGrid="0">
      <p:cViewPr varScale="1">
        <p:scale>
          <a:sx n="61" d="100"/>
          <a:sy n="61" d="100"/>
        </p:scale>
        <p:origin x="2342" y="38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7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927" y="1"/>
            <a:ext cx="30767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1"/>
            <a:ext cx="30767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927" y="9721851"/>
            <a:ext cx="30767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C25ED917-54DF-4931-85FC-A6168A813EF7}" type="slidenum">
              <a:rPr lang="fr-FR">
                <a:latin typeface="Arial" panose="020B0604020202020204" pitchFamily="34" charset="0"/>
              </a:rPr>
              <a:pPr>
                <a:defRPr/>
              </a:pPr>
              <a:t>‹N°›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7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14" y="1"/>
            <a:ext cx="307678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5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14" y="4860925"/>
            <a:ext cx="520467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9"/>
            <a:ext cx="30767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14" y="9723439"/>
            <a:ext cx="307678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1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6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7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2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1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4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352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9AE71-7AEF-4E5D-BB6B-6998B8FE3C16}" type="slidenum">
              <a:rPr lang="fr-BE" smtClean="0"/>
              <a:pPr>
                <a:defRPr/>
              </a:pPr>
              <a:t>‹N°›</a:t>
            </a:fld>
            <a:endParaRPr lang="fr-BE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41290377"/>
      </p:ext>
    </p:extLst>
  </p:cSld>
  <p:clrMapOvr>
    <a:masterClrMapping/>
  </p:clrMapOvr>
  <p:transition spd="slow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20BD1-C8A5-4981-A535-F07207E69B1F}" type="slidenum">
              <a:rPr lang="fr-BE" smtClean="0"/>
              <a:pPr>
                <a:defRPr/>
              </a:pPr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9461207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D05C11-364D-47B0-A9FD-228E78D97BD7}" type="slidenum">
              <a:rPr lang="fr-BE" smtClean="0"/>
              <a:pPr>
                <a:defRPr/>
              </a:pPr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521061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74BF02C-4E2D-4027-AB60-E35EAC43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7ED301F7-AB55-4F0B-8927-82AD2ABF3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0356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9039AE71-7AEF-4E5D-BB6B-6998B8FE3C16}" type="slidenum">
              <a:rPr lang="fr-BE" smtClean="0"/>
              <a:pPr>
                <a:defRPr/>
              </a:pPr>
              <a:t>‹N°›</a:t>
            </a:fld>
            <a:endParaRPr lang="fr-BE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7F9DEA74-615A-4C12-91FA-7311160207F1}"/>
              </a:ext>
            </a:extLst>
          </p:cNvPr>
          <p:cNvGrpSpPr/>
          <p:nvPr userDrawn="1"/>
        </p:nvGrpSpPr>
        <p:grpSpPr>
          <a:xfrm>
            <a:off x="0" y="1"/>
            <a:ext cx="9144001" cy="6691312"/>
            <a:chOff x="0" y="1"/>
            <a:chExt cx="9144001" cy="66913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E76650-8DD8-4C89-AB5E-65FDABDC5C27}"/>
                </a:ext>
              </a:extLst>
            </p:cNvPr>
            <p:cNvSpPr/>
            <p:nvPr userDrawn="1"/>
          </p:nvSpPr>
          <p:spPr bwMode="auto">
            <a:xfrm rot="10800000" flipH="1">
              <a:off x="2720258" y="744254"/>
              <a:ext cx="462652" cy="444741"/>
            </a:xfrm>
            <a:prstGeom prst="rect">
              <a:avLst/>
            </a:prstGeom>
            <a:solidFill>
              <a:srgbClr val="83B8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9DBB93-DEE4-4837-8B49-7300538211B0}"/>
                </a:ext>
              </a:extLst>
            </p:cNvPr>
            <p:cNvSpPr/>
            <p:nvPr/>
          </p:nvSpPr>
          <p:spPr bwMode="auto">
            <a:xfrm rot="10800000" flipH="1">
              <a:off x="8417613" y="431133"/>
              <a:ext cx="726388" cy="757861"/>
            </a:xfrm>
            <a:prstGeom prst="rect">
              <a:avLst/>
            </a:prstGeom>
            <a:solidFill>
              <a:srgbClr val="F29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E518F7-9EB8-4AAD-875C-F55713149D73}"/>
                </a:ext>
              </a:extLst>
            </p:cNvPr>
            <p:cNvSpPr/>
            <p:nvPr/>
          </p:nvSpPr>
          <p:spPr bwMode="auto">
            <a:xfrm rot="10800000" flipH="1">
              <a:off x="0" y="744254"/>
              <a:ext cx="462652" cy="444741"/>
            </a:xfrm>
            <a:prstGeom prst="rect">
              <a:avLst/>
            </a:prstGeom>
            <a:solidFill>
              <a:srgbClr val="83B8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DB4E0A-08EC-4F45-9D43-0864008D5552}"/>
                </a:ext>
              </a:extLst>
            </p:cNvPr>
            <p:cNvSpPr/>
            <p:nvPr/>
          </p:nvSpPr>
          <p:spPr bwMode="auto">
            <a:xfrm rot="10800000" flipH="1">
              <a:off x="433449" y="744733"/>
              <a:ext cx="627001" cy="444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27FF20-4848-4E1F-A0DD-82BB79139DF0}"/>
                </a:ext>
              </a:extLst>
            </p:cNvPr>
            <p:cNvSpPr/>
            <p:nvPr/>
          </p:nvSpPr>
          <p:spPr bwMode="auto">
            <a:xfrm rot="10800000" flipH="1">
              <a:off x="1055968" y="744732"/>
              <a:ext cx="1004132" cy="444264"/>
            </a:xfrm>
            <a:prstGeom prst="rect">
              <a:avLst/>
            </a:prstGeom>
            <a:solidFill>
              <a:srgbClr val="F29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4FCC3E-3D6E-4E50-B042-B143AED25468}"/>
                </a:ext>
              </a:extLst>
            </p:cNvPr>
            <p:cNvSpPr/>
            <p:nvPr/>
          </p:nvSpPr>
          <p:spPr bwMode="auto">
            <a:xfrm rot="10800000" flipH="1">
              <a:off x="1993645" y="744732"/>
              <a:ext cx="311405" cy="444264"/>
            </a:xfrm>
            <a:prstGeom prst="rect">
              <a:avLst/>
            </a:prstGeom>
            <a:solidFill>
              <a:srgbClr val="FF01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39E7F4-C897-49E3-B3BD-7C61932B98E1}"/>
                </a:ext>
              </a:extLst>
            </p:cNvPr>
            <p:cNvSpPr/>
            <p:nvPr/>
          </p:nvSpPr>
          <p:spPr bwMode="auto">
            <a:xfrm rot="10800000" flipH="1">
              <a:off x="2301005" y="744732"/>
              <a:ext cx="649037" cy="444264"/>
            </a:xfrm>
            <a:prstGeom prst="rect">
              <a:avLst/>
            </a:prstGeom>
            <a:solidFill>
              <a:srgbClr val="009E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852EEB-C78C-449A-B847-F1434D39B40C}"/>
                </a:ext>
              </a:extLst>
            </p:cNvPr>
            <p:cNvSpPr/>
            <p:nvPr/>
          </p:nvSpPr>
          <p:spPr bwMode="auto">
            <a:xfrm rot="10800000" flipH="1">
              <a:off x="3031612" y="744254"/>
              <a:ext cx="926141" cy="444741"/>
            </a:xfrm>
            <a:prstGeom prst="rect">
              <a:avLst/>
            </a:prstGeom>
            <a:solidFill>
              <a:srgbClr val="B523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E97E81E-3E1C-45DE-A7F1-726D1C8C52F1}"/>
                </a:ext>
              </a:extLst>
            </p:cNvPr>
            <p:cNvSpPr/>
            <p:nvPr/>
          </p:nvSpPr>
          <p:spPr bwMode="auto">
            <a:xfrm rot="10800000" flipH="1">
              <a:off x="3920836" y="744733"/>
              <a:ext cx="254290" cy="444264"/>
            </a:xfrm>
            <a:prstGeom prst="rect">
              <a:avLst/>
            </a:prstGeom>
            <a:solidFill>
              <a:srgbClr val="0737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107025-2FCD-48F4-A4A9-E3DD38CDB18D}"/>
                </a:ext>
              </a:extLst>
            </p:cNvPr>
            <p:cNvSpPr/>
            <p:nvPr/>
          </p:nvSpPr>
          <p:spPr bwMode="auto">
            <a:xfrm rot="10800000" flipH="1">
              <a:off x="4168561" y="744733"/>
              <a:ext cx="649037" cy="444264"/>
            </a:xfrm>
            <a:prstGeom prst="rect">
              <a:avLst/>
            </a:prstGeom>
            <a:solidFill>
              <a:srgbClr val="F294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281C97-6F3F-4246-9FD8-BECCFC2D8150}"/>
                </a:ext>
              </a:extLst>
            </p:cNvPr>
            <p:cNvSpPr/>
            <p:nvPr/>
          </p:nvSpPr>
          <p:spPr bwMode="auto">
            <a:xfrm rot="10800000" flipH="1">
              <a:off x="4791080" y="744733"/>
              <a:ext cx="717545" cy="444264"/>
            </a:xfrm>
            <a:prstGeom prst="rect">
              <a:avLst/>
            </a:prstGeom>
            <a:solidFill>
              <a:srgbClr val="FF01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281DA5-9898-4915-9CB4-E8F910ECC2D8}"/>
                </a:ext>
              </a:extLst>
            </p:cNvPr>
            <p:cNvSpPr/>
            <p:nvPr/>
          </p:nvSpPr>
          <p:spPr bwMode="auto">
            <a:xfrm rot="10800000" flipH="1">
              <a:off x="5500983" y="744733"/>
              <a:ext cx="561653" cy="444264"/>
            </a:xfrm>
            <a:prstGeom prst="rect">
              <a:avLst/>
            </a:prstGeom>
            <a:solidFill>
              <a:srgbClr val="009E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6CD8F3-EB46-40D8-92C5-F7065DBCD3B3}"/>
                </a:ext>
              </a:extLst>
            </p:cNvPr>
            <p:cNvSpPr/>
            <p:nvPr/>
          </p:nvSpPr>
          <p:spPr bwMode="auto">
            <a:xfrm rot="10800000" flipH="1">
              <a:off x="6036118" y="744255"/>
              <a:ext cx="830881" cy="444741"/>
            </a:xfrm>
            <a:prstGeom prst="rect">
              <a:avLst/>
            </a:prstGeom>
            <a:solidFill>
              <a:srgbClr val="83B8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F33B0E-FC56-4BCB-940F-4E9DEA086E46}"/>
                </a:ext>
              </a:extLst>
            </p:cNvPr>
            <p:cNvSpPr/>
            <p:nvPr/>
          </p:nvSpPr>
          <p:spPr bwMode="auto">
            <a:xfrm rot="10800000" flipH="1">
              <a:off x="6756241" y="744733"/>
              <a:ext cx="530384" cy="444264"/>
            </a:xfrm>
            <a:prstGeom prst="rect">
              <a:avLst/>
            </a:prstGeom>
            <a:solidFill>
              <a:srgbClr val="0737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9944554-CCBE-4285-BE4E-2A02420DC5CA}"/>
                </a:ext>
              </a:extLst>
            </p:cNvPr>
            <p:cNvSpPr/>
            <p:nvPr/>
          </p:nvSpPr>
          <p:spPr bwMode="auto">
            <a:xfrm rot="10800000" flipH="1">
              <a:off x="7281156" y="744733"/>
              <a:ext cx="453554" cy="444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E7D6B38-38FE-4BAA-B9A8-D70F00FD27BF}"/>
                </a:ext>
              </a:extLst>
            </p:cNvPr>
            <p:cNvSpPr/>
            <p:nvPr/>
          </p:nvSpPr>
          <p:spPr bwMode="auto">
            <a:xfrm rot="10800000" flipH="1">
              <a:off x="7716144" y="744733"/>
              <a:ext cx="783331" cy="444264"/>
            </a:xfrm>
            <a:prstGeom prst="rect">
              <a:avLst/>
            </a:prstGeom>
            <a:solidFill>
              <a:srgbClr val="FF01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Carré corné 26">
              <a:extLst>
                <a:ext uri="{FF2B5EF4-FFF2-40B4-BE49-F238E27FC236}">
                  <a16:creationId xmlns:a16="http://schemas.microsoft.com/office/drawing/2014/main" id="{475EA0D5-18B0-4B08-BC0B-95D859D62E2C}"/>
                </a:ext>
              </a:extLst>
            </p:cNvPr>
            <p:cNvSpPr/>
            <p:nvPr userDrawn="1"/>
          </p:nvSpPr>
          <p:spPr>
            <a:xfrm>
              <a:off x="0" y="1"/>
              <a:ext cx="9144000" cy="1083732"/>
            </a:xfrm>
            <a:prstGeom prst="foldedCorner">
              <a:avLst>
                <a:gd name="adj" fmla="val 50000"/>
              </a:avLst>
            </a:prstGeom>
            <a:gradFill>
              <a:gsLst>
                <a:gs pos="0">
                  <a:srgbClr val="009EE0"/>
                </a:gs>
                <a:gs pos="100000">
                  <a:srgbClr val="003E90"/>
                </a:gs>
              </a:gsLst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fr-FR"/>
            </a:p>
          </p:txBody>
        </p:sp>
        <p:pic>
          <p:nvPicPr>
            <p:cNvPr id="60" name="Image 8" descr="henallux_montgolfiere.png">
              <a:extLst>
                <a:ext uri="{FF2B5EF4-FFF2-40B4-BE49-F238E27FC236}">
                  <a16:creationId xmlns:a16="http://schemas.microsoft.com/office/drawing/2014/main" id="{58B81790-05FA-4D08-BB29-8D9D0114F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3888" y="5905500"/>
              <a:ext cx="67945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25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35" r:id="rId5"/>
  </p:sldLayoutIdLst>
  <p:transition spd="slow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Énumération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</a:t>
            </a:r>
            <a:r>
              <a:rPr lang="fr-BE" b="1" dirty="0">
                <a:solidFill>
                  <a:schemeClr val="accent2"/>
                </a:solidFill>
              </a:rPr>
              <a:t>énumération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 </a:t>
            </a:r>
            <a:r>
              <a:rPr lang="fr-BE" b="1" dirty="0">
                <a:solidFill>
                  <a:schemeClr val="accent2"/>
                </a:solidFill>
              </a:rPr>
              <a:t>type énuméré 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créer un </a:t>
            </a:r>
            <a:r>
              <a:rPr lang="fr-BE" dirty="0">
                <a:solidFill>
                  <a:schemeClr val="accent4"/>
                </a:solidFill>
              </a:rPr>
              <a:t>nouveau type à partir d’une liste de valeurs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Elle regroupe plusieurs éléments appelés </a:t>
            </a:r>
            <a:r>
              <a:rPr lang="fr-BE" b="1" dirty="0">
                <a:solidFill>
                  <a:schemeClr val="accent2"/>
                </a:solidFill>
              </a:rPr>
              <a:t>énumérateurs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Chaque énumérateur associe un </a:t>
            </a:r>
            <a:r>
              <a:rPr lang="fr-BE" b="1" dirty="0">
                <a:solidFill>
                  <a:schemeClr val="accent2"/>
                </a:solidFill>
              </a:rPr>
              <a:t>identificateur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une valeur qui est une </a:t>
            </a:r>
            <a:r>
              <a:rPr lang="fr-BE" b="1" dirty="0">
                <a:solidFill>
                  <a:schemeClr val="accent2"/>
                </a:solidFill>
              </a:rPr>
              <a:t>constante entière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i="1" dirty="0">
              <a:solidFill>
                <a:srgbClr val="002060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Énumération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12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Utilisation du |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282485"/>
            <a:ext cx="8098891" cy="4603965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Combiner des parties différentes de mots binaires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mot1	</a:t>
            </a:r>
            <a:r>
              <a:rPr lang="fr-BE" sz="1800" b="1" dirty="0">
                <a:latin typeface="Consolas" panose="020B0609020204030204" pitchFamily="49" charset="0"/>
              </a:rPr>
              <a:t>1 0 1 0</a:t>
            </a:r>
            <a:r>
              <a:rPr lang="fr-BE" sz="1800" dirty="0">
                <a:latin typeface="Consolas" panose="020B0609020204030204" pitchFamily="49" charset="0"/>
              </a:rPr>
              <a:t>   </a:t>
            </a:r>
            <a:r>
              <a:rPr lang="fr-BE" sz="1800" u="dotted" dirty="0">
                <a:latin typeface="Consolas" panose="020B0609020204030204" pitchFamily="49" charset="0"/>
              </a:rPr>
              <a:t>0 0 0 0</a:t>
            </a:r>
            <a:r>
              <a:rPr lang="fr-BE" sz="1800" dirty="0">
                <a:latin typeface="Consolas" panose="020B0609020204030204" pitchFamily="49" charset="0"/>
              </a:rPr>
              <a:t>	= 0xA0</a:t>
            </a: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mot2	</a:t>
            </a:r>
            <a:r>
              <a:rPr lang="fr-BE" sz="1800" u="dotted" dirty="0">
                <a:latin typeface="Consolas" panose="020B0609020204030204" pitchFamily="49" charset="0"/>
              </a:rPr>
              <a:t>0 0 0 0</a:t>
            </a:r>
            <a:r>
              <a:rPr lang="fr-BE" sz="1800" dirty="0">
                <a:latin typeface="Consolas" panose="020B0609020204030204" pitchFamily="49" charset="0"/>
              </a:rPr>
              <a:t>   </a:t>
            </a:r>
            <a:r>
              <a:rPr lang="fr-BE" sz="1800" b="1" dirty="0">
                <a:latin typeface="Consolas" panose="020B0609020204030204" pitchFamily="49" charset="0"/>
              </a:rPr>
              <a:t>1 0 1 1</a:t>
            </a:r>
            <a:r>
              <a:rPr lang="fr-BE" sz="1800" dirty="0">
                <a:latin typeface="Consolas" panose="020B0609020204030204" pitchFamily="49" charset="0"/>
              </a:rPr>
              <a:t>	= 0xB</a:t>
            </a: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	</a:t>
            </a:r>
            <a:r>
              <a:rPr lang="fr-BE" sz="1800" b="1" dirty="0">
                <a:latin typeface="Consolas" panose="020B0609020204030204" pitchFamily="49" charset="0"/>
              </a:rPr>
              <a:t>1 0 1 0</a:t>
            </a:r>
            <a:r>
              <a:rPr lang="fr-BE" sz="1800" dirty="0">
                <a:latin typeface="Consolas" panose="020B0609020204030204" pitchFamily="49" charset="0"/>
              </a:rPr>
              <a:t>   </a:t>
            </a:r>
            <a:r>
              <a:rPr lang="fr-BE" sz="1800" b="1">
                <a:latin typeface="Consolas" panose="020B0609020204030204" pitchFamily="49" charset="0"/>
              </a:rPr>
              <a:t>1 0 1 1</a:t>
            </a:r>
            <a:r>
              <a:rPr lang="fr-BE" sz="1800" dirty="0">
                <a:latin typeface="Consolas" panose="020B0609020204030204" pitchFamily="49" charset="0"/>
              </a:rPr>
              <a:t>	= 0xAB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 err="1">
                <a:latin typeface="Consolas" panose="020B0609020204030204" pitchFamily="49" charset="0"/>
              </a:rPr>
              <a:t>unsigned</a:t>
            </a:r>
            <a:r>
              <a:rPr lang="fr-BE" sz="1800" dirty="0">
                <a:latin typeface="Consolas" panose="020B0609020204030204" pitchFamily="49" charset="0"/>
              </a:rPr>
              <a:t> char mot1 = 0xA0;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 err="1">
                <a:latin typeface="Consolas" panose="020B0609020204030204" pitchFamily="49" charset="0"/>
              </a:rPr>
              <a:t>unsigned</a:t>
            </a:r>
            <a:r>
              <a:rPr lang="fr-BE" sz="1800" dirty="0">
                <a:latin typeface="Consolas" panose="020B0609020204030204" pitchFamily="49" charset="0"/>
              </a:rPr>
              <a:t> char mot2 = 0xB;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printf("%X et %X\n", mot1, mot2); 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 = mot1 | mot2;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printf("%X\n ", mot);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600" dirty="0">
              <a:latin typeface="Consolas" panose="020B0609020204030204" pitchFamily="49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80F6184E-8132-4DFF-9F8A-3E144F78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 lvl="0"/>
            <a:r>
              <a:rPr lang="fr-FR" noProof="0" dirty="0"/>
              <a:t>Opérateurs bit à bit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7ED51-ED9B-4D7A-841E-5CB832F06A2A}"/>
              </a:ext>
            </a:extLst>
          </p:cNvPr>
          <p:cNvSpPr txBox="1"/>
          <p:nvPr/>
        </p:nvSpPr>
        <p:spPr>
          <a:xfrm>
            <a:off x="5499100" y="21082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solidFill>
                  <a:schemeClr val="tx1"/>
                </a:solidFill>
                <a:latin typeface="Consolas" panose="020B06090202040302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82890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Utilisation du &amp;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282485"/>
            <a:ext cx="8098891" cy="4603965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Interroger la valeur d’un bit</a:t>
            </a: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	1 0 1 0   0 0 1 </a:t>
            </a:r>
            <a:r>
              <a:rPr lang="fr-BE" sz="1800" b="1" dirty="0">
                <a:latin typeface="Consolas" panose="020B0609020204030204" pitchFamily="49" charset="0"/>
              </a:rPr>
              <a:t>1</a:t>
            </a:r>
            <a:r>
              <a:rPr lang="fr-BE" sz="1800" dirty="0">
                <a:latin typeface="Consolas" panose="020B0609020204030204" pitchFamily="49" charset="0"/>
              </a:rPr>
              <a:t>	= 0xA3</a:t>
            </a: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masque	</a:t>
            </a:r>
            <a:r>
              <a:rPr lang="fr-BE" sz="1800" u="dotted" dirty="0">
                <a:latin typeface="Consolas" panose="020B0609020204030204" pitchFamily="49" charset="0"/>
              </a:rPr>
              <a:t>0 0 0 0   0 0 0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u="sng" dirty="0">
                <a:latin typeface="Consolas" panose="020B0609020204030204" pitchFamily="49" charset="0"/>
              </a:rPr>
              <a:t>1</a:t>
            </a:r>
            <a:r>
              <a:rPr lang="fr-BE" sz="1800" dirty="0">
                <a:latin typeface="Consolas" panose="020B0609020204030204" pitchFamily="49" charset="0"/>
              </a:rPr>
              <a:t>	= 0x1</a:t>
            </a: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r>
              <a:rPr lang="fr-BE" sz="1800" dirty="0" err="1">
                <a:latin typeface="Consolas" panose="020B0609020204030204" pitchFamily="49" charset="0"/>
              </a:rPr>
              <a:t>estImpair</a:t>
            </a:r>
            <a:r>
              <a:rPr lang="fr-BE" sz="1800" dirty="0">
                <a:latin typeface="Consolas" panose="020B0609020204030204" pitchFamily="49" charset="0"/>
              </a:rPr>
              <a:t>	</a:t>
            </a:r>
            <a:r>
              <a:rPr lang="fr-BE" sz="1800" u="dotted" dirty="0">
                <a:latin typeface="Consolas" panose="020B0609020204030204" pitchFamily="49" charset="0"/>
              </a:rPr>
              <a:t>0 0 0 0   0 0 0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b="1" dirty="0">
                <a:latin typeface="Consolas" panose="020B0609020204030204" pitchFamily="49" charset="0"/>
              </a:rPr>
              <a:t>1</a:t>
            </a:r>
            <a:r>
              <a:rPr lang="fr-BE" sz="1800" dirty="0">
                <a:latin typeface="Consolas" panose="020B0609020204030204" pitchFamily="49" charset="0"/>
              </a:rPr>
              <a:t>	= </a:t>
            </a:r>
            <a:r>
              <a:rPr lang="fr-BE" sz="1800" dirty="0" err="1">
                <a:latin typeface="Consolas" panose="020B0609020204030204" pitchFamily="49" charset="0"/>
              </a:rPr>
              <a:t>true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valeur autre que 0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 err="1">
                <a:latin typeface="Consolas" panose="020B0609020204030204" pitchFamily="49" charset="0"/>
              </a:rPr>
              <a:t>bool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 err="1">
                <a:latin typeface="Consolas" panose="020B0609020204030204" pitchFamily="49" charset="0"/>
              </a:rPr>
              <a:t>estImpair</a:t>
            </a:r>
            <a:r>
              <a:rPr lang="fr-BE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 = 0xA3;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printf("%X\n", mot);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 err="1">
                <a:latin typeface="Consolas" panose="020B0609020204030204" pitchFamily="49" charset="0"/>
              </a:rPr>
              <a:t>estImpair</a:t>
            </a:r>
            <a:r>
              <a:rPr lang="fr-BE" sz="1800" dirty="0">
                <a:latin typeface="Consolas" panose="020B0609020204030204" pitchFamily="49" charset="0"/>
              </a:rPr>
              <a:t> = mot &amp; 0x1;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printf("%s\n", </a:t>
            </a:r>
            <a:r>
              <a:rPr lang="fr-BE" sz="1800" dirty="0" err="1">
                <a:latin typeface="Consolas" panose="020B0609020204030204" pitchFamily="49" charset="0"/>
              </a:rPr>
              <a:t>estImpair</a:t>
            </a:r>
            <a:r>
              <a:rPr lang="fr-BE" sz="1800" dirty="0">
                <a:latin typeface="Consolas" panose="020B0609020204030204" pitchFamily="49" charset="0"/>
              </a:rPr>
              <a:t> ? "oui" : "non");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600" dirty="0">
              <a:latin typeface="Consolas" panose="020B0609020204030204" pitchFamily="49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80F6184E-8132-4DFF-9F8A-3E144F78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 lvl="0"/>
            <a:r>
              <a:rPr lang="fr-FR" noProof="0" dirty="0"/>
              <a:t>Opérateurs bit à bit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7F0666-89C0-40D7-8C3C-45B11A0E83EE}"/>
              </a:ext>
            </a:extLst>
          </p:cNvPr>
          <p:cNvSpPr txBox="1"/>
          <p:nvPr/>
        </p:nvSpPr>
        <p:spPr>
          <a:xfrm>
            <a:off x="5499100" y="21082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fr-BE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778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Utilisation du &amp;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282485"/>
            <a:ext cx="8098891" cy="455634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Récupérer une partie d’un mot, en mettant le reste à 0</a:t>
            </a: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701800" algn="l"/>
                <a:tab pos="4127500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	</a:t>
            </a:r>
            <a:r>
              <a:rPr lang="fr-BE" sz="1800" b="1" dirty="0">
                <a:latin typeface="Consolas" panose="020B0609020204030204" pitchFamily="49" charset="0"/>
              </a:rPr>
              <a:t>1 0 1 0</a:t>
            </a:r>
            <a:r>
              <a:rPr lang="fr-BE" sz="1800" dirty="0">
                <a:latin typeface="Consolas" panose="020B0609020204030204" pitchFamily="49" charset="0"/>
              </a:rPr>
              <a:t>   1 1 1 1	= 0xAF</a:t>
            </a:r>
          </a:p>
          <a:p>
            <a:pPr marL="0" indent="0">
              <a:buNone/>
              <a:tabLst>
                <a:tab pos="1701800" algn="l"/>
                <a:tab pos="4127500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masque	</a:t>
            </a:r>
            <a:r>
              <a:rPr lang="fr-BE" sz="1800" u="sng" dirty="0">
                <a:latin typeface="Consolas" panose="020B0609020204030204" pitchFamily="49" charset="0"/>
              </a:rPr>
              <a:t>1 1 1 1</a:t>
            </a:r>
            <a:r>
              <a:rPr lang="fr-BE" sz="1800" dirty="0">
                <a:latin typeface="Consolas" panose="020B0609020204030204" pitchFamily="49" charset="0"/>
              </a:rPr>
              <a:t>   </a:t>
            </a:r>
            <a:r>
              <a:rPr lang="fr-BE" sz="1800" u="dotted" dirty="0">
                <a:latin typeface="Consolas" panose="020B0609020204030204" pitchFamily="49" charset="0"/>
              </a:rPr>
              <a:t>0 0 0 0</a:t>
            </a:r>
            <a:r>
              <a:rPr lang="fr-BE" sz="1800" dirty="0">
                <a:latin typeface="Consolas" panose="020B0609020204030204" pitchFamily="49" charset="0"/>
              </a:rPr>
              <a:t>  	= 0xF0</a:t>
            </a:r>
          </a:p>
          <a:p>
            <a:pPr marL="0" indent="0">
              <a:buNone/>
              <a:tabLst>
                <a:tab pos="1701800" algn="l"/>
                <a:tab pos="4127500" algn="l"/>
              </a:tabLst>
            </a:pPr>
            <a:r>
              <a:rPr lang="fr-BE" sz="1800" dirty="0" err="1">
                <a:latin typeface="Consolas" panose="020B0609020204030204" pitchFamily="49" charset="0"/>
              </a:rPr>
              <a:t>partieGauche</a:t>
            </a:r>
            <a:r>
              <a:rPr lang="fr-BE" sz="1800" dirty="0">
                <a:latin typeface="Consolas" panose="020B0609020204030204" pitchFamily="49" charset="0"/>
              </a:rPr>
              <a:t>	</a:t>
            </a:r>
            <a:r>
              <a:rPr lang="fr-BE" sz="1800" b="1" dirty="0">
                <a:latin typeface="Consolas" panose="020B0609020204030204" pitchFamily="49" charset="0"/>
              </a:rPr>
              <a:t>1 0 1 0</a:t>
            </a:r>
            <a:r>
              <a:rPr lang="fr-BE" sz="1800" dirty="0">
                <a:latin typeface="Consolas" panose="020B0609020204030204" pitchFamily="49" charset="0"/>
              </a:rPr>
              <a:t>   </a:t>
            </a:r>
            <a:r>
              <a:rPr lang="fr-BE" sz="1800" u="dotted" dirty="0">
                <a:latin typeface="Consolas" panose="020B0609020204030204" pitchFamily="49" charset="0"/>
              </a:rPr>
              <a:t>0 0 0 0</a:t>
            </a:r>
            <a:r>
              <a:rPr lang="fr-BE" sz="1800" dirty="0">
                <a:latin typeface="Consolas" panose="020B0609020204030204" pitchFamily="49" charset="0"/>
              </a:rPr>
              <a:t>	= 0xA0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 = 0xAF;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printf("%X\n", mot);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 err="1">
                <a:latin typeface="Consolas" panose="020B0609020204030204" pitchFamily="49" charset="0"/>
              </a:rPr>
              <a:t>unsigned</a:t>
            </a:r>
            <a:r>
              <a:rPr lang="fr-BE" sz="1800" dirty="0">
                <a:latin typeface="Consolas" panose="020B0609020204030204" pitchFamily="49" charset="0"/>
              </a:rPr>
              <a:t> char </a:t>
            </a:r>
            <a:r>
              <a:rPr lang="fr-BE" sz="1800" dirty="0" err="1">
                <a:latin typeface="Consolas" panose="020B0609020204030204" pitchFamily="49" charset="0"/>
              </a:rPr>
              <a:t>partieGauche</a:t>
            </a:r>
            <a:r>
              <a:rPr lang="fr-BE" sz="1800" dirty="0">
                <a:latin typeface="Consolas" panose="020B0609020204030204" pitchFamily="49" charset="0"/>
              </a:rPr>
              <a:t> = mot &amp; 0xF0;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printf("%X\n", </a:t>
            </a:r>
            <a:r>
              <a:rPr lang="fr-BE" sz="1800" dirty="0" err="1">
                <a:latin typeface="Consolas" panose="020B0609020204030204" pitchFamily="49" charset="0"/>
              </a:rPr>
              <a:t>partieGauche</a:t>
            </a:r>
            <a:r>
              <a:rPr lang="fr-BE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600" dirty="0">
              <a:latin typeface="Consolas" panose="020B0609020204030204" pitchFamily="49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80F6184E-8132-4DFF-9F8A-3E144F78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 lvl="0"/>
            <a:r>
              <a:rPr lang="fr-FR" noProof="0" dirty="0"/>
              <a:t>Opérateurs bit à bit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89EE39-58A3-4D5D-B72D-1C35066B0648}"/>
              </a:ext>
            </a:extLst>
          </p:cNvPr>
          <p:cNvSpPr txBox="1"/>
          <p:nvPr/>
        </p:nvSpPr>
        <p:spPr>
          <a:xfrm>
            <a:off x="5727700" y="22352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fr-BE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37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#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include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et #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define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typedef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couleur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Couleur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couleur {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ROUGE,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ORANGE,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JAUNE,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VERT,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BLEU,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VIOLET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prototypes 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 ... }</a:t>
            </a:r>
            <a:endParaRPr lang="fr-BE" sz="2000" dirty="0">
              <a:solidFill>
                <a:schemeClr val="tx1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Énumération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2</a:t>
            </a:fld>
            <a:endParaRPr lang="fr-FR" noProof="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D710BA-426D-49CC-9149-776422FE8CC0}"/>
              </a:ext>
            </a:extLst>
          </p:cNvPr>
          <p:cNvSpPr/>
          <p:nvPr/>
        </p:nvSpPr>
        <p:spPr>
          <a:xfrm>
            <a:off x="395538" y="1655135"/>
            <a:ext cx="4200525" cy="3518442"/>
          </a:xfrm>
          <a:prstGeom prst="roundRect">
            <a:avLst>
              <a:gd name="adj" fmla="val 777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A3CDD6E5-D9B8-4008-977E-9AB8052C992E}"/>
              </a:ext>
            </a:extLst>
          </p:cNvPr>
          <p:cNvSpPr/>
          <p:nvPr/>
        </p:nvSpPr>
        <p:spPr>
          <a:xfrm>
            <a:off x="5347853" y="2184831"/>
            <a:ext cx="3086284" cy="1460738"/>
          </a:xfrm>
          <a:prstGeom prst="borderCallout1">
            <a:avLst>
              <a:gd name="adj1" fmla="val 51232"/>
              <a:gd name="adj2" fmla="val -3020"/>
              <a:gd name="adj3" fmla="val 61722"/>
              <a:gd name="adj4" fmla="val -21685"/>
            </a:avLst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Après les directives préprocesseur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olidFill>
                  <a:prstClr val="black"/>
                </a:solidFill>
                <a:latin typeface="Arial" panose="020B0604020202020204"/>
              </a:rPr>
              <a:t>Avant les prototypes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90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2984500" cy="4819839"/>
          </a:xfrm>
        </p:spPr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</a:rPr>
              <a:t>Par défaut…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couleur {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ROUGE, 	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ORANGE,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JAUNE,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VERT,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BLEU,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VIOLET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Valeurs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Énumération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3</a:t>
            </a:fld>
            <a:endParaRPr lang="fr-FR" noProof="0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BE71190-D418-4435-9354-443CD9E6E174}"/>
              </a:ext>
            </a:extLst>
          </p:cNvPr>
          <p:cNvGrpSpPr/>
          <p:nvPr/>
        </p:nvGrpSpPr>
        <p:grpSpPr>
          <a:xfrm>
            <a:off x="1933261" y="2424171"/>
            <a:ext cx="1066035" cy="400110"/>
            <a:chOff x="2442411" y="1712966"/>
            <a:chExt cx="1066035" cy="400110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B7C29583-0C37-492F-8326-1F6E2A01D771}"/>
                </a:ext>
              </a:extLst>
            </p:cNvPr>
            <p:cNvSpPr/>
            <p:nvPr/>
          </p:nvSpPr>
          <p:spPr>
            <a:xfrm>
              <a:off x="2442411" y="1828800"/>
              <a:ext cx="685800" cy="16844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7FA10A3-DFE9-4D1A-A877-A75712327318}"/>
                </a:ext>
              </a:extLst>
            </p:cNvPr>
            <p:cNvSpPr txBox="1"/>
            <p:nvPr/>
          </p:nvSpPr>
          <p:spPr>
            <a:xfrm>
              <a:off x="3181112" y="17129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56CA0C1-60DF-426B-BA4A-390D25144E1B}"/>
              </a:ext>
            </a:extLst>
          </p:cNvPr>
          <p:cNvGrpSpPr/>
          <p:nvPr/>
        </p:nvGrpSpPr>
        <p:grpSpPr>
          <a:xfrm>
            <a:off x="1933261" y="2817391"/>
            <a:ext cx="1064431" cy="400110"/>
            <a:chOff x="2442411" y="1712966"/>
            <a:chExt cx="1064431" cy="400110"/>
          </a:xfrm>
        </p:grpSpPr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048AED89-CEBB-49DF-B3D6-08A50D9B4A1D}"/>
                </a:ext>
              </a:extLst>
            </p:cNvPr>
            <p:cNvSpPr/>
            <p:nvPr/>
          </p:nvSpPr>
          <p:spPr>
            <a:xfrm>
              <a:off x="2442411" y="1828800"/>
              <a:ext cx="685800" cy="16844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D450693-7C1B-4505-83F7-64C2AF4D1289}"/>
                </a:ext>
              </a:extLst>
            </p:cNvPr>
            <p:cNvSpPr txBox="1"/>
            <p:nvPr/>
          </p:nvSpPr>
          <p:spPr>
            <a:xfrm>
              <a:off x="3181112" y="17129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7A88F6D-E574-4623-81DA-E114E9400E50}"/>
              </a:ext>
            </a:extLst>
          </p:cNvPr>
          <p:cNvGrpSpPr/>
          <p:nvPr/>
        </p:nvGrpSpPr>
        <p:grpSpPr>
          <a:xfrm>
            <a:off x="1933261" y="3210611"/>
            <a:ext cx="1064431" cy="400110"/>
            <a:chOff x="2442411" y="1712966"/>
            <a:chExt cx="1064431" cy="400110"/>
          </a:xfrm>
        </p:grpSpPr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E0620055-6AB2-44E8-A322-B8CC10E4884B}"/>
                </a:ext>
              </a:extLst>
            </p:cNvPr>
            <p:cNvSpPr/>
            <p:nvPr/>
          </p:nvSpPr>
          <p:spPr>
            <a:xfrm>
              <a:off x="2442411" y="1828800"/>
              <a:ext cx="685800" cy="16844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1A460DB-B95C-40B8-9BD6-EF1699B209D4}"/>
                </a:ext>
              </a:extLst>
            </p:cNvPr>
            <p:cNvSpPr txBox="1"/>
            <p:nvPr/>
          </p:nvSpPr>
          <p:spPr>
            <a:xfrm>
              <a:off x="3181112" y="17129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ADF17CF-61EF-4E9A-83C1-7E75ECC7FDD3}"/>
              </a:ext>
            </a:extLst>
          </p:cNvPr>
          <p:cNvGrpSpPr/>
          <p:nvPr/>
        </p:nvGrpSpPr>
        <p:grpSpPr>
          <a:xfrm>
            <a:off x="1933261" y="3603831"/>
            <a:ext cx="1064431" cy="400110"/>
            <a:chOff x="2442411" y="1712966"/>
            <a:chExt cx="1064431" cy="400110"/>
          </a:xfrm>
        </p:grpSpPr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1130BEDA-1F86-492B-A1CA-42B1C05B6208}"/>
                </a:ext>
              </a:extLst>
            </p:cNvPr>
            <p:cNvSpPr/>
            <p:nvPr/>
          </p:nvSpPr>
          <p:spPr>
            <a:xfrm>
              <a:off x="2442411" y="1828800"/>
              <a:ext cx="685800" cy="16844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0FBDFD2-FD96-4AF6-9649-ACB564714336}"/>
                </a:ext>
              </a:extLst>
            </p:cNvPr>
            <p:cNvSpPr txBox="1"/>
            <p:nvPr/>
          </p:nvSpPr>
          <p:spPr>
            <a:xfrm>
              <a:off x="3181112" y="17129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C00CB94-166C-4A62-B052-2F929B44F5C8}"/>
              </a:ext>
            </a:extLst>
          </p:cNvPr>
          <p:cNvGrpSpPr/>
          <p:nvPr/>
        </p:nvGrpSpPr>
        <p:grpSpPr>
          <a:xfrm>
            <a:off x="1933261" y="3997051"/>
            <a:ext cx="1064431" cy="400110"/>
            <a:chOff x="2442411" y="1712966"/>
            <a:chExt cx="1064431" cy="400110"/>
          </a:xfrm>
        </p:grpSpPr>
        <p:sp>
          <p:nvSpPr>
            <p:cNvPr id="21" name="Flèche : droite 20">
              <a:extLst>
                <a:ext uri="{FF2B5EF4-FFF2-40B4-BE49-F238E27FC236}">
                  <a16:creationId xmlns:a16="http://schemas.microsoft.com/office/drawing/2014/main" id="{C271FE2A-C3E6-48E0-8145-01B4602F3DC2}"/>
                </a:ext>
              </a:extLst>
            </p:cNvPr>
            <p:cNvSpPr/>
            <p:nvPr/>
          </p:nvSpPr>
          <p:spPr>
            <a:xfrm>
              <a:off x="2442411" y="1828800"/>
              <a:ext cx="685800" cy="16844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8B2E1D7-678E-4E4B-90A2-2B5D57405AB9}"/>
                </a:ext>
              </a:extLst>
            </p:cNvPr>
            <p:cNvSpPr txBox="1"/>
            <p:nvPr/>
          </p:nvSpPr>
          <p:spPr>
            <a:xfrm>
              <a:off x="3181112" y="17129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ABBDEEB-5857-4E07-9B1C-113256FA3F2F}"/>
              </a:ext>
            </a:extLst>
          </p:cNvPr>
          <p:cNvGrpSpPr/>
          <p:nvPr/>
        </p:nvGrpSpPr>
        <p:grpSpPr>
          <a:xfrm>
            <a:off x="1933261" y="4390272"/>
            <a:ext cx="1064431" cy="400110"/>
            <a:chOff x="2442411" y="1712966"/>
            <a:chExt cx="1064431" cy="400110"/>
          </a:xfrm>
        </p:grpSpPr>
        <p:sp>
          <p:nvSpPr>
            <p:cNvPr id="24" name="Flèche : droite 23">
              <a:extLst>
                <a:ext uri="{FF2B5EF4-FFF2-40B4-BE49-F238E27FC236}">
                  <a16:creationId xmlns:a16="http://schemas.microsoft.com/office/drawing/2014/main" id="{9110E965-10AA-4BAE-92DE-C84ACC9CEFD2}"/>
                </a:ext>
              </a:extLst>
            </p:cNvPr>
            <p:cNvSpPr/>
            <p:nvPr/>
          </p:nvSpPr>
          <p:spPr>
            <a:xfrm>
              <a:off x="2442411" y="1828800"/>
              <a:ext cx="685800" cy="16844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8667E8F0-B268-49A5-96EB-85FE98676188}"/>
                </a:ext>
              </a:extLst>
            </p:cNvPr>
            <p:cNvSpPr txBox="1"/>
            <p:nvPr/>
          </p:nvSpPr>
          <p:spPr>
            <a:xfrm>
              <a:off x="3181112" y="17129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26" name="Espace réservé du contenu 4">
            <a:extLst>
              <a:ext uri="{FF2B5EF4-FFF2-40B4-BE49-F238E27FC236}">
                <a16:creationId xmlns:a16="http://schemas.microsoft.com/office/drawing/2014/main" id="{9E2D7FDF-6371-4434-9947-7CA5ACD9B177}"/>
              </a:ext>
            </a:extLst>
          </p:cNvPr>
          <p:cNvSpPr txBox="1">
            <a:spLocks/>
          </p:cNvSpPr>
          <p:nvPr/>
        </p:nvSpPr>
        <p:spPr bwMode="auto">
          <a:xfrm>
            <a:off x="3494602" y="1306323"/>
            <a:ext cx="52451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fr-BE" sz="2000" kern="0" dirty="0">
                <a:solidFill>
                  <a:schemeClr val="tx1"/>
                </a:solidFill>
              </a:rPr>
              <a:t>« Binaires »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endParaRPr lang="fr-BE" sz="2000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it-IT" sz="2000" kern="0" dirty="0">
                <a:solidFill>
                  <a:schemeClr val="tx1"/>
                </a:solidFill>
                <a:latin typeface="Consolas" panose="020B0609020204030204" pitchFamily="49" charset="0"/>
              </a:rPr>
              <a:t>enum jour {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it-IT" sz="2000" kern="0" dirty="0">
                <a:solidFill>
                  <a:schemeClr val="tx1"/>
                </a:solidFill>
                <a:latin typeface="Consolas" panose="020B0609020204030204" pitchFamily="49" charset="0"/>
              </a:rPr>
              <a:t>	LUNDI = 1,       </a:t>
            </a:r>
            <a:r>
              <a:rPr lang="it-IT" sz="2000" kern="0" dirty="0">
                <a:solidFill>
                  <a:schemeClr val="accent3"/>
                </a:solidFill>
                <a:latin typeface="Consolas" panose="020B0609020204030204" pitchFamily="49" charset="0"/>
              </a:rPr>
              <a:t>// 0000 0001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it-IT" sz="2000" kern="0" dirty="0">
                <a:solidFill>
                  <a:schemeClr val="tx1"/>
                </a:solidFill>
                <a:latin typeface="Consolas" panose="020B0609020204030204" pitchFamily="49" charset="0"/>
              </a:rPr>
              <a:t> 	MARDI = 2,       </a:t>
            </a:r>
            <a:r>
              <a:rPr lang="it-IT" sz="2000" kern="0" dirty="0">
                <a:solidFill>
                  <a:schemeClr val="accent3"/>
                </a:solidFill>
                <a:latin typeface="Consolas" panose="020B0609020204030204" pitchFamily="49" charset="0"/>
              </a:rPr>
              <a:t>// 0000 0010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it-IT" sz="2000" kern="0" dirty="0">
                <a:solidFill>
                  <a:schemeClr val="tx1"/>
                </a:solidFill>
                <a:latin typeface="Consolas" panose="020B0609020204030204" pitchFamily="49" charset="0"/>
              </a:rPr>
              <a:t>	MERCREDI = 4,    </a:t>
            </a:r>
            <a:r>
              <a:rPr lang="it-IT" sz="2000" kern="0" dirty="0">
                <a:solidFill>
                  <a:schemeClr val="accent3"/>
                </a:solidFill>
                <a:latin typeface="Consolas" panose="020B0609020204030204" pitchFamily="49" charset="0"/>
              </a:rPr>
              <a:t>// 0000 0100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it-IT" sz="2000" kern="0" dirty="0">
                <a:solidFill>
                  <a:schemeClr val="tx1"/>
                </a:solidFill>
                <a:latin typeface="Consolas" panose="020B0609020204030204" pitchFamily="49" charset="0"/>
              </a:rPr>
              <a:t>	JEUDI = 8,       </a:t>
            </a:r>
            <a:r>
              <a:rPr lang="it-IT" sz="2000" kern="0" dirty="0">
                <a:solidFill>
                  <a:schemeClr val="accent3"/>
                </a:solidFill>
                <a:latin typeface="Consolas" panose="020B0609020204030204" pitchFamily="49" charset="0"/>
              </a:rPr>
              <a:t>// 0000 1000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it-IT" sz="2000" kern="0" dirty="0">
                <a:solidFill>
                  <a:schemeClr val="tx1"/>
                </a:solidFill>
                <a:latin typeface="Consolas" panose="020B0609020204030204" pitchFamily="49" charset="0"/>
              </a:rPr>
              <a:t>	VENDREDI = 16,   </a:t>
            </a:r>
            <a:r>
              <a:rPr lang="it-IT" sz="2000" kern="0" dirty="0">
                <a:solidFill>
                  <a:schemeClr val="accent3"/>
                </a:solidFill>
                <a:latin typeface="Consolas" panose="020B0609020204030204" pitchFamily="49" charset="0"/>
              </a:rPr>
              <a:t>// 0001 0000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it-IT" sz="2000" kern="0" dirty="0">
                <a:solidFill>
                  <a:schemeClr val="tx1"/>
                </a:solidFill>
                <a:latin typeface="Consolas" panose="020B0609020204030204" pitchFamily="49" charset="0"/>
              </a:rPr>
              <a:t>	SAMEDI = 32,     </a:t>
            </a:r>
            <a:r>
              <a:rPr lang="it-IT" sz="2000" kern="0" dirty="0">
                <a:solidFill>
                  <a:schemeClr val="accent3"/>
                </a:solidFill>
                <a:latin typeface="Consolas" panose="020B0609020204030204" pitchFamily="49" charset="0"/>
              </a:rPr>
              <a:t>// 0010 0000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it-IT" sz="2000" kern="0" dirty="0">
                <a:solidFill>
                  <a:schemeClr val="tx1"/>
                </a:solidFill>
                <a:latin typeface="Consolas" panose="020B0609020204030204" pitchFamily="49" charset="0"/>
              </a:rPr>
              <a:t>	DIMANCHE = 64    </a:t>
            </a:r>
            <a:r>
              <a:rPr lang="it-IT" sz="2000" kern="0" dirty="0">
                <a:solidFill>
                  <a:schemeClr val="accent3"/>
                </a:solidFill>
                <a:latin typeface="Consolas" panose="020B0609020204030204" pitchFamily="49" charset="0"/>
              </a:rPr>
              <a:t>// 0100 0000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r>
              <a:rPr lang="it-IT" sz="2000" kern="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None/>
              <a:tabLst>
                <a:tab pos="628650" algn="l"/>
              </a:tabLst>
            </a:pPr>
            <a:endParaRPr lang="fr-BE" sz="2000" kern="0" dirty="0">
              <a:solidFill>
                <a:srgbClr val="002060"/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11F747A-A17C-4327-8AED-247F4223D7EB}"/>
              </a:ext>
            </a:extLst>
          </p:cNvPr>
          <p:cNvCxnSpPr/>
          <p:nvPr/>
        </p:nvCxnSpPr>
        <p:spPr>
          <a:xfrm>
            <a:off x="3276600" y="1306323"/>
            <a:ext cx="0" cy="481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Valeurs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Énumération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4</a:t>
            </a:fld>
            <a:endParaRPr lang="fr-FR" noProof="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F2C2DAC-B295-4997-AC18-361D5FF3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800" dirty="0" err="1">
                <a:latin typeface="Consolas" panose="020B0609020204030204" pitchFamily="49" charset="0"/>
              </a:rPr>
              <a:t>typedef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 err="1">
                <a:latin typeface="Consolas" panose="020B0609020204030204" pitchFamily="49" charset="0"/>
              </a:rPr>
              <a:t>enum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 err="1">
                <a:latin typeface="Consolas" panose="020B0609020204030204" pitchFamily="49" charset="0"/>
              </a:rPr>
              <a:t>codeErreur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 err="1">
                <a:latin typeface="Consolas" panose="020B0609020204030204" pitchFamily="49" charset="0"/>
              </a:rPr>
              <a:t>CodeErreur</a:t>
            </a:r>
            <a:r>
              <a:rPr lang="fr-BE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800" dirty="0" err="1">
                <a:latin typeface="Consolas" panose="020B0609020204030204" pitchFamily="49" charset="0"/>
              </a:rPr>
              <a:t>enum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 err="1">
                <a:latin typeface="Consolas" panose="020B0609020204030204" pitchFamily="49" charset="0"/>
              </a:rPr>
              <a:t>codeErreur</a:t>
            </a:r>
            <a:r>
              <a:rPr lang="fr-BE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PAS_D_ERREUR,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//Erreurs logiques...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MAUVAIS_CHOIX,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JOUEUR_ABSENT,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JOUEUR_DEJA_PRESENT,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PERSONAGE_ABSENT,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PERSONAGE_DEJA_PRESENT,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POINTS_NON_VALIDE,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PSEUDO_NON_VALIDE,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NOM_NON_VALIDE,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REPONSE_NON_VALIDE,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  NB_MAX_PERSO_ATTEINT,</a:t>
            </a:r>
          </a:p>
          <a:p>
            <a:pPr marL="0" indent="0">
              <a:buNone/>
            </a:pPr>
            <a:r>
              <a:rPr lang="fr-BE" sz="18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17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Utilisation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#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include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et #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define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typedef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couleur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Couleur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couleur {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prototypes 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667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Couleur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couleurCiel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BLEU;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667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Couleur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couleurHerbe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667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couleurHerbe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VERT;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6670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667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if 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couleurCiel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== ROUGE) printf("Panique !");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667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fr-BE" sz="2000" dirty="0">
              <a:solidFill>
                <a:schemeClr val="tx1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Énumération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6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Représentation des données</a:t>
            </a:r>
          </a:p>
        </p:txBody>
      </p:sp>
      <p:sp>
        <p:nvSpPr>
          <p:cNvPr id="1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dirty="0"/>
              <a:t>RAPPEL : toute donnée est représentée sous la forme d'une suite de bits, rangés d'une certaine façon.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sz="2000" dirty="0"/>
              <a:t>Variables :</a:t>
            </a:r>
          </a:p>
          <a:p>
            <a:pPr lvl="1"/>
            <a:r>
              <a:rPr lang="fr-BE" sz="1800" dirty="0"/>
              <a:t>…</a:t>
            </a:r>
          </a:p>
          <a:p>
            <a:pPr lvl="1">
              <a:tabLst>
                <a:tab pos="1884363" algn="l"/>
              </a:tabLst>
            </a:pPr>
            <a:r>
              <a:rPr lang="fr-BE" sz="1800" dirty="0" err="1"/>
              <a:t>float</a:t>
            </a:r>
            <a:r>
              <a:rPr lang="fr-BE" sz="1800" dirty="0"/>
              <a:t> 	</a:t>
            </a:r>
            <a:r>
              <a:rPr lang="fr-BE" sz="1800" dirty="0">
                <a:sym typeface="Symbol" pitchFamily="18" charset="2"/>
              </a:rPr>
              <a:t> 32 bits  signe (1 bit), exposant (8 bits), mantisse (23 bits)</a:t>
            </a:r>
          </a:p>
          <a:p>
            <a:pPr lvl="1">
              <a:tabLst>
                <a:tab pos="1884363" algn="l"/>
              </a:tabLst>
            </a:pPr>
            <a:r>
              <a:rPr lang="fr-BE" sz="1800" dirty="0" err="1">
                <a:sym typeface="Symbol" pitchFamily="18" charset="2"/>
              </a:rPr>
              <a:t>int</a:t>
            </a:r>
            <a:r>
              <a:rPr lang="fr-BE" sz="1800" dirty="0">
                <a:sym typeface="Symbol" pitchFamily="18" charset="2"/>
              </a:rPr>
              <a:t> 	 32 bits </a:t>
            </a:r>
          </a:p>
          <a:p>
            <a:pPr lvl="1">
              <a:tabLst>
                <a:tab pos="1884363" algn="l"/>
              </a:tabLst>
            </a:pPr>
            <a:r>
              <a:rPr lang="fr-BE" sz="1800" dirty="0">
                <a:sym typeface="Symbol" pitchFamily="18" charset="2"/>
              </a:rPr>
              <a:t>short	 16 bits</a:t>
            </a:r>
          </a:p>
          <a:p>
            <a:pPr lvl="1">
              <a:tabLst>
                <a:tab pos="1884363" algn="l"/>
              </a:tabLst>
            </a:pPr>
            <a:r>
              <a:rPr lang="fr-BE" sz="1800" dirty="0">
                <a:sym typeface="Symbol" pitchFamily="18" charset="2"/>
              </a:rPr>
              <a:t>char  	   8 bits</a:t>
            </a:r>
          </a:p>
          <a:p>
            <a:endParaRPr lang="fr-BE" sz="2000" dirty="0">
              <a:sym typeface="Symbol" pitchFamily="18" charset="2"/>
            </a:endParaRPr>
          </a:p>
          <a:p>
            <a:r>
              <a:rPr lang="fr-BE" sz="2000" dirty="0">
                <a:sym typeface="Symbol" pitchFamily="18" charset="2"/>
              </a:rPr>
              <a:t>Littéraux/Constantes :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sym typeface="Symbol" pitchFamily="18" charset="2"/>
              </a:rPr>
              <a:t>	numériques  en hexadécimales 	</a:t>
            </a:r>
            <a:r>
              <a:rPr lang="fr-BE" sz="2000" dirty="0">
                <a:latin typeface="Consolas" panose="020B0609020204030204" pitchFamily="49" charset="0"/>
                <a:sym typeface="Symbol" pitchFamily="18" charset="2"/>
              </a:rPr>
              <a:t>0xFAB0	</a:t>
            </a:r>
            <a:r>
              <a:rPr lang="fr-BE" sz="2000" dirty="0">
                <a:sym typeface="Symbol" pitchFamily="18" charset="2"/>
              </a:rPr>
              <a:t>	64176</a:t>
            </a:r>
            <a:r>
              <a:rPr lang="fr-BE" sz="2000" baseline="-25000" dirty="0">
                <a:sym typeface="Symbol" pitchFamily="18" charset="2"/>
              </a:rPr>
              <a:t>10</a:t>
            </a:r>
          </a:p>
          <a:p>
            <a:pPr marL="0" indent="0">
              <a:buNone/>
            </a:pPr>
            <a:endParaRPr lang="fr-BE" dirty="0">
              <a:sym typeface="Symbol" pitchFamily="18" charset="2"/>
            </a:endParaRPr>
          </a:p>
          <a:p>
            <a:pPr marL="0" indent="0">
              <a:buNone/>
            </a:pPr>
            <a:r>
              <a:rPr lang="fr-BE" dirty="0">
                <a:sym typeface="Symbol" pitchFamily="18" charset="2"/>
              </a:rPr>
              <a:t>Les opérateurs binaires s'appliquent normalement aux </a:t>
            </a:r>
            <a:r>
              <a:rPr lang="fr-BE" b="1" dirty="0">
                <a:solidFill>
                  <a:schemeClr val="accent5"/>
                </a:solidFill>
                <a:sym typeface="Symbol" pitchFamily="18" charset="2"/>
              </a:rPr>
              <a:t>entiers non signés</a:t>
            </a:r>
            <a:r>
              <a:rPr lang="fr-BE" dirty="0">
                <a:sym typeface="Symbol" pitchFamily="18" charset="2"/>
              </a:rPr>
              <a:t>.</a:t>
            </a: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88F197B4-188B-4031-98B5-DFFD5A1C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Opérateurs bit à bit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0BD1-C8A5-4981-A535-F07207E69B1F}" type="slidenum">
              <a:rPr lang="fr-BE" smtClean="0"/>
              <a:pPr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63224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Opérateurs bit à bit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28649" y="1282485"/>
            <a:ext cx="8370495" cy="5408828"/>
          </a:xfrm>
        </p:spPr>
        <p:txBody>
          <a:bodyPr/>
          <a:lstStyle/>
          <a:p>
            <a:pPr marL="0" indent="0">
              <a:buNone/>
              <a:tabLst>
                <a:tab pos="715963" algn="l"/>
              </a:tabLst>
            </a:pPr>
            <a:r>
              <a:rPr lang="fr-BE" dirty="0"/>
              <a:t>	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0BD1-C8A5-4981-A535-F07207E69B1F}" type="slidenum">
              <a:rPr lang="fr-BE" smtClean="0"/>
              <a:pPr/>
              <a:t>7</a:t>
            </a:fld>
            <a:endParaRPr lang="fr-BE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1B0BE17-97AD-451D-9C0C-F0C2683ED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55166"/>
              </p:ext>
            </p:extLst>
          </p:nvPr>
        </p:nvGraphicFramePr>
        <p:xfrm>
          <a:off x="1417479" y="1540358"/>
          <a:ext cx="6554708" cy="1673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7354">
                  <a:extLst>
                    <a:ext uri="{9D8B030D-6E8A-4147-A177-3AD203B41FA5}">
                      <a16:colId xmlns:a16="http://schemas.microsoft.com/office/drawing/2014/main" val="3141552633"/>
                    </a:ext>
                  </a:extLst>
                </a:gridCol>
                <a:gridCol w="3277354">
                  <a:extLst>
                    <a:ext uri="{9D8B030D-6E8A-4147-A177-3AD203B41FA5}">
                      <a16:colId xmlns:a16="http://schemas.microsoft.com/office/drawing/2014/main" val="943705294"/>
                    </a:ext>
                  </a:extLst>
                </a:gridCol>
              </a:tblGrid>
              <a:tr h="389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Opérateurs booléens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Opérateurs bit à bit (en C)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1899655"/>
                  </a:ext>
                </a:extLst>
              </a:tr>
              <a:tr h="2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NON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~</a:t>
                      </a:r>
                      <a:endParaRPr lang="fr-BE" sz="20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309913"/>
                  </a:ext>
                </a:extLst>
              </a:tr>
              <a:tr h="2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OU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|</a:t>
                      </a:r>
                      <a:endParaRPr lang="fr-BE" sz="20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838159"/>
                  </a:ext>
                </a:extLst>
              </a:tr>
              <a:tr h="2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OU exclusif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^</a:t>
                      </a:r>
                      <a:endParaRPr lang="fr-BE" sz="20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197640"/>
                  </a:ext>
                </a:extLst>
              </a:tr>
              <a:tr h="29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ET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&amp;</a:t>
                      </a:r>
                      <a:endParaRPr lang="fr-BE" sz="20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202898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A858DEE-7FE4-4873-BE81-87B725BC2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39807"/>
              </p:ext>
            </p:extLst>
          </p:nvPr>
        </p:nvGraphicFramePr>
        <p:xfrm>
          <a:off x="1963702" y="3561599"/>
          <a:ext cx="5462262" cy="19418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377">
                  <a:extLst>
                    <a:ext uri="{9D8B030D-6E8A-4147-A177-3AD203B41FA5}">
                      <a16:colId xmlns:a16="http://schemas.microsoft.com/office/drawing/2014/main" val="1833140063"/>
                    </a:ext>
                  </a:extLst>
                </a:gridCol>
                <a:gridCol w="910377">
                  <a:extLst>
                    <a:ext uri="{9D8B030D-6E8A-4147-A177-3AD203B41FA5}">
                      <a16:colId xmlns:a16="http://schemas.microsoft.com/office/drawing/2014/main" val="4160086107"/>
                    </a:ext>
                  </a:extLst>
                </a:gridCol>
                <a:gridCol w="910377">
                  <a:extLst>
                    <a:ext uri="{9D8B030D-6E8A-4147-A177-3AD203B41FA5}">
                      <a16:colId xmlns:a16="http://schemas.microsoft.com/office/drawing/2014/main" val="389479688"/>
                    </a:ext>
                  </a:extLst>
                </a:gridCol>
                <a:gridCol w="910377">
                  <a:extLst>
                    <a:ext uri="{9D8B030D-6E8A-4147-A177-3AD203B41FA5}">
                      <a16:colId xmlns:a16="http://schemas.microsoft.com/office/drawing/2014/main" val="1811008629"/>
                    </a:ext>
                  </a:extLst>
                </a:gridCol>
                <a:gridCol w="910377">
                  <a:extLst>
                    <a:ext uri="{9D8B030D-6E8A-4147-A177-3AD203B41FA5}">
                      <a16:colId xmlns:a16="http://schemas.microsoft.com/office/drawing/2014/main" val="3106492446"/>
                    </a:ext>
                  </a:extLst>
                </a:gridCol>
                <a:gridCol w="910377">
                  <a:extLst>
                    <a:ext uri="{9D8B030D-6E8A-4147-A177-3AD203B41FA5}">
                      <a16:colId xmlns:a16="http://schemas.microsoft.com/office/drawing/2014/main" val="140037946"/>
                    </a:ext>
                  </a:extLst>
                </a:gridCol>
              </a:tblGrid>
              <a:tr h="388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a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b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~a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a | b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a &amp; b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a ^ b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5686791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0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0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1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0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0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0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7178909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0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1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1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1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0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1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482147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1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0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0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1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0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1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7007632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1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1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>
                          <a:effectLst/>
                        </a:rPr>
                        <a:t>0</a:t>
                      </a:r>
                      <a:endParaRPr lang="fr-BE" sz="2800" spc="-5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1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1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000" spc="-5" dirty="0">
                          <a:effectLst/>
                        </a:rPr>
                        <a:t>0</a:t>
                      </a:r>
                      <a:endParaRPr lang="fr-BE" sz="2800" spc="-5" dirty="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6725802"/>
                  </a:ext>
                </a:extLst>
              </a:tr>
            </a:tbl>
          </a:graphicData>
        </a:graphic>
      </p:graphicFrame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B5E5A62E-A4BE-4DF2-831F-18ADF821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 lvl="0"/>
            <a:r>
              <a:rPr lang="fr-FR" noProof="0" dirty="0"/>
              <a:t>Opérateurs bit à bit</a:t>
            </a:r>
          </a:p>
        </p:txBody>
      </p:sp>
    </p:spTree>
    <p:extLst>
      <p:ext uri="{BB962C8B-B14F-4D97-AF65-F5344CB8AC3E}">
        <p14:creationId xmlns:p14="http://schemas.microsoft.com/office/powerpoint/2010/main" val="350236174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Opérateurs de décalage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179294" y="1270001"/>
            <a:ext cx="4335556" cy="4787899"/>
          </a:xfrm>
        </p:spPr>
        <p:txBody>
          <a:bodyPr/>
          <a:lstStyle/>
          <a:p>
            <a:r>
              <a:rPr lang="fr-FR" dirty="0"/>
              <a:t>&lt;&lt; : décalage à gauche</a:t>
            </a:r>
          </a:p>
          <a:p>
            <a:pPr lvl="1"/>
            <a:r>
              <a:rPr lang="fr-FR" dirty="0"/>
              <a:t>bits les plus à gauche perdus</a:t>
            </a:r>
          </a:p>
          <a:p>
            <a:pPr lvl="1"/>
            <a:r>
              <a:rPr lang="fr-FR" dirty="0"/>
              <a:t>bits vacants mis à 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&gt;&gt; : décalage à droite</a:t>
            </a:r>
          </a:p>
          <a:p>
            <a:pPr lvl="1"/>
            <a:r>
              <a:rPr lang="fr-FR" dirty="0"/>
              <a:t>bits vacants mis à 0</a:t>
            </a:r>
          </a:p>
          <a:p>
            <a:pPr lvl="1"/>
            <a:r>
              <a:rPr lang="fr-FR" dirty="0"/>
              <a:t>bits les plus à droite perdus  </a:t>
            </a:r>
            <a:endParaRPr lang="fr-BE" dirty="0"/>
          </a:p>
          <a:p>
            <a:pPr lvl="1"/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FBFD8-B3F7-49A6-B910-F0F8ABB83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0" y="1270001"/>
            <a:ext cx="4449856" cy="4787899"/>
          </a:xfrm>
        </p:spPr>
        <p:txBody>
          <a:bodyPr/>
          <a:lstStyle/>
          <a:p>
            <a:pPr marL="0" lvl="1" indent="0">
              <a:buNone/>
              <a:tabLst>
                <a:tab pos="1435100" algn="l"/>
              </a:tabLst>
            </a:pPr>
            <a:r>
              <a:rPr lang="fr-FR" sz="1800" dirty="0" err="1">
                <a:latin typeface="Consolas" panose="020B0609020204030204" pitchFamily="49" charset="0"/>
              </a:rPr>
              <a:t>unsigned</a:t>
            </a:r>
            <a:r>
              <a:rPr lang="fr-FR" sz="1800" dirty="0">
                <a:latin typeface="Consolas" panose="020B0609020204030204" pitchFamily="49" charset="0"/>
              </a:rPr>
              <a:t> char x;</a:t>
            </a:r>
          </a:p>
          <a:p>
            <a:pPr marL="0" lvl="1" indent="0">
              <a:buNone/>
              <a:tabLst>
                <a:tab pos="1435100" algn="l"/>
              </a:tabLst>
            </a:pPr>
            <a:endParaRPr lang="fr-FR" sz="1800" dirty="0">
              <a:latin typeface="Consolas" panose="020B0609020204030204" pitchFamily="49" charset="0"/>
            </a:endParaRPr>
          </a:p>
          <a:p>
            <a:pPr marL="0" lvl="1" indent="0">
              <a:buNone/>
              <a:tabLst>
                <a:tab pos="1435100" algn="l"/>
              </a:tabLst>
            </a:pPr>
            <a:r>
              <a:rPr lang="fr-FR" sz="1800" dirty="0">
                <a:latin typeface="Consolas" panose="020B0609020204030204" pitchFamily="49" charset="0"/>
              </a:rPr>
              <a:t>x = 0xB3;	1 0 1 1  0 0 1 1</a:t>
            </a:r>
          </a:p>
          <a:p>
            <a:pPr marL="0" lvl="1" indent="0">
              <a:buNone/>
              <a:tabLst>
                <a:tab pos="1435100" algn="l"/>
              </a:tabLst>
            </a:pPr>
            <a:r>
              <a:rPr lang="fr-FR" sz="1800" dirty="0">
                <a:latin typeface="Consolas" panose="020B0609020204030204" pitchFamily="49" charset="0"/>
              </a:rPr>
              <a:t>x &lt;&lt;= 2;</a:t>
            </a: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5100" algn="l"/>
              </a:tabLst>
            </a:pPr>
            <a:endParaRPr lang="fr-BE" sz="1800" dirty="0"/>
          </a:p>
          <a:p>
            <a:pPr marL="0" indent="0">
              <a:buNone/>
              <a:tabLst>
                <a:tab pos="1435100" algn="l"/>
              </a:tabLst>
            </a:pPr>
            <a:endParaRPr lang="fr-BE" sz="1800" dirty="0"/>
          </a:p>
          <a:p>
            <a:pPr marL="0" indent="0">
              <a:buNone/>
              <a:tabLst>
                <a:tab pos="1435100" algn="l"/>
              </a:tabLst>
            </a:pPr>
            <a:endParaRPr lang="fr-BE" sz="1800" dirty="0"/>
          </a:p>
          <a:p>
            <a:pPr marL="0" lvl="1" indent="0">
              <a:buNone/>
              <a:tabLst>
                <a:tab pos="1435100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lvl="1" indent="0">
              <a:buNone/>
              <a:tabLst>
                <a:tab pos="1435100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lvl="1" indent="0">
              <a:buNone/>
              <a:tabLst>
                <a:tab pos="1435100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lvl="1" indent="0">
              <a:buNone/>
              <a:tabLst>
                <a:tab pos="1435100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x = 0xB3;	</a:t>
            </a:r>
            <a:r>
              <a:rPr lang="fr-FR" sz="1800" dirty="0">
                <a:latin typeface="Consolas" panose="020B0609020204030204" pitchFamily="49" charset="0"/>
              </a:rPr>
              <a:t>1 0 1 1  0 0 1 1</a:t>
            </a:r>
          </a:p>
          <a:p>
            <a:pPr marL="0" lvl="1" indent="0">
              <a:buNone/>
              <a:tabLst>
                <a:tab pos="1435100" algn="l"/>
              </a:tabLst>
            </a:pPr>
            <a:r>
              <a:rPr lang="fr-FR" sz="1800" dirty="0">
                <a:latin typeface="Consolas" panose="020B0609020204030204" pitchFamily="49" charset="0"/>
              </a:rPr>
              <a:t>x &gt;&gt;= 2;</a:t>
            </a: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159000" algn="l"/>
              </a:tabLst>
            </a:pP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0BD1-C8A5-4981-A535-F07207E69B1F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0E3B2181-2D22-494A-8BC8-CC71C3169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622" y="4873965"/>
            <a:ext cx="226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u="sng" dirty="0">
                <a:solidFill>
                  <a:schemeClr val="accent1"/>
                </a:solidFill>
                <a:latin typeface="Consolas" pitchFamily="49" charset="0"/>
              </a:rPr>
              <a:t>0 0</a:t>
            </a:r>
            <a:r>
              <a:rPr lang="fr-BE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fr-BE" dirty="0">
                <a:solidFill>
                  <a:srgbClr val="C00000"/>
                </a:solidFill>
                <a:latin typeface="Consolas" pitchFamily="49" charset="0"/>
              </a:rPr>
              <a:t>1 0  1 1 0 0</a:t>
            </a:r>
            <a:endParaRPr lang="en-GB" dirty="0">
              <a:solidFill>
                <a:srgbClr val="C00000"/>
              </a:solidFill>
              <a:latin typeface="Consolas" pitchFamily="49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668044A-7EC1-4AFD-99F2-34060BCA6BA3}"/>
              </a:ext>
            </a:extLst>
          </p:cNvPr>
          <p:cNvGrpSpPr/>
          <p:nvPr/>
        </p:nvGrpSpPr>
        <p:grpSpPr>
          <a:xfrm>
            <a:off x="5431112" y="2292549"/>
            <a:ext cx="3424511" cy="1326450"/>
            <a:chOff x="6053412" y="2051249"/>
            <a:chExt cx="3424511" cy="1326450"/>
          </a:xfrm>
        </p:grpSpPr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6584622" y="2051249"/>
              <a:ext cx="2304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dirty="0">
                  <a:solidFill>
                    <a:srgbClr val="C00000"/>
                  </a:solidFill>
                  <a:latin typeface="Consolas" pitchFamily="49" charset="0"/>
                </a:rPr>
                <a:t>1 1 0 0  1 1</a:t>
              </a:r>
              <a:r>
                <a:rPr lang="fr-FR" dirty="0">
                  <a:latin typeface="Consolas" pitchFamily="49" charset="0"/>
                </a:rPr>
                <a:t> </a:t>
              </a:r>
              <a:r>
                <a:rPr lang="fr-FR" u="sng" dirty="0">
                  <a:solidFill>
                    <a:schemeClr val="accent1"/>
                  </a:solidFill>
                  <a:latin typeface="Consolas" pitchFamily="49" charset="0"/>
                </a:rPr>
                <a:t>0 0</a:t>
              </a:r>
            </a:p>
          </p:txBody>
        </p:sp>
        <p:sp>
          <p:nvSpPr>
            <p:cNvPr id="7" name="Légende : encadrée 6">
              <a:extLst>
                <a:ext uri="{FF2B5EF4-FFF2-40B4-BE49-F238E27FC236}">
                  <a16:creationId xmlns:a16="http://schemas.microsoft.com/office/drawing/2014/main" id="{32B9EA46-1053-436D-BD98-89B9CD96EE1E}"/>
                </a:ext>
              </a:extLst>
            </p:cNvPr>
            <p:cNvSpPr/>
            <p:nvPr/>
          </p:nvSpPr>
          <p:spPr>
            <a:xfrm>
              <a:off x="8219491" y="2765051"/>
              <a:ext cx="1258432" cy="612648"/>
            </a:xfrm>
            <a:prstGeom prst="borderCallout1">
              <a:avLst>
                <a:gd name="adj1" fmla="val -6372"/>
                <a:gd name="adj2" fmla="val 39192"/>
                <a:gd name="adj3" fmla="val -68977"/>
                <a:gd name="adj4" fmla="val 31892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dirty="0">
                  <a:solidFill>
                    <a:schemeClr val="accent5"/>
                  </a:solidFill>
                </a:rPr>
                <a:t>bit de poids </a:t>
              </a:r>
              <a:r>
                <a:rPr lang="fr-BE" sz="1600" b="1" dirty="0">
                  <a:solidFill>
                    <a:schemeClr val="accent5"/>
                  </a:solidFill>
                </a:rPr>
                <a:t>faible</a:t>
              </a:r>
            </a:p>
          </p:txBody>
        </p:sp>
        <p:sp>
          <p:nvSpPr>
            <p:cNvPr id="13" name="Légende : encadrée 12">
              <a:extLst>
                <a:ext uri="{FF2B5EF4-FFF2-40B4-BE49-F238E27FC236}">
                  <a16:creationId xmlns:a16="http://schemas.microsoft.com/office/drawing/2014/main" id="{02C41279-239A-4E1E-BC40-D249CEB1C0AE}"/>
                </a:ext>
              </a:extLst>
            </p:cNvPr>
            <p:cNvSpPr/>
            <p:nvPr/>
          </p:nvSpPr>
          <p:spPr>
            <a:xfrm>
              <a:off x="6053412" y="2765051"/>
              <a:ext cx="1258432" cy="612648"/>
            </a:xfrm>
            <a:prstGeom prst="borderCallout1">
              <a:avLst>
                <a:gd name="adj1" fmla="val -6372"/>
                <a:gd name="adj2" fmla="val 39192"/>
                <a:gd name="adj3" fmla="val -67786"/>
                <a:gd name="adj4" fmla="val 5201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600" dirty="0">
                  <a:solidFill>
                    <a:schemeClr val="accent5"/>
                  </a:solidFill>
                </a:rPr>
                <a:t>bit de poids </a:t>
              </a:r>
              <a:r>
                <a:rPr lang="fr-BE" sz="1600" b="1" dirty="0">
                  <a:solidFill>
                    <a:schemeClr val="accent5"/>
                  </a:solidFill>
                </a:rPr>
                <a:t>fort</a:t>
              </a:r>
            </a:p>
          </p:txBody>
        </p:sp>
      </p:grpSp>
      <p:sp>
        <p:nvSpPr>
          <p:cNvPr id="10" name="Espace réservé du pied de page 2">
            <a:extLst>
              <a:ext uri="{FF2B5EF4-FFF2-40B4-BE49-F238E27FC236}">
                <a16:creationId xmlns:a16="http://schemas.microsoft.com/office/drawing/2014/main" id="{33606CBA-28B1-45D7-85E3-7E019118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 lvl="0"/>
            <a:r>
              <a:rPr lang="fr-FR" noProof="0" dirty="0"/>
              <a:t>Opérateurs bit à bit</a:t>
            </a:r>
          </a:p>
        </p:txBody>
      </p:sp>
    </p:spTree>
    <p:extLst>
      <p:ext uri="{BB962C8B-B14F-4D97-AF65-F5344CB8AC3E}">
        <p14:creationId xmlns:p14="http://schemas.microsoft.com/office/powerpoint/2010/main" val="17541570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Utilisation du |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282485"/>
            <a:ext cx="8098891" cy="455634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Forcer un bit à 1, en laissant les autres inchangés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	</a:t>
            </a:r>
            <a:r>
              <a:rPr lang="fr-BE" sz="1800" b="1" dirty="0">
                <a:latin typeface="Consolas" panose="020B0609020204030204" pitchFamily="49" charset="0"/>
              </a:rPr>
              <a:t>1 0 1 0   1 </a:t>
            </a:r>
            <a:r>
              <a:rPr lang="fr-BE" sz="1800" dirty="0">
                <a:latin typeface="Consolas" panose="020B0609020204030204" pitchFamily="49" charset="0"/>
              </a:rPr>
              <a:t>0 </a:t>
            </a:r>
            <a:r>
              <a:rPr lang="fr-BE" sz="1800" b="1" dirty="0">
                <a:latin typeface="Consolas" panose="020B0609020204030204" pitchFamily="49" charset="0"/>
              </a:rPr>
              <a:t>0 0</a:t>
            </a:r>
            <a:r>
              <a:rPr lang="fr-BE" sz="1800" dirty="0">
                <a:latin typeface="Consolas" panose="020B0609020204030204" pitchFamily="49" charset="0"/>
              </a:rPr>
              <a:t>	= 0xA8</a:t>
            </a: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masque	</a:t>
            </a:r>
            <a:r>
              <a:rPr lang="fr-BE" sz="1800" u="dotted" dirty="0">
                <a:latin typeface="Consolas" panose="020B0609020204030204" pitchFamily="49" charset="0"/>
              </a:rPr>
              <a:t>0 0 0 0   0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u="sng" dirty="0">
                <a:latin typeface="Consolas" panose="020B0609020204030204" pitchFamily="49" charset="0"/>
              </a:rPr>
              <a:t>1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u="dotted" dirty="0">
                <a:latin typeface="Consolas" panose="020B0609020204030204" pitchFamily="49" charset="0"/>
              </a:rPr>
              <a:t>0 0</a:t>
            </a:r>
            <a:r>
              <a:rPr lang="fr-BE" sz="1800" dirty="0">
                <a:latin typeface="Consolas" panose="020B0609020204030204" pitchFamily="49" charset="0"/>
              </a:rPr>
              <a:t>	= 0x4</a:t>
            </a:r>
          </a:p>
          <a:p>
            <a:pPr marL="0" indent="0">
              <a:buNone/>
              <a:tabLst>
                <a:tab pos="1349375" algn="l"/>
                <a:tab pos="38496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	</a:t>
            </a:r>
            <a:r>
              <a:rPr lang="fr-BE" sz="1800" b="1" dirty="0">
                <a:latin typeface="Consolas" panose="020B0609020204030204" pitchFamily="49" charset="0"/>
              </a:rPr>
              <a:t>1 0 1 0   1</a:t>
            </a:r>
            <a:r>
              <a:rPr lang="fr-BE" sz="1800" dirty="0">
                <a:latin typeface="Consolas" panose="020B0609020204030204" pitchFamily="49" charset="0"/>
              </a:rPr>
              <a:t> 1 </a:t>
            </a:r>
            <a:r>
              <a:rPr lang="fr-BE" sz="1800" b="1" dirty="0">
                <a:latin typeface="Consolas" panose="020B0609020204030204" pitchFamily="49" charset="0"/>
              </a:rPr>
              <a:t>0 0</a:t>
            </a:r>
            <a:r>
              <a:rPr lang="fr-BE" sz="1800" dirty="0">
                <a:latin typeface="Consolas" panose="020B0609020204030204" pitchFamily="49" charset="0"/>
              </a:rPr>
              <a:t>	= 0xAC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 err="1">
                <a:latin typeface="Consolas" panose="020B0609020204030204" pitchFamily="49" charset="0"/>
              </a:rPr>
              <a:t>unsigned</a:t>
            </a:r>
            <a:r>
              <a:rPr lang="fr-BE" sz="1800" dirty="0">
                <a:latin typeface="Consolas" panose="020B0609020204030204" pitchFamily="49" charset="0"/>
              </a:rPr>
              <a:t> char mot = 0xA8;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printf("%X\n", mot);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mot = mot | 0x4;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printf("%X\n", mot);</a:t>
            </a:r>
          </a:p>
          <a:p>
            <a:pPr marL="0" indent="0">
              <a:buNone/>
              <a:tabLst>
                <a:tab pos="1349375" algn="l"/>
                <a:tab pos="5830888" algn="l"/>
              </a:tabLst>
            </a:pPr>
            <a:endParaRPr lang="fr-BE" sz="1600" dirty="0">
              <a:latin typeface="Consolas" panose="020B0609020204030204" pitchFamily="49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80F6184E-8132-4DFF-9F8A-3E144F78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 lvl="0"/>
            <a:r>
              <a:rPr lang="fr-FR" noProof="0" dirty="0"/>
              <a:t>Opérateurs bit à bit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D99022-3EC3-4986-B2B5-C6C3512048BB}"/>
              </a:ext>
            </a:extLst>
          </p:cNvPr>
          <p:cNvSpPr txBox="1"/>
          <p:nvPr/>
        </p:nvSpPr>
        <p:spPr>
          <a:xfrm>
            <a:off x="5499100" y="21082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solidFill>
                  <a:schemeClr val="tx1"/>
                </a:solidFill>
                <a:latin typeface="Consolas" panose="020B06090202040302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884624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hème1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1" id="{B8AEBB9F-A0EF-4381-9BAD-A39A3EBFB92F}" vid="{FB3A285F-C139-4FEB-9F07-4A8DA39C74CF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30479</TotalTime>
  <Words>964</Words>
  <Application>Microsoft Office PowerPoint</Application>
  <PresentationFormat>Affichage à l'écran (4:3)</PresentationFormat>
  <Paragraphs>242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Trebuchet MS</vt:lpstr>
      <vt:lpstr>Verdana</vt:lpstr>
      <vt:lpstr>Wingdings</vt:lpstr>
      <vt:lpstr>Thème1</vt:lpstr>
      <vt:lpstr>Énumération</vt:lpstr>
      <vt:lpstr>Définition</vt:lpstr>
      <vt:lpstr>Valeurs</vt:lpstr>
      <vt:lpstr>Valeurs</vt:lpstr>
      <vt:lpstr>Utilisation</vt:lpstr>
      <vt:lpstr>Représentation des données</vt:lpstr>
      <vt:lpstr>Opérateurs bit à bit</vt:lpstr>
      <vt:lpstr>Opérateurs de décalage</vt:lpstr>
      <vt:lpstr>Utilisation du |</vt:lpstr>
      <vt:lpstr>Utilisation du |</vt:lpstr>
      <vt:lpstr>Utilisation du &amp;</vt:lpstr>
      <vt:lpstr>Utilisation du &amp;</vt:lpstr>
    </vt:vector>
  </TitlesOfParts>
  <Manager>Cécile Pirotte</Manager>
  <Company>IESN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programmation : bases</dc:title>
  <dc:subject/>
  <dc:creator>Cécile Pirotte;Natalie Dheur</dc:creator>
  <cp:keywords>Variables - printf/scanf - Tableaux - Structures</cp:keywords>
  <cp:lastModifiedBy>PIROTTE Cécile</cp:lastModifiedBy>
  <cp:revision>3905</cp:revision>
  <cp:lastPrinted>2015-11-12T11:29:52Z</cp:lastPrinted>
  <dcterms:created xsi:type="dcterms:W3CDTF">2003-11-15T15:11:13Z</dcterms:created>
  <dcterms:modified xsi:type="dcterms:W3CDTF">2024-02-27T10:34:08Z</dcterms:modified>
</cp:coreProperties>
</file>