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1094" r:id="rId2"/>
    <p:sldId id="1095" r:id="rId3"/>
    <p:sldId id="1096" r:id="rId4"/>
    <p:sldId id="1097" r:id="rId5"/>
    <p:sldId id="1101" r:id="rId6"/>
    <p:sldId id="1153" r:id="rId7"/>
    <p:sldId id="1258" r:id="rId8"/>
    <p:sldId id="1102" r:id="rId9"/>
    <p:sldId id="1103" r:id="rId10"/>
    <p:sldId id="1111" r:id="rId11"/>
    <p:sldId id="1259" r:id="rId12"/>
    <p:sldId id="1266" r:id="rId13"/>
    <p:sldId id="1112" r:id="rId14"/>
    <p:sldId id="1113" r:id="rId15"/>
    <p:sldId id="1268" r:id="rId16"/>
    <p:sldId id="1116" r:id="rId17"/>
    <p:sldId id="1262" r:id="rId18"/>
    <p:sldId id="1115" r:id="rId19"/>
    <p:sldId id="1269" r:id="rId20"/>
    <p:sldId id="1109" r:id="rId21"/>
    <p:sldId id="1267" r:id="rId22"/>
    <p:sldId id="1260" r:id="rId23"/>
    <p:sldId id="1265" r:id="rId24"/>
    <p:sldId id="1117" r:id="rId25"/>
    <p:sldId id="1118" r:id="rId26"/>
    <p:sldId id="1119" r:id="rId27"/>
    <p:sldId id="1121" r:id="rId28"/>
    <p:sldId id="1120" r:id="rId29"/>
    <p:sldId id="1154" r:id="rId30"/>
    <p:sldId id="1155" r:id="rId31"/>
    <p:sldId id="1156" r:id="rId32"/>
    <p:sldId id="1125" r:id="rId33"/>
    <p:sldId id="1126" r:id="rId34"/>
    <p:sldId id="1127" r:id="rId35"/>
  </p:sldIdLst>
  <p:sldSz cx="9144000" cy="6858000" type="screen4x3"/>
  <p:notesSz cx="6797675" cy="9926638"/>
  <p:defaultTextStyle>
    <a:defPPr>
      <a:defRPr lang="fr-FR"/>
    </a:defPPr>
    <a:lvl1pPr algn="l" rtl="0" fontAlgn="base">
      <a:spcBef>
        <a:spcPct val="0"/>
      </a:spcBef>
      <a:spcAft>
        <a:spcPct val="0"/>
      </a:spcAft>
      <a:defRPr kern="1200">
        <a:solidFill>
          <a:srgbClr val="006782"/>
        </a:solidFill>
        <a:latin typeface="Verdana" charset="0"/>
        <a:ea typeface="ＭＳ Ｐゴシック" charset="0"/>
        <a:cs typeface="ＭＳ Ｐゴシック" charset="0"/>
      </a:defRPr>
    </a:lvl1pPr>
    <a:lvl2pPr marL="457200" algn="l" rtl="0" fontAlgn="base">
      <a:spcBef>
        <a:spcPct val="0"/>
      </a:spcBef>
      <a:spcAft>
        <a:spcPct val="0"/>
      </a:spcAft>
      <a:defRPr kern="1200">
        <a:solidFill>
          <a:srgbClr val="006782"/>
        </a:solidFill>
        <a:latin typeface="Verdana" charset="0"/>
        <a:ea typeface="ＭＳ Ｐゴシック" charset="0"/>
        <a:cs typeface="ＭＳ Ｐゴシック" charset="0"/>
      </a:defRPr>
    </a:lvl2pPr>
    <a:lvl3pPr marL="914400" algn="l" rtl="0" fontAlgn="base">
      <a:spcBef>
        <a:spcPct val="0"/>
      </a:spcBef>
      <a:spcAft>
        <a:spcPct val="0"/>
      </a:spcAft>
      <a:defRPr kern="1200">
        <a:solidFill>
          <a:srgbClr val="006782"/>
        </a:solidFill>
        <a:latin typeface="Verdana" charset="0"/>
        <a:ea typeface="ＭＳ Ｐゴシック" charset="0"/>
        <a:cs typeface="ＭＳ Ｐゴシック" charset="0"/>
      </a:defRPr>
    </a:lvl3pPr>
    <a:lvl4pPr marL="1371600" algn="l" rtl="0" fontAlgn="base">
      <a:spcBef>
        <a:spcPct val="0"/>
      </a:spcBef>
      <a:spcAft>
        <a:spcPct val="0"/>
      </a:spcAft>
      <a:defRPr kern="1200">
        <a:solidFill>
          <a:srgbClr val="006782"/>
        </a:solidFill>
        <a:latin typeface="Verdana" charset="0"/>
        <a:ea typeface="ＭＳ Ｐゴシック" charset="0"/>
        <a:cs typeface="ＭＳ Ｐゴシック" charset="0"/>
      </a:defRPr>
    </a:lvl4pPr>
    <a:lvl5pPr marL="1828800" algn="l" rtl="0" fontAlgn="base">
      <a:spcBef>
        <a:spcPct val="0"/>
      </a:spcBef>
      <a:spcAft>
        <a:spcPct val="0"/>
      </a:spcAft>
      <a:defRPr kern="1200">
        <a:solidFill>
          <a:srgbClr val="006782"/>
        </a:solidFill>
        <a:latin typeface="Verdana" charset="0"/>
        <a:ea typeface="ＭＳ Ｐゴシック" charset="0"/>
        <a:cs typeface="ＭＳ Ｐゴシック" charset="0"/>
      </a:defRPr>
    </a:lvl5pPr>
    <a:lvl6pPr marL="2286000" algn="l" defTabSz="457200" rtl="0" eaLnBrk="1" latinLnBrk="0" hangingPunct="1">
      <a:defRPr kern="1200">
        <a:solidFill>
          <a:srgbClr val="006782"/>
        </a:solidFill>
        <a:latin typeface="Verdana" charset="0"/>
        <a:ea typeface="ＭＳ Ｐゴシック" charset="0"/>
        <a:cs typeface="ＭＳ Ｐゴシック" charset="0"/>
      </a:defRPr>
    </a:lvl6pPr>
    <a:lvl7pPr marL="2743200" algn="l" defTabSz="457200" rtl="0" eaLnBrk="1" latinLnBrk="0" hangingPunct="1">
      <a:defRPr kern="1200">
        <a:solidFill>
          <a:srgbClr val="006782"/>
        </a:solidFill>
        <a:latin typeface="Verdana" charset="0"/>
        <a:ea typeface="ＭＳ Ｐゴシック" charset="0"/>
        <a:cs typeface="ＭＳ Ｐゴシック" charset="0"/>
      </a:defRPr>
    </a:lvl7pPr>
    <a:lvl8pPr marL="3200400" algn="l" defTabSz="457200" rtl="0" eaLnBrk="1" latinLnBrk="0" hangingPunct="1">
      <a:defRPr kern="1200">
        <a:solidFill>
          <a:srgbClr val="006782"/>
        </a:solidFill>
        <a:latin typeface="Verdana" charset="0"/>
        <a:ea typeface="ＭＳ Ｐゴシック" charset="0"/>
        <a:cs typeface="ＭＳ Ｐゴシック" charset="0"/>
      </a:defRPr>
    </a:lvl8pPr>
    <a:lvl9pPr marL="3657600" algn="l" defTabSz="457200" rtl="0" eaLnBrk="1" latinLnBrk="0" hangingPunct="1">
      <a:defRPr kern="1200">
        <a:solidFill>
          <a:srgbClr val="006782"/>
        </a:solidFill>
        <a:latin typeface="Verdan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a B" initials="CB" lastIdx="1" clrIdx="0"/>
  <p:cmAuthor id="1" name="Cécile Pirotte"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3B818"/>
    <a:srgbClr val="C9EAB8"/>
    <a:srgbClr val="9CCC9D"/>
    <a:srgbClr val="404040"/>
    <a:srgbClr val="FFFF99"/>
    <a:srgbClr val="F5CCCE"/>
    <a:srgbClr val="E5CCE5"/>
    <a:srgbClr val="B3AEB3"/>
    <a:srgbClr val="F3E8F2"/>
    <a:srgbClr val="00678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505E3EF-67EA-436B-97B2-0124C06EBD24}" styleName="Style moyen 4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Style moyen 4 - Accentuation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0A1B5D5-9B99-4C35-A422-299274C87663}" styleName="Style moyen 1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Style léger 3 - Accentuation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Style léger 3 - Accentuation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E171933-4619-4E11-9A3F-F7608DF75F80}" styleName="Style moyen 1 - Accentuation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5220" autoAdjust="0"/>
  </p:normalViewPr>
  <p:slideViewPr>
    <p:cSldViewPr snapToGrid="0">
      <p:cViewPr varScale="1">
        <p:scale>
          <a:sx n="87" d="100"/>
          <a:sy n="87" d="100"/>
        </p:scale>
        <p:origin x="1147" y="62"/>
      </p:cViewPr>
      <p:guideLst>
        <p:guide orient="horz" pos="2183"/>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348"/>
    </p:cViewPr>
  </p:sorterViewPr>
  <p:notesViewPr>
    <p:cSldViewPr snapToGrid="0">
      <p:cViewPr varScale="1">
        <p:scale>
          <a:sx n="66" d="100"/>
          <a:sy n="66" d="100"/>
        </p:scale>
        <p:origin x="-3294" y="-12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ea typeface="+mn-ea"/>
                <a:cs typeface="+mn-cs"/>
              </a:defRPr>
            </a:lvl1pPr>
          </a:lstStyle>
          <a:p>
            <a:pPr>
              <a:defRPr/>
            </a:pPr>
            <a:endParaRPr lang="fr-FR" dirty="0"/>
          </a:p>
        </p:txBody>
      </p:sp>
      <p:sp>
        <p:nvSpPr>
          <p:cNvPr id="48131"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ea typeface="+mn-ea"/>
                <a:cs typeface="+mn-cs"/>
              </a:defRPr>
            </a:lvl1pPr>
          </a:lstStyle>
          <a:p>
            <a:pPr>
              <a:defRPr/>
            </a:pPr>
            <a:endParaRPr lang="fr-FR"/>
          </a:p>
        </p:txBody>
      </p:sp>
      <p:sp>
        <p:nvSpPr>
          <p:cNvPr id="48132"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ea typeface="+mn-ea"/>
                <a:cs typeface="+mn-cs"/>
              </a:defRPr>
            </a:lvl1pPr>
          </a:lstStyle>
          <a:p>
            <a:pPr>
              <a:defRPr/>
            </a:pPr>
            <a:endParaRPr lang="fr-FR" dirty="0"/>
          </a:p>
        </p:txBody>
      </p:sp>
      <p:sp>
        <p:nvSpPr>
          <p:cNvPr id="48133"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solidFill>
                  <a:schemeClr val="tx1"/>
                </a:solidFill>
                <a:latin typeface="Arial" charset="0"/>
              </a:defRPr>
            </a:lvl1pPr>
          </a:lstStyle>
          <a:p>
            <a:pPr>
              <a:defRPr/>
            </a:pPr>
            <a:fld id="{1529F831-40E9-AD4C-A1ED-6377B20EE115}" type="slidenum">
              <a:rPr lang="fr-FR"/>
              <a:pPr>
                <a:defRPr/>
              </a:pPr>
              <a:t>‹N°›</a:t>
            </a:fld>
            <a:endParaRPr lang="fr-FR"/>
          </a:p>
        </p:txBody>
      </p:sp>
    </p:spTree>
    <p:extLst>
      <p:ext uri="{BB962C8B-B14F-4D97-AF65-F5344CB8AC3E}">
        <p14:creationId xmlns:p14="http://schemas.microsoft.com/office/powerpoint/2010/main" val="30890904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solidFill>
                  <a:schemeClr val="tx1"/>
                </a:solidFill>
                <a:latin typeface="Arial" charset="0"/>
                <a:ea typeface="+mn-ea"/>
                <a:cs typeface="+mn-cs"/>
              </a:defRPr>
            </a:lvl1pPr>
          </a:lstStyle>
          <a:p>
            <a:pPr>
              <a:defRPr/>
            </a:pPr>
            <a:endParaRPr lang="fr-FR"/>
          </a:p>
        </p:txBody>
      </p:sp>
      <p:sp>
        <p:nvSpPr>
          <p:cNvPr id="116739"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smtClean="0">
                <a:solidFill>
                  <a:schemeClr val="tx1"/>
                </a:solidFill>
                <a:latin typeface="Arial" charset="0"/>
              </a:defRPr>
            </a:lvl1pPr>
          </a:lstStyle>
          <a:p>
            <a:pPr>
              <a:defRPr/>
            </a:pPr>
            <a:fld id="{E0146E18-8D96-5E4A-BBD4-617B158448C2}" type="datetime1">
              <a:rPr lang="fr-FR"/>
              <a:pPr>
                <a:defRPr/>
              </a:pPr>
              <a:t>01/03/2024</a:t>
            </a:fld>
            <a:endParaRPr lang="fr-FR"/>
          </a:p>
        </p:txBody>
      </p:sp>
      <p:sp>
        <p:nvSpPr>
          <p:cNvPr id="14340"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6741"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116742"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solidFill>
                  <a:schemeClr val="tx1"/>
                </a:solidFill>
                <a:latin typeface="Arial" charset="0"/>
                <a:ea typeface="+mn-ea"/>
                <a:cs typeface="+mn-cs"/>
              </a:defRPr>
            </a:lvl1pPr>
          </a:lstStyle>
          <a:p>
            <a:pPr>
              <a:defRPr/>
            </a:pPr>
            <a:endParaRPr lang="fr-FR"/>
          </a:p>
        </p:txBody>
      </p:sp>
      <p:sp>
        <p:nvSpPr>
          <p:cNvPr id="116743"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solidFill>
                  <a:schemeClr val="tx1"/>
                </a:solidFill>
                <a:latin typeface="Arial" charset="0"/>
              </a:defRPr>
            </a:lvl1pPr>
          </a:lstStyle>
          <a:p>
            <a:pPr>
              <a:defRPr/>
            </a:pPr>
            <a:fld id="{B1C68B7C-8F32-CC48-8184-E12CEE3A74EA}" type="slidenum">
              <a:rPr lang="fr-FR"/>
              <a:pPr>
                <a:defRPr/>
              </a:pPr>
              <a:t>‹N°›</a:t>
            </a:fld>
            <a:endParaRPr lang="fr-FR"/>
          </a:p>
        </p:txBody>
      </p:sp>
    </p:spTree>
    <p:extLst>
      <p:ext uri="{BB962C8B-B14F-4D97-AF65-F5344CB8AC3E}">
        <p14:creationId xmlns:p14="http://schemas.microsoft.com/office/powerpoint/2010/main" val="48132148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pitchFamily="34"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a:t>char truc;</a:t>
            </a:r>
          </a:p>
          <a:p>
            <a:r>
              <a:rPr lang="fr-BE" dirty="0"/>
              <a:t>char * </a:t>
            </a:r>
            <a:r>
              <a:rPr lang="fr-BE" dirty="0" err="1"/>
              <a:t>pTruc</a:t>
            </a:r>
            <a:r>
              <a:rPr lang="fr-BE" dirty="0"/>
              <a:t> = &amp;truc;</a:t>
            </a:r>
          </a:p>
          <a:p>
            <a:r>
              <a:rPr lang="fr-BE" dirty="0"/>
              <a:t>*</a:t>
            </a:r>
            <a:r>
              <a:rPr lang="fr-BE" dirty="0" err="1"/>
              <a:t>pTruc</a:t>
            </a:r>
            <a:r>
              <a:rPr lang="fr-BE" dirty="0"/>
              <a:t> = 'a';</a:t>
            </a:r>
          </a:p>
        </p:txBody>
      </p:sp>
      <p:sp>
        <p:nvSpPr>
          <p:cNvPr id="4" name="Espace réservé du numéro de diapositive 3"/>
          <p:cNvSpPr>
            <a:spLocks noGrp="1"/>
          </p:cNvSpPr>
          <p:nvPr>
            <p:ph type="sldNum" sz="quarter" idx="10"/>
          </p:nvPr>
        </p:nvSpPr>
        <p:spPr/>
        <p:txBody>
          <a:bodyPr/>
          <a:lstStyle/>
          <a:p>
            <a:pPr>
              <a:defRPr/>
            </a:pPr>
            <a:fld id="{956B418D-EB88-4D29-9295-7738E6EE1129}" type="slidenum">
              <a:rPr lang="en-GB" smtClean="0"/>
              <a:pPr>
                <a:defRPr/>
              </a:pPr>
              <a:t>2</a:t>
            </a:fld>
            <a:endParaRPr lang="en-GB" dirty="0"/>
          </a:p>
        </p:txBody>
      </p:sp>
    </p:spTree>
    <p:extLst>
      <p:ext uri="{BB962C8B-B14F-4D97-AF65-F5344CB8AC3E}">
        <p14:creationId xmlns:p14="http://schemas.microsoft.com/office/powerpoint/2010/main" val="1369188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93775" y="768350"/>
            <a:ext cx="5114925" cy="3836988"/>
          </a:xfrm>
        </p:spPr>
      </p:sp>
      <p:sp>
        <p:nvSpPr>
          <p:cNvPr id="3" name="Espace réservé des commentaires 2"/>
          <p:cNvSpPr>
            <a:spLocks noGrp="1"/>
          </p:cNvSpPr>
          <p:nvPr>
            <p:ph type="body" idx="1"/>
          </p:nvPr>
        </p:nvSpPr>
        <p:spPr/>
        <p:txBody>
          <a:bodyPr/>
          <a:lstStyle/>
          <a:p>
            <a:r>
              <a:rPr lang="fr-BE" dirty="0"/>
              <a:t>#</a:t>
            </a:r>
            <a:r>
              <a:rPr lang="fr-BE" dirty="0" err="1"/>
              <a:t>include</a:t>
            </a:r>
            <a:r>
              <a:rPr lang="fr-BE" dirty="0"/>
              <a:t> &lt;</a:t>
            </a:r>
            <a:r>
              <a:rPr lang="fr-BE" dirty="0" err="1"/>
              <a:t>stdlib.h</a:t>
            </a:r>
            <a:r>
              <a:rPr lang="fr-BE" dirty="0"/>
              <a:t>&gt;</a:t>
            </a:r>
          </a:p>
          <a:p>
            <a:r>
              <a:rPr lang="fr-BE" dirty="0"/>
              <a:t>#</a:t>
            </a:r>
            <a:r>
              <a:rPr lang="fr-BE" dirty="0" err="1"/>
              <a:t>include</a:t>
            </a:r>
            <a:r>
              <a:rPr lang="fr-BE" dirty="0"/>
              <a:t> &lt;</a:t>
            </a:r>
            <a:r>
              <a:rPr lang="fr-BE" dirty="0" err="1"/>
              <a:t>stdio.h</a:t>
            </a:r>
            <a:r>
              <a:rPr lang="fr-BE" dirty="0"/>
              <a:t>&gt;</a:t>
            </a:r>
          </a:p>
          <a:p>
            <a:endParaRPr lang="fr-BE" dirty="0"/>
          </a:p>
          <a:p>
            <a:r>
              <a:rPr lang="fr-BE" dirty="0" err="1"/>
              <a:t>void</a:t>
            </a:r>
            <a:r>
              <a:rPr lang="fr-BE" dirty="0"/>
              <a:t> main(</a:t>
            </a:r>
            <a:r>
              <a:rPr lang="fr-BE" dirty="0" err="1"/>
              <a:t>void</a:t>
            </a:r>
            <a:r>
              <a:rPr lang="fr-BE" dirty="0"/>
              <a:t>)</a:t>
            </a:r>
          </a:p>
          <a:p>
            <a:r>
              <a:rPr lang="fr-BE" dirty="0"/>
              <a:t>{</a:t>
            </a:r>
          </a:p>
          <a:p>
            <a:r>
              <a:rPr lang="fr-BE" dirty="0"/>
              <a:t>        </a:t>
            </a:r>
            <a:r>
              <a:rPr lang="fr-BE" dirty="0" err="1"/>
              <a:t>printf</a:t>
            </a:r>
            <a:r>
              <a:rPr lang="fr-BE" dirty="0"/>
              <a:t>("</a:t>
            </a:r>
            <a:r>
              <a:rPr lang="fr-BE" dirty="0" err="1"/>
              <a:t>Result</a:t>
            </a:r>
            <a:r>
              <a:rPr lang="fr-BE" dirty="0"/>
              <a:t> of </a:t>
            </a:r>
            <a:r>
              <a:rPr lang="fr-BE" dirty="0" err="1"/>
              <a:t>sizeof</a:t>
            </a:r>
            <a:r>
              <a:rPr lang="fr-BE" dirty="0"/>
              <a:t>() (en octets)\n");</a:t>
            </a:r>
          </a:p>
          <a:p>
            <a:r>
              <a:rPr lang="fr-BE" dirty="0"/>
              <a:t>        </a:t>
            </a:r>
            <a:r>
              <a:rPr lang="fr-BE" dirty="0" err="1"/>
              <a:t>printf</a:t>
            </a:r>
            <a:r>
              <a:rPr lang="fr-BE" dirty="0"/>
              <a:t>("</a:t>
            </a:r>
            <a:r>
              <a:rPr lang="fr-BE" dirty="0" err="1"/>
              <a:t>sizeof</a:t>
            </a:r>
            <a:r>
              <a:rPr lang="fr-BE" dirty="0"/>
              <a:t>(char)             = %d\n", </a:t>
            </a:r>
            <a:r>
              <a:rPr lang="fr-BE" dirty="0" err="1"/>
              <a:t>sizeof</a:t>
            </a:r>
            <a:r>
              <a:rPr lang="fr-BE" dirty="0"/>
              <a:t>(char));</a:t>
            </a:r>
          </a:p>
          <a:p>
            <a:r>
              <a:rPr lang="fr-BE" dirty="0"/>
              <a:t>        </a:t>
            </a:r>
            <a:r>
              <a:rPr lang="fr-BE" dirty="0" err="1"/>
              <a:t>printf</a:t>
            </a:r>
            <a:r>
              <a:rPr lang="fr-BE" dirty="0"/>
              <a:t>("</a:t>
            </a:r>
            <a:r>
              <a:rPr lang="fr-BE" dirty="0" err="1"/>
              <a:t>sizeof</a:t>
            </a:r>
            <a:r>
              <a:rPr lang="fr-BE" dirty="0"/>
              <a:t>(short)            = %d\n", </a:t>
            </a:r>
            <a:r>
              <a:rPr lang="fr-BE" dirty="0" err="1"/>
              <a:t>sizeof</a:t>
            </a:r>
            <a:r>
              <a:rPr lang="fr-BE" dirty="0"/>
              <a:t>(short));</a:t>
            </a:r>
          </a:p>
          <a:p>
            <a:r>
              <a:rPr lang="fr-BE" dirty="0"/>
              <a:t>        </a:t>
            </a:r>
            <a:r>
              <a:rPr lang="fr-BE" dirty="0" err="1"/>
              <a:t>printf</a:t>
            </a:r>
            <a:r>
              <a:rPr lang="fr-BE" dirty="0"/>
              <a:t>("</a:t>
            </a:r>
            <a:r>
              <a:rPr lang="fr-BE" dirty="0" err="1"/>
              <a:t>sizeof</a:t>
            </a:r>
            <a:r>
              <a:rPr lang="fr-BE" dirty="0"/>
              <a:t>(</a:t>
            </a:r>
            <a:r>
              <a:rPr lang="fr-BE" dirty="0" err="1"/>
              <a:t>int</a:t>
            </a:r>
            <a:r>
              <a:rPr lang="fr-BE" dirty="0"/>
              <a:t>)                 = %d\n", </a:t>
            </a:r>
            <a:r>
              <a:rPr lang="fr-BE" dirty="0" err="1"/>
              <a:t>sizeof</a:t>
            </a:r>
            <a:r>
              <a:rPr lang="fr-BE" dirty="0"/>
              <a:t>(</a:t>
            </a:r>
            <a:r>
              <a:rPr lang="fr-BE" dirty="0" err="1"/>
              <a:t>int</a:t>
            </a:r>
            <a:r>
              <a:rPr lang="fr-BE" dirty="0"/>
              <a:t>));</a:t>
            </a:r>
          </a:p>
          <a:p>
            <a:r>
              <a:rPr lang="fr-BE" dirty="0"/>
              <a:t>        </a:t>
            </a:r>
            <a:r>
              <a:rPr lang="fr-BE" dirty="0" err="1"/>
              <a:t>printf</a:t>
            </a:r>
            <a:r>
              <a:rPr lang="fr-BE" dirty="0"/>
              <a:t>("</a:t>
            </a:r>
            <a:r>
              <a:rPr lang="fr-BE" dirty="0" err="1"/>
              <a:t>sizeof</a:t>
            </a:r>
            <a:r>
              <a:rPr lang="fr-BE" dirty="0"/>
              <a:t>(long)              = %d\n", </a:t>
            </a:r>
            <a:r>
              <a:rPr lang="fr-BE" dirty="0" err="1"/>
              <a:t>sizeof</a:t>
            </a:r>
            <a:r>
              <a:rPr lang="fr-BE" dirty="0"/>
              <a:t>(long));</a:t>
            </a:r>
          </a:p>
          <a:p>
            <a:r>
              <a:rPr lang="fr-BE" dirty="0"/>
              <a:t>        </a:t>
            </a:r>
            <a:r>
              <a:rPr lang="fr-BE" dirty="0" err="1"/>
              <a:t>printf</a:t>
            </a:r>
            <a:r>
              <a:rPr lang="fr-BE" dirty="0"/>
              <a:t>("</a:t>
            </a:r>
            <a:r>
              <a:rPr lang="fr-BE" dirty="0" err="1"/>
              <a:t>sizeof</a:t>
            </a:r>
            <a:r>
              <a:rPr lang="fr-BE" dirty="0"/>
              <a:t>(long </a:t>
            </a:r>
            <a:r>
              <a:rPr lang="fr-BE" dirty="0" err="1"/>
              <a:t>long</a:t>
            </a:r>
            <a:r>
              <a:rPr lang="fr-BE" dirty="0"/>
              <a:t>)     = %d\n", </a:t>
            </a:r>
            <a:r>
              <a:rPr lang="fr-BE" dirty="0" err="1"/>
              <a:t>sizeof</a:t>
            </a:r>
            <a:r>
              <a:rPr lang="fr-BE" dirty="0"/>
              <a:t>(long </a:t>
            </a:r>
            <a:r>
              <a:rPr lang="fr-BE" dirty="0" err="1"/>
              <a:t>long</a:t>
            </a:r>
            <a:r>
              <a:rPr lang="fr-BE" dirty="0"/>
              <a:t>));</a:t>
            </a:r>
          </a:p>
          <a:p>
            <a:r>
              <a:rPr lang="fr-BE" dirty="0"/>
              <a:t>        </a:t>
            </a:r>
            <a:r>
              <a:rPr lang="fr-BE" dirty="0" err="1"/>
              <a:t>printf</a:t>
            </a:r>
            <a:r>
              <a:rPr lang="fr-BE" dirty="0"/>
              <a:t>("</a:t>
            </a:r>
            <a:r>
              <a:rPr lang="fr-BE" dirty="0" err="1"/>
              <a:t>sizeof</a:t>
            </a:r>
            <a:r>
              <a:rPr lang="fr-BE" dirty="0"/>
              <a:t>(</a:t>
            </a:r>
            <a:r>
              <a:rPr lang="fr-BE" dirty="0" err="1"/>
              <a:t>float</a:t>
            </a:r>
            <a:r>
              <a:rPr lang="fr-BE" dirty="0"/>
              <a:t>)              = %d\n", </a:t>
            </a:r>
            <a:r>
              <a:rPr lang="fr-BE" dirty="0" err="1"/>
              <a:t>sizeof</a:t>
            </a:r>
            <a:r>
              <a:rPr lang="fr-BE" dirty="0"/>
              <a:t>(</a:t>
            </a:r>
            <a:r>
              <a:rPr lang="fr-BE" dirty="0" err="1"/>
              <a:t>float</a:t>
            </a:r>
            <a:r>
              <a:rPr lang="fr-BE" dirty="0"/>
              <a:t>));</a:t>
            </a:r>
          </a:p>
          <a:p>
            <a:r>
              <a:rPr lang="fr-BE" dirty="0"/>
              <a:t>        </a:t>
            </a:r>
            <a:r>
              <a:rPr lang="fr-BE" dirty="0" err="1"/>
              <a:t>printf</a:t>
            </a:r>
            <a:r>
              <a:rPr lang="fr-BE" dirty="0"/>
              <a:t>("</a:t>
            </a:r>
            <a:r>
              <a:rPr lang="fr-BE" dirty="0" err="1"/>
              <a:t>sizeof</a:t>
            </a:r>
            <a:r>
              <a:rPr lang="fr-BE" dirty="0"/>
              <a:t>(double)          = %d\n", </a:t>
            </a:r>
            <a:r>
              <a:rPr lang="fr-BE" dirty="0" err="1"/>
              <a:t>sizeof</a:t>
            </a:r>
            <a:r>
              <a:rPr lang="fr-BE" dirty="0"/>
              <a:t>(double));</a:t>
            </a:r>
          </a:p>
          <a:p>
            <a:r>
              <a:rPr lang="fr-BE" dirty="0"/>
              <a:t>        </a:t>
            </a:r>
            <a:r>
              <a:rPr lang="fr-BE" dirty="0" err="1"/>
              <a:t>printf</a:t>
            </a:r>
            <a:r>
              <a:rPr lang="fr-BE" dirty="0"/>
              <a:t>("</a:t>
            </a:r>
            <a:r>
              <a:rPr lang="fr-BE" dirty="0" err="1"/>
              <a:t>sizeof</a:t>
            </a:r>
            <a:r>
              <a:rPr lang="fr-BE" dirty="0"/>
              <a:t>(long double) = %d\n", </a:t>
            </a:r>
            <a:r>
              <a:rPr lang="fr-BE" dirty="0" err="1"/>
              <a:t>sizeof</a:t>
            </a:r>
            <a:r>
              <a:rPr lang="fr-BE" dirty="0"/>
              <a:t>(long double));</a:t>
            </a:r>
          </a:p>
          <a:p>
            <a:r>
              <a:rPr lang="fr-BE" dirty="0"/>
              <a:t>}</a:t>
            </a:r>
          </a:p>
        </p:txBody>
      </p:sp>
      <p:sp>
        <p:nvSpPr>
          <p:cNvPr id="4" name="Espace réservé du numéro de diapositive 3"/>
          <p:cNvSpPr>
            <a:spLocks noGrp="1"/>
          </p:cNvSpPr>
          <p:nvPr>
            <p:ph type="sldNum" sz="quarter" idx="10"/>
          </p:nvPr>
        </p:nvSpPr>
        <p:spPr/>
        <p:txBody>
          <a:bodyPr/>
          <a:lstStyle/>
          <a:p>
            <a:pPr>
              <a:defRPr/>
            </a:pPr>
            <a:fld id="{956B418D-EB88-4D29-9295-7738E6EE1129}" type="slidenum">
              <a:rPr lang="en-GB" smtClean="0"/>
              <a:pPr>
                <a:defRPr/>
              </a:pPr>
              <a:t>13</a:t>
            </a:fld>
            <a:endParaRPr lang="en-GB" dirty="0"/>
          </a:p>
        </p:txBody>
      </p:sp>
    </p:spTree>
    <p:extLst>
      <p:ext uri="{BB962C8B-B14F-4D97-AF65-F5344CB8AC3E}">
        <p14:creationId xmlns:p14="http://schemas.microsoft.com/office/powerpoint/2010/main" val="2568926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a:t>Casting car </a:t>
            </a:r>
            <a:r>
              <a:rPr lang="fr-BE" dirty="0" err="1"/>
              <a:t>malloc</a:t>
            </a:r>
            <a:r>
              <a:rPr lang="fr-BE" dirty="0"/>
              <a:t> renvoie un pointeur générique !</a:t>
            </a:r>
          </a:p>
        </p:txBody>
      </p:sp>
      <p:sp>
        <p:nvSpPr>
          <p:cNvPr id="4" name="Espace réservé du numéro de diapositive 3"/>
          <p:cNvSpPr>
            <a:spLocks noGrp="1"/>
          </p:cNvSpPr>
          <p:nvPr>
            <p:ph type="sldNum" sz="quarter" idx="5"/>
          </p:nvPr>
        </p:nvSpPr>
        <p:spPr/>
        <p:txBody>
          <a:bodyPr/>
          <a:lstStyle/>
          <a:p>
            <a:pPr>
              <a:defRPr/>
            </a:pPr>
            <a:fld id="{B1C68B7C-8F32-CC48-8184-E12CEE3A74EA}" type="slidenum">
              <a:rPr lang="fr-FR" smtClean="0"/>
              <a:pPr>
                <a:defRPr/>
              </a:pPr>
              <a:t>14</a:t>
            </a:fld>
            <a:endParaRPr lang="fr-FR"/>
          </a:p>
        </p:txBody>
      </p:sp>
    </p:spTree>
    <p:extLst>
      <p:ext uri="{BB962C8B-B14F-4D97-AF65-F5344CB8AC3E}">
        <p14:creationId xmlns:p14="http://schemas.microsoft.com/office/powerpoint/2010/main" val="2781506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a:t>Remarque : allocation via pointeur</a:t>
            </a:r>
          </a:p>
          <a:p>
            <a:r>
              <a:rPr lang="fr-BE" dirty="0"/>
              <a:t>Le reste via la notation tableau, plus compréhensible et donc CC !</a:t>
            </a:r>
          </a:p>
        </p:txBody>
      </p:sp>
      <p:sp>
        <p:nvSpPr>
          <p:cNvPr id="4" name="Espace réservé du numéro de diapositive 3"/>
          <p:cNvSpPr>
            <a:spLocks noGrp="1"/>
          </p:cNvSpPr>
          <p:nvPr>
            <p:ph type="sldNum" sz="quarter" idx="5"/>
          </p:nvPr>
        </p:nvSpPr>
        <p:spPr/>
        <p:txBody>
          <a:bodyPr/>
          <a:lstStyle/>
          <a:p>
            <a:pPr>
              <a:defRPr/>
            </a:pPr>
            <a:fld id="{B1C68B7C-8F32-CC48-8184-E12CEE3A74EA}" type="slidenum">
              <a:rPr lang="fr-FR" smtClean="0"/>
              <a:pPr>
                <a:defRPr/>
              </a:pPr>
              <a:t>17</a:t>
            </a:fld>
            <a:endParaRPr lang="fr-FR"/>
          </a:p>
        </p:txBody>
      </p:sp>
    </p:spTree>
    <p:extLst>
      <p:ext uri="{BB962C8B-B14F-4D97-AF65-F5344CB8AC3E}">
        <p14:creationId xmlns:p14="http://schemas.microsoft.com/office/powerpoint/2010/main" val="197444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pPr>
              <a:defRPr/>
            </a:pPr>
            <a:fld id="{B1C68B7C-8F32-CC48-8184-E12CEE3A74EA}" type="slidenum">
              <a:rPr lang="fr-FR" smtClean="0"/>
              <a:pPr>
                <a:defRPr/>
              </a:pPr>
              <a:t>18</a:t>
            </a:fld>
            <a:endParaRPr lang="fr-FR"/>
          </a:p>
        </p:txBody>
      </p:sp>
    </p:spTree>
    <p:extLst>
      <p:ext uri="{BB962C8B-B14F-4D97-AF65-F5344CB8AC3E}">
        <p14:creationId xmlns:p14="http://schemas.microsoft.com/office/powerpoint/2010/main" val="3003209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93775" y="768350"/>
            <a:ext cx="5114925" cy="3836988"/>
          </a:xfrm>
        </p:spPr>
      </p:sp>
      <p:sp>
        <p:nvSpPr>
          <p:cNvPr id="3" name="Espace réservé des commentaires 2"/>
          <p:cNvSpPr>
            <a:spLocks noGrp="1"/>
          </p:cNvSpPr>
          <p:nvPr>
            <p:ph type="body" idx="1"/>
          </p:nvPr>
        </p:nvSpPr>
        <p:spPr/>
        <p:txBody>
          <a:bodyPr/>
          <a:lstStyle/>
          <a:p>
            <a:r>
              <a:rPr lang="fr-BE" dirty="0"/>
              <a:t>#</a:t>
            </a:r>
            <a:r>
              <a:rPr lang="fr-BE" dirty="0" err="1"/>
              <a:t>include</a:t>
            </a:r>
            <a:r>
              <a:rPr lang="fr-BE" dirty="0"/>
              <a:t> &lt;</a:t>
            </a:r>
            <a:r>
              <a:rPr lang="fr-BE" dirty="0" err="1"/>
              <a:t>stdlib.h</a:t>
            </a:r>
            <a:r>
              <a:rPr lang="fr-BE" dirty="0"/>
              <a:t>&gt;</a:t>
            </a:r>
          </a:p>
          <a:p>
            <a:r>
              <a:rPr lang="fr-BE" dirty="0"/>
              <a:t>#</a:t>
            </a:r>
            <a:r>
              <a:rPr lang="fr-BE" dirty="0" err="1"/>
              <a:t>include</a:t>
            </a:r>
            <a:r>
              <a:rPr lang="fr-BE" dirty="0"/>
              <a:t> &lt;</a:t>
            </a:r>
            <a:r>
              <a:rPr lang="fr-BE" dirty="0" err="1"/>
              <a:t>stdio.h</a:t>
            </a:r>
            <a:r>
              <a:rPr lang="fr-BE" dirty="0"/>
              <a:t>&gt;</a:t>
            </a:r>
          </a:p>
          <a:p>
            <a:endParaRPr lang="fr-BE" dirty="0"/>
          </a:p>
          <a:p>
            <a:r>
              <a:rPr lang="fr-BE" dirty="0" err="1"/>
              <a:t>void</a:t>
            </a:r>
            <a:r>
              <a:rPr lang="fr-BE" dirty="0"/>
              <a:t> main(</a:t>
            </a:r>
            <a:r>
              <a:rPr lang="fr-BE" dirty="0" err="1"/>
              <a:t>void</a:t>
            </a:r>
            <a:r>
              <a:rPr lang="fr-BE" dirty="0"/>
              <a:t>)</a:t>
            </a:r>
          </a:p>
          <a:p>
            <a:r>
              <a:rPr lang="fr-BE" dirty="0"/>
              <a:t>{</a:t>
            </a:r>
          </a:p>
          <a:p>
            <a:r>
              <a:rPr lang="fr-BE" dirty="0"/>
              <a:t>        </a:t>
            </a:r>
            <a:r>
              <a:rPr lang="fr-BE" dirty="0" err="1"/>
              <a:t>printf</a:t>
            </a:r>
            <a:r>
              <a:rPr lang="fr-BE" dirty="0"/>
              <a:t>("</a:t>
            </a:r>
            <a:r>
              <a:rPr lang="fr-BE" dirty="0" err="1"/>
              <a:t>Result</a:t>
            </a:r>
            <a:r>
              <a:rPr lang="fr-BE" dirty="0"/>
              <a:t> of </a:t>
            </a:r>
            <a:r>
              <a:rPr lang="fr-BE" dirty="0" err="1"/>
              <a:t>sizeof</a:t>
            </a:r>
            <a:r>
              <a:rPr lang="fr-BE" dirty="0"/>
              <a:t>() (en octets)\n");</a:t>
            </a:r>
          </a:p>
          <a:p>
            <a:r>
              <a:rPr lang="fr-BE" dirty="0"/>
              <a:t>        </a:t>
            </a:r>
            <a:r>
              <a:rPr lang="fr-BE" dirty="0" err="1"/>
              <a:t>printf</a:t>
            </a:r>
            <a:r>
              <a:rPr lang="fr-BE" dirty="0"/>
              <a:t>("</a:t>
            </a:r>
            <a:r>
              <a:rPr lang="fr-BE" dirty="0" err="1"/>
              <a:t>sizeof</a:t>
            </a:r>
            <a:r>
              <a:rPr lang="fr-BE" dirty="0"/>
              <a:t>(char)             = %d\n", </a:t>
            </a:r>
            <a:r>
              <a:rPr lang="fr-BE" dirty="0" err="1"/>
              <a:t>sizeof</a:t>
            </a:r>
            <a:r>
              <a:rPr lang="fr-BE" dirty="0"/>
              <a:t>(char));</a:t>
            </a:r>
          </a:p>
          <a:p>
            <a:r>
              <a:rPr lang="fr-BE" dirty="0"/>
              <a:t>        </a:t>
            </a:r>
            <a:r>
              <a:rPr lang="fr-BE" dirty="0" err="1"/>
              <a:t>printf</a:t>
            </a:r>
            <a:r>
              <a:rPr lang="fr-BE" dirty="0"/>
              <a:t>("</a:t>
            </a:r>
            <a:r>
              <a:rPr lang="fr-BE" dirty="0" err="1"/>
              <a:t>sizeof</a:t>
            </a:r>
            <a:r>
              <a:rPr lang="fr-BE" dirty="0"/>
              <a:t>(short)            = %d\n", </a:t>
            </a:r>
            <a:r>
              <a:rPr lang="fr-BE" dirty="0" err="1"/>
              <a:t>sizeof</a:t>
            </a:r>
            <a:r>
              <a:rPr lang="fr-BE" dirty="0"/>
              <a:t>(short));</a:t>
            </a:r>
          </a:p>
          <a:p>
            <a:r>
              <a:rPr lang="fr-BE" dirty="0"/>
              <a:t>        </a:t>
            </a:r>
            <a:r>
              <a:rPr lang="fr-BE" dirty="0" err="1"/>
              <a:t>printf</a:t>
            </a:r>
            <a:r>
              <a:rPr lang="fr-BE" dirty="0"/>
              <a:t>("</a:t>
            </a:r>
            <a:r>
              <a:rPr lang="fr-BE" dirty="0" err="1"/>
              <a:t>sizeof</a:t>
            </a:r>
            <a:r>
              <a:rPr lang="fr-BE" dirty="0"/>
              <a:t>(</a:t>
            </a:r>
            <a:r>
              <a:rPr lang="fr-BE" dirty="0" err="1"/>
              <a:t>int</a:t>
            </a:r>
            <a:r>
              <a:rPr lang="fr-BE" dirty="0"/>
              <a:t>)                 = %d\n", </a:t>
            </a:r>
            <a:r>
              <a:rPr lang="fr-BE" dirty="0" err="1"/>
              <a:t>sizeof</a:t>
            </a:r>
            <a:r>
              <a:rPr lang="fr-BE" dirty="0"/>
              <a:t>(</a:t>
            </a:r>
            <a:r>
              <a:rPr lang="fr-BE" dirty="0" err="1"/>
              <a:t>int</a:t>
            </a:r>
            <a:r>
              <a:rPr lang="fr-BE" dirty="0"/>
              <a:t>));</a:t>
            </a:r>
          </a:p>
          <a:p>
            <a:r>
              <a:rPr lang="fr-BE" dirty="0"/>
              <a:t>        </a:t>
            </a:r>
            <a:r>
              <a:rPr lang="fr-BE" dirty="0" err="1"/>
              <a:t>printf</a:t>
            </a:r>
            <a:r>
              <a:rPr lang="fr-BE" dirty="0"/>
              <a:t>("</a:t>
            </a:r>
            <a:r>
              <a:rPr lang="fr-BE" dirty="0" err="1"/>
              <a:t>sizeof</a:t>
            </a:r>
            <a:r>
              <a:rPr lang="fr-BE" dirty="0"/>
              <a:t>(long)              = %d\n", </a:t>
            </a:r>
            <a:r>
              <a:rPr lang="fr-BE" dirty="0" err="1"/>
              <a:t>sizeof</a:t>
            </a:r>
            <a:r>
              <a:rPr lang="fr-BE" dirty="0"/>
              <a:t>(long));</a:t>
            </a:r>
          </a:p>
          <a:p>
            <a:r>
              <a:rPr lang="fr-BE" dirty="0"/>
              <a:t>        </a:t>
            </a:r>
            <a:r>
              <a:rPr lang="fr-BE" dirty="0" err="1"/>
              <a:t>printf</a:t>
            </a:r>
            <a:r>
              <a:rPr lang="fr-BE" dirty="0"/>
              <a:t>("</a:t>
            </a:r>
            <a:r>
              <a:rPr lang="fr-BE" dirty="0" err="1"/>
              <a:t>sizeof</a:t>
            </a:r>
            <a:r>
              <a:rPr lang="fr-BE" dirty="0"/>
              <a:t>(long </a:t>
            </a:r>
            <a:r>
              <a:rPr lang="fr-BE" dirty="0" err="1"/>
              <a:t>long</a:t>
            </a:r>
            <a:r>
              <a:rPr lang="fr-BE" dirty="0"/>
              <a:t>)     = %d\n", </a:t>
            </a:r>
            <a:r>
              <a:rPr lang="fr-BE" dirty="0" err="1"/>
              <a:t>sizeof</a:t>
            </a:r>
            <a:r>
              <a:rPr lang="fr-BE" dirty="0"/>
              <a:t>(long </a:t>
            </a:r>
            <a:r>
              <a:rPr lang="fr-BE" dirty="0" err="1"/>
              <a:t>long</a:t>
            </a:r>
            <a:r>
              <a:rPr lang="fr-BE" dirty="0"/>
              <a:t>));</a:t>
            </a:r>
          </a:p>
          <a:p>
            <a:r>
              <a:rPr lang="fr-BE" dirty="0"/>
              <a:t>        </a:t>
            </a:r>
            <a:r>
              <a:rPr lang="fr-BE" dirty="0" err="1"/>
              <a:t>printf</a:t>
            </a:r>
            <a:r>
              <a:rPr lang="fr-BE" dirty="0"/>
              <a:t>("</a:t>
            </a:r>
            <a:r>
              <a:rPr lang="fr-BE" dirty="0" err="1"/>
              <a:t>sizeof</a:t>
            </a:r>
            <a:r>
              <a:rPr lang="fr-BE" dirty="0"/>
              <a:t>(</a:t>
            </a:r>
            <a:r>
              <a:rPr lang="fr-BE" dirty="0" err="1"/>
              <a:t>float</a:t>
            </a:r>
            <a:r>
              <a:rPr lang="fr-BE" dirty="0"/>
              <a:t>)              = %d\n", </a:t>
            </a:r>
            <a:r>
              <a:rPr lang="fr-BE" dirty="0" err="1"/>
              <a:t>sizeof</a:t>
            </a:r>
            <a:r>
              <a:rPr lang="fr-BE" dirty="0"/>
              <a:t>(</a:t>
            </a:r>
            <a:r>
              <a:rPr lang="fr-BE" dirty="0" err="1"/>
              <a:t>float</a:t>
            </a:r>
            <a:r>
              <a:rPr lang="fr-BE" dirty="0"/>
              <a:t>));</a:t>
            </a:r>
          </a:p>
          <a:p>
            <a:r>
              <a:rPr lang="fr-BE" dirty="0"/>
              <a:t>        </a:t>
            </a:r>
            <a:r>
              <a:rPr lang="fr-BE" dirty="0" err="1"/>
              <a:t>printf</a:t>
            </a:r>
            <a:r>
              <a:rPr lang="fr-BE" dirty="0"/>
              <a:t>("</a:t>
            </a:r>
            <a:r>
              <a:rPr lang="fr-BE" dirty="0" err="1"/>
              <a:t>sizeof</a:t>
            </a:r>
            <a:r>
              <a:rPr lang="fr-BE" dirty="0"/>
              <a:t>(double)          = %d\n", </a:t>
            </a:r>
            <a:r>
              <a:rPr lang="fr-BE" dirty="0" err="1"/>
              <a:t>sizeof</a:t>
            </a:r>
            <a:r>
              <a:rPr lang="fr-BE" dirty="0"/>
              <a:t>(double));</a:t>
            </a:r>
          </a:p>
          <a:p>
            <a:r>
              <a:rPr lang="fr-BE" dirty="0"/>
              <a:t>        </a:t>
            </a:r>
            <a:r>
              <a:rPr lang="fr-BE" dirty="0" err="1"/>
              <a:t>printf</a:t>
            </a:r>
            <a:r>
              <a:rPr lang="fr-BE" dirty="0"/>
              <a:t>("</a:t>
            </a:r>
            <a:r>
              <a:rPr lang="fr-BE" dirty="0" err="1"/>
              <a:t>sizeof</a:t>
            </a:r>
            <a:r>
              <a:rPr lang="fr-BE" dirty="0"/>
              <a:t>(long double) = %d\n", </a:t>
            </a:r>
            <a:r>
              <a:rPr lang="fr-BE" dirty="0" err="1"/>
              <a:t>sizeof</a:t>
            </a:r>
            <a:r>
              <a:rPr lang="fr-BE" dirty="0"/>
              <a:t>(long double));</a:t>
            </a:r>
          </a:p>
          <a:p>
            <a:r>
              <a:rPr lang="fr-BE" dirty="0"/>
              <a:t>}</a:t>
            </a:r>
          </a:p>
        </p:txBody>
      </p:sp>
      <p:sp>
        <p:nvSpPr>
          <p:cNvPr id="4" name="Espace réservé du numéro de diapositive 3"/>
          <p:cNvSpPr>
            <a:spLocks noGrp="1"/>
          </p:cNvSpPr>
          <p:nvPr>
            <p:ph type="sldNum" sz="quarter" idx="10"/>
          </p:nvPr>
        </p:nvSpPr>
        <p:spPr/>
        <p:txBody>
          <a:bodyPr/>
          <a:lstStyle/>
          <a:p>
            <a:pPr>
              <a:defRPr/>
            </a:pPr>
            <a:fld id="{956B418D-EB88-4D29-9295-7738E6EE1129}" type="slidenum">
              <a:rPr lang="en-GB" smtClean="0"/>
              <a:pPr>
                <a:defRPr/>
              </a:pPr>
              <a:t>19</a:t>
            </a:fld>
            <a:endParaRPr lang="en-GB" dirty="0"/>
          </a:p>
        </p:txBody>
      </p:sp>
    </p:spTree>
    <p:extLst>
      <p:ext uri="{BB962C8B-B14F-4D97-AF65-F5344CB8AC3E}">
        <p14:creationId xmlns:p14="http://schemas.microsoft.com/office/powerpoint/2010/main" val="14527637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pPr>
              <a:defRPr/>
            </a:pPr>
            <a:fld id="{B1C68B7C-8F32-CC48-8184-E12CEE3A74EA}" type="slidenum">
              <a:rPr lang="fr-FR" smtClean="0"/>
              <a:pPr>
                <a:defRPr/>
              </a:pPr>
              <a:t>20</a:t>
            </a:fld>
            <a:endParaRPr lang="fr-FR"/>
          </a:p>
        </p:txBody>
      </p:sp>
    </p:spTree>
    <p:extLst>
      <p:ext uri="{BB962C8B-B14F-4D97-AF65-F5344CB8AC3E}">
        <p14:creationId xmlns:p14="http://schemas.microsoft.com/office/powerpoint/2010/main" val="17686707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pPr>
              <a:defRPr/>
            </a:pPr>
            <a:fld id="{B1C68B7C-8F32-CC48-8184-E12CEE3A74EA}" type="slidenum">
              <a:rPr lang="fr-FR" smtClean="0"/>
              <a:pPr>
                <a:defRPr/>
              </a:pPr>
              <a:t>22</a:t>
            </a:fld>
            <a:endParaRPr lang="fr-FR"/>
          </a:p>
        </p:txBody>
      </p:sp>
    </p:spTree>
    <p:extLst>
      <p:ext uri="{BB962C8B-B14F-4D97-AF65-F5344CB8AC3E}">
        <p14:creationId xmlns:p14="http://schemas.microsoft.com/office/powerpoint/2010/main" val="10013690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err="1"/>
              <a:t>Réalloc</a:t>
            </a:r>
            <a:r>
              <a:rPr lang="fr-BE" dirty="0"/>
              <a:t> conserve la valeur d’origine si c’est possible (place libre à la suite), sinon renvoie une adresse différente mais le contenu original est gardé !!!</a:t>
            </a:r>
          </a:p>
          <a:p>
            <a:r>
              <a:rPr lang="fr-BE" dirty="0"/>
              <a:t>Voir programme </a:t>
            </a:r>
            <a:br>
              <a:rPr lang="fr-BE" dirty="0"/>
            </a:br>
            <a:r>
              <a:rPr lang="fr-FR" dirty="0"/>
              <a:t>C:\Users\Cha\Google Drive\Cours-2019-2020\C Avancé\Labos\Serie3_Pointeurs\Serie3_Pointeurs </a:t>
            </a:r>
            <a:endParaRPr lang="fr-BE" dirty="0"/>
          </a:p>
        </p:txBody>
      </p:sp>
      <p:sp>
        <p:nvSpPr>
          <p:cNvPr id="4" name="Espace réservé du numéro de diapositive 3"/>
          <p:cNvSpPr>
            <a:spLocks noGrp="1"/>
          </p:cNvSpPr>
          <p:nvPr>
            <p:ph type="sldNum" sz="quarter" idx="5"/>
          </p:nvPr>
        </p:nvSpPr>
        <p:spPr/>
        <p:txBody>
          <a:bodyPr/>
          <a:lstStyle/>
          <a:p>
            <a:pPr>
              <a:defRPr/>
            </a:pPr>
            <a:fld id="{B1C68B7C-8F32-CC48-8184-E12CEE3A74EA}" type="slidenum">
              <a:rPr lang="fr-FR" smtClean="0"/>
              <a:pPr>
                <a:defRPr/>
              </a:pPr>
              <a:t>26</a:t>
            </a:fld>
            <a:endParaRPr lang="fr-FR"/>
          </a:p>
        </p:txBody>
      </p:sp>
    </p:spTree>
    <p:extLst>
      <p:ext uri="{BB962C8B-B14F-4D97-AF65-F5344CB8AC3E}">
        <p14:creationId xmlns:p14="http://schemas.microsoft.com/office/powerpoint/2010/main" val="2625705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a:t>A vérifier</a:t>
            </a:r>
          </a:p>
        </p:txBody>
      </p:sp>
      <p:sp>
        <p:nvSpPr>
          <p:cNvPr id="4" name="Espace réservé du numéro de diapositive 3"/>
          <p:cNvSpPr>
            <a:spLocks noGrp="1"/>
          </p:cNvSpPr>
          <p:nvPr>
            <p:ph type="sldNum" sz="quarter" idx="5"/>
          </p:nvPr>
        </p:nvSpPr>
        <p:spPr/>
        <p:txBody>
          <a:bodyPr/>
          <a:lstStyle/>
          <a:p>
            <a:pPr>
              <a:defRPr/>
            </a:pPr>
            <a:fld id="{B1C68B7C-8F32-CC48-8184-E12CEE3A74EA}" type="slidenum">
              <a:rPr lang="fr-FR" smtClean="0"/>
              <a:pPr>
                <a:defRPr/>
              </a:pPr>
              <a:t>27</a:t>
            </a:fld>
            <a:endParaRPr lang="fr-FR"/>
          </a:p>
        </p:txBody>
      </p:sp>
    </p:spTree>
    <p:extLst>
      <p:ext uri="{BB962C8B-B14F-4D97-AF65-F5344CB8AC3E}">
        <p14:creationId xmlns:p14="http://schemas.microsoft.com/office/powerpoint/2010/main" val="36664540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pPr>
              <a:defRPr/>
            </a:pPr>
            <a:fld id="{B1C68B7C-8F32-CC48-8184-E12CEE3A74EA}" type="slidenum">
              <a:rPr lang="fr-FR" smtClean="0"/>
              <a:pPr>
                <a:defRPr/>
              </a:pPr>
              <a:t>28</a:t>
            </a:fld>
            <a:endParaRPr lang="fr-FR"/>
          </a:p>
        </p:txBody>
      </p:sp>
    </p:spTree>
    <p:extLst>
      <p:ext uri="{BB962C8B-B14F-4D97-AF65-F5344CB8AC3E}">
        <p14:creationId xmlns:p14="http://schemas.microsoft.com/office/powerpoint/2010/main" val="3045810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pPr>
              <a:defRPr/>
            </a:pPr>
            <a:fld id="{B1C68B7C-8F32-CC48-8184-E12CEE3A74EA}" type="slidenum">
              <a:rPr lang="fr-FR" smtClean="0"/>
              <a:pPr>
                <a:defRPr/>
              </a:pPr>
              <a:t>3</a:t>
            </a:fld>
            <a:endParaRPr lang="fr-FR"/>
          </a:p>
        </p:txBody>
      </p:sp>
    </p:spTree>
    <p:extLst>
      <p:ext uri="{BB962C8B-B14F-4D97-AF65-F5344CB8AC3E}">
        <p14:creationId xmlns:p14="http://schemas.microsoft.com/office/powerpoint/2010/main" val="14752466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fr-BE" sz="1200" dirty="0"/>
              <a:t>Toute modification d’une variable reçue par adresse, effectuée à l'intérieur de la fonction appelée, sera prise en compte dans la fonction principale (appelante).</a:t>
            </a:r>
          </a:p>
          <a:p>
            <a:endParaRPr lang="fr-BE" dirty="0"/>
          </a:p>
        </p:txBody>
      </p:sp>
      <p:sp>
        <p:nvSpPr>
          <p:cNvPr id="4" name="Espace réservé du numéro de diapositive 3"/>
          <p:cNvSpPr>
            <a:spLocks noGrp="1"/>
          </p:cNvSpPr>
          <p:nvPr>
            <p:ph type="sldNum" sz="quarter" idx="5"/>
          </p:nvPr>
        </p:nvSpPr>
        <p:spPr/>
        <p:txBody>
          <a:bodyPr/>
          <a:lstStyle/>
          <a:p>
            <a:pPr>
              <a:defRPr/>
            </a:pPr>
            <a:fld id="{B1C68B7C-8F32-CC48-8184-E12CEE3A74EA}" type="slidenum">
              <a:rPr lang="fr-FR" smtClean="0"/>
              <a:pPr>
                <a:defRPr/>
              </a:pPr>
              <a:t>31</a:t>
            </a:fld>
            <a:endParaRPr lang="fr-FR"/>
          </a:p>
        </p:txBody>
      </p:sp>
    </p:spTree>
    <p:extLst>
      <p:ext uri="{BB962C8B-B14F-4D97-AF65-F5344CB8AC3E}">
        <p14:creationId xmlns:p14="http://schemas.microsoft.com/office/powerpoint/2010/main" val="3067307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pPr>
              <a:defRPr/>
            </a:pPr>
            <a:fld id="{B1C68B7C-8F32-CC48-8184-E12CEE3A74EA}" type="slidenum">
              <a:rPr lang="fr-FR" smtClean="0"/>
              <a:pPr>
                <a:defRPr/>
              </a:pPr>
              <a:t>4</a:t>
            </a:fld>
            <a:endParaRPr lang="fr-FR"/>
          </a:p>
        </p:txBody>
      </p:sp>
    </p:spTree>
    <p:extLst>
      <p:ext uri="{BB962C8B-B14F-4D97-AF65-F5344CB8AC3E}">
        <p14:creationId xmlns:p14="http://schemas.microsoft.com/office/powerpoint/2010/main" val="1499179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a:t>1C = 16+12=28</a:t>
            </a:r>
          </a:p>
          <a:p>
            <a:r>
              <a:rPr lang="fr-BE" dirty="0"/>
              <a:t>20 = 32</a:t>
            </a:r>
          </a:p>
        </p:txBody>
      </p:sp>
      <p:sp>
        <p:nvSpPr>
          <p:cNvPr id="4" name="Espace réservé du numéro de diapositive 3"/>
          <p:cNvSpPr>
            <a:spLocks noGrp="1"/>
          </p:cNvSpPr>
          <p:nvPr>
            <p:ph type="sldNum" sz="quarter" idx="5"/>
          </p:nvPr>
        </p:nvSpPr>
        <p:spPr/>
        <p:txBody>
          <a:bodyPr/>
          <a:lstStyle/>
          <a:p>
            <a:pPr>
              <a:defRPr/>
            </a:pPr>
            <a:fld id="{B1C68B7C-8F32-CC48-8184-E12CEE3A74EA}" type="slidenum">
              <a:rPr lang="fr-FR" smtClean="0"/>
              <a:pPr>
                <a:defRPr/>
              </a:pPr>
              <a:t>5</a:t>
            </a:fld>
            <a:endParaRPr lang="fr-FR"/>
          </a:p>
        </p:txBody>
      </p:sp>
    </p:spTree>
    <p:extLst>
      <p:ext uri="{BB962C8B-B14F-4D97-AF65-F5344CB8AC3E}">
        <p14:creationId xmlns:p14="http://schemas.microsoft.com/office/powerpoint/2010/main" val="903048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a:t>Incrémenter, décrémenter =&gt; voir tableaux et pointeurs</a:t>
            </a:r>
          </a:p>
          <a:p>
            <a:r>
              <a:rPr lang="fr-BE" dirty="0"/>
              <a:t>!= </a:t>
            </a:r>
            <a:r>
              <a:rPr lang="fr-BE" dirty="0" err="1"/>
              <a:t>null</a:t>
            </a:r>
            <a:r>
              <a:rPr lang="fr-BE" dirty="0"/>
              <a:t> =&gt; listes chainées ou arbres</a:t>
            </a:r>
          </a:p>
        </p:txBody>
      </p:sp>
      <p:sp>
        <p:nvSpPr>
          <p:cNvPr id="4" name="Espace réservé du numéro de diapositive 3"/>
          <p:cNvSpPr>
            <a:spLocks noGrp="1"/>
          </p:cNvSpPr>
          <p:nvPr>
            <p:ph type="sldNum" sz="quarter" idx="5"/>
          </p:nvPr>
        </p:nvSpPr>
        <p:spPr/>
        <p:txBody>
          <a:bodyPr/>
          <a:lstStyle/>
          <a:p>
            <a:pPr>
              <a:defRPr/>
            </a:pPr>
            <a:fld id="{B1C68B7C-8F32-CC48-8184-E12CEE3A74EA}" type="slidenum">
              <a:rPr lang="fr-FR" smtClean="0"/>
              <a:pPr>
                <a:defRPr/>
              </a:pPr>
              <a:t>6</a:t>
            </a:fld>
            <a:endParaRPr lang="fr-FR"/>
          </a:p>
        </p:txBody>
      </p:sp>
    </p:spTree>
    <p:extLst>
      <p:ext uri="{BB962C8B-B14F-4D97-AF65-F5344CB8AC3E}">
        <p14:creationId xmlns:p14="http://schemas.microsoft.com/office/powerpoint/2010/main" val="152405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a:t>Remarque sur la déclarative double</a:t>
            </a:r>
          </a:p>
          <a:p>
            <a:r>
              <a:rPr lang="fr-BE" dirty="0"/>
              <a:t>Dans les tableaux </a:t>
            </a:r>
          </a:p>
        </p:txBody>
      </p:sp>
      <p:sp>
        <p:nvSpPr>
          <p:cNvPr id="4" name="Espace réservé du numéro de diapositive 3"/>
          <p:cNvSpPr>
            <a:spLocks noGrp="1"/>
          </p:cNvSpPr>
          <p:nvPr>
            <p:ph type="sldNum" sz="quarter" idx="5"/>
          </p:nvPr>
        </p:nvSpPr>
        <p:spPr/>
        <p:txBody>
          <a:bodyPr/>
          <a:lstStyle/>
          <a:p>
            <a:pPr>
              <a:defRPr/>
            </a:pPr>
            <a:fld id="{B1C68B7C-8F32-CC48-8184-E12CEE3A74EA}" type="slidenum">
              <a:rPr lang="fr-FR" smtClean="0"/>
              <a:pPr>
                <a:defRPr/>
              </a:pPr>
              <a:t>7</a:t>
            </a:fld>
            <a:endParaRPr lang="fr-FR"/>
          </a:p>
        </p:txBody>
      </p:sp>
    </p:spTree>
    <p:extLst>
      <p:ext uri="{BB962C8B-B14F-4D97-AF65-F5344CB8AC3E}">
        <p14:creationId xmlns:p14="http://schemas.microsoft.com/office/powerpoint/2010/main" val="1898292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a:t>En rouge : pour info uniquement !!!!!!!!!!!!!!!!!!!!</a:t>
            </a:r>
          </a:p>
        </p:txBody>
      </p:sp>
      <p:sp>
        <p:nvSpPr>
          <p:cNvPr id="4" name="Espace réservé du numéro de diapositive 3"/>
          <p:cNvSpPr>
            <a:spLocks noGrp="1"/>
          </p:cNvSpPr>
          <p:nvPr>
            <p:ph type="sldNum" sz="quarter" idx="5"/>
          </p:nvPr>
        </p:nvSpPr>
        <p:spPr/>
        <p:txBody>
          <a:bodyPr/>
          <a:lstStyle/>
          <a:p>
            <a:pPr>
              <a:defRPr/>
            </a:pPr>
            <a:fld id="{B1C68B7C-8F32-CC48-8184-E12CEE3A74EA}" type="slidenum">
              <a:rPr lang="fr-FR" smtClean="0"/>
              <a:pPr>
                <a:defRPr/>
              </a:pPr>
              <a:t>9</a:t>
            </a:fld>
            <a:endParaRPr lang="fr-FR"/>
          </a:p>
        </p:txBody>
      </p:sp>
    </p:spTree>
    <p:extLst>
      <p:ext uri="{BB962C8B-B14F-4D97-AF65-F5344CB8AC3E}">
        <p14:creationId xmlns:p14="http://schemas.microsoft.com/office/powerpoint/2010/main" val="945796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pPr>
              <a:defRPr/>
            </a:pPr>
            <a:fld id="{B1C68B7C-8F32-CC48-8184-E12CEE3A74EA}" type="slidenum">
              <a:rPr lang="fr-FR" smtClean="0"/>
              <a:pPr>
                <a:defRPr/>
              </a:pPr>
              <a:t>11</a:t>
            </a:fld>
            <a:endParaRPr lang="fr-FR"/>
          </a:p>
        </p:txBody>
      </p:sp>
    </p:spTree>
    <p:extLst>
      <p:ext uri="{BB962C8B-B14F-4D97-AF65-F5344CB8AC3E}">
        <p14:creationId xmlns:p14="http://schemas.microsoft.com/office/powerpoint/2010/main" val="3466991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pPr>
              <a:defRPr/>
            </a:pPr>
            <a:fld id="{B1C68B7C-8F32-CC48-8184-E12CEE3A74EA}" type="slidenum">
              <a:rPr lang="fr-FR" smtClean="0"/>
              <a:pPr>
                <a:defRPr/>
              </a:pPr>
              <a:t>12</a:t>
            </a:fld>
            <a:endParaRPr lang="fr-FR"/>
          </a:p>
        </p:txBody>
      </p:sp>
    </p:spTree>
    <p:extLst>
      <p:ext uri="{BB962C8B-B14F-4D97-AF65-F5344CB8AC3E}">
        <p14:creationId xmlns:p14="http://schemas.microsoft.com/office/powerpoint/2010/main" val="319373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4" name="Image 3" descr="henallux_montgolfiere.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851275" y="333375"/>
            <a:ext cx="1441450" cy="1670050"/>
          </a:xfrm>
          <a:prstGeom prst="rect">
            <a:avLst/>
          </a:prstGeom>
          <a:ln>
            <a:noFill/>
          </a:ln>
          <a:effectLst>
            <a:outerShdw blurRad="292100" dist="139700" dir="2700000" algn="tl" rotWithShape="0">
              <a:srgbClr val="333333">
                <a:alpha val="65000"/>
              </a:srgbClr>
            </a:outerShdw>
          </a:effectLst>
        </p:spPr>
      </p:pic>
      <p:sp>
        <p:nvSpPr>
          <p:cNvPr id="2" name="Titre 1"/>
          <p:cNvSpPr>
            <a:spLocks noGrp="1"/>
          </p:cNvSpPr>
          <p:nvPr>
            <p:ph type="ctrTitle"/>
          </p:nvPr>
        </p:nvSpPr>
        <p:spPr>
          <a:xfrm>
            <a:off x="685800" y="2130425"/>
            <a:ext cx="7772400" cy="1848908"/>
          </a:xfrm>
        </p:spPr>
        <p:txBody>
          <a:bodyPr/>
          <a:lstStyle>
            <a:lvl1pPr>
              <a:defRPr sz="4400" b="1">
                <a:solidFill>
                  <a:schemeClr val="tx2"/>
                </a:solidFill>
              </a:defRPr>
            </a:lvl1pPr>
          </a:lstStyle>
          <a:p>
            <a:r>
              <a:rPr lang="nl-BE" dirty="0"/>
              <a:t>Cliquez et modifiez le titre</a:t>
            </a:r>
            <a:endParaRPr lang="en-US" dirty="0"/>
          </a:p>
        </p:txBody>
      </p:sp>
      <p:sp>
        <p:nvSpPr>
          <p:cNvPr id="3" name="Sous-titre 2"/>
          <p:cNvSpPr>
            <a:spLocks noGrp="1"/>
          </p:cNvSpPr>
          <p:nvPr>
            <p:ph type="subTitle" idx="1"/>
          </p:nvPr>
        </p:nvSpPr>
        <p:spPr>
          <a:xfrm>
            <a:off x="2599266" y="4224866"/>
            <a:ext cx="5858933" cy="1413933"/>
          </a:xfrm>
        </p:spPr>
        <p:txBody>
          <a:bodyPr anchor="b"/>
          <a:lstStyle>
            <a:lvl1pPr marL="0" indent="0" algn="l">
              <a:buNone/>
              <a:defRPr sz="2000" i="1"/>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nl-BE" dirty="0"/>
              <a:t>Cliquez pour modifier le style des sous-titres du masque</a:t>
            </a:r>
            <a:endParaRPr lang="en-US" dirty="0"/>
          </a:p>
        </p:txBody>
      </p:sp>
    </p:spTree>
    <p:extLst>
      <p:ext uri="{BB962C8B-B14F-4D97-AF65-F5344CB8AC3E}">
        <p14:creationId xmlns:p14="http://schemas.microsoft.com/office/powerpoint/2010/main" val="3662583331"/>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sous 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a:xfrm>
            <a:off x="457200" y="1818640"/>
            <a:ext cx="8229600" cy="4429760"/>
          </a:xfrm>
        </p:spPr>
        <p:txBody>
          <a:bodyPr/>
          <a:lstStyle/>
          <a:p>
            <a:pPr lvl="0"/>
            <a:r>
              <a:rPr lang="nl-BE" dirty="0" err="1"/>
              <a:t>Cliquez</a:t>
            </a:r>
            <a:r>
              <a:rPr lang="nl-BE" dirty="0"/>
              <a:t> pour </a:t>
            </a:r>
            <a:r>
              <a:rPr lang="nl-BE" dirty="0" err="1"/>
              <a:t>modifier</a:t>
            </a:r>
            <a:r>
              <a:rPr lang="nl-BE" dirty="0"/>
              <a:t> les </a:t>
            </a:r>
            <a:r>
              <a:rPr lang="nl-BE" dirty="0" err="1"/>
              <a:t>styles</a:t>
            </a:r>
            <a:r>
              <a:rPr lang="nl-BE" dirty="0"/>
              <a:t> du </a:t>
            </a:r>
            <a:r>
              <a:rPr lang="nl-BE" dirty="0" err="1"/>
              <a:t>texte</a:t>
            </a:r>
            <a:r>
              <a:rPr lang="nl-BE" dirty="0"/>
              <a:t> du </a:t>
            </a:r>
            <a:r>
              <a:rPr lang="nl-BE" dirty="0" err="1"/>
              <a:t>masque</a:t>
            </a:r>
            <a:endParaRPr lang="nl-BE" dirty="0"/>
          </a:p>
          <a:p>
            <a:pPr lvl="1"/>
            <a:r>
              <a:rPr lang="nl-BE" dirty="0" err="1"/>
              <a:t>Deuxième</a:t>
            </a:r>
            <a:r>
              <a:rPr lang="nl-BE" dirty="0"/>
              <a:t> niveau</a:t>
            </a:r>
          </a:p>
          <a:p>
            <a:pPr lvl="2"/>
            <a:r>
              <a:rPr lang="nl-BE" dirty="0" err="1"/>
              <a:t>Troisième</a:t>
            </a:r>
            <a:r>
              <a:rPr lang="nl-BE" dirty="0"/>
              <a:t> niveau</a:t>
            </a:r>
          </a:p>
        </p:txBody>
      </p:sp>
      <p:sp>
        <p:nvSpPr>
          <p:cNvPr id="11" name="Titre 10">
            <a:extLst>
              <a:ext uri="{FF2B5EF4-FFF2-40B4-BE49-F238E27FC236}">
                <a16:creationId xmlns:a16="http://schemas.microsoft.com/office/drawing/2014/main" id="{9F7A0488-617E-463F-B563-28D660A07835}"/>
              </a:ext>
            </a:extLst>
          </p:cNvPr>
          <p:cNvSpPr>
            <a:spLocks noGrp="1"/>
          </p:cNvSpPr>
          <p:nvPr>
            <p:ph type="title"/>
          </p:nvPr>
        </p:nvSpPr>
        <p:spPr/>
        <p:txBody>
          <a:bodyPr/>
          <a:lstStyle/>
          <a:p>
            <a:r>
              <a:rPr lang="fr-FR" dirty="0"/>
              <a:t>Modifiez le style du titre</a:t>
            </a:r>
            <a:endParaRPr lang="fr-BE" dirty="0"/>
          </a:p>
        </p:txBody>
      </p:sp>
      <p:sp>
        <p:nvSpPr>
          <p:cNvPr id="13" name="Espace réservé du pied de page 12">
            <a:extLst>
              <a:ext uri="{FF2B5EF4-FFF2-40B4-BE49-F238E27FC236}">
                <a16:creationId xmlns:a16="http://schemas.microsoft.com/office/drawing/2014/main" id="{F42DF8F8-483B-41F1-9786-0138FD132C85}"/>
              </a:ext>
            </a:extLst>
          </p:cNvPr>
          <p:cNvSpPr>
            <a:spLocks noGrp="1"/>
          </p:cNvSpPr>
          <p:nvPr>
            <p:ph type="ftr" sz="quarter" idx="11"/>
          </p:nvPr>
        </p:nvSpPr>
        <p:spPr/>
        <p:txBody>
          <a:bodyPr/>
          <a:lstStyle/>
          <a:p>
            <a:pPr>
              <a:defRPr/>
            </a:pPr>
            <a:r>
              <a:rPr lang="fr-FR"/>
              <a:t>Chantal Bertrand – Cécile Pirotte</a:t>
            </a:r>
          </a:p>
        </p:txBody>
      </p:sp>
      <p:sp>
        <p:nvSpPr>
          <p:cNvPr id="14" name="Espace réservé du numéro de diapositive 13">
            <a:extLst>
              <a:ext uri="{FF2B5EF4-FFF2-40B4-BE49-F238E27FC236}">
                <a16:creationId xmlns:a16="http://schemas.microsoft.com/office/drawing/2014/main" id="{0BE26606-5B63-4A53-A342-E330233AFC16}"/>
              </a:ext>
            </a:extLst>
          </p:cNvPr>
          <p:cNvSpPr>
            <a:spLocks noGrp="1"/>
          </p:cNvSpPr>
          <p:nvPr>
            <p:ph type="sldNum" sz="quarter" idx="12"/>
          </p:nvPr>
        </p:nvSpPr>
        <p:spPr/>
        <p:txBody>
          <a:bodyPr/>
          <a:lstStyle/>
          <a:p>
            <a:pPr>
              <a:defRPr/>
            </a:pPr>
            <a:fld id="{0D88FBAC-F17B-E84E-83CA-507A047E63EF}" type="slidenum">
              <a:rPr lang="fr-FR" smtClean="0"/>
              <a:pPr>
                <a:defRPr/>
              </a:pPr>
              <a:t>‹N°›</a:t>
            </a:fld>
            <a:endParaRPr lang="fr-FR" dirty="0"/>
          </a:p>
        </p:txBody>
      </p:sp>
      <p:sp>
        <p:nvSpPr>
          <p:cNvPr id="16" name="Espace réservé du contenu 15">
            <a:extLst>
              <a:ext uri="{FF2B5EF4-FFF2-40B4-BE49-F238E27FC236}">
                <a16:creationId xmlns:a16="http://schemas.microsoft.com/office/drawing/2014/main" id="{01D4A3C0-E327-48EF-B208-BC40E0A74BE2}"/>
              </a:ext>
            </a:extLst>
          </p:cNvPr>
          <p:cNvSpPr>
            <a:spLocks noGrp="1"/>
          </p:cNvSpPr>
          <p:nvPr>
            <p:ph sz="quarter" idx="13" hasCustomPrompt="1"/>
          </p:nvPr>
        </p:nvSpPr>
        <p:spPr>
          <a:xfrm>
            <a:off x="457200" y="1239838"/>
            <a:ext cx="8229600" cy="579437"/>
          </a:xfrm>
        </p:spPr>
        <p:txBody>
          <a:bodyPr/>
          <a:lstStyle>
            <a:lvl1pPr marL="0" indent="0">
              <a:buNone/>
              <a:defRPr b="1"/>
            </a:lvl1pPr>
          </a:lstStyle>
          <a:p>
            <a:pPr lvl="0"/>
            <a:r>
              <a:rPr lang="fr-FR" dirty="0"/>
              <a:t>Modifier le style du titre</a:t>
            </a:r>
            <a:endParaRPr lang="fr-BE" dirty="0"/>
          </a:p>
        </p:txBody>
      </p:sp>
    </p:spTree>
    <p:extLst>
      <p:ext uri="{BB962C8B-B14F-4D97-AF65-F5344CB8AC3E}">
        <p14:creationId xmlns:p14="http://schemas.microsoft.com/office/powerpoint/2010/main" val="792908619"/>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US"/>
          </a:p>
        </p:txBody>
      </p:sp>
      <p:sp>
        <p:nvSpPr>
          <p:cNvPr id="3" name="Espace réservé du contenu 2"/>
          <p:cNvSpPr>
            <a:spLocks noGrp="1"/>
          </p:cNvSpPr>
          <p:nvPr>
            <p:ph idx="1" hasCustomPrompt="1"/>
          </p:nvPr>
        </p:nvSpPr>
        <p:spPr/>
        <p:txBody>
          <a:bodyPr/>
          <a:lstStyle/>
          <a:p>
            <a:pPr lvl="0"/>
            <a:r>
              <a:rPr lang="nl-BE" dirty="0" err="1"/>
              <a:t>Cliquez</a:t>
            </a:r>
            <a:r>
              <a:rPr lang="nl-BE" dirty="0"/>
              <a:t> pour </a:t>
            </a:r>
            <a:r>
              <a:rPr lang="nl-BE" dirty="0" err="1"/>
              <a:t>modifier</a:t>
            </a:r>
            <a:r>
              <a:rPr lang="nl-BE" dirty="0"/>
              <a:t> les </a:t>
            </a:r>
            <a:r>
              <a:rPr lang="nl-BE" dirty="0" err="1"/>
              <a:t>styles</a:t>
            </a:r>
            <a:r>
              <a:rPr lang="nl-BE" dirty="0"/>
              <a:t> du </a:t>
            </a:r>
            <a:r>
              <a:rPr lang="nl-BE" dirty="0" err="1"/>
              <a:t>texte</a:t>
            </a:r>
            <a:r>
              <a:rPr lang="nl-BE" dirty="0"/>
              <a:t> du </a:t>
            </a:r>
            <a:r>
              <a:rPr lang="nl-BE" dirty="0" err="1"/>
              <a:t>masque</a:t>
            </a:r>
            <a:endParaRPr lang="nl-BE" dirty="0"/>
          </a:p>
          <a:p>
            <a:pPr lvl="1"/>
            <a:r>
              <a:rPr lang="nl-BE" dirty="0" err="1"/>
              <a:t>Deuxième</a:t>
            </a:r>
            <a:r>
              <a:rPr lang="nl-BE" dirty="0"/>
              <a:t> niveau</a:t>
            </a:r>
          </a:p>
          <a:p>
            <a:pPr lvl="2"/>
            <a:r>
              <a:rPr lang="nl-BE" dirty="0" err="1"/>
              <a:t>Troisième</a:t>
            </a:r>
            <a:r>
              <a:rPr lang="nl-BE" dirty="0"/>
              <a:t> niveau</a:t>
            </a:r>
          </a:p>
        </p:txBody>
      </p:sp>
      <p:sp>
        <p:nvSpPr>
          <p:cNvPr id="5" name="Rectangle 5"/>
          <p:cNvSpPr>
            <a:spLocks noGrp="1" noChangeArrowheads="1"/>
          </p:cNvSpPr>
          <p:nvPr>
            <p:ph type="ftr" sz="quarter" idx="11"/>
          </p:nvPr>
        </p:nvSpPr>
        <p:spPr/>
        <p:txBody>
          <a:bodyPr/>
          <a:lstStyle>
            <a:lvl1pPr>
              <a:defRPr/>
            </a:lvl1pPr>
          </a:lstStyle>
          <a:p>
            <a:pPr>
              <a:defRPr/>
            </a:pPr>
            <a:r>
              <a:rPr lang="fr-FR" dirty="0"/>
              <a:t>Chantal Bertrand – Cécile Pirotte</a:t>
            </a:r>
          </a:p>
        </p:txBody>
      </p:sp>
      <p:sp>
        <p:nvSpPr>
          <p:cNvPr id="6" name="Rectangle 6"/>
          <p:cNvSpPr>
            <a:spLocks noGrp="1" noChangeArrowheads="1"/>
          </p:cNvSpPr>
          <p:nvPr>
            <p:ph type="sldNum" sz="quarter" idx="12"/>
          </p:nvPr>
        </p:nvSpPr>
        <p:spPr/>
        <p:txBody>
          <a:bodyPr/>
          <a:lstStyle>
            <a:lvl1pPr>
              <a:defRPr smtClean="0"/>
            </a:lvl1pPr>
          </a:lstStyle>
          <a:p>
            <a:pPr>
              <a:defRPr/>
            </a:pPr>
            <a:fld id="{37E4E265-2F72-DF4D-B77D-D3249BA76B9F}" type="slidenum">
              <a:rPr lang="fr-FR"/>
              <a:pPr>
                <a:defRPr/>
              </a:pPr>
              <a:t>‹N°›</a:t>
            </a:fld>
            <a:endParaRPr lang="fr-FR"/>
          </a:p>
        </p:txBody>
      </p:sp>
    </p:spTree>
    <p:extLst>
      <p:ext uri="{BB962C8B-B14F-4D97-AF65-F5344CB8AC3E}">
        <p14:creationId xmlns:p14="http://schemas.microsoft.com/office/powerpoint/2010/main" val="2697533262"/>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685800" y="3060171"/>
            <a:ext cx="7772400" cy="1362075"/>
          </a:xfrm>
        </p:spPr>
        <p:txBody>
          <a:bodyPr anchor="t"/>
          <a:lstStyle>
            <a:lvl1pPr algn="l">
              <a:defRPr sz="4000" b="1" cap="all">
                <a:solidFill>
                  <a:schemeClr val="tx2"/>
                </a:solidFill>
              </a:defRPr>
            </a:lvl1pPr>
          </a:lstStyle>
          <a:p>
            <a:r>
              <a:rPr lang="nl-BE" dirty="0"/>
              <a:t>Cliquez et modifiez le titre</a:t>
            </a:r>
            <a:endParaRPr lang="en-US" dirty="0"/>
          </a:p>
        </p:txBody>
      </p:sp>
      <p:sp>
        <p:nvSpPr>
          <p:cNvPr id="3" name="Espace réservé du texte 2"/>
          <p:cNvSpPr>
            <a:spLocks noGrp="1"/>
          </p:cNvSpPr>
          <p:nvPr>
            <p:ph type="body" idx="1"/>
          </p:nvPr>
        </p:nvSpPr>
        <p:spPr>
          <a:xfrm>
            <a:off x="685800" y="4422246"/>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BE" dirty="0"/>
              <a:t>Cliquez pour modifier les styles du texte du masque</a:t>
            </a:r>
          </a:p>
        </p:txBody>
      </p:sp>
      <p:sp>
        <p:nvSpPr>
          <p:cNvPr id="5" name="Rectangle 5"/>
          <p:cNvSpPr>
            <a:spLocks noGrp="1" noChangeArrowheads="1"/>
          </p:cNvSpPr>
          <p:nvPr>
            <p:ph type="ftr" sz="quarter" idx="11"/>
          </p:nvPr>
        </p:nvSpPr>
        <p:spPr/>
        <p:txBody>
          <a:bodyPr/>
          <a:lstStyle>
            <a:lvl1pPr>
              <a:defRPr/>
            </a:lvl1pPr>
          </a:lstStyle>
          <a:p>
            <a:pPr>
              <a:defRPr/>
            </a:pPr>
            <a:r>
              <a:rPr lang="fr-FR"/>
              <a:t>Chantal Bertrand – Cécile Pirotte</a:t>
            </a:r>
          </a:p>
        </p:txBody>
      </p:sp>
      <p:sp>
        <p:nvSpPr>
          <p:cNvPr id="6" name="Rectangle 6"/>
          <p:cNvSpPr>
            <a:spLocks noGrp="1" noChangeArrowheads="1"/>
          </p:cNvSpPr>
          <p:nvPr>
            <p:ph type="sldNum" sz="quarter" idx="12"/>
          </p:nvPr>
        </p:nvSpPr>
        <p:spPr/>
        <p:txBody>
          <a:bodyPr/>
          <a:lstStyle>
            <a:lvl1pPr>
              <a:defRPr smtClean="0"/>
            </a:lvl1pPr>
          </a:lstStyle>
          <a:p>
            <a:pPr>
              <a:defRPr/>
            </a:pPr>
            <a:fld id="{B4174E2D-55EB-1646-8534-505E491D1059}" type="slidenum">
              <a:rPr lang="fr-FR"/>
              <a:pPr>
                <a:defRPr/>
              </a:pPr>
              <a:t>‹N°›</a:t>
            </a:fld>
            <a:endParaRPr lang="fr-FR"/>
          </a:p>
        </p:txBody>
      </p:sp>
    </p:spTree>
    <p:extLst>
      <p:ext uri="{BB962C8B-B14F-4D97-AF65-F5344CB8AC3E}">
        <p14:creationId xmlns:p14="http://schemas.microsoft.com/office/powerpoint/2010/main" val="2080282337"/>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US"/>
          </a:p>
        </p:txBody>
      </p:sp>
      <p:sp>
        <p:nvSpPr>
          <p:cNvPr id="3" name="Espace réservé du contenu 2"/>
          <p:cNvSpPr>
            <a:spLocks noGrp="1"/>
          </p:cNvSpPr>
          <p:nvPr>
            <p:ph sz="half" idx="1"/>
          </p:nvPr>
        </p:nvSpPr>
        <p:spPr>
          <a:xfrm>
            <a:off x="457200" y="1307424"/>
            <a:ext cx="4038600" cy="48187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dirty="0"/>
              <a:t>Cliquez pour modifier les styles du texte du masque</a:t>
            </a:r>
          </a:p>
          <a:p>
            <a:pPr lvl="1"/>
            <a:r>
              <a:rPr lang="nl-BE" dirty="0"/>
              <a:t>Deuxième niveau</a:t>
            </a:r>
          </a:p>
          <a:p>
            <a:pPr lvl="2"/>
            <a:r>
              <a:rPr lang="nl-BE" dirty="0"/>
              <a:t>Troisième niveau</a:t>
            </a:r>
          </a:p>
          <a:p>
            <a:pPr lvl="3"/>
            <a:r>
              <a:rPr lang="nl-BE" dirty="0"/>
              <a:t>Quatrième niveau</a:t>
            </a:r>
          </a:p>
          <a:p>
            <a:pPr lvl="4"/>
            <a:r>
              <a:rPr lang="nl-BE" dirty="0"/>
              <a:t>Cinquième niveau</a:t>
            </a:r>
            <a:endParaRPr lang="en-US" dirty="0"/>
          </a:p>
        </p:txBody>
      </p:sp>
      <p:sp>
        <p:nvSpPr>
          <p:cNvPr id="4" name="Espace réservé du contenu 3"/>
          <p:cNvSpPr>
            <a:spLocks noGrp="1"/>
          </p:cNvSpPr>
          <p:nvPr>
            <p:ph sz="half" idx="2"/>
          </p:nvPr>
        </p:nvSpPr>
        <p:spPr>
          <a:xfrm>
            <a:off x="4648200" y="1307424"/>
            <a:ext cx="4038600" cy="48187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US"/>
          </a:p>
        </p:txBody>
      </p:sp>
      <p:sp>
        <p:nvSpPr>
          <p:cNvPr id="6" name="Rectangle 5"/>
          <p:cNvSpPr>
            <a:spLocks noGrp="1" noChangeArrowheads="1"/>
          </p:cNvSpPr>
          <p:nvPr>
            <p:ph type="ftr" sz="quarter" idx="11"/>
          </p:nvPr>
        </p:nvSpPr>
        <p:spPr/>
        <p:txBody>
          <a:bodyPr/>
          <a:lstStyle>
            <a:lvl1pPr>
              <a:defRPr/>
            </a:lvl1pPr>
          </a:lstStyle>
          <a:p>
            <a:pPr>
              <a:defRPr/>
            </a:pPr>
            <a:r>
              <a:rPr lang="fr-FR" dirty="0"/>
              <a:t>Chantal Bertrand – Cécile Pirotte</a:t>
            </a:r>
          </a:p>
        </p:txBody>
      </p:sp>
      <p:sp>
        <p:nvSpPr>
          <p:cNvPr id="7" name="Rectangle 6"/>
          <p:cNvSpPr>
            <a:spLocks noGrp="1" noChangeArrowheads="1"/>
          </p:cNvSpPr>
          <p:nvPr>
            <p:ph type="sldNum" sz="quarter" idx="12"/>
          </p:nvPr>
        </p:nvSpPr>
        <p:spPr/>
        <p:txBody>
          <a:bodyPr/>
          <a:lstStyle>
            <a:lvl1pPr>
              <a:defRPr smtClean="0"/>
            </a:lvl1pPr>
          </a:lstStyle>
          <a:p>
            <a:pPr>
              <a:defRPr/>
            </a:pPr>
            <a:fld id="{4A75AE84-FC5B-644C-B767-A4D234A13C47}" type="slidenum">
              <a:rPr lang="fr-FR"/>
              <a:pPr>
                <a:defRPr/>
              </a:pPr>
              <a:t>‹N°›</a:t>
            </a:fld>
            <a:endParaRPr lang="fr-FR"/>
          </a:p>
        </p:txBody>
      </p:sp>
    </p:spTree>
    <p:extLst>
      <p:ext uri="{BB962C8B-B14F-4D97-AF65-F5344CB8AC3E}">
        <p14:creationId xmlns:p14="http://schemas.microsoft.com/office/powerpoint/2010/main" val="1649426195"/>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re, contenu et remarques">
    <p:spTree>
      <p:nvGrpSpPr>
        <p:cNvPr id="1" name=""/>
        <p:cNvGrpSpPr/>
        <p:nvPr/>
      </p:nvGrpSpPr>
      <p:grpSpPr>
        <a:xfrm>
          <a:off x="0" y="0"/>
          <a:ext cx="0" cy="0"/>
          <a:chOff x="0" y="0"/>
          <a:chExt cx="0" cy="0"/>
        </a:xfrm>
      </p:grpSpPr>
      <p:sp>
        <p:nvSpPr>
          <p:cNvPr id="5" name="Espace réservé du texte 4"/>
          <p:cNvSpPr>
            <a:spLocks noGrp="1"/>
          </p:cNvSpPr>
          <p:nvPr>
            <p:ph type="body" sz="quarter" idx="13"/>
          </p:nvPr>
        </p:nvSpPr>
        <p:spPr>
          <a:xfrm>
            <a:off x="0" y="6311900"/>
            <a:ext cx="9144000" cy="546100"/>
          </a:xfrm>
          <a:solidFill>
            <a:schemeClr val="bg1">
              <a:lumMod val="85000"/>
            </a:schemeClr>
          </a:solidFill>
        </p:spPr>
        <p:txBody>
          <a:bodyPr/>
          <a:lstStyle>
            <a:lvl1pPr>
              <a:buClr>
                <a:srgbClr val="C00000"/>
              </a:buClr>
              <a:defRPr/>
            </a:lvl1pPr>
            <a:lvl2pPr>
              <a:buClr>
                <a:schemeClr val="accent2"/>
              </a:buClr>
              <a:defRPr/>
            </a:lvl2pPr>
            <a:lvl3pPr>
              <a:buClr>
                <a:schemeClr val="accent6">
                  <a:lumMod val="75000"/>
                </a:schemeClr>
              </a:buClr>
              <a:defRPr/>
            </a:lvl3pPr>
          </a:lstStyle>
          <a:p>
            <a:pPr lvl="0"/>
            <a:r>
              <a:rPr lang="fr-FR" dirty="0"/>
              <a:t>Modifiez les styles du texte du masque</a:t>
            </a:r>
          </a:p>
        </p:txBody>
      </p:sp>
      <p:sp>
        <p:nvSpPr>
          <p:cNvPr id="3" name="Espace réservé du contenu 2"/>
          <p:cNvSpPr>
            <a:spLocks noGrp="1"/>
          </p:cNvSpPr>
          <p:nvPr>
            <p:ph idx="1"/>
          </p:nvPr>
        </p:nvSpPr>
        <p:spPr>
          <a:xfrm>
            <a:off x="628650" y="1280161"/>
            <a:ext cx="7886700" cy="4888808"/>
          </a:xfrm>
        </p:spPr>
        <p:txBody>
          <a:bodyPr/>
          <a:lstStyle>
            <a:lvl1pPr>
              <a:buClr>
                <a:schemeClr val="accent1">
                  <a:lumMod val="75000"/>
                </a:schemeClr>
              </a:buClr>
              <a:defRPr/>
            </a:lvl1pPr>
            <a:lvl2pPr>
              <a:buClr>
                <a:schemeClr val="accent2">
                  <a:lumMod val="75000"/>
                </a:schemeClr>
              </a:buClr>
              <a:defRPr/>
            </a:lvl2pPr>
            <a:lvl3pPr>
              <a:buClr>
                <a:schemeClr val="accent6">
                  <a:lumMod val="75000"/>
                </a:schemeClr>
              </a:buClr>
              <a:defRPr/>
            </a:lvl3pPr>
          </a:lstStyle>
          <a:p>
            <a:pPr lvl="0"/>
            <a:r>
              <a:rPr lang="fr-FR" dirty="0"/>
              <a:t>Modifiez les styles du texte du masque</a:t>
            </a:r>
          </a:p>
          <a:p>
            <a:pPr lvl="1"/>
            <a:r>
              <a:rPr lang="fr-FR" dirty="0"/>
              <a:t>Deuxième niveau</a:t>
            </a:r>
          </a:p>
          <a:p>
            <a:pPr lvl="2"/>
            <a:r>
              <a:rPr lang="fr-FR" dirty="0"/>
              <a:t>Troisième niveau</a:t>
            </a:r>
          </a:p>
        </p:txBody>
      </p:sp>
      <p:sp>
        <p:nvSpPr>
          <p:cNvPr id="2" name="Titre 1"/>
          <p:cNvSpPr>
            <a:spLocks noGrp="1"/>
          </p:cNvSpPr>
          <p:nvPr>
            <p:ph type="title"/>
          </p:nvPr>
        </p:nvSpPr>
        <p:spPr/>
        <p:txBody>
          <a:bodyPr/>
          <a:lstStyle/>
          <a:p>
            <a:r>
              <a:rPr lang="fr-FR"/>
              <a:t>Modifiez le style du titre</a:t>
            </a:r>
            <a:endParaRPr lang="fr-BE"/>
          </a:p>
        </p:txBody>
      </p:sp>
      <p:sp>
        <p:nvSpPr>
          <p:cNvPr id="6" name="Espace réservé du numéro de diapositive 5"/>
          <p:cNvSpPr>
            <a:spLocks noGrp="1"/>
          </p:cNvSpPr>
          <p:nvPr>
            <p:ph type="sldNum" sz="quarter" idx="12"/>
          </p:nvPr>
        </p:nvSpPr>
        <p:spPr/>
        <p:txBody>
          <a:bodyPr/>
          <a:lstStyle/>
          <a:p>
            <a:pPr>
              <a:defRPr/>
            </a:pPr>
            <a:fld id="{21D20BD1-C8A5-4981-A535-F07207E69B1F}" type="slidenum">
              <a:rPr lang="fr-BE" smtClean="0"/>
              <a:pPr>
                <a:defRPr/>
              </a:pPr>
              <a:t>‹N°›</a:t>
            </a:fld>
            <a:endParaRPr lang="fr-BE" dirty="0"/>
          </a:p>
        </p:txBody>
      </p:sp>
      <p:pic>
        <p:nvPicPr>
          <p:cNvPr id="7" name="Image 8" descr="henallux_montgolfiere.png">
            <a:extLst>
              <a:ext uri="{FF2B5EF4-FFF2-40B4-BE49-F238E27FC236}">
                <a16:creationId xmlns:a16="http://schemas.microsoft.com/office/drawing/2014/main" id="{BCC32561-4B7F-4232-A41E-70E9B42A49B7}"/>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8243888" y="5905500"/>
            <a:ext cx="679450" cy="785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1588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p:cNvSpPr/>
          <p:nvPr userDrawn="1"/>
        </p:nvSpPr>
        <p:spPr bwMode="auto">
          <a:xfrm rot="10800000" flipH="1">
            <a:off x="2720258" y="744254"/>
            <a:ext cx="462652" cy="444741"/>
          </a:xfrm>
          <a:prstGeom prst="rect">
            <a:avLst/>
          </a:prstGeom>
          <a:solidFill>
            <a:srgbClr val="83B81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solidFill>
                <a:srgbClr val="FFFFFF"/>
              </a:solidFill>
              <a:latin typeface="Arial" charset="0"/>
              <a:ea typeface="ＭＳ Ｐゴシック" charset="0"/>
              <a:cs typeface="ＭＳ Ｐゴシック" charset="0"/>
            </a:endParaRPr>
          </a:p>
        </p:txBody>
      </p:sp>
      <p:sp>
        <p:nvSpPr>
          <p:cNvPr id="31" name="Rectangle 30"/>
          <p:cNvSpPr/>
          <p:nvPr/>
        </p:nvSpPr>
        <p:spPr bwMode="auto">
          <a:xfrm rot="10800000" flipH="1">
            <a:off x="8417613" y="431133"/>
            <a:ext cx="726388" cy="757861"/>
          </a:xfrm>
          <a:prstGeom prst="rect">
            <a:avLst/>
          </a:prstGeom>
          <a:solidFill>
            <a:srgbClr val="F294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solidFill>
                <a:srgbClr val="FFFFFF"/>
              </a:solidFill>
              <a:latin typeface="Arial" charset="0"/>
              <a:ea typeface="ＭＳ Ｐゴシック" charset="0"/>
              <a:cs typeface="ＭＳ Ｐゴシック" charset="0"/>
            </a:endParaRPr>
          </a:p>
        </p:txBody>
      </p:sp>
      <p:sp>
        <p:nvSpPr>
          <p:cNvPr id="44" name="Rectangle 43"/>
          <p:cNvSpPr/>
          <p:nvPr/>
        </p:nvSpPr>
        <p:spPr bwMode="auto">
          <a:xfrm rot="10800000" flipH="1">
            <a:off x="0" y="744254"/>
            <a:ext cx="462652" cy="444741"/>
          </a:xfrm>
          <a:prstGeom prst="rect">
            <a:avLst/>
          </a:prstGeom>
          <a:solidFill>
            <a:srgbClr val="83B81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solidFill>
                <a:srgbClr val="FFFFFF"/>
              </a:solidFill>
              <a:latin typeface="Arial" charset="0"/>
              <a:ea typeface="ＭＳ Ｐゴシック" charset="0"/>
              <a:cs typeface="ＭＳ Ｐゴシック" charset="0"/>
            </a:endParaRPr>
          </a:p>
        </p:txBody>
      </p:sp>
      <p:sp>
        <p:nvSpPr>
          <p:cNvPr id="43" name="Rectangle 42"/>
          <p:cNvSpPr/>
          <p:nvPr/>
        </p:nvSpPr>
        <p:spPr bwMode="auto">
          <a:xfrm rot="10800000" flipH="1">
            <a:off x="433449" y="744733"/>
            <a:ext cx="627001" cy="44426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solidFill>
                <a:srgbClr val="FFFFFF"/>
              </a:solidFill>
              <a:latin typeface="Arial" charset="0"/>
              <a:ea typeface="ＭＳ Ｐゴシック" charset="0"/>
              <a:cs typeface="ＭＳ Ｐゴシック" charset="0"/>
            </a:endParaRPr>
          </a:p>
        </p:txBody>
      </p:sp>
      <p:sp>
        <p:nvSpPr>
          <p:cNvPr id="42" name="Rectangle 41"/>
          <p:cNvSpPr/>
          <p:nvPr/>
        </p:nvSpPr>
        <p:spPr bwMode="auto">
          <a:xfrm rot="10800000" flipH="1">
            <a:off x="1055968" y="744732"/>
            <a:ext cx="1004132" cy="444264"/>
          </a:xfrm>
          <a:prstGeom prst="rect">
            <a:avLst/>
          </a:prstGeom>
          <a:solidFill>
            <a:srgbClr val="F294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solidFill>
                <a:srgbClr val="FFFFFF"/>
              </a:solidFill>
              <a:latin typeface="Arial" charset="0"/>
              <a:ea typeface="ＭＳ Ｐゴシック" charset="0"/>
              <a:cs typeface="ＭＳ Ｐゴシック" charset="0"/>
            </a:endParaRPr>
          </a:p>
        </p:txBody>
      </p:sp>
      <p:sp>
        <p:nvSpPr>
          <p:cNvPr id="40" name="Rectangle 39"/>
          <p:cNvSpPr/>
          <p:nvPr/>
        </p:nvSpPr>
        <p:spPr bwMode="auto">
          <a:xfrm rot="10800000" flipH="1">
            <a:off x="1993645" y="744732"/>
            <a:ext cx="311405" cy="444264"/>
          </a:xfrm>
          <a:prstGeom prst="rect">
            <a:avLst/>
          </a:prstGeom>
          <a:solidFill>
            <a:srgbClr val="FF014B"/>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solidFill>
                <a:srgbClr val="FFFFFF"/>
              </a:solidFill>
              <a:latin typeface="Arial" charset="0"/>
              <a:ea typeface="ＭＳ Ｐゴシック" charset="0"/>
              <a:cs typeface="ＭＳ Ｐゴシック" charset="0"/>
            </a:endParaRPr>
          </a:p>
        </p:txBody>
      </p:sp>
      <p:sp>
        <p:nvSpPr>
          <p:cNvPr id="41" name="Rectangle 40"/>
          <p:cNvSpPr/>
          <p:nvPr/>
        </p:nvSpPr>
        <p:spPr bwMode="auto">
          <a:xfrm rot="10800000" flipH="1">
            <a:off x="2301005" y="744732"/>
            <a:ext cx="649037" cy="444264"/>
          </a:xfrm>
          <a:prstGeom prst="rect">
            <a:avLst/>
          </a:prstGeom>
          <a:solidFill>
            <a:srgbClr val="009EE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solidFill>
                <a:srgbClr val="FFFFFF"/>
              </a:solidFill>
              <a:latin typeface="Arial" charset="0"/>
              <a:ea typeface="ＭＳ Ｐゴシック" charset="0"/>
              <a:cs typeface="ＭＳ Ｐゴシック" charset="0"/>
            </a:endParaRPr>
          </a:p>
        </p:txBody>
      </p:sp>
      <p:sp>
        <p:nvSpPr>
          <p:cNvPr id="39" name="Rectangle 38"/>
          <p:cNvSpPr/>
          <p:nvPr/>
        </p:nvSpPr>
        <p:spPr bwMode="auto">
          <a:xfrm rot="10800000" flipH="1">
            <a:off x="3031612" y="744254"/>
            <a:ext cx="926141" cy="444741"/>
          </a:xfrm>
          <a:prstGeom prst="rect">
            <a:avLst/>
          </a:prstGeom>
          <a:solidFill>
            <a:srgbClr val="B523B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solidFill>
                <a:srgbClr val="FFFFFF"/>
              </a:solidFill>
              <a:latin typeface="Arial" charset="0"/>
              <a:ea typeface="ＭＳ Ｐゴシック" charset="0"/>
              <a:cs typeface="ＭＳ Ｐゴシック" charset="0"/>
            </a:endParaRPr>
          </a:p>
        </p:txBody>
      </p:sp>
      <p:sp>
        <p:nvSpPr>
          <p:cNvPr id="38" name="Rectangle 37"/>
          <p:cNvSpPr/>
          <p:nvPr/>
        </p:nvSpPr>
        <p:spPr bwMode="auto">
          <a:xfrm rot="10800000" flipH="1">
            <a:off x="3920836" y="744733"/>
            <a:ext cx="254290" cy="444264"/>
          </a:xfrm>
          <a:prstGeom prst="rect">
            <a:avLst/>
          </a:prstGeom>
          <a:solidFill>
            <a:srgbClr val="07377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solidFill>
                <a:srgbClr val="FFFFFF"/>
              </a:solidFill>
              <a:latin typeface="Arial" charset="0"/>
              <a:ea typeface="ＭＳ Ｐゴシック" charset="0"/>
              <a:cs typeface="ＭＳ Ｐゴシック" charset="0"/>
            </a:endParaRPr>
          </a:p>
        </p:txBody>
      </p:sp>
      <p:sp>
        <p:nvSpPr>
          <p:cNvPr id="37" name="Rectangle 36"/>
          <p:cNvSpPr/>
          <p:nvPr/>
        </p:nvSpPr>
        <p:spPr bwMode="auto">
          <a:xfrm rot="10800000" flipH="1">
            <a:off x="4168561" y="744733"/>
            <a:ext cx="649037" cy="444264"/>
          </a:xfrm>
          <a:prstGeom prst="rect">
            <a:avLst/>
          </a:prstGeom>
          <a:solidFill>
            <a:srgbClr val="F294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solidFill>
                <a:srgbClr val="FFFFFF"/>
              </a:solidFill>
              <a:latin typeface="Arial" charset="0"/>
              <a:ea typeface="ＭＳ Ｐゴシック" charset="0"/>
              <a:cs typeface="ＭＳ Ｐゴシック" charset="0"/>
            </a:endParaRPr>
          </a:p>
        </p:txBody>
      </p:sp>
      <p:sp>
        <p:nvSpPr>
          <p:cNvPr id="35" name="Rectangle 34"/>
          <p:cNvSpPr/>
          <p:nvPr/>
        </p:nvSpPr>
        <p:spPr bwMode="auto">
          <a:xfrm rot="10800000" flipH="1">
            <a:off x="4791080" y="744733"/>
            <a:ext cx="717545" cy="444264"/>
          </a:xfrm>
          <a:prstGeom prst="rect">
            <a:avLst/>
          </a:prstGeom>
          <a:solidFill>
            <a:srgbClr val="FF014B"/>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solidFill>
                <a:srgbClr val="FFFFFF"/>
              </a:solidFill>
              <a:latin typeface="Arial" charset="0"/>
              <a:ea typeface="ＭＳ Ｐゴシック" charset="0"/>
              <a:cs typeface="ＭＳ Ｐゴシック" charset="0"/>
            </a:endParaRPr>
          </a:p>
        </p:txBody>
      </p:sp>
      <p:sp>
        <p:nvSpPr>
          <p:cNvPr id="36" name="Rectangle 35"/>
          <p:cNvSpPr/>
          <p:nvPr/>
        </p:nvSpPr>
        <p:spPr bwMode="auto">
          <a:xfrm rot="10800000" flipH="1">
            <a:off x="5500983" y="744733"/>
            <a:ext cx="561653" cy="444264"/>
          </a:xfrm>
          <a:prstGeom prst="rect">
            <a:avLst/>
          </a:prstGeom>
          <a:solidFill>
            <a:srgbClr val="009EE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solidFill>
                <a:srgbClr val="FFFFFF"/>
              </a:solidFill>
              <a:latin typeface="Arial" charset="0"/>
              <a:ea typeface="ＭＳ Ｐゴシック" charset="0"/>
              <a:cs typeface="ＭＳ Ｐゴシック" charset="0"/>
            </a:endParaRPr>
          </a:p>
        </p:txBody>
      </p:sp>
      <p:sp>
        <p:nvSpPr>
          <p:cNvPr id="34" name="Rectangle 33"/>
          <p:cNvSpPr/>
          <p:nvPr/>
        </p:nvSpPr>
        <p:spPr bwMode="auto">
          <a:xfrm rot="10800000" flipH="1">
            <a:off x="6036118" y="744255"/>
            <a:ext cx="830881" cy="444741"/>
          </a:xfrm>
          <a:prstGeom prst="rect">
            <a:avLst/>
          </a:prstGeom>
          <a:solidFill>
            <a:srgbClr val="83B81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solidFill>
                <a:srgbClr val="FFFFFF"/>
              </a:solidFill>
              <a:latin typeface="Arial" charset="0"/>
              <a:ea typeface="ＭＳ Ｐゴシック" charset="0"/>
              <a:cs typeface="ＭＳ Ｐゴシック" charset="0"/>
            </a:endParaRPr>
          </a:p>
        </p:txBody>
      </p:sp>
      <p:sp>
        <p:nvSpPr>
          <p:cNvPr id="33" name="Rectangle 32"/>
          <p:cNvSpPr/>
          <p:nvPr/>
        </p:nvSpPr>
        <p:spPr bwMode="auto">
          <a:xfrm rot="10800000" flipH="1">
            <a:off x="6756241" y="744733"/>
            <a:ext cx="530384" cy="444264"/>
          </a:xfrm>
          <a:prstGeom prst="rect">
            <a:avLst/>
          </a:prstGeom>
          <a:solidFill>
            <a:srgbClr val="07377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solidFill>
                <a:srgbClr val="FFFFFF"/>
              </a:solidFill>
              <a:latin typeface="Arial" charset="0"/>
              <a:ea typeface="ＭＳ Ｐゴシック" charset="0"/>
              <a:cs typeface="ＭＳ Ｐゴシック" charset="0"/>
            </a:endParaRPr>
          </a:p>
        </p:txBody>
      </p:sp>
      <p:sp>
        <p:nvSpPr>
          <p:cNvPr id="32" name="Rectangle 31"/>
          <p:cNvSpPr/>
          <p:nvPr/>
        </p:nvSpPr>
        <p:spPr bwMode="auto">
          <a:xfrm rot="10800000" flipH="1">
            <a:off x="7281156" y="744733"/>
            <a:ext cx="453554" cy="44426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solidFill>
                <a:srgbClr val="FFFFFF"/>
              </a:solidFill>
              <a:latin typeface="Arial" charset="0"/>
              <a:ea typeface="ＭＳ Ｐゴシック" charset="0"/>
              <a:cs typeface="ＭＳ Ｐゴシック" charset="0"/>
            </a:endParaRPr>
          </a:p>
        </p:txBody>
      </p:sp>
      <p:sp>
        <p:nvSpPr>
          <p:cNvPr id="30" name="Rectangle 29"/>
          <p:cNvSpPr/>
          <p:nvPr/>
        </p:nvSpPr>
        <p:spPr bwMode="auto">
          <a:xfrm rot="10800000" flipH="1">
            <a:off x="7716144" y="744733"/>
            <a:ext cx="783331" cy="444264"/>
          </a:xfrm>
          <a:prstGeom prst="rect">
            <a:avLst/>
          </a:prstGeom>
          <a:solidFill>
            <a:srgbClr val="FF014B"/>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solidFill>
                <a:srgbClr val="FFFFFF"/>
              </a:solidFill>
              <a:latin typeface="Arial" charset="0"/>
              <a:ea typeface="ＭＳ Ｐゴシック" charset="0"/>
              <a:cs typeface="ＭＳ Ｐゴシック" charset="0"/>
            </a:endParaRPr>
          </a:p>
        </p:txBody>
      </p:sp>
      <p:sp>
        <p:nvSpPr>
          <p:cNvPr id="27" name="Carré corné 26"/>
          <p:cNvSpPr/>
          <p:nvPr userDrawn="1"/>
        </p:nvSpPr>
        <p:spPr>
          <a:xfrm>
            <a:off x="0" y="1"/>
            <a:ext cx="9144000" cy="1083732"/>
          </a:xfrm>
          <a:prstGeom prst="foldedCorner">
            <a:avLst>
              <a:gd name="adj" fmla="val 50000"/>
            </a:avLst>
          </a:prstGeom>
          <a:gradFill>
            <a:gsLst>
              <a:gs pos="0">
                <a:srgbClr val="009EE0"/>
              </a:gs>
              <a:gs pos="100000">
                <a:srgbClr val="003E90"/>
              </a:gs>
            </a:gsLst>
          </a:gra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lvl="0" algn="ctr"/>
            <a:endParaRPr lang="fr-FR"/>
          </a:p>
        </p:txBody>
      </p:sp>
      <p:sp>
        <p:nvSpPr>
          <p:cNvPr id="10" name="Rectangle 9"/>
          <p:cNvSpPr/>
          <p:nvPr userDrawn="1"/>
        </p:nvSpPr>
        <p:spPr>
          <a:xfrm>
            <a:off x="0" y="6308725"/>
            <a:ext cx="9144000" cy="54927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p>
        </p:txBody>
      </p:sp>
      <p:sp>
        <p:nvSpPr>
          <p:cNvPr id="1028" name="Rectangle 2"/>
          <p:cNvSpPr>
            <a:spLocks noGrp="1" noChangeArrowheads="1"/>
          </p:cNvSpPr>
          <p:nvPr userDrawn="1">
            <p:ph type="title"/>
          </p:nvPr>
        </p:nvSpPr>
        <p:spPr bwMode="auto">
          <a:xfrm>
            <a:off x="457200" y="61533"/>
            <a:ext cx="8229600" cy="94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fr-FR" dirty="0"/>
              <a:t>Cliquez pour modifier le style du titre</a:t>
            </a:r>
          </a:p>
        </p:txBody>
      </p:sp>
      <p:sp>
        <p:nvSpPr>
          <p:cNvPr id="1029" name="Rectangle 3"/>
          <p:cNvSpPr>
            <a:spLocks noGrp="1" noChangeArrowheads="1"/>
          </p:cNvSpPr>
          <p:nvPr userDrawn="1">
            <p:ph type="body" idx="1"/>
          </p:nvPr>
        </p:nvSpPr>
        <p:spPr bwMode="auto">
          <a:xfrm>
            <a:off x="457200" y="1306324"/>
            <a:ext cx="8229600" cy="4819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fr-FR" dirty="0"/>
              <a:t>Cliquez pour modifier les styles du texte du masque</a:t>
            </a:r>
          </a:p>
          <a:p>
            <a:pPr lvl="1"/>
            <a:r>
              <a:rPr lang="fr-FR" dirty="0"/>
              <a:t>Deuxième niveau</a:t>
            </a:r>
          </a:p>
          <a:p>
            <a:pPr lvl="2"/>
            <a:r>
              <a:rPr lang="fr-FR" dirty="0"/>
              <a:t>Troisième niveau</a:t>
            </a:r>
          </a:p>
        </p:txBody>
      </p:sp>
      <p:sp>
        <p:nvSpPr>
          <p:cNvPr id="3" name="Rectangle 5"/>
          <p:cNvSpPr>
            <a:spLocks noGrp="1" noChangeArrowheads="1"/>
          </p:cNvSpPr>
          <p:nvPr userDrawn="1">
            <p:ph type="ftr" sz="quarter" idx="3"/>
          </p:nvPr>
        </p:nvSpPr>
        <p:spPr bwMode="auto">
          <a:xfrm>
            <a:off x="2339975" y="6426054"/>
            <a:ext cx="4464050"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404040"/>
                </a:solidFill>
                <a:latin typeface="Arial" charset="0"/>
                <a:ea typeface="+mn-ea"/>
                <a:cs typeface="+mn-cs"/>
              </a:defRPr>
            </a:lvl1pPr>
          </a:lstStyle>
          <a:p>
            <a:pPr>
              <a:defRPr/>
            </a:pPr>
            <a:r>
              <a:rPr lang="fr-FR" dirty="0"/>
              <a:t>Chantal Bertrand – Cécile Pirotte</a:t>
            </a:r>
          </a:p>
        </p:txBody>
      </p:sp>
      <p:sp>
        <p:nvSpPr>
          <p:cNvPr id="1030" name="Rectangle 6"/>
          <p:cNvSpPr>
            <a:spLocks noGrp="1" noChangeArrowheads="1"/>
          </p:cNvSpPr>
          <p:nvPr userDrawn="1">
            <p:ph type="sldNum" sz="quarter" idx="4"/>
          </p:nvPr>
        </p:nvSpPr>
        <p:spPr bwMode="auto">
          <a:xfrm>
            <a:off x="7019925" y="6426054"/>
            <a:ext cx="1081088"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solidFill>
                  <a:srgbClr val="404040"/>
                </a:solidFill>
                <a:latin typeface="Arial" charset="0"/>
              </a:defRPr>
            </a:lvl1pPr>
          </a:lstStyle>
          <a:p>
            <a:pPr>
              <a:defRPr/>
            </a:pPr>
            <a:fld id="{0D88FBAC-F17B-E84E-83CA-507A047E63EF}" type="slidenum">
              <a:rPr lang="fr-FR"/>
              <a:pPr>
                <a:defRPr/>
              </a:pPr>
              <a:t>‹N°›</a:t>
            </a:fld>
            <a:endParaRPr lang="fr-FR" dirty="0"/>
          </a:p>
        </p:txBody>
      </p:sp>
      <p:pic>
        <p:nvPicPr>
          <p:cNvPr id="1033" name="Image 8" descr="henallux_montgolfiere.png"/>
          <p:cNvPicPr>
            <a:picLocks noChangeAspect="1"/>
          </p:cNvPicPr>
          <p:nvPr userDrawn="1"/>
        </p:nvPicPr>
        <p:blipFill>
          <a:blip r:embed="rId8" cstate="email">
            <a:extLst>
              <a:ext uri="{28A0092B-C50C-407E-A947-70E740481C1C}">
                <a14:useLocalDpi xmlns:a14="http://schemas.microsoft.com/office/drawing/2010/main" val="0"/>
              </a:ext>
            </a:extLst>
          </a:blip>
          <a:srcRect/>
          <a:stretch>
            <a:fillRect/>
          </a:stretch>
        </p:blipFill>
        <p:spPr bwMode="auto">
          <a:xfrm>
            <a:off x="8243888" y="5905500"/>
            <a:ext cx="67945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9" r:id="rId1"/>
    <p:sldLayoutId id="2147483765" r:id="rId2"/>
    <p:sldLayoutId id="2147483760" r:id="rId3"/>
    <p:sldLayoutId id="2147483761" r:id="rId4"/>
    <p:sldLayoutId id="2147483762" r:id="rId5"/>
    <p:sldLayoutId id="2147483766" r:id="rId6"/>
  </p:sldLayoutIdLst>
  <p:transition spd="slow">
    <p:fade/>
  </p:transition>
  <p:hf hdr="0" dt="0"/>
  <p:txStyles>
    <p:titleStyle>
      <a:lvl1pPr algn="ctr" rtl="0" eaLnBrk="1" fontAlgn="base" hangingPunct="1">
        <a:spcBef>
          <a:spcPct val="0"/>
        </a:spcBef>
        <a:spcAft>
          <a:spcPct val="0"/>
        </a:spcAft>
        <a:defRPr sz="3800">
          <a:solidFill>
            <a:schemeClr val="bg1"/>
          </a:solidFill>
          <a:latin typeface="+mj-lt"/>
          <a:ea typeface="ＭＳ Ｐゴシック" charset="-128"/>
          <a:cs typeface="ＭＳ Ｐゴシック" charset="-128"/>
        </a:defRPr>
      </a:lvl1pPr>
      <a:lvl2pPr algn="ctr" rtl="0" eaLnBrk="1" fontAlgn="base" hangingPunct="1">
        <a:spcBef>
          <a:spcPct val="0"/>
        </a:spcBef>
        <a:spcAft>
          <a:spcPct val="0"/>
        </a:spcAft>
        <a:defRPr sz="3800">
          <a:solidFill>
            <a:schemeClr val="bg1"/>
          </a:solidFill>
          <a:latin typeface="Arial" charset="0"/>
          <a:ea typeface="ＭＳ Ｐゴシック" charset="-128"/>
          <a:cs typeface="ＭＳ Ｐゴシック" charset="-128"/>
        </a:defRPr>
      </a:lvl2pPr>
      <a:lvl3pPr algn="ctr" rtl="0" eaLnBrk="1" fontAlgn="base" hangingPunct="1">
        <a:spcBef>
          <a:spcPct val="0"/>
        </a:spcBef>
        <a:spcAft>
          <a:spcPct val="0"/>
        </a:spcAft>
        <a:defRPr sz="3800">
          <a:solidFill>
            <a:schemeClr val="bg1"/>
          </a:solidFill>
          <a:latin typeface="Arial" charset="0"/>
          <a:ea typeface="ＭＳ Ｐゴシック" charset="-128"/>
          <a:cs typeface="ＭＳ Ｐゴシック" charset="-128"/>
        </a:defRPr>
      </a:lvl3pPr>
      <a:lvl4pPr algn="ctr" rtl="0" eaLnBrk="1" fontAlgn="base" hangingPunct="1">
        <a:spcBef>
          <a:spcPct val="0"/>
        </a:spcBef>
        <a:spcAft>
          <a:spcPct val="0"/>
        </a:spcAft>
        <a:defRPr sz="3800">
          <a:solidFill>
            <a:schemeClr val="bg1"/>
          </a:solidFill>
          <a:latin typeface="Arial" charset="0"/>
          <a:ea typeface="ＭＳ Ｐゴシック" charset="-128"/>
          <a:cs typeface="ＭＳ Ｐゴシック" charset="-128"/>
        </a:defRPr>
      </a:lvl4pPr>
      <a:lvl5pPr algn="ctr" rtl="0" eaLnBrk="1" fontAlgn="base" hangingPunct="1">
        <a:spcBef>
          <a:spcPct val="0"/>
        </a:spcBef>
        <a:spcAft>
          <a:spcPct val="0"/>
        </a:spcAft>
        <a:defRPr sz="3800">
          <a:solidFill>
            <a:schemeClr val="bg1"/>
          </a:solidFill>
          <a:latin typeface="Arial" charset="0"/>
          <a:ea typeface="ＭＳ Ｐゴシック" charset="-128"/>
          <a:cs typeface="ＭＳ Ｐゴシック" charset="-128"/>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lr>
          <a:schemeClr val="accent1"/>
        </a:buClr>
        <a:buFont typeface="Wingdings" panose="05000000000000000000" pitchFamily="2" charset="2"/>
        <a:buChar char="§"/>
        <a:defRPr sz="2800">
          <a:solidFill>
            <a:srgbClr val="404040"/>
          </a:solidFill>
          <a:latin typeface="+mn-lt"/>
          <a:ea typeface="ＭＳ Ｐゴシック" charset="-128"/>
          <a:cs typeface="ＭＳ Ｐゴシック" charset="-128"/>
        </a:defRPr>
      </a:lvl1pPr>
      <a:lvl2pPr marL="742950" indent="-285750" algn="l" rtl="0" eaLnBrk="1" fontAlgn="base" hangingPunct="1">
        <a:spcBef>
          <a:spcPct val="20000"/>
        </a:spcBef>
        <a:spcAft>
          <a:spcPct val="0"/>
        </a:spcAft>
        <a:buClr>
          <a:schemeClr val="accent3"/>
        </a:buClr>
        <a:buFont typeface="Wingdings" panose="05000000000000000000" pitchFamily="2" charset="2"/>
        <a:buChar char="§"/>
        <a:defRPr sz="2400">
          <a:solidFill>
            <a:srgbClr val="404040"/>
          </a:solidFill>
          <a:latin typeface="+mn-lt"/>
          <a:ea typeface="ＭＳ Ｐゴシック" charset="-128"/>
        </a:defRPr>
      </a:lvl2pPr>
      <a:lvl3pPr marL="1143000" indent="-228600" algn="l" rtl="0" eaLnBrk="1" fontAlgn="base" hangingPunct="1">
        <a:spcBef>
          <a:spcPct val="20000"/>
        </a:spcBef>
        <a:spcAft>
          <a:spcPct val="0"/>
        </a:spcAft>
        <a:buClr>
          <a:schemeClr val="accent4"/>
        </a:buClr>
        <a:buFont typeface="Wingdings" panose="05000000000000000000" pitchFamily="2" charset="2"/>
        <a:buChar char="§"/>
        <a:defRPr sz="2000">
          <a:solidFill>
            <a:srgbClr val="404040"/>
          </a:solidFill>
          <a:latin typeface="+mn-lt"/>
          <a:ea typeface="ＭＳ Ｐゴシック" charset="-128"/>
        </a:defRPr>
      </a:lvl3pPr>
      <a:lvl4pPr marL="1600200" indent="-228600" algn="l" rtl="0" eaLnBrk="1" fontAlgn="base" hangingPunct="1">
        <a:spcBef>
          <a:spcPct val="20000"/>
        </a:spcBef>
        <a:spcAft>
          <a:spcPct val="0"/>
        </a:spcAft>
        <a:buChar char="–"/>
        <a:defRPr sz="2000">
          <a:solidFill>
            <a:srgbClr val="404040"/>
          </a:solidFill>
          <a:latin typeface="+mn-lt"/>
          <a:ea typeface="ＭＳ Ｐゴシック" charset="-128"/>
        </a:defRPr>
      </a:lvl4pPr>
      <a:lvl5pPr marL="2057400" indent="-228600" algn="l" rtl="0" eaLnBrk="1" fontAlgn="base" hangingPunct="1">
        <a:spcBef>
          <a:spcPct val="20000"/>
        </a:spcBef>
        <a:spcAft>
          <a:spcPct val="0"/>
        </a:spcAft>
        <a:buChar char="»"/>
        <a:defRPr sz="2000">
          <a:solidFill>
            <a:srgbClr val="404040"/>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19"/>
          <p:cNvSpPr>
            <a:spLocks noGrp="1"/>
          </p:cNvSpPr>
          <p:nvPr>
            <p:ph idx="1"/>
          </p:nvPr>
        </p:nvSpPr>
        <p:spPr>
          <a:xfrm>
            <a:off x="457200" y="1306324"/>
            <a:ext cx="8229600" cy="4939174"/>
          </a:xfrm>
        </p:spPr>
        <p:txBody>
          <a:bodyPr/>
          <a:lstStyle/>
          <a:p>
            <a:pPr marL="0" indent="0">
              <a:buNone/>
            </a:pPr>
            <a:r>
              <a:rPr lang="fr-BE" dirty="0"/>
              <a:t>Un pointeur est une </a:t>
            </a:r>
            <a:r>
              <a:rPr lang="fr-BE" b="1" dirty="0">
                <a:solidFill>
                  <a:schemeClr val="accent2"/>
                </a:solidFill>
              </a:rPr>
              <a:t>variable qui contient l'adresse d'une autre variable</a:t>
            </a:r>
            <a:r>
              <a:rPr lang="fr-BE" dirty="0"/>
              <a:t>.</a:t>
            </a:r>
          </a:p>
          <a:p>
            <a:pPr marL="0" indent="0">
              <a:buNone/>
            </a:pPr>
            <a:endParaRPr lang="fr-BE" sz="2000" dirty="0"/>
          </a:p>
          <a:p>
            <a:pPr marL="0" indent="0">
              <a:spcBef>
                <a:spcPts val="0"/>
              </a:spcBef>
              <a:spcAft>
                <a:spcPts val="300"/>
              </a:spcAft>
              <a:buNone/>
            </a:pPr>
            <a:endParaRPr lang="en-US" sz="2000" dirty="0">
              <a:latin typeface="Consolas" panose="020B0609020204030204" pitchFamily="49" charset="0"/>
            </a:endParaRPr>
          </a:p>
          <a:p>
            <a:pPr marL="0" indent="0">
              <a:spcBef>
                <a:spcPts val="0"/>
              </a:spcBef>
              <a:spcAft>
                <a:spcPts val="300"/>
              </a:spcAft>
              <a:buNone/>
            </a:pPr>
            <a:r>
              <a:rPr lang="en-US" sz="2000" dirty="0">
                <a:solidFill>
                  <a:schemeClr val="tx1"/>
                </a:solidFill>
                <a:latin typeface="Consolas" panose="020B0609020204030204" pitchFamily="49" charset="0"/>
              </a:rPr>
              <a:t>double  x = 2.5;</a:t>
            </a:r>
          </a:p>
          <a:p>
            <a:pPr marL="0" indent="0">
              <a:spcBef>
                <a:spcPts val="0"/>
              </a:spcBef>
              <a:spcAft>
                <a:spcPts val="300"/>
              </a:spcAft>
              <a:buNone/>
            </a:pPr>
            <a:r>
              <a:rPr lang="fr-BE" sz="2000" dirty="0">
                <a:solidFill>
                  <a:schemeClr val="accent3"/>
                </a:solidFill>
                <a:latin typeface="Consolas" panose="020B0609020204030204" pitchFamily="49" charset="0"/>
                <a:sym typeface="Symbol" pitchFamily="18" charset="2"/>
              </a:rPr>
              <a:t>//déclaration</a:t>
            </a:r>
          </a:p>
          <a:p>
            <a:pPr marL="0" indent="0">
              <a:spcBef>
                <a:spcPts val="0"/>
              </a:spcBef>
              <a:spcAft>
                <a:spcPts val="300"/>
              </a:spcAft>
              <a:buNone/>
            </a:pPr>
            <a:r>
              <a:rPr lang="fr-BE" sz="2000" dirty="0">
                <a:solidFill>
                  <a:schemeClr val="tx1"/>
                </a:solidFill>
                <a:latin typeface="Consolas" panose="020B0609020204030204" pitchFamily="49" charset="0"/>
                <a:sym typeface="Symbol" pitchFamily="18" charset="2"/>
              </a:rPr>
              <a:t>double </a:t>
            </a:r>
            <a:r>
              <a:rPr lang="fr-BE" sz="2000" dirty="0">
                <a:solidFill>
                  <a:schemeClr val="tx1"/>
                </a:solidFill>
                <a:effectLst>
                  <a:glow rad="139700">
                    <a:schemeClr val="accent5">
                      <a:satMod val="175000"/>
                      <a:alpha val="40000"/>
                    </a:schemeClr>
                  </a:glow>
                </a:effectLst>
                <a:latin typeface="Consolas" panose="020B0609020204030204" pitchFamily="49" charset="0"/>
                <a:sym typeface="Symbol" pitchFamily="18" charset="2"/>
              </a:rPr>
              <a:t>*</a:t>
            </a:r>
            <a:r>
              <a:rPr lang="fr-BE" sz="2000" dirty="0">
                <a:solidFill>
                  <a:schemeClr val="tx1"/>
                </a:solidFill>
                <a:latin typeface="Consolas" panose="020B0609020204030204" pitchFamily="49" charset="0"/>
                <a:sym typeface="Symbol" pitchFamily="18" charset="2"/>
              </a:rPr>
              <a:t> </a:t>
            </a:r>
            <a:r>
              <a:rPr lang="fr-BE" sz="2000" dirty="0" err="1">
                <a:solidFill>
                  <a:schemeClr val="tx1"/>
                </a:solidFill>
                <a:latin typeface="Consolas" panose="020B0609020204030204" pitchFamily="49" charset="0"/>
                <a:sym typeface="Symbol" pitchFamily="18" charset="2"/>
              </a:rPr>
              <a:t>pX</a:t>
            </a:r>
            <a:r>
              <a:rPr lang="fr-BE" sz="2000" dirty="0">
                <a:solidFill>
                  <a:schemeClr val="tx1"/>
                </a:solidFill>
                <a:latin typeface="Consolas" panose="020B0609020204030204" pitchFamily="49" charset="0"/>
                <a:sym typeface="Symbol" pitchFamily="18" charset="2"/>
              </a:rPr>
              <a:t>;</a:t>
            </a:r>
          </a:p>
          <a:p>
            <a:pPr marL="0" indent="0">
              <a:spcBef>
                <a:spcPts val="0"/>
              </a:spcBef>
              <a:spcAft>
                <a:spcPts val="300"/>
              </a:spcAft>
              <a:buNone/>
            </a:pPr>
            <a:endParaRPr lang="fr-BE" sz="2000" dirty="0">
              <a:latin typeface="Consolas" panose="020B0609020204030204" pitchFamily="49" charset="0"/>
            </a:endParaRPr>
          </a:p>
          <a:p>
            <a:pPr marL="0" indent="0">
              <a:spcBef>
                <a:spcPts val="0"/>
              </a:spcBef>
              <a:spcAft>
                <a:spcPts val="300"/>
              </a:spcAft>
              <a:buNone/>
            </a:pPr>
            <a:endParaRPr lang="fr-BE" sz="2000" dirty="0">
              <a:latin typeface="Consolas" panose="020B0609020204030204" pitchFamily="49" charset="0"/>
            </a:endParaRPr>
          </a:p>
          <a:p>
            <a:pPr marL="0" indent="0">
              <a:spcBef>
                <a:spcPts val="0"/>
              </a:spcBef>
              <a:spcAft>
                <a:spcPts val="300"/>
              </a:spcAft>
              <a:buNone/>
            </a:pPr>
            <a:endParaRPr lang="fr-BE" sz="2000" dirty="0">
              <a:solidFill>
                <a:schemeClr val="accent6"/>
              </a:solidFill>
              <a:latin typeface="Consolas" panose="020B0609020204030204" pitchFamily="49" charset="0"/>
            </a:endParaRPr>
          </a:p>
          <a:p>
            <a:pPr marL="0" indent="0">
              <a:spcBef>
                <a:spcPts val="0"/>
              </a:spcBef>
              <a:spcAft>
                <a:spcPts val="300"/>
              </a:spcAft>
              <a:buNone/>
            </a:pPr>
            <a:r>
              <a:rPr lang="fr-BE" sz="2000" dirty="0">
                <a:solidFill>
                  <a:schemeClr val="accent3"/>
                </a:solidFill>
                <a:latin typeface="Consolas" panose="020B0609020204030204" pitchFamily="49" charset="0"/>
              </a:rPr>
              <a:t>//initialisation</a:t>
            </a:r>
          </a:p>
          <a:p>
            <a:pPr marL="0" indent="0">
              <a:spcBef>
                <a:spcPts val="0"/>
              </a:spcBef>
              <a:spcAft>
                <a:spcPts val="300"/>
              </a:spcAft>
              <a:buNone/>
            </a:pPr>
            <a:r>
              <a:rPr lang="fr-BE" sz="2000" dirty="0" err="1">
                <a:solidFill>
                  <a:schemeClr val="tx1"/>
                </a:solidFill>
                <a:latin typeface="Consolas" panose="020B0609020204030204" pitchFamily="49" charset="0"/>
              </a:rPr>
              <a:t>pX</a:t>
            </a:r>
            <a:r>
              <a:rPr lang="fr-BE" sz="2000" dirty="0">
                <a:solidFill>
                  <a:schemeClr val="tx1"/>
                </a:solidFill>
                <a:latin typeface="Consolas" panose="020B0609020204030204" pitchFamily="49" charset="0"/>
              </a:rPr>
              <a:t> = </a:t>
            </a:r>
            <a:r>
              <a:rPr lang="fr-BE" sz="2000" dirty="0">
                <a:solidFill>
                  <a:schemeClr val="tx1"/>
                </a:solidFill>
                <a:effectLst>
                  <a:glow rad="139700">
                    <a:schemeClr val="accent5">
                      <a:satMod val="175000"/>
                      <a:alpha val="40000"/>
                    </a:schemeClr>
                  </a:glow>
                </a:effectLst>
                <a:latin typeface="Consolas" panose="020B0609020204030204" pitchFamily="49" charset="0"/>
              </a:rPr>
              <a:t>&amp;</a:t>
            </a:r>
            <a:r>
              <a:rPr lang="fr-BE" sz="2000" dirty="0">
                <a:solidFill>
                  <a:schemeClr val="tx1"/>
                </a:solidFill>
                <a:latin typeface="Consolas" panose="020B0609020204030204" pitchFamily="49" charset="0"/>
              </a:rPr>
              <a:t>x;</a:t>
            </a:r>
          </a:p>
          <a:p>
            <a:endParaRPr lang="fr-BE" dirty="0"/>
          </a:p>
        </p:txBody>
      </p:sp>
      <p:sp>
        <p:nvSpPr>
          <p:cNvPr id="15" name="Titre 14"/>
          <p:cNvSpPr>
            <a:spLocks noGrp="1"/>
          </p:cNvSpPr>
          <p:nvPr>
            <p:ph type="title"/>
          </p:nvPr>
        </p:nvSpPr>
        <p:spPr/>
        <p:txBody>
          <a:bodyPr/>
          <a:lstStyle/>
          <a:p>
            <a:r>
              <a:rPr lang="fr-BE" dirty="0"/>
              <a:t>Définition, déclaration et initialisation</a:t>
            </a:r>
          </a:p>
        </p:txBody>
      </p:sp>
      <p:sp>
        <p:nvSpPr>
          <p:cNvPr id="4" name="Espace réservé du numéro de diapositive 3"/>
          <p:cNvSpPr>
            <a:spLocks noGrp="1"/>
          </p:cNvSpPr>
          <p:nvPr>
            <p:ph type="sldNum" sz="quarter" idx="12"/>
          </p:nvPr>
        </p:nvSpPr>
        <p:spPr/>
        <p:txBody>
          <a:bodyPr/>
          <a:lstStyle/>
          <a:p>
            <a:fld id="{21D20BD1-C8A5-4981-A535-F07207E69B1F}" type="slidenum">
              <a:rPr lang="fr-BE" smtClean="0"/>
              <a:pPr/>
              <a:t>1</a:t>
            </a:fld>
            <a:endParaRPr lang="fr-BE" dirty="0"/>
          </a:p>
        </p:txBody>
      </p:sp>
      <p:sp>
        <p:nvSpPr>
          <p:cNvPr id="14" name="Rectangle à coins arrondis 13"/>
          <p:cNvSpPr/>
          <p:nvPr/>
        </p:nvSpPr>
        <p:spPr>
          <a:xfrm>
            <a:off x="6702905" y="3333909"/>
            <a:ext cx="2223649" cy="307777"/>
          </a:xfrm>
          <a:prstGeom prst="roundRect">
            <a:avLst/>
          </a:prstGeom>
          <a:solidFill>
            <a:schemeClr val="accent5">
              <a:lumMod val="20000"/>
              <a:lumOff val="80000"/>
            </a:schemeClr>
          </a:solidFill>
          <a:ln>
            <a:solidFill>
              <a:schemeClr val="accent5"/>
            </a:solidFill>
          </a:ln>
        </p:spPr>
        <p:style>
          <a:lnRef idx="1">
            <a:schemeClr val="accent5"/>
          </a:lnRef>
          <a:fillRef idx="2">
            <a:schemeClr val="accent5"/>
          </a:fillRef>
          <a:effectRef idx="1">
            <a:schemeClr val="accent5"/>
          </a:effectRef>
          <a:fontRef idx="minor">
            <a:schemeClr val="dk1"/>
          </a:fontRef>
        </p:style>
        <p:txBody>
          <a:bodyPr rtlCol="0" anchor="ctr"/>
          <a:lstStyle/>
          <a:p>
            <a:pPr algn="r"/>
            <a:r>
              <a:rPr lang="fr-BE" dirty="0">
                <a:solidFill>
                  <a:schemeClr val="accent5"/>
                </a:solidFill>
              </a:rPr>
              <a:t>Adresse de </a:t>
            </a:r>
            <a:r>
              <a:rPr lang="fr-BE" dirty="0">
                <a:solidFill>
                  <a:schemeClr val="accent5"/>
                </a:solidFill>
                <a:latin typeface="Consolas" panose="020B0609020204030204" pitchFamily="49" charset="0"/>
              </a:rPr>
              <a:t>x</a:t>
            </a:r>
          </a:p>
        </p:txBody>
      </p:sp>
      <p:grpSp>
        <p:nvGrpSpPr>
          <p:cNvPr id="9" name="Groupe 8"/>
          <p:cNvGrpSpPr/>
          <p:nvPr/>
        </p:nvGrpSpPr>
        <p:grpSpPr>
          <a:xfrm>
            <a:off x="6653478" y="2512204"/>
            <a:ext cx="780983" cy="1129482"/>
            <a:chOff x="3923928" y="2823319"/>
            <a:chExt cx="780983" cy="1129482"/>
          </a:xfrm>
        </p:grpSpPr>
        <p:sp>
          <p:nvSpPr>
            <p:cNvPr id="8" name="ZoneTexte 7"/>
            <p:cNvSpPr txBox="1"/>
            <p:nvPr/>
          </p:nvSpPr>
          <p:spPr>
            <a:xfrm>
              <a:off x="3923928" y="3645024"/>
              <a:ext cx="780983" cy="307777"/>
            </a:xfrm>
            <a:prstGeom prst="rect">
              <a:avLst/>
            </a:prstGeom>
            <a:noFill/>
          </p:spPr>
          <p:txBody>
            <a:bodyPr wrap="none" rtlCol="0">
              <a:spAutoFit/>
            </a:bodyPr>
            <a:lstStyle/>
            <a:p>
              <a:r>
                <a:rPr lang="fr-BE" sz="1400" dirty="0">
                  <a:solidFill>
                    <a:schemeClr val="tx1"/>
                  </a:solidFill>
                  <a:latin typeface="+mn-lt"/>
                </a:rPr>
                <a:t>0xF214</a:t>
              </a:r>
            </a:p>
          </p:txBody>
        </p:sp>
        <p:sp>
          <p:nvSpPr>
            <p:cNvPr id="6" name="ZoneTexte 5"/>
            <p:cNvSpPr txBox="1"/>
            <p:nvPr/>
          </p:nvSpPr>
          <p:spPr>
            <a:xfrm>
              <a:off x="4139952" y="3212976"/>
              <a:ext cx="540533" cy="400110"/>
            </a:xfrm>
            <a:prstGeom prst="rect">
              <a:avLst/>
            </a:prstGeom>
            <a:ln/>
          </p:spPr>
          <p:style>
            <a:lnRef idx="2">
              <a:schemeClr val="accent2"/>
            </a:lnRef>
            <a:fillRef idx="1">
              <a:schemeClr val="lt1"/>
            </a:fillRef>
            <a:effectRef idx="0">
              <a:schemeClr val="accent2"/>
            </a:effectRef>
            <a:fontRef idx="minor">
              <a:schemeClr val="dk1"/>
            </a:fontRef>
          </p:style>
          <p:txBody>
            <a:bodyPr wrap="none" rtlCol="0">
              <a:spAutoFit/>
            </a:bodyPr>
            <a:lstStyle/>
            <a:p>
              <a:r>
                <a:rPr lang="fr-BE" sz="2000" dirty="0">
                  <a:solidFill>
                    <a:schemeClr val="tx1"/>
                  </a:solidFill>
                  <a:latin typeface="+mn-lt"/>
                </a:rPr>
                <a:t>2,5</a:t>
              </a:r>
              <a:endParaRPr lang="fr-BE" dirty="0">
                <a:solidFill>
                  <a:schemeClr val="tx1"/>
                </a:solidFill>
                <a:latin typeface="+mn-lt"/>
              </a:endParaRPr>
            </a:p>
          </p:txBody>
        </p:sp>
        <p:sp>
          <p:nvSpPr>
            <p:cNvPr id="7" name="ZoneTexte 6"/>
            <p:cNvSpPr txBox="1"/>
            <p:nvPr/>
          </p:nvSpPr>
          <p:spPr>
            <a:xfrm>
              <a:off x="4067944" y="2823319"/>
              <a:ext cx="312906" cy="400110"/>
            </a:xfrm>
            <a:prstGeom prst="rect">
              <a:avLst/>
            </a:prstGeom>
            <a:noFill/>
          </p:spPr>
          <p:txBody>
            <a:bodyPr wrap="none" rtlCol="0">
              <a:spAutoFit/>
            </a:bodyPr>
            <a:lstStyle/>
            <a:p>
              <a:r>
                <a:rPr lang="fr-BE" sz="2000" dirty="0">
                  <a:solidFill>
                    <a:schemeClr val="tx1"/>
                  </a:solidFill>
                  <a:latin typeface="+mn-lt"/>
                </a:rPr>
                <a:t>x</a:t>
              </a:r>
            </a:p>
          </p:txBody>
        </p:sp>
      </p:grpSp>
      <p:grpSp>
        <p:nvGrpSpPr>
          <p:cNvPr id="10" name="Groupe 9"/>
          <p:cNvGrpSpPr/>
          <p:nvPr/>
        </p:nvGrpSpPr>
        <p:grpSpPr>
          <a:xfrm>
            <a:off x="6653477" y="4063281"/>
            <a:ext cx="1296765" cy="1129482"/>
            <a:chOff x="3923928" y="2823319"/>
            <a:chExt cx="1145258" cy="1129482"/>
          </a:xfrm>
        </p:grpSpPr>
        <p:sp>
          <p:nvSpPr>
            <p:cNvPr id="11" name="ZoneTexte 10"/>
            <p:cNvSpPr txBox="1"/>
            <p:nvPr/>
          </p:nvSpPr>
          <p:spPr>
            <a:xfrm>
              <a:off x="4139952" y="3212976"/>
              <a:ext cx="929234" cy="400110"/>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fr-BE" sz="2000" dirty="0">
                <a:solidFill>
                  <a:schemeClr val="tx1"/>
                </a:solidFill>
                <a:latin typeface="+mn-lt"/>
              </a:endParaRPr>
            </a:p>
          </p:txBody>
        </p:sp>
        <p:sp>
          <p:nvSpPr>
            <p:cNvPr id="12" name="ZoneTexte 11"/>
            <p:cNvSpPr txBox="1"/>
            <p:nvPr/>
          </p:nvSpPr>
          <p:spPr>
            <a:xfrm>
              <a:off x="4067944" y="2823319"/>
              <a:ext cx="452368" cy="400110"/>
            </a:xfrm>
            <a:prstGeom prst="rect">
              <a:avLst/>
            </a:prstGeom>
            <a:noFill/>
          </p:spPr>
          <p:txBody>
            <a:bodyPr wrap="none" rtlCol="0">
              <a:spAutoFit/>
            </a:bodyPr>
            <a:lstStyle/>
            <a:p>
              <a:r>
                <a:rPr lang="fr-BE" sz="2000" dirty="0">
                  <a:solidFill>
                    <a:schemeClr val="tx1"/>
                  </a:solidFill>
                  <a:latin typeface="+mn-lt"/>
                </a:rPr>
                <a:t>pX</a:t>
              </a:r>
            </a:p>
          </p:txBody>
        </p:sp>
        <p:sp>
          <p:nvSpPr>
            <p:cNvPr id="13" name="ZoneTexte 12"/>
            <p:cNvSpPr txBox="1"/>
            <p:nvPr/>
          </p:nvSpPr>
          <p:spPr>
            <a:xfrm>
              <a:off x="3923928" y="3645024"/>
              <a:ext cx="713209" cy="307777"/>
            </a:xfrm>
            <a:prstGeom prst="rect">
              <a:avLst/>
            </a:prstGeom>
            <a:noFill/>
          </p:spPr>
          <p:txBody>
            <a:bodyPr wrap="none" rtlCol="0">
              <a:spAutoFit/>
            </a:bodyPr>
            <a:lstStyle/>
            <a:p>
              <a:r>
                <a:rPr lang="fr-BE" sz="1400" dirty="0">
                  <a:solidFill>
                    <a:schemeClr val="bg1">
                      <a:lumMod val="50000"/>
                    </a:schemeClr>
                  </a:solidFill>
                  <a:latin typeface="+mn-lt"/>
                </a:rPr>
                <a:t>0x24FA</a:t>
              </a:r>
            </a:p>
          </p:txBody>
        </p:sp>
      </p:grpSp>
      <p:sp>
        <p:nvSpPr>
          <p:cNvPr id="16" name="Flèche courbée vers la gauche 15"/>
          <p:cNvSpPr/>
          <p:nvPr/>
        </p:nvSpPr>
        <p:spPr>
          <a:xfrm rot="10800000">
            <a:off x="6365446" y="3045877"/>
            <a:ext cx="432048" cy="1656184"/>
          </a:xfrm>
          <a:prstGeom prst="curvedLeftArrow">
            <a:avLst/>
          </a:prstGeom>
          <a:solidFill>
            <a:schemeClr val="accent2"/>
          </a:solidFill>
          <a:ln>
            <a:solidFill>
              <a:schemeClr val="accent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BE">
              <a:solidFill>
                <a:schemeClr val="tx1"/>
              </a:solidFill>
            </a:endParaRPr>
          </a:p>
        </p:txBody>
      </p:sp>
      <p:sp>
        <p:nvSpPr>
          <p:cNvPr id="18" name="Rectangle à coins arrondis 17"/>
          <p:cNvSpPr/>
          <p:nvPr/>
        </p:nvSpPr>
        <p:spPr>
          <a:xfrm>
            <a:off x="536352" y="3997582"/>
            <a:ext cx="5565820" cy="373688"/>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fr-BE" sz="1800" dirty="0">
                <a:solidFill>
                  <a:schemeClr val="accent2"/>
                </a:solidFill>
                <a:latin typeface="Consolas" pitchFamily="49" charset="0"/>
              </a:rPr>
              <a:t>pX</a:t>
            </a:r>
            <a:r>
              <a:rPr lang="fr-BE" sz="1800" dirty="0">
                <a:solidFill>
                  <a:schemeClr val="accent2"/>
                </a:solidFill>
              </a:rPr>
              <a:t> est un </a:t>
            </a:r>
            <a:r>
              <a:rPr lang="fr-BE" sz="1800" b="1" dirty="0">
                <a:solidFill>
                  <a:schemeClr val="accent2"/>
                </a:solidFill>
              </a:rPr>
              <a:t>pointeur</a:t>
            </a:r>
            <a:r>
              <a:rPr lang="fr-BE" sz="1800" dirty="0">
                <a:solidFill>
                  <a:schemeClr val="accent2"/>
                </a:solidFill>
              </a:rPr>
              <a:t> sur une variable de type </a:t>
            </a:r>
            <a:r>
              <a:rPr lang="fr-BE" sz="1800" b="1" dirty="0">
                <a:solidFill>
                  <a:schemeClr val="accent2"/>
                </a:solidFill>
                <a:latin typeface="Consolas" panose="020B0609020204030204" pitchFamily="49" charset="0"/>
              </a:rPr>
              <a:t>double</a:t>
            </a:r>
          </a:p>
        </p:txBody>
      </p:sp>
      <p:sp>
        <p:nvSpPr>
          <p:cNvPr id="5" name="Rectangle 4"/>
          <p:cNvSpPr/>
          <p:nvPr/>
        </p:nvSpPr>
        <p:spPr>
          <a:xfrm>
            <a:off x="6868103" y="4463391"/>
            <a:ext cx="1198370" cy="400110"/>
          </a:xfrm>
          <a:prstGeom prst="rect">
            <a:avLst/>
          </a:prstGeom>
        </p:spPr>
        <p:txBody>
          <a:bodyPr wrap="square">
            <a:spAutoFit/>
          </a:bodyPr>
          <a:lstStyle/>
          <a:p>
            <a:r>
              <a:rPr lang="fr-BE" sz="2000" dirty="0">
                <a:solidFill>
                  <a:schemeClr val="tx1"/>
                </a:solidFill>
                <a:latin typeface="+mn-lt"/>
              </a:rPr>
              <a:t>0xF214</a:t>
            </a:r>
          </a:p>
        </p:txBody>
      </p:sp>
      <p:sp>
        <p:nvSpPr>
          <p:cNvPr id="22" name="Rectangle à coins arrondis 17"/>
          <p:cNvSpPr/>
          <p:nvPr/>
        </p:nvSpPr>
        <p:spPr>
          <a:xfrm>
            <a:off x="536352" y="5775244"/>
            <a:ext cx="6822781" cy="373688"/>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fr-BE" sz="1800" dirty="0" err="1">
                <a:solidFill>
                  <a:schemeClr val="accent2"/>
                </a:solidFill>
                <a:latin typeface="Consolas" panose="020B0609020204030204" pitchFamily="49" charset="0"/>
              </a:rPr>
              <a:t>pX</a:t>
            </a:r>
            <a:r>
              <a:rPr lang="fr-BE" sz="1800" dirty="0">
                <a:solidFill>
                  <a:schemeClr val="accent2"/>
                </a:solidFill>
              </a:rPr>
              <a:t> contient l'</a:t>
            </a:r>
            <a:r>
              <a:rPr lang="fr-BE" sz="1800" b="1" dirty="0">
                <a:solidFill>
                  <a:schemeClr val="accent2"/>
                </a:solidFill>
              </a:rPr>
              <a:t>adresse du premier octet</a:t>
            </a:r>
            <a:r>
              <a:rPr lang="fr-BE" sz="1800" dirty="0">
                <a:solidFill>
                  <a:schemeClr val="accent2"/>
                </a:solidFill>
              </a:rPr>
              <a:t> occupé par la variable </a:t>
            </a:r>
            <a:r>
              <a:rPr lang="fr-BE" sz="1800" dirty="0">
                <a:solidFill>
                  <a:schemeClr val="accent2"/>
                </a:solidFill>
                <a:latin typeface="Consolas" panose="020B0609020204030204" pitchFamily="49" charset="0"/>
              </a:rPr>
              <a:t>x</a:t>
            </a:r>
          </a:p>
        </p:txBody>
      </p:sp>
      <p:sp>
        <p:nvSpPr>
          <p:cNvPr id="19" name="Espace réservé du pied de page 4">
            <a:extLst>
              <a:ext uri="{FF2B5EF4-FFF2-40B4-BE49-F238E27FC236}">
                <a16:creationId xmlns:a16="http://schemas.microsoft.com/office/drawing/2014/main" id="{DA4CEA89-C06F-442C-9FBA-2A609A7FEED6}"/>
              </a:ext>
            </a:extLst>
          </p:cNvPr>
          <p:cNvSpPr>
            <a:spLocks noGrp="1"/>
          </p:cNvSpPr>
          <p:nvPr>
            <p:ph type="ftr" sz="quarter" idx="11"/>
          </p:nvPr>
        </p:nvSpPr>
        <p:spPr>
          <a:xfrm>
            <a:off x="2339975" y="6426054"/>
            <a:ext cx="4464050" cy="339725"/>
          </a:xfrm>
        </p:spPr>
        <p:txBody>
          <a:bodyPr/>
          <a:lstStyle/>
          <a:p>
            <a:r>
              <a:rPr lang="fr-FR" dirty="0"/>
              <a:t>Pointeurs</a:t>
            </a:r>
          </a:p>
        </p:txBody>
      </p:sp>
    </p:spTree>
    <p:extLst>
      <p:ext uri="{BB962C8B-B14F-4D97-AF65-F5344CB8AC3E}">
        <p14:creationId xmlns:p14="http://schemas.microsoft.com/office/powerpoint/2010/main" val="180639691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8" grpId="0" animBg="1"/>
      <p:bldP spid="5" grpId="0"/>
      <p:bldP spid="2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a:xfrm>
            <a:off x="628650" y="1280161"/>
            <a:ext cx="8515350" cy="4888808"/>
          </a:xfrm>
        </p:spPr>
        <p:txBody>
          <a:bodyPr/>
          <a:lstStyle/>
          <a:p>
            <a:pPr marL="0" indent="0">
              <a:buNone/>
            </a:pPr>
            <a:r>
              <a:rPr lang="fr-BE" dirty="0">
                <a:sym typeface="Symbol" pitchFamily="18" charset="2"/>
              </a:rPr>
              <a:t>Un pointeur générique est un pointeur qui peut contenir l'adresse de </a:t>
            </a:r>
            <a:r>
              <a:rPr lang="fr-BE" dirty="0">
                <a:solidFill>
                  <a:schemeClr val="accent2"/>
                </a:solidFill>
                <a:sym typeface="Symbol" pitchFamily="18" charset="2"/>
              </a:rPr>
              <a:t>n'importe quel type de variable</a:t>
            </a:r>
            <a:r>
              <a:rPr lang="fr-BE" dirty="0">
                <a:sym typeface="Symbol" pitchFamily="18" charset="2"/>
              </a:rPr>
              <a:t> (d'objet).</a:t>
            </a:r>
          </a:p>
          <a:p>
            <a:pPr marL="0" indent="0">
              <a:buNone/>
            </a:pPr>
            <a:endParaRPr lang="fr-BE" dirty="0">
              <a:solidFill>
                <a:schemeClr val="accent1"/>
              </a:solidFill>
            </a:endParaRPr>
          </a:p>
          <a:p>
            <a:pPr>
              <a:spcBef>
                <a:spcPts val="0"/>
              </a:spcBef>
            </a:pPr>
            <a:r>
              <a:rPr lang="fr-BE" dirty="0">
                <a:sym typeface="Symbol" pitchFamily="18" charset="2"/>
              </a:rPr>
              <a:t>Déclaration</a:t>
            </a:r>
          </a:p>
          <a:p>
            <a:pPr marL="0" indent="0">
              <a:spcBef>
                <a:spcPts val="0"/>
              </a:spcBef>
              <a:buNone/>
            </a:pPr>
            <a:endParaRPr lang="fr-BE" sz="2000" dirty="0">
              <a:solidFill>
                <a:schemeClr val="tx1"/>
              </a:solidFill>
              <a:latin typeface="Consolas" panose="020B0609020204030204" pitchFamily="49" charset="0"/>
              <a:sym typeface="Symbol" pitchFamily="18" charset="2"/>
            </a:endParaRPr>
          </a:p>
          <a:p>
            <a:pPr marL="357188" indent="0">
              <a:spcBef>
                <a:spcPts val="0"/>
              </a:spcBef>
              <a:buNone/>
            </a:pPr>
            <a:r>
              <a:rPr lang="fr-BE" sz="2000" dirty="0" err="1">
                <a:solidFill>
                  <a:schemeClr val="tx1"/>
                </a:solidFill>
                <a:effectLst>
                  <a:glow rad="228600">
                    <a:schemeClr val="accent2">
                      <a:satMod val="175000"/>
                      <a:alpha val="40000"/>
                    </a:schemeClr>
                  </a:glow>
                </a:effectLst>
                <a:latin typeface="Consolas" panose="020B0609020204030204" pitchFamily="49" charset="0"/>
                <a:sym typeface="Symbol" pitchFamily="18" charset="2"/>
              </a:rPr>
              <a:t>void</a:t>
            </a:r>
            <a:r>
              <a:rPr lang="fr-BE" sz="2000" dirty="0">
                <a:solidFill>
                  <a:schemeClr val="tx1"/>
                </a:solidFill>
                <a:effectLst>
                  <a:glow rad="228600">
                    <a:schemeClr val="accent2">
                      <a:satMod val="175000"/>
                      <a:alpha val="40000"/>
                    </a:schemeClr>
                  </a:glow>
                </a:effectLst>
                <a:latin typeface="Consolas" panose="020B0609020204030204" pitchFamily="49" charset="0"/>
                <a:sym typeface="Symbol" pitchFamily="18" charset="2"/>
              </a:rPr>
              <a:t> *</a:t>
            </a:r>
            <a:r>
              <a:rPr lang="fr-BE" sz="2000" dirty="0">
                <a:solidFill>
                  <a:schemeClr val="tx1"/>
                </a:solidFill>
                <a:latin typeface="Consolas" panose="020B0609020204030204" pitchFamily="49" charset="0"/>
                <a:sym typeface="Symbol" pitchFamily="18" charset="2"/>
              </a:rPr>
              <a:t> </a:t>
            </a:r>
            <a:r>
              <a:rPr lang="fr-BE" sz="2000" dirty="0" err="1">
                <a:solidFill>
                  <a:schemeClr val="tx1"/>
                </a:solidFill>
                <a:latin typeface="Consolas" panose="020B0609020204030204" pitchFamily="49" charset="0"/>
                <a:sym typeface="Symbol" pitchFamily="18" charset="2"/>
              </a:rPr>
              <a:t>pNb</a:t>
            </a:r>
            <a:r>
              <a:rPr lang="fr-BE" sz="2000" dirty="0">
                <a:solidFill>
                  <a:schemeClr val="tx1"/>
                </a:solidFill>
                <a:latin typeface="Consolas" panose="020B0609020204030204" pitchFamily="49" charset="0"/>
                <a:sym typeface="Symbol" pitchFamily="18" charset="2"/>
              </a:rPr>
              <a:t>;</a:t>
            </a:r>
          </a:p>
          <a:p>
            <a:pPr marL="0" indent="0">
              <a:spcBef>
                <a:spcPts val="0"/>
              </a:spcBef>
              <a:buNone/>
            </a:pPr>
            <a:endParaRPr lang="fr-BE" sz="2000" dirty="0">
              <a:solidFill>
                <a:schemeClr val="tx1"/>
              </a:solidFill>
              <a:latin typeface="Consolas" panose="020B0609020204030204" pitchFamily="49" charset="0"/>
              <a:sym typeface="Symbol" pitchFamily="18" charset="2"/>
            </a:endParaRPr>
          </a:p>
        </p:txBody>
      </p:sp>
      <p:sp>
        <p:nvSpPr>
          <p:cNvPr id="157698" name="Rectangle 2"/>
          <p:cNvSpPr>
            <a:spLocks noGrp="1" noChangeArrowheads="1"/>
          </p:cNvSpPr>
          <p:nvPr>
            <p:ph type="title"/>
          </p:nvPr>
        </p:nvSpPr>
        <p:spPr/>
        <p:txBody>
          <a:bodyPr/>
          <a:lstStyle/>
          <a:p>
            <a:r>
              <a:rPr lang="fr-BE" dirty="0"/>
              <a:t>Pointeur générique</a:t>
            </a:r>
            <a:endParaRPr lang="en-US" dirty="0"/>
          </a:p>
        </p:txBody>
      </p:sp>
      <p:sp>
        <p:nvSpPr>
          <p:cNvPr id="4" name="Espace réservé du numéro de diapositive 3"/>
          <p:cNvSpPr>
            <a:spLocks noGrp="1"/>
          </p:cNvSpPr>
          <p:nvPr>
            <p:ph type="sldNum" sz="quarter" idx="12"/>
          </p:nvPr>
        </p:nvSpPr>
        <p:spPr/>
        <p:txBody>
          <a:bodyPr/>
          <a:lstStyle/>
          <a:p>
            <a:fld id="{C3802F8C-11F3-46C1-B9F8-0E87B99F30DE}" type="slidenum">
              <a:rPr lang="fr-BE" smtClean="0"/>
              <a:pPr/>
              <a:t>10</a:t>
            </a:fld>
            <a:endParaRPr lang="fr-BE"/>
          </a:p>
        </p:txBody>
      </p:sp>
      <p:sp>
        <p:nvSpPr>
          <p:cNvPr id="7" name="Espace réservé du pied de page 4">
            <a:extLst>
              <a:ext uri="{FF2B5EF4-FFF2-40B4-BE49-F238E27FC236}">
                <a16:creationId xmlns:a16="http://schemas.microsoft.com/office/drawing/2014/main" id="{075C235B-0550-40B9-8FAE-E0EB4FD88CB3}"/>
              </a:ext>
            </a:extLst>
          </p:cNvPr>
          <p:cNvSpPr txBox="1">
            <a:spLocks/>
          </p:cNvSpPr>
          <p:nvPr/>
        </p:nvSpPr>
        <p:spPr>
          <a:xfrm>
            <a:off x="2339975" y="6426054"/>
            <a:ext cx="4464050" cy="339725"/>
          </a:xfrm>
          <a:prstGeom prst="rect">
            <a:avLst/>
          </a:prstGeom>
        </p:spPr>
        <p:txBody>
          <a:bodyPr/>
          <a:lstStyle>
            <a:defPPr>
              <a:defRPr lang="fr-FR"/>
            </a:defPPr>
            <a:lvl1pPr algn="l" rtl="0" fontAlgn="base">
              <a:spcBef>
                <a:spcPct val="0"/>
              </a:spcBef>
              <a:spcAft>
                <a:spcPct val="0"/>
              </a:spcAft>
              <a:defRPr kern="1200">
                <a:solidFill>
                  <a:srgbClr val="006782"/>
                </a:solidFill>
                <a:latin typeface="Verdana" charset="0"/>
                <a:ea typeface="ＭＳ Ｐゴシック" charset="0"/>
                <a:cs typeface="ＭＳ Ｐゴシック" charset="0"/>
              </a:defRPr>
            </a:lvl1pPr>
            <a:lvl2pPr marL="457200" algn="l" rtl="0" fontAlgn="base">
              <a:spcBef>
                <a:spcPct val="0"/>
              </a:spcBef>
              <a:spcAft>
                <a:spcPct val="0"/>
              </a:spcAft>
              <a:defRPr kern="1200">
                <a:solidFill>
                  <a:srgbClr val="006782"/>
                </a:solidFill>
                <a:latin typeface="Verdana" charset="0"/>
                <a:ea typeface="ＭＳ Ｐゴシック" charset="0"/>
                <a:cs typeface="ＭＳ Ｐゴシック" charset="0"/>
              </a:defRPr>
            </a:lvl2pPr>
            <a:lvl3pPr marL="914400" algn="l" rtl="0" fontAlgn="base">
              <a:spcBef>
                <a:spcPct val="0"/>
              </a:spcBef>
              <a:spcAft>
                <a:spcPct val="0"/>
              </a:spcAft>
              <a:defRPr kern="1200">
                <a:solidFill>
                  <a:srgbClr val="006782"/>
                </a:solidFill>
                <a:latin typeface="Verdana" charset="0"/>
                <a:ea typeface="ＭＳ Ｐゴシック" charset="0"/>
                <a:cs typeface="ＭＳ Ｐゴシック" charset="0"/>
              </a:defRPr>
            </a:lvl3pPr>
            <a:lvl4pPr marL="1371600" algn="l" rtl="0" fontAlgn="base">
              <a:spcBef>
                <a:spcPct val="0"/>
              </a:spcBef>
              <a:spcAft>
                <a:spcPct val="0"/>
              </a:spcAft>
              <a:defRPr kern="1200">
                <a:solidFill>
                  <a:srgbClr val="006782"/>
                </a:solidFill>
                <a:latin typeface="Verdana" charset="0"/>
                <a:ea typeface="ＭＳ Ｐゴシック" charset="0"/>
                <a:cs typeface="ＭＳ Ｐゴシック" charset="0"/>
              </a:defRPr>
            </a:lvl4pPr>
            <a:lvl5pPr marL="1828800" algn="l" rtl="0" fontAlgn="base">
              <a:spcBef>
                <a:spcPct val="0"/>
              </a:spcBef>
              <a:spcAft>
                <a:spcPct val="0"/>
              </a:spcAft>
              <a:defRPr kern="1200">
                <a:solidFill>
                  <a:srgbClr val="006782"/>
                </a:solidFill>
                <a:latin typeface="Verdana" charset="0"/>
                <a:ea typeface="ＭＳ Ｐゴシック" charset="0"/>
                <a:cs typeface="ＭＳ Ｐゴシック" charset="0"/>
              </a:defRPr>
            </a:lvl5pPr>
            <a:lvl6pPr marL="2286000" algn="l" defTabSz="457200" rtl="0" eaLnBrk="1" latinLnBrk="0" hangingPunct="1">
              <a:defRPr kern="1200">
                <a:solidFill>
                  <a:srgbClr val="006782"/>
                </a:solidFill>
                <a:latin typeface="Verdana" charset="0"/>
                <a:ea typeface="ＭＳ Ｐゴシック" charset="0"/>
                <a:cs typeface="ＭＳ Ｐゴシック" charset="0"/>
              </a:defRPr>
            </a:lvl6pPr>
            <a:lvl7pPr marL="2743200" algn="l" defTabSz="457200" rtl="0" eaLnBrk="1" latinLnBrk="0" hangingPunct="1">
              <a:defRPr kern="1200">
                <a:solidFill>
                  <a:srgbClr val="006782"/>
                </a:solidFill>
                <a:latin typeface="Verdana" charset="0"/>
                <a:ea typeface="ＭＳ Ｐゴシック" charset="0"/>
                <a:cs typeface="ＭＳ Ｐゴシック" charset="0"/>
              </a:defRPr>
            </a:lvl7pPr>
            <a:lvl8pPr marL="3200400" algn="l" defTabSz="457200" rtl="0" eaLnBrk="1" latinLnBrk="0" hangingPunct="1">
              <a:defRPr kern="1200">
                <a:solidFill>
                  <a:srgbClr val="006782"/>
                </a:solidFill>
                <a:latin typeface="Verdana" charset="0"/>
                <a:ea typeface="ＭＳ Ｐゴシック" charset="0"/>
                <a:cs typeface="ＭＳ Ｐゴシック" charset="0"/>
              </a:defRPr>
            </a:lvl8pPr>
            <a:lvl9pPr marL="3657600" algn="l" defTabSz="457200" rtl="0" eaLnBrk="1" latinLnBrk="0" hangingPunct="1">
              <a:defRPr kern="1200">
                <a:solidFill>
                  <a:srgbClr val="006782"/>
                </a:solidFill>
                <a:latin typeface="Verdana" charset="0"/>
                <a:ea typeface="ＭＳ Ｐゴシック" charset="0"/>
                <a:cs typeface="ＭＳ Ｐゴシック" charset="0"/>
              </a:defRPr>
            </a:lvl9pPr>
          </a:lstStyle>
          <a:p>
            <a:pPr algn="ctr"/>
            <a:r>
              <a:rPr lang="fr-FR" sz="1400" dirty="0">
                <a:solidFill>
                  <a:schemeClr val="tx1">
                    <a:lumMod val="75000"/>
                    <a:lumOff val="25000"/>
                  </a:schemeClr>
                </a:solidFill>
                <a:latin typeface="+mn-lt"/>
              </a:rPr>
              <a:t>Pointeurs</a:t>
            </a:r>
            <a:endParaRPr lang="fr-FR" dirty="0">
              <a:solidFill>
                <a:schemeClr val="tx1">
                  <a:lumMod val="75000"/>
                  <a:lumOff val="25000"/>
                </a:schemeClr>
              </a:solidFill>
              <a:latin typeface="+mn-lt"/>
            </a:endParaRPr>
          </a:p>
        </p:txBody>
      </p:sp>
    </p:spTree>
    <p:extLst>
      <p:ext uri="{BB962C8B-B14F-4D97-AF65-F5344CB8AC3E}">
        <p14:creationId xmlns:p14="http://schemas.microsoft.com/office/powerpoint/2010/main" val="230164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p:cNvSpPr>
            <a:spLocks noGrp="1"/>
          </p:cNvSpPr>
          <p:nvPr>
            <p:ph type="body" sz="quarter" idx="13"/>
          </p:nvPr>
        </p:nvSpPr>
        <p:spPr>
          <a:xfrm>
            <a:off x="0" y="6469120"/>
            <a:ext cx="8184333" cy="388880"/>
          </a:xfrm>
        </p:spPr>
        <p:txBody>
          <a:bodyPr>
            <a:normAutofit/>
          </a:bodyPr>
          <a:lstStyle/>
          <a:p>
            <a:pPr marL="0" indent="0" algn="ctr">
              <a:buNone/>
            </a:pPr>
            <a:r>
              <a:rPr lang="fr-BE" sz="1800" dirty="0">
                <a:solidFill>
                  <a:srgbClr val="C00000"/>
                </a:solidFill>
                <a:sym typeface="Symbol" pitchFamily="18" charset="2"/>
              </a:rPr>
              <a:t>Il est interdit d'incrémenter ou de décrémenter un pointeur générique.</a:t>
            </a:r>
            <a:endParaRPr lang="fr-BE" sz="1800" dirty="0">
              <a:solidFill>
                <a:srgbClr val="C00000"/>
              </a:solidFill>
            </a:endParaRPr>
          </a:p>
        </p:txBody>
      </p:sp>
      <p:sp>
        <p:nvSpPr>
          <p:cNvPr id="6" name="Espace réservé du contenu 5"/>
          <p:cNvSpPr>
            <a:spLocks noGrp="1"/>
          </p:cNvSpPr>
          <p:nvPr>
            <p:ph idx="1"/>
          </p:nvPr>
        </p:nvSpPr>
        <p:spPr>
          <a:xfrm>
            <a:off x="628650" y="1280161"/>
            <a:ext cx="8515350" cy="4888808"/>
          </a:xfrm>
        </p:spPr>
        <p:txBody>
          <a:bodyPr/>
          <a:lstStyle/>
          <a:p>
            <a:pPr>
              <a:spcBef>
                <a:spcPts val="0"/>
              </a:spcBef>
            </a:pPr>
            <a:r>
              <a:rPr lang="fr-BE" dirty="0">
                <a:sym typeface="Symbol" pitchFamily="18" charset="2"/>
              </a:rPr>
              <a:t>Utilisation</a:t>
            </a:r>
          </a:p>
          <a:p>
            <a:pPr marL="357188" indent="0">
              <a:spcBef>
                <a:spcPts val="0"/>
              </a:spcBef>
              <a:buNone/>
            </a:pPr>
            <a:r>
              <a:rPr lang="fr-BE" sz="2000" dirty="0" err="1">
                <a:solidFill>
                  <a:schemeClr val="tx1"/>
                </a:solidFill>
                <a:latin typeface="Consolas" panose="020B0609020204030204" pitchFamily="49" charset="0"/>
                <a:sym typeface="Symbol" pitchFamily="18" charset="2"/>
              </a:rPr>
              <a:t>void</a:t>
            </a:r>
            <a:r>
              <a:rPr lang="fr-BE" sz="2000" dirty="0">
                <a:solidFill>
                  <a:schemeClr val="tx1"/>
                </a:solidFill>
                <a:latin typeface="Consolas" panose="020B0609020204030204" pitchFamily="49" charset="0"/>
                <a:sym typeface="Symbol" pitchFamily="18" charset="2"/>
              </a:rPr>
              <a:t> * </a:t>
            </a:r>
            <a:r>
              <a:rPr lang="fr-BE" sz="2000" dirty="0" err="1">
                <a:solidFill>
                  <a:schemeClr val="tx1"/>
                </a:solidFill>
                <a:latin typeface="Consolas" panose="020B0609020204030204" pitchFamily="49" charset="0"/>
                <a:sym typeface="Symbol" pitchFamily="18" charset="2"/>
              </a:rPr>
              <a:t>pNb</a:t>
            </a:r>
            <a:r>
              <a:rPr lang="fr-BE" sz="2000" dirty="0">
                <a:solidFill>
                  <a:schemeClr val="tx1"/>
                </a:solidFill>
                <a:latin typeface="Consolas" panose="020B0609020204030204" pitchFamily="49" charset="0"/>
                <a:sym typeface="Symbol" pitchFamily="18" charset="2"/>
              </a:rPr>
              <a:t>;</a:t>
            </a:r>
          </a:p>
          <a:p>
            <a:pPr marL="357188" indent="0">
              <a:spcBef>
                <a:spcPts val="0"/>
              </a:spcBef>
              <a:buNone/>
            </a:pPr>
            <a:r>
              <a:rPr lang="fr-BE" sz="2000" dirty="0" err="1">
                <a:solidFill>
                  <a:schemeClr val="tx1"/>
                </a:solidFill>
                <a:latin typeface="Consolas" panose="020B0609020204030204" pitchFamily="49" charset="0"/>
                <a:sym typeface="Symbol" pitchFamily="18" charset="2"/>
              </a:rPr>
              <a:t>int</a:t>
            </a:r>
            <a:r>
              <a:rPr lang="fr-BE" sz="2000" dirty="0">
                <a:solidFill>
                  <a:schemeClr val="tx1"/>
                </a:solidFill>
                <a:latin typeface="Consolas" panose="020B0609020204030204" pitchFamily="49" charset="0"/>
                <a:sym typeface="Symbol" pitchFamily="18" charset="2"/>
              </a:rPr>
              <a:t> entier;</a:t>
            </a:r>
          </a:p>
          <a:p>
            <a:pPr marL="357188" indent="0">
              <a:spcBef>
                <a:spcPts val="0"/>
              </a:spcBef>
              <a:buNone/>
            </a:pPr>
            <a:r>
              <a:rPr lang="fr-BE" sz="2000" dirty="0">
                <a:solidFill>
                  <a:schemeClr val="tx1"/>
                </a:solidFill>
                <a:latin typeface="Consolas" panose="020B0609020204030204" pitchFamily="49" charset="0"/>
              </a:rPr>
              <a:t>double </a:t>
            </a:r>
            <a:r>
              <a:rPr lang="fr-BE" sz="2000" dirty="0" err="1">
                <a:solidFill>
                  <a:schemeClr val="tx1"/>
                </a:solidFill>
                <a:latin typeface="Consolas" panose="020B0609020204030204" pitchFamily="49" charset="0"/>
              </a:rPr>
              <a:t>reel</a:t>
            </a:r>
            <a:r>
              <a:rPr lang="fr-BE" sz="2000" dirty="0">
                <a:solidFill>
                  <a:schemeClr val="tx1"/>
                </a:solidFill>
                <a:latin typeface="Consolas" panose="020B0609020204030204" pitchFamily="49" charset="0"/>
              </a:rPr>
              <a:t>;</a:t>
            </a:r>
          </a:p>
          <a:p>
            <a:pPr marL="357188" indent="0">
              <a:spcBef>
                <a:spcPts val="0"/>
              </a:spcBef>
              <a:buNone/>
            </a:pPr>
            <a:endParaRPr lang="fr-BE" sz="2000" dirty="0">
              <a:solidFill>
                <a:schemeClr val="tx1"/>
              </a:solidFill>
              <a:latin typeface="Consolas" panose="020B0609020204030204" pitchFamily="49" charset="0"/>
              <a:sym typeface="Symbol" pitchFamily="18" charset="2"/>
            </a:endParaRPr>
          </a:p>
          <a:p>
            <a:pPr marL="357188" indent="0">
              <a:spcBef>
                <a:spcPts val="0"/>
              </a:spcBef>
              <a:buNone/>
            </a:pPr>
            <a:r>
              <a:rPr lang="fr-BE" sz="2000" dirty="0">
                <a:solidFill>
                  <a:schemeClr val="accent3"/>
                </a:solidFill>
                <a:latin typeface="Consolas" panose="020B0609020204030204" pitchFamily="49" charset="0"/>
                <a:sym typeface="Symbol" pitchFamily="18" charset="2"/>
              </a:rPr>
              <a:t>// affecter l'adresse de entier à </a:t>
            </a:r>
            <a:r>
              <a:rPr lang="fr-BE" sz="2000" dirty="0" err="1">
                <a:solidFill>
                  <a:schemeClr val="accent3"/>
                </a:solidFill>
                <a:latin typeface="Consolas" panose="020B0609020204030204" pitchFamily="49" charset="0"/>
                <a:sym typeface="Symbol" pitchFamily="18" charset="2"/>
              </a:rPr>
              <a:t>pNb</a:t>
            </a:r>
            <a:endParaRPr lang="fr-BE" sz="2000" dirty="0">
              <a:solidFill>
                <a:schemeClr val="accent3"/>
              </a:solidFill>
              <a:latin typeface="Consolas" panose="020B0609020204030204" pitchFamily="49" charset="0"/>
              <a:sym typeface="Symbol" pitchFamily="18" charset="2"/>
            </a:endParaRPr>
          </a:p>
          <a:p>
            <a:pPr marL="357188" indent="0">
              <a:spcBef>
                <a:spcPts val="0"/>
              </a:spcBef>
              <a:buNone/>
            </a:pPr>
            <a:r>
              <a:rPr lang="fr-BE" sz="2000" dirty="0" err="1">
                <a:solidFill>
                  <a:schemeClr val="tx1"/>
                </a:solidFill>
                <a:latin typeface="Consolas" panose="020B0609020204030204" pitchFamily="49" charset="0"/>
                <a:sym typeface="Symbol" pitchFamily="18" charset="2"/>
              </a:rPr>
              <a:t>pNb</a:t>
            </a:r>
            <a:r>
              <a:rPr lang="fr-BE" sz="2000" dirty="0">
                <a:solidFill>
                  <a:schemeClr val="tx1"/>
                </a:solidFill>
                <a:latin typeface="Consolas" panose="020B0609020204030204" pitchFamily="49" charset="0"/>
                <a:sym typeface="Symbol" pitchFamily="18" charset="2"/>
              </a:rPr>
              <a:t> = &amp;entier; </a:t>
            </a:r>
          </a:p>
          <a:p>
            <a:pPr marL="357188" indent="0">
              <a:spcBef>
                <a:spcPts val="0"/>
              </a:spcBef>
              <a:buNone/>
            </a:pPr>
            <a:r>
              <a:rPr lang="fr-BE" sz="2000" dirty="0">
                <a:solidFill>
                  <a:schemeClr val="accent3"/>
                </a:solidFill>
                <a:latin typeface="Consolas" panose="020B0609020204030204" pitchFamily="49" charset="0"/>
                <a:sym typeface="Symbol" pitchFamily="18" charset="2"/>
              </a:rPr>
              <a:t>// affecter d'une valeur (42) à l'entier pointé par </a:t>
            </a:r>
            <a:r>
              <a:rPr lang="fr-BE" sz="2000" dirty="0" err="1">
                <a:solidFill>
                  <a:schemeClr val="accent3"/>
                </a:solidFill>
                <a:latin typeface="Consolas" panose="020B0609020204030204" pitchFamily="49" charset="0"/>
                <a:sym typeface="Symbol" pitchFamily="18" charset="2"/>
              </a:rPr>
              <a:t>pNb</a:t>
            </a:r>
            <a:endParaRPr lang="fr-BE" sz="2000" dirty="0">
              <a:solidFill>
                <a:schemeClr val="accent3"/>
              </a:solidFill>
              <a:latin typeface="Consolas" panose="020B0609020204030204" pitchFamily="49" charset="0"/>
              <a:sym typeface="Symbol" pitchFamily="18" charset="2"/>
            </a:endParaRPr>
          </a:p>
          <a:p>
            <a:pPr marL="357188" indent="0">
              <a:spcBef>
                <a:spcPts val="0"/>
              </a:spcBef>
              <a:buNone/>
            </a:pPr>
            <a:r>
              <a:rPr lang="fr-BE" sz="2000" dirty="0">
                <a:solidFill>
                  <a:schemeClr val="tx1"/>
                </a:solidFill>
                <a:latin typeface="Consolas" panose="020B0609020204030204" pitchFamily="49" charset="0"/>
                <a:sym typeface="Symbol" pitchFamily="18" charset="2"/>
              </a:rPr>
              <a:t>*</a:t>
            </a:r>
            <a:r>
              <a:rPr lang="fr-BE" sz="2000" dirty="0">
                <a:solidFill>
                  <a:schemeClr val="tx1"/>
                </a:solidFill>
                <a:effectLst>
                  <a:glow rad="139700">
                    <a:schemeClr val="accent2">
                      <a:satMod val="175000"/>
                      <a:alpha val="40000"/>
                    </a:schemeClr>
                  </a:glow>
                </a:effectLst>
                <a:latin typeface="Consolas" panose="020B0609020204030204" pitchFamily="49" charset="0"/>
                <a:sym typeface="Symbol" pitchFamily="18" charset="2"/>
              </a:rPr>
              <a:t>(</a:t>
            </a:r>
            <a:r>
              <a:rPr lang="fr-BE" sz="2000" dirty="0" err="1">
                <a:solidFill>
                  <a:schemeClr val="tx1"/>
                </a:solidFill>
                <a:effectLst>
                  <a:glow rad="139700">
                    <a:schemeClr val="accent2">
                      <a:satMod val="175000"/>
                      <a:alpha val="40000"/>
                    </a:schemeClr>
                  </a:glow>
                </a:effectLst>
                <a:latin typeface="Consolas" panose="020B0609020204030204" pitchFamily="49" charset="0"/>
                <a:sym typeface="Symbol" pitchFamily="18" charset="2"/>
              </a:rPr>
              <a:t>int</a:t>
            </a:r>
            <a:r>
              <a:rPr lang="fr-BE" sz="2000" dirty="0">
                <a:solidFill>
                  <a:schemeClr val="tx1"/>
                </a:solidFill>
                <a:effectLst>
                  <a:glow rad="139700">
                    <a:schemeClr val="accent2">
                      <a:satMod val="175000"/>
                      <a:alpha val="40000"/>
                    </a:schemeClr>
                  </a:glow>
                </a:effectLst>
                <a:latin typeface="Consolas" panose="020B0609020204030204" pitchFamily="49" charset="0"/>
                <a:sym typeface="Symbol" pitchFamily="18" charset="2"/>
              </a:rPr>
              <a:t> *)</a:t>
            </a:r>
            <a:r>
              <a:rPr lang="fr-BE" sz="2000" dirty="0" err="1">
                <a:solidFill>
                  <a:schemeClr val="tx1"/>
                </a:solidFill>
                <a:latin typeface="Consolas" panose="020B0609020204030204" pitchFamily="49" charset="0"/>
                <a:sym typeface="Symbol" pitchFamily="18" charset="2"/>
              </a:rPr>
              <a:t>pNb</a:t>
            </a:r>
            <a:r>
              <a:rPr lang="fr-BE" sz="2000" dirty="0">
                <a:solidFill>
                  <a:schemeClr val="tx1"/>
                </a:solidFill>
                <a:latin typeface="Consolas" panose="020B0609020204030204" pitchFamily="49" charset="0"/>
                <a:sym typeface="Symbol" pitchFamily="18" charset="2"/>
              </a:rPr>
              <a:t> = 42;	</a:t>
            </a:r>
          </a:p>
          <a:p>
            <a:pPr marL="357188" indent="0">
              <a:spcBef>
                <a:spcPts val="0"/>
              </a:spcBef>
              <a:buNone/>
            </a:pPr>
            <a:endParaRPr lang="fr-BE" sz="2000" dirty="0">
              <a:solidFill>
                <a:schemeClr val="tx1"/>
              </a:solidFill>
              <a:latin typeface="Consolas" panose="020B0609020204030204" pitchFamily="49" charset="0"/>
            </a:endParaRPr>
          </a:p>
          <a:p>
            <a:pPr marL="357188" indent="0">
              <a:spcBef>
                <a:spcPts val="0"/>
              </a:spcBef>
              <a:buNone/>
            </a:pPr>
            <a:r>
              <a:rPr lang="fr-BE" sz="2000" dirty="0">
                <a:solidFill>
                  <a:schemeClr val="accent3"/>
                </a:solidFill>
                <a:latin typeface="Consolas" panose="020B0609020204030204" pitchFamily="49" charset="0"/>
                <a:sym typeface="Symbol" pitchFamily="18" charset="2"/>
              </a:rPr>
              <a:t>// affecter l'adresse de </a:t>
            </a:r>
            <a:r>
              <a:rPr lang="fr-BE" sz="2000" dirty="0" err="1">
                <a:solidFill>
                  <a:schemeClr val="accent3"/>
                </a:solidFill>
                <a:latin typeface="Consolas" panose="020B0609020204030204" pitchFamily="49" charset="0"/>
              </a:rPr>
              <a:t>reel</a:t>
            </a:r>
            <a:r>
              <a:rPr lang="fr-BE" sz="2000" dirty="0">
                <a:solidFill>
                  <a:schemeClr val="accent3"/>
                </a:solidFill>
                <a:latin typeface="Consolas" panose="020B0609020204030204" pitchFamily="49" charset="0"/>
              </a:rPr>
              <a:t> </a:t>
            </a:r>
            <a:r>
              <a:rPr lang="fr-BE" sz="2000" dirty="0">
                <a:solidFill>
                  <a:schemeClr val="accent3"/>
                </a:solidFill>
                <a:latin typeface="Consolas" panose="020B0609020204030204" pitchFamily="49" charset="0"/>
                <a:sym typeface="Symbol" pitchFamily="18" charset="2"/>
              </a:rPr>
              <a:t>à </a:t>
            </a:r>
            <a:r>
              <a:rPr lang="fr-BE" sz="2000" dirty="0" err="1">
                <a:solidFill>
                  <a:schemeClr val="accent3"/>
                </a:solidFill>
                <a:latin typeface="Consolas" panose="020B0609020204030204" pitchFamily="49" charset="0"/>
                <a:sym typeface="Symbol" pitchFamily="18" charset="2"/>
              </a:rPr>
              <a:t>pNb</a:t>
            </a:r>
            <a:endParaRPr lang="fr-BE" sz="2000" dirty="0">
              <a:solidFill>
                <a:schemeClr val="accent3"/>
              </a:solidFill>
              <a:latin typeface="Consolas" panose="020B0609020204030204" pitchFamily="49" charset="0"/>
            </a:endParaRPr>
          </a:p>
          <a:p>
            <a:pPr marL="357188" indent="0">
              <a:spcBef>
                <a:spcPts val="0"/>
              </a:spcBef>
              <a:buNone/>
            </a:pPr>
            <a:r>
              <a:rPr lang="fr-BE" sz="2000" dirty="0" err="1">
                <a:solidFill>
                  <a:schemeClr val="tx1"/>
                </a:solidFill>
                <a:latin typeface="Consolas" panose="020B0609020204030204" pitchFamily="49" charset="0"/>
                <a:sym typeface="Symbol" pitchFamily="18" charset="2"/>
              </a:rPr>
              <a:t>pNb</a:t>
            </a:r>
            <a:r>
              <a:rPr lang="fr-BE" sz="2000" dirty="0">
                <a:solidFill>
                  <a:schemeClr val="tx1"/>
                </a:solidFill>
                <a:latin typeface="Consolas" panose="020B0609020204030204" pitchFamily="49" charset="0"/>
              </a:rPr>
              <a:t> = &amp;</a:t>
            </a:r>
            <a:r>
              <a:rPr lang="fr-BE" sz="2000" dirty="0" err="1">
                <a:solidFill>
                  <a:schemeClr val="tx1"/>
                </a:solidFill>
                <a:latin typeface="Consolas" panose="020B0609020204030204" pitchFamily="49" charset="0"/>
              </a:rPr>
              <a:t>reel</a:t>
            </a:r>
            <a:r>
              <a:rPr lang="fr-BE" sz="2000" dirty="0">
                <a:solidFill>
                  <a:schemeClr val="tx1"/>
                </a:solidFill>
                <a:latin typeface="Consolas" panose="020B0609020204030204" pitchFamily="49" charset="0"/>
              </a:rPr>
              <a:t>;</a:t>
            </a:r>
          </a:p>
          <a:p>
            <a:pPr marL="357188" indent="0">
              <a:spcBef>
                <a:spcPts val="0"/>
              </a:spcBef>
              <a:buNone/>
            </a:pPr>
            <a:r>
              <a:rPr lang="fr-BE" sz="2000" dirty="0">
                <a:solidFill>
                  <a:schemeClr val="accent3"/>
                </a:solidFill>
                <a:latin typeface="Consolas" panose="020B0609020204030204" pitchFamily="49" charset="0"/>
                <a:sym typeface="Symbol" pitchFamily="18" charset="2"/>
              </a:rPr>
              <a:t>// affecter une valeur (0,42) au réel pointé par </a:t>
            </a:r>
            <a:r>
              <a:rPr lang="fr-BE" sz="2000" dirty="0" err="1">
                <a:solidFill>
                  <a:schemeClr val="accent3"/>
                </a:solidFill>
                <a:latin typeface="Consolas" panose="020B0609020204030204" pitchFamily="49" charset="0"/>
                <a:sym typeface="Symbol" pitchFamily="18" charset="2"/>
              </a:rPr>
              <a:t>pNb</a:t>
            </a:r>
            <a:endParaRPr lang="fr-BE" sz="2000" dirty="0">
              <a:solidFill>
                <a:schemeClr val="accent3"/>
              </a:solidFill>
              <a:latin typeface="Consolas" panose="020B0609020204030204" pitchFamily="49" charset="0"/>
            </a:endParaRPr>
          </a:p>
          <a:p>
            <a:pPr marL="357188" indent="0">
              <a:spcBef>
                <a:spcPts val="0"/>
              </a:spcBef>
              <a:buNone/>
            </a:pPr>
            <a:r>
              <a:rPr lang="fr-BE" sz="2000" dirty="0">
                <a:solidFill>
                  <a:schemeClr val="tx1"/>
                </a:solidFill>
                <a:latin typeface="Consolas" panose="020B0609020204030204" pitchFamily="49" charset="0"/>
                <a:sym typeface="Symbol" pitchFamily="18" charset="2"/>
              </a:rPr>
              <a:t>*</a:t>
            </a:r>
            <a:r>
              <a:rPr lang="fr-BE" sz="2000" dirty="0">
                <a:solidFill>
                  <a:schemeClr val="tx1"/>
                </a:solidFill>
                <a:effectLst>
                  <a:glow rad="139700">
                    <a:schemeClr val="accent2">
                      <a:satMod val="175000"/>
                      <a:alpha val="40000"/>
                    </a:schemeClr>
                  </a:glow>
                </a:effectLst>
                <a:latin typeface="Consolas" panose="020B0609020204030204" pitchFamily="49" charset="0"/>
              </a:rPr>
              <a:t>(double *)</a:t>
            </a:r>
            <a:r>
              <a:rPr lang="fr-BE" sz="2000" dirty="0" err="1">
                <a:solidFill>
                  <a:schemeClr val="tx1"/>
                </a:solidFill>
                <a:latin typeface="Consolas" panose="020B0609020204030204" pitchFamily="49" charset="0"/>
                <a:sym typeface="Symbol" pitchFamily="18" charset="2"/>
              </a:rPr>
              <a:t>pNb</a:t>
            </a:r>
            <a:r>
              <a:rPr lang="fr-BE" sz="2000" dirty="0">
                <a:solidFill>
                  <a:schemeClr val="tx1"/>
                </a:solidFill>
                <a:latin typeface="Consolas" panose="020B0609020204030204" pitchFamily="49" charset="0"/>
              </a:rPr>
              <a:t> = 0.42;</a:t>
            </a:r>
          </a:p>
        </p:txBody>
      </p:sp>
      <p:sp>
        <p:nvSpPr>
          <p:cNvPr id="157698" name="Rectangle 2"/>
          <p:cNvSpPr>
            <a:spLocks noGrp="1" noChangeArrowheads="1"/>
          </p:cNvSpPr>
          <p:nvPr>
            <p:ph type="title"/>
          </p:nvPr>
        </p:nvSpPr>
        <p:spPr/>
        <p:txBody>
          <a:bodyPr/>
          <a:lstStyle/>
          <a:p>
            <a:r>
              <a:rPr lang="fr-BE" dirty="0"/>
              <a:t>Pointeur générique</a:t>
            </a:r>
            <a:endParaRPr lang="en-US" dirty="0"/>
          </a:p>
        </p:txBody>
      </p:sp>
      <p:sp>
        <p:nvSpPr>
          <p:cNvPr id="4" name="Espace réservé du numéro de diapositive 3"/>
          <p:cNvSpPr>
            <a:spLocks noGrp="1"/>
          </p:cNvSpPr>
          <p:nvPr>
            <p:ph type="sldNum" sz="quarter" idx="12"/>
          </p:nvPr>
        </p:nvSpPr>
        <p:spPr/>
        <p:txBody>
          <a:bodyPr/>
          <a:lstStyle/>
          <a:p>
            <a:fld id="{C3802F8C-11F3-46C1-B9F8-0E87B99F30DE}" type="slidenum">
              <a:rPr lang="fr-BE" smtClean="0"/>
              <a:pPr/>
              <a:t>11</a:t>
            </a:fld>
            <a:endParaRPr lang="fr-BE"/>
          </a:p>
        </p:txBody>
      </p:sp>
      <p:sp>
        <p:nvSpPr>
          <p:cNvPr id="8" name="Text Box 4">
            <a:extLst>
              <a:ext uri="{FF2B5EF4-FFF2-40B4-BE49-F238E27FC236}">
                <a16:creationId xmlns:a16="http://schemas.microsoft.com/office/drawing/2014/main" id="{B2A43EC9-6547-4CD5-A1F0-0FB9BCED3E06}"/>
              </a:ext>
            </a:extLst>
          </p:cNvPr>
          <p:cNvSpPr txBox="1">
            <a:spLocks noChangeArrowheads="1"/>
          </p:cNvSpPr>
          <p:nvPr/>
        </p:nvSpPr>
        <p:spPr bwMode="auto">
          <a:xfrm>
            <a:off x="628650" y="5834652"/>
            <a:ext cx="2736304" cy="408623"/>
          </a:xfrm>
          <a:prstGeom prst="roundRect">
            <a:avLst/>
          </a:prstGeom>
          <a:ln w="28575">
            <a:solidFill>
              <a:schemeClr val="accent2"/>
            </a:solidFill>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algn="ctr" defTabSz="476250">
              <a:spcBef>
                <a:spcPts val="0"/>
              </a:spcBef>
            </a:pPr>
            <a:r>
              <a:rPr lang="fr-BE" b="1" dirty="0">
                <a:solidFill>
                  <a:schemeClr val="accent2"/>
                </a:solidFill>
                <a:latin typeface="+mn-lt"/>
              </a:rPr>
              <a:t>casting obligatoire</a:t>
            </a:r>
            <a:endParaRPr lang="en-GB" b="1" dirty="0">
              <a:solidFill>
                <a:schemeClr val="accent2"/>
              </a:solidFill>
              <a:latin typeface="+mn-lt"/>
            </a:endParaRPr>
          </a:p>
        </p:txBody>
      </p:sp>
    </p:spTree>
    <p:extLst>
      <p:ext uri="{BB962C8B-B14F-4D97-AF65-F5344CB8AC3E}">
        <p14:creationId xmlns:p14="http://schemas.microsoft.com/office/powerpoint/2010/main" val="2756688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bg/>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a:xfrm>
            <a:off x="628650" y="1280161"/>
            <a:ext cx="8515350" cy="4888808"/>
          </a:xfrm>
        </p:spPr>
        <p:txBody>
          <a:bodyPr/>
          <a:lstStyle/>
          <a:p>
            <a:r>
              <a:rPr lang="fr-BE" dirty="0"/>
              <a:t>Utilité</a:t>
            </a:r>
          </a:p>
          <a:p>
            <a:pPr marL="0" indent="0">
              <a:buNone/>
            </a:pPr>
            <a:r>
              <a:rPr lang="fr-BE" sz="2400" dirty="0"/>
              <a:t>Fonctions, existantes dans les bibliothèques ou pas, qui peuvent recevoir ou retourner des pointeurs de type </a:t>
            </a:r>
            <a:r>
              <a:rPr lang="fr-BE" sz="2400" dirty="0" err="1">
                <a:latin typeface="Consolas" panose="020B0609020204030204" pitchFamily="49" charset="0"/>
              </a:rPr>
              <a:t>void</a:t>
            </a:r>
            <a:r>
              <a:rPr lang="fr-BE" sz="2400" dirty="0">
                <a:latin typeface="Consolas" panose="020B0609020204030204" pitchFamily="49" charset="0"/>
              </a:rPr>
              <a:t>*</a:t>
            </a:r>
            <a:r>
              <a:rPr lang="fr-BE" sz="2400" dirty="0"/>
              <a:t>.</a:t>
            </a:r>
          </a:p>
          <a:p>
            <a:pPr marL="0" indent="0">
              <a:buNone/>
            </a:pPr>
            <a:endParaRPr lang="fr-BE" u="sng" dirty="0"/>
          </a:p>
          <a:p>
            <a:r>
              <a:rPr lang="fr-BE" dirty="0"/>
              <a:t>Exemples</a:t>
            </a:r>
          </a:p>
          <a:p>
            <a:pPr lvl="1"/>
            <a:r>
              <a:rPr lang="fr-BE" dirty="0"/>
              <a:t>Allouer de la place mémoire</a:t>
            </a:r>
          </a:p>
          <a:p>
            <a:pPr marL="0" indent="0">
              <a:buNone/>
            </a:pPr>
            <a:r>
              <a:rPr lang="en-US" sz="2000" kern="1200" dirty="0">
                <a:solidFill>
                  <a:schemeClr val="tx1"/>
                </a:solidFill>
                <a:latin typeface="Consolas" panose="020B0609020204030204" pitchFamily="49" charset="0"/>
              </a:rPr>
              <a:t>  </a:t>
            </a:r>
            <a:r>
              <a:rPr lang="en-US" sz="2000" dirty="0">
                <a:solidFill>
                  <a:schemeClr val="tx1"/>
                </a:solidFill>
                <a:effectLst>
                  <a:glow rad="139700">
                    <a:schemeClr val="accent2">
                      <a:satMod val="175000"/>
                      <a:alpha val="40000"/>
                    </a:schemeClr>
                  </a:glow>
                </a:effectLst>
                <a:latin typeface="Consolas" panose="020B0609020204030204" pitchFamily="49" charset="0"/>
              </a:rPr>
              <a:t>void * </a:t>
            </a:r>
            <a:r>
              <a:rPr lang="en-US" sz="2000" kern="1200" dirty="0">
                <a:solidFill>
                  <a:schemeClr val="tx1"/>
                </a:solidFill>
                <a:latin typeface="Consolas" panose="020B0609020204030204" pitchFamily="49" charset="0"/>
              </a:rPr>
              <a:t>malloc(</a:t>
            </a:r>
            <a:r>
              <a:rPr lang="en-US" sz="2000" kern="1200" dirty="0" err="1">
                <a:solidFill>
                  <a:schemeClr val="tx1"/>
                </a:solidFill>
                <a:latin typeface="Consolas" panose="020B0609020204030204" pitchFamily="49" charset="0"/>
              </a:rPr>
              <a:t>size_t</a:t>
            </a:r>
            <a:r>
              <a:rPr lang="en-US" sz="2000" kern="1200" dirty="0">
                <a:solidFill>
                  <a:schemeClr val="tx1"/>
                </a:solidFill>
                <a:latin typeface="Consolas" panose="020B0609020204030204" pitchFamily="49" charset="0"/>
              </a:rPr>
              <a:t> size);</a:t>
            </a:r>
          </a:p>
          <a:p>
            <a:pPr lvl="1"/>
            <a:r>
              <a:rPr lang="fr-BE" dirty="0"/>
              <a:t>Appliquer un quick-sort sur un tableau…</a:t>
            </a:r>
          </a:p>
          <a:p>
            <a:pPr marL="0" indent="0">
              <a:buNone/>
            </a:pPr>
            <a:r>
              <a:rPr lang="fr-BE" sz="2000" kern="1200" dirty="0">
                <a:solidFill>
                  <a:schemeClr val="tx1"/>
                </a:solidFill>
                <a:latin typeface="Consolas" panose="020B0609020204030204" pitchFamily="49" charset="0"/>
              </a:rPr>
              <a:t>  </a:t>
            </a:r>
            <a:r>
              <a:rPr lang="fr-BE" sz="2000" kern="1200" dirty="0" err="1">
                <a:solidFill>
                  <a:schemeClr val="tx1"/>
                </a:solidFill>
                <a:latin typeface="Consolas" panose="020B0609020204030204" pitchFamily="49" charset="0"/>
              </a:rPr>
              <a:t>void</a:t>
            </a:r>
            <a:r>
              <a:rPr lang="fr-BE" sz="2000" kern="1200" dirty="0">
                <a:solidFill>
                  <a:schemeClr val="tx1"/>
                </a:solidFill>
                <a:latin typeface="Consolas" panose="020B0609020204030204" pitchFamily="49" charset="0"/>
              </a:rPr>
              <a:t> </a:t>
            </a:r>
            <a:r>
              <a:rPr lang="fr-BE" sz="2000" kern="1200" dirty="0" err="1">
                <a:solidFill>
                  <a:schemeClr val="tx1"/>
                </a:solidFill>
                <a:latin typeface="Consolas" panose="020B0609020204030204" pitchFamily="49" charset="0"/>
              </a:rPr>
              <a:t>qsort</a:t>
            </a:r>
            <a:r>
              <a:rPr lang="fr-BE" sz="2000" kern="1200" dirty="0">
                <a:solidFill>
                  <a:schemeClr val="tx1"/>
                </a:solidFill>
                <a:latin typeface="Consolas" panose="020B0609020204030204" pitchFamily="49" charset="0"/>
              </a:rPr>
              <a:t>(</a:t>
            </a:r>
            <a:r>
              <a:rPr lang="fr-BE" sz="2000" dirty="0" err="1">
                <a:solidFill>
                  <a:schemeClr val="tx1"/>
                </a:solidFill>
                <a:effectLst>
                  <a:glow rad="139700">
                    <a:schemeClr val="accent2">
                      <a:satMod val="175000"/>
                      <a:alpha val="40000"/>
                    </a:schemeClr>
                  </a:glow>
                </a:effectLst>
                <a:latin typeface="Consolas" panose="020B0609020204030204" pitchFamily="49" charset="0"/>
              </a:rPr>
              <a:t>void</a:t>
            </a:r>
            <a:r>
              <a:rPr lang="fr-BE" sz="2000" dirty="0">
                <a:solidFill>
                  <a:schemeClr val="tx1"/>
                </a:solidFill>
                <a:effectLst>
                  <a:glow rad="139700">
                    <a:schemeClr val="accent2">
                      <a:satMod val="175000"/>
                      <a:alpha val="40000"/>
                    </a:schemeClr>
                  </a:glow>
                </a:effectLst>
                <a:latin typeface="Consolas" panose="020B0609020204030204" pitchFamily="49" charset="0"/>
              </a:rPr>
              <a:t> * </a:t>
            </a:r>
            <a:r>
              <a:rPr lang="fr-BE" sz="2000" kern="1200" dirty="0">
                <a:solidFill>
                  <a:schemeClr val="tx1"/>
                </a:solidFill>
                <a:latin typeface="Consolas" panose="020B0609020204030204" pitchFamily="49" charset="0"/>
              </a:rPr>
              <a:t>base, </a:t>
            </a:r>
            <a:r>
              <a:rPr lang="fr-BE" sz="2000" kern="1200" dirty="0" err="1">
                <a:solidFill>
                  <a:schemeClr val="tx1"/>
                </a:solidFill>
                <a:latin typeface="Consolas" panose="020B0609020204030204" pitchFamily="49" charset="0"/>
              </a:rPr>
              <a:t>size_t</a:t>
            </a:r>
            <a:r>
              <a:rPr lang="fr-BE" sz="2000" kern="1200" dirty="0">
                <a:solidFill>
                  <a:schemeClr val="tx1"/>
                </a:solidFill>
                <a:latin typeface="Consolas" panose="020B0609020204030204" pitchFamily="49" charset="0"/>
              </a:rPr>
              <a:t> </a:t>
            </a:r>
            <a:r>
              <a:rPr lang="fr-BE" sz="2000" kern="1200" dirty="0" err="1">
                <a:solidFill>
                  <a:schemeClr val="tx1"/>
                </a:solidFill>
                <a:latin typeface="Consolas" panose="020B0609020204030204" pitchFamily="49" charset="0"/>
              </a:rPr>
              <a:t>number</a:t>
            </a:r>
            <a:r>
              <a:rPr lang="fr-BE" sz="2000" kern="1200" dirty="0">
                <a:solidFill>
                  <a:schemeClr val="tx1"/>
                </a:solidFill>
                <a:latin typeface="Consolas" panose="020B0609020204030204" pitchFamily="49" charset="0"/>
              </a:rPr>
              <a:t>, </a:t>
            </a:r>
            <a:r>
              <a:rPr lang="fr-BE" sz="2000" kern="1200" dirty="0" err="1">
                <a:solidFill>
                  <a:schemeClr val="tx1"/>
                </a:solidFill>
                <a:latin typeface="Consolas" panose="020B0609020204030204" pitchFamily="49" charset="0"/>
              </a:rPr>
              <a:t>size_t</a:t>
            </a:r>
            <a:r>
              <a:rPr lang="fr-BE" sz="2000" kern="1200" dirty="0">
                <a:solidFill>
                  <a:schemeClr val="tx1"/>
                </a:solidFill>
                <a:latin typeface="Consolas" panose="020B0609020204030204" pitchFamily="49" charset="0"/>
              </a:rPr>
              <a:t> </a:t>
            </a:r>
            <a:r>
              <a:rPr lang="fr-BE" sz="2000" kern="1200" dirty="0" err="1">
                <a:solidFill>
                  <a:schemeClr val="tx1"/>
                </a:solidFill>
                <a:latin typeface="Consolas" panose="020B0609020204030204" pitchFamily="49" charset="0"/>
              </a:rPr>
              <a:t>width</a:t>
            </a:r>
            <a:r>
              <a:rPr lang="fr-BE" sz="2000" kern="1200" dirty="0">
                <a:solidFill>
                  <a:schemeClr val="tx1"/>
                </a:solidFill>
                <a:latin typeface="Consolas" panose="020B0609020204030204" pitchFamily="49" charset="0"/>
              </a:rPr>
              <a:t>, </a:t>
            </a:r>
            <a:br>
              <a:rPr lang="fr-BE" sz="2000" kern="1200" dirty="0">
                <a:solidFill>
                  <a:schemeClr val="tx1"/>
                </a:solidFill>
                <a:latin typeface="Consolas" panose="020B0609020204030204" pitchFamily="49" charset="0"/>
              </a:rPr>
            </a:br>
            <a:r>
              <a:rPr lang="fr-BE" sz="2000" kern="1200" dirty="0">
                <a:solidFill>
                  <a:schemeClr val="tx1"/>
                </a:solidFill>
                <a:latin typeface="Consolas" panose="020B0609020204030204" pitchFamily="49" charset="0"/>
              </a:rPr>
              <a:t>         	</a:t>
            </a:r>
            <a:r>
              <a:rPr lang="fr-BE" sz="2000" kern="1200" dirty="0" err="1">
                <a:solidFill>
                  <a:schemeClr val="tx1"/>
                </a:solidFill>
                <a:latin typeface="Consolas" panose="020B0609020204030204" pitchFamily="49" charset="0"/>
              </a:rPr>
              <a:t>int</a:t>
            </a:r>
            <a:r>
              <a:rPr lang="fr-BE" sz="2000" kern="1200" dirty="0">
                <a:solidFill>
                  <a:schemeClr val="tx1"/>
                </a:solidFill>
                <a:latin typeface="Consolas" panose="020B0609020204030204" pitchFamily="49" charset="0"/>
              </a:rPr>
              <a:t> (__</a:t>
            </a:r>
            <a:r>
              <a:rPr lang="fr-BE" sz="2000" kern="1200" dirty="0" err="1">
                <a:solidFill>
                  <a:schemeClr val="tx1"/>
                </a:solidFill>
                <a:latin typeface="Consolas" panose="020B0609020204030204" pitchFamily="49" charset="0"/>
              </a:rPr>
              <a:t>cdecl</a:t>
            </a:r>
            <a:r>
              <a:rPr lang="fr-BE" sz="2000" kern="1200" dirty="0">
                <a:solidFill>
                  <a:schemeClr val="tx1"/>
                </a:solidFill>
                <a:latin typeface="Consolas" panose="020B0609020204030204" pitchFamily="49" charset="0"/>
              </a:rPr>
              <a:t> *compare)(</a:t>
            </a:r>
            <a:r>
              <a:rPr lang="fr-BE" sz="2000" kern="1200" dirty="0" err="1">
                <a:solidFill>
                  <a:schemeClr val="tx1"/>
                </a:solidFill>
                <a:latin typeface="Consolas" panose="020B0609020204030204" pitchFamily="49" charset="0"/>
              </a:rPr>
              <a:t>const</a:t>
            </a:r>
            <a:r>
              <a:rPr lang="fr-BE" sz="2000" kern="1200" dirty="0">
                <a:solidFill>
                  <a:schemeClr val="tx1"/>
                </a:solidFill>
                <a:latin typeface="Consolas" panose="020B0609020204030204" pitchFamily="49" charset="0"/>
              </a:rPr>
              <a:t> </a:t>
            </a:r>
            <a:r>
              <a:rPr lang="fr-BE" sz="2000" dirty="0" err="1">
                <a:solidFill>
                  <a:schemeClr val="tx1"/>
                </a:solidFill>
                <a:effectLst>
                  <a:glow rad="139700">
                    <a:schemeClr val="accent2">
                      <a:satMod val="175000"/>
                      <a:alpha val="40000"/>
                    </a:schemeClr>
                  </a:glow>
                </a:effectLst>
                <a:latin typeface="Consolas" panose="020B0609020204030204" pitchFamily="49" charset="0"/>
              </a:rPr>
              <a:t>void</a:t>
            </a:r>
            <a:r>
              <a:rPr lang="fr-BE" sz="2000" dirty="0">
                <a:solidFill>
                  <a:schemeClr val="tx1"/>
                </a:solidFill>
                <a:effectLst>
                  <a:glow rad="139700">
                    <a:schemeClr val="accent2">
                      <a:satMod val="175000"/>
                      <a:alpha val="40000"/>
                    </a:schemeClr>
                  </a:glow>
                </a:effectLst>
                <a:latin typeface="Consolas" panose="020B0609020204030204" pitchFamily="49" charset="0"/>
              </a:rPr>
              <a:t> *</a:t>
            </a:r>
            <a:r>
              <a:rPr lang="fr-BE" sz="2000" kern="1200" dirty="0">
                <a:solidFill>
                  <a:schemeClr val="tx1"/>
                </a:solidFill>
                <a:latin typeface="Consolas" panose="020B0609020204030204" pitchFamily="49" charset="0"/>
              </a:rPr>
              <a:t>,</a:t>
            </a:r>
            <a:br>
              <a:rPr lang="fr-BE" sz="2000" kern="1200" dirty="0">
                <a:solidFill>
                  <a:schemeClr val="tx1"/>
                </a:solidFill>
                <a:latin typeface="Consolas" panose="020B0609020204030204" pitchFamily="49" charset="0"/>
              </a:rPr>
            </a:br>
            <a:r>
              <a:rPr lang="fr-BE" sz="2000" kern="1200" dirty="0">
                <a:solidFill>
                  <a:schemeClr val="tx1"/>
                </a:solidFill>
                <a:latin typeface="Consolas" panose="020B0609020204030204" pitchFamily="49" charset="0"/>
              </a:rPr>
              <a:t>                   		          </a:t>
            </a:r>
            <a:r>
              <a:rPr lang="fr-BE" sz="2000" kern="1200" dirty="0" err="1">
                <a:solidFill>
                  <a:schemeClr val="tx1"/>
                </a:solidFill>
                <a:latin typeface="Consolas" panose="020B0609020204030204" pitchFamily="49" charset="0"/>
              </a:rPr>
              <a:t>const</a:t>
            </a:r>
            <a:r>
              <a:rPr lang="fr-BE" sz="2000" kern="1200" dirty="0">
                <a:solidFill>
                  <a:schemeClr val="tx1"/>
                </a:solidFill>
                <a:latin typeface="Consolas" panose="020B0609020204030204" pitchFamily="49" charset="0"/>
              </a:rPr>
              <a:t> </a:t>
            </a:r>
            <a:r>
              <a:rPr lang="fr-BE" sz="2000" dirty="0" err="1">
                <a:solidFill>
                  <a:schemeClr val="tx1"/>
                </a:solidFill>
                <a:effectLst>
                  <a:glow rad="139700">
                    <a:schemeClr val="accent2">
                      <a:satMod val="175000"/>
                      <a:alpha val="40000"/>
                    </a:schemeClr>
                  </a:glow>
                </a:effectLst>
                <a:latin typeface="Consolas" panose="020B0609020204030204" pitchFamily="49" charset="0"/>
              </a:rPr>
              <a:t>void</a:t>
            </a:r>
            <a:r>
              <a:rPr lang="fr-BE" sz="2000" dirty="0">
                <a:solidFill>
                  <a:schemeClr val="tx1"/>
                </a:solidFill>
                <a:effectLst>
                  <a:glow rad="139700">
                    <a:schemeClr val="accent2">
                      <a:satMod val="175000"/>
                      <a:alpha val="40000"/>
                    </a:schemeClr>
                  </a:glow>
                </a:effectLst>
                <a:latin typeface="Consolas" panose="020B0609020204030204" pitchFamily="49" charset="0"/>
              </a:rPr>
              <a:t> *</a:t>
            </a:r>
            <a:r>
              <a:rPr lang="fr-BE" sz="2000" kern="1200" dirty="0">
                <a:solidFill>
                  <a:schemeClr val="tx1"/>
                </a:solidFill>
                <a:latin typeface="Consolas" panose="020B0609020204030204" pitchFamily="49" charset="0"/>
              </a:rPr>
              <a:t>));</a:t>
            </a:r>
          </a:p>
          <a:p>
            <a:pPr marL="0" indent="0">
              <a:spcBef>
                <a:spcPts val="0"/>
              </a:spcBef>
              <a:buNone/>
            </a:pPr>
            <a:endParaRPr lang="fr-BE" sz="2000" dirty="0">
              <a:solidFill>
                <a:schemeClr val="tx1"/>
              </a:solidFill>
              <a:latin typeface="Consolas" panose="020B0609020204030204" pitchFamily="49" charset="0"/>
              <a:sym typeface="Symbol" pitchFamily="18" charset="2"/>
            </a:endParaRPr>
          </a:p>
        </p:txBody>
      </p:sp>
      <p:sp>
        <p:nvSpPr>
          <p:cNvPr id="157698" name="Rectangle 2"/>
          <p:cNvSpPr>
            <a:spLocks noGrp="1" noChangeArrowheads="1"/>
          </p:cNvSpPr>
          <p:nvPr>
            <p:ph type="title"/>
          </p:nvPr>
        </p:nvSpPr>
        <p:spPr/>
        <p:txBody>
          <a:bodyPr/>
          <a:lstStyle/>
          <a:p>
            <a:r>
              <a:rPr lang="fr-BE" dirty="0"/>
              <a:t>Pointeur générique</a:t>
            </a:r>
            <a:endParaRPr lang="en-US" dirty="0"/>
          </a:p>
        </p:txBody>
      </p:sp>
      <p:sp>
        <p:nvSpPr>
          <p:cNvPr id="4" name="Espace réservé du numéro de diapositive 3"/>
          <p:cNvSpPr>
            <a:spLocks noGrp="1"/>
          </p:cNvSpPr>
          <p:nvPr>
            <p:ph type="sldNum" sz="quarter" idx="12"/>
          </p:nvPr>
        </p:nvSpPr>
        <p:spPr/>
        <p:txBody>
          <a:bodyPr/>
          <a:lstStyle/>
          <a:p>
            <a:fld id="{C3802F8C-11F3-46C1-B9F8-0E87B99F30DE}" type="slidenum">
              <a:rPr lang="fr-BE" smtClean="0"/>
              <a:pPr/>
              <a:t>12</a:t>
            </a:fld>
            <a:endParaRPr lang="fr-BE"/>
          </a:p>
        </p:txBody>
      </p:sp>
      <p:sp>
        <p:nvSpPr>
          <p:cNvPr id="5" name="Espace réservé du pied de page 4">
            <a:extLst>
              <a:ext uri="{FF2B5EF4-FFF2-40B4-BE49-F238E27FC236}">
                <a16:creationId xmlns:a16="http://schemas.microsoft.com/office/drawing/2014/main" id="{22E6D63B-3459-4F8C-8D12-DF3120037010}"/>
              </a:ext>
            </a:extLst>
          </p:cNvPr>
          <p:cNvSpPr txBox="1">
            <a:spLocks/>
          </p:cNvSpPr>
          <p:nvPr/>
        </p:nvSpPr>
        <p:spPr>
          <a:xfrm>
            <a:off x="2339975" y="6426054"/>
            <a:ext cx="4464050" cy="339725"/>
          </a:xfrm>
          <a:prstGeom prst="rect">
            <a:avLst/>
          </a:prstGeom>
        </p:spPr>
        <p:txBody>
          <a:bodyPr/>
          <a:lstStyle>
            <a:defPPr>
              <a:defRPr lang="fr-FR"/>
            </a:defPPr>
            <a:lvl1pPr algn="l" rtl="0" fontAlgn="base">
              <a:spcBef>
                <a:spcPct val="0"/>
              </a:spcBef>
              <a:spcAft>
                <a:spcPct val="0"/>
              </a:spcAft>
              <a:defRPr kern="1200">
                <a:solidFill>
                  <a:srgbClr val="006782"/>
                </a:solidFill>
                <a:latin typeface="Verdana" charset="0"/>
                <a:ea typeface="ＭＳ Ｐゴシック" charset="0"/>
                <a:cs typeface="ＭＳ Ｐゴシック" charset="0"/>
              </a:defRPr>
            </a:lvl1pPr>
            <a:lvl2pPr marL="457200" algn="l" rtl="0" fontAlgn="base">
              <a:spcBef>
                <a:spcPct val="0"/>
              </a:spcBef>
              <a:spcAft>
                <a:spcPct val="0"/>
              </a:spcAft>
              <a:defRPr kern="1200">
                <a:solidFill>
                  <a:srgbClr val="006782"/>
                </a:solidFill>
                <a:latin typeface="Verdana" charset="0"/>
                <a:ea typeface="ＭＳ Ｐゴシック" charset="0"/>
                <a:cs typeface="ＭＳ Ｐゴシック" charset="0"/>
              </a:defRPr>
            </a:lvl2pPr>
            <a:lvl3pPr marL="914400" algn="l" rtl="0" fontAlgn="base">
              <a:spcBef>
                <a:spcPct val="0"/>
              </a:spcBef>
              <a:spcAft>
                <a:spcPct val="0"/>
              </a:spcAft>
              <a:defRPr kern="1200">
                <a:solidFill>
                  <a:srgbClr val="006782"/>
                </a:solidFill>
                <a:latin typeface="Verdana" charset="0"/>
                <a:ea typeface="ＭＳ Ｐゴシック" charset="0"/>
                <a:cs typeface="ＭＳ Ｐゴシック" charset="0"/>
              </a:defRPr>
            </a:lvl3pPr>
            <a:lvl4pPr marL="1371600" algn="l" rtl="0" fontAlgn="base">
              <a:spcBef>
                <a:spcPct val="0"/>
              </a:spcBef>
              <a:spcAft>
                <a:spcPct val="0"/>
              </a:spcAft>
              <a:defRPr kern="1200">
                <a:solidFill>
                  <a:srgbClr val="006782"/>
                </a:solidFill>
                <a:latin typeface="Verdana" charset="0"/>
                <a:ea typeface="ＭＳ Ｐゴシック" charset="0"/>
                <a:cs typeface="ＭＳ Ｐゴシック" charset="0"/>
              </a:defRPr>
            </a:lvl4pPr>
            <a:lvl5pPr marL="1828800" algn="l" rtl="0" fontAlgn="base">
              <a:spcBef>
                <a:spcPct val="0"/>
              </a:spcBef>
              <a:spcAft>
                <a:spcPct val="0"/>
              </a:spcAft>
              <a:defRPr kern="1200">
                <a:solidFill>
                  <a:srgbClr val="006782"/>
                </a:solidFill>
                <a:latin typeface="Verdana" charset="0"/>
                <a:ea typeface="ＭＳ Ｐゴシック" charset="0"/>
                <a:cs typeface="ＭＳ Ｐゴシック" charset="0"/>
              </a:defRPr>
            </a:lvl5pPr>
            <a:lvl6pPr marL="2286000" algn="l" defTabSz="457200" rtl="0" eaLnBrk="1" latinLnBrk="0" hangingPunct="1">
              <a:defRPr kern="1200">
                <a:solidFill>
                  <a:srgbClr val="006782"/>
                </a:solidFill>
                <a:latin typeface="Verdana" charset="0"/>
                <a:ea typeface="ＭＳ Ｐゴシック" charset="0"/>
                <a:cs typeface="ＭＳ Ｐゴシック" charset="0"/>
              </a:defRPr>
            </a:lvl6pPr>
            <a:lvl7pPr marL="2743200" algn="l" defTabSz="457200" rtl="0" eaLnBrk="1" latinLnBrk="0" hangingPunct="1">
              <a:defRPr kern="1200">
                <a:solidFill>
                  <a:srgbClr val="006782"/>
                </a:solidFill>
                <a:latin typeface="Verdana" charset="0"/>
                <a:ea typeface="ＭＳ Ｐゴシック" charset="0"/>
                <a:cs typeface="ＭＳ Ｐゴシック" charset="0"/>
              </a:defRPr>
            </a:lvl7pPr>
            <a:lvl8pPr marL="3200400" algn="l" defTabSz="457200" rtl="0" eaLnBrk="1" latinLnBrk="0" hangingPunct="1">
              <a:defRPr kern="1200">
                <a:solidFill>
                  <a:srgbClr val="006782"/>
                </a:solidFill>
                <a:latin typeface="Verdana" charset="0"/>
                <a:ea typeface="ＭＳ Ｐゴシック" charset="0"/>
                <a:cs typeface="ＭＳ Ｐゴシック" charset="0"/>
              </a:defRPr>
            </a:lvl8pPr>
            <a:lvl9pPr marL="3657600" algn="l" defTabSz="457200" rtl="0" eaLnBrk="1" latinLnBrk="0" hangingPunct="1">
              <a:defRPr kern="1200">
                <a:solidFill>
                  <a:srgbClr val="006782"/>
                </a:solidFill>
                <a:latin typeface="Verdana" charset="0"/>
                <a:ea typeface="ＭＳ Ｐゴシック" charset="0"/>
                <a:cs typeface="ＭＳ Ｐゴシック" charset="0"/>
              </a:defRPr>
            </a:lvl9pPr>
          </a:lstStyle>
          <a:p>
            <a:pPr algn="ctr"/>
            <a:r>
              <a:rPr lang="fr-FR" sz="1400" dirty="0">
                <a:solidFill>
                  <a:schemeClr val="tx1">
                    <a:lumMod val="75000"/>
                    <a:lumOff val="25000"/>
                  </a:schemeClr>
                </a:solidFill>
                <a:latin typeface="+mn-lt"/>
              </a:rPr>
              <a:t>Pointeurs</a:t>
            </a:r>
            <a:endParaRPr lang="fr-FR" dirty="0">
              <a:solidFill>
                <a:schemeClr val="tx1">
                  <a:lumMod val="75000"/>
                  <a:lumOff val="25000"/>
                </a:schemeClr>
              </a:solidFill>
              <a:latin typeface="+mn-lt"/>
            </a:endParaRPr>
          </a:p>
        </p:txBody>
      </p:sp>
    </p:spTree>
    <p:extLst>
      <p:ext uri="{BB962C8B-B14F-4D97-AF65-F5344CB8AC3E}">
        <p14:creationId xmlns:p14="http://schemas.microsoft.com/office/powerpoint/2010/main" val="2489879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628649" y="1282485"/>
            <a:ext cx="8515351" cy="5051640"/>
          </a:xfrm>
        </p:spPr>
        <p:txBody>
          <a:bodyPr/>
          <a:lstStyle/>
          <a:p>
            <a:pPr marL="1790700" indent="-1790700">
              <a:buNone/>
              <a:tabLst>
                <a:tab pos="3676650" algn="l"/>
                <a:tab pos="4038600" algn="l"/>
              </a:tabLst>
            </a:pPr>
            <a:r>
              <a:rPr lang="fr-BE" b="1" dirty="0"/>
              <a:t>1. Allocation dynamique de la mémoire</a:t>
            </a:r>
          </a:p>
          <a:p>
            <a:pPr marL="1790700" indent="-1790700">
              <a:buNone/>
              <a:tabLst>
                <a:tab pos="3676650" algn="l"/>
                <a:tab pos="4038600" algn="l"/>
              </a:tabLst>
            </a:pPr>
            <a:r>
              <a:rPr lang="fr-BE" sz="2400" b="1" dirty="0">
                <a:solidFill>
                  <a:schemeClr val="accent1"/>
                </a:solidFill>
              </a:rPr>
              <a:t>statique</a:t>
            </a:r>
            <a:r>
              <a:rPr lang="fr-BE" sz="2400" dirty="0"/>
              <a:t>	L'espace mémoire est alloué à la </a:t>
            </a:r>
            <a:r>
              <a:rPr lang="fr-BE" sz="2400" b="1" dirty="0">
                <a:solidFill>
                  <a:schemeClr val="accent2"/>
                </a:solidFill>
              </a:rPr>
              <a:t>compilation</a:t>
            </a:r>
            <a:r>
              <a:rPr lang="fr-BE" sz="2400" dirty="0"/>
              <a:t> du programme. On ne peut plus rien y changer !</a:t>
            </a:r>
          </a:p>
          <a:p>
            <a:pPr marL="1790700" indent="-1790700">
              <a:buNone/>
              <a:tabLst>
                <a:tab pos="3676650" algn="l"/>
                <a:tab pos="4038600" algn="l"/>
              </a:tabLst>
            </a:pPr>
            <a:r>
              <a:rPr lang="fr-BE" sz="2400" dirty="0"/>
              <a:t>	</a:t>
            </a:r>
            <a:r>
              <a:rPr lang="fr-BE" sz="2000" dirty="0">
                <a:solidFill>
                  <a:schemeClr val="tx1"/>
                </a:solidFill>
                <a:latin typeface="Consolas" panose="020B0609020204030204" pitchFamily="49" charset="0"/>
              </a:rPr>
              <a:t>char nom[20];</a:t>
            </a:r>
            <a:r>
              <a:rPr lang="fr-BE" sz="2000" dirty="0">
                <a:solidFill>
                  <a:schemeClr val="tx1"/>
                </a:solidFill>
              </a:rPr>
              <a:t> </a:t>
            </a:r>
            <a:r>
              <a:rPr lang="fr-BE" sz="2000" dirty="0">
                <a:sym typeface="Wingdings" panose="05000000000000000000" pitchFamily="2" charset="2"/>
              </a:rPr>
              <a:t>	Alloue 20 * 1 octet</a:t>
            </a:r>
            <a:endParaRPr lang="fr-BE" sz="2000" dirty="0"/>
          </a:p>
          <a:p>
            <a:pPr marL="1790700" indent="-1790700">
              <a:buNone/>
              <a:tabLst>
                <a:tab pos="3676650" algn="l"/>
                <a:tab pos="4038600" algn="l"/>
              </a:tabLst>
            </a:pPr>
            <a:r>
              <a:rPr lang="fr-BE" sz="2000" dirty="0"/>
              <a:t>		</a:t>
            </a:r>
            <a:r>
              <a:rPr lang="fr-BE" sz="2000" dirty="0">
                <a:sym typeface="Wingdings" panose="05000000000000000000" pitchFamily="2" charset="2"/>
              </a:rPr>
              <a:t>	Taille fixe / </a:t>
            </a:r>
            <a:r>
              <a:rPr lang="fr-BE" sz="2000" b="1" dirty="0">
                <a:solidFill>
                  <a:schemeClr val="accent4"/>
                </a:solidFill>
                <a:sym typeface="Wingdings" panose="05000000000000000000" pitchFamily="2" charset="2"/>
              </a:rPr>
              <a:t>statique</a:t>
            </a:r>
            <a:r>
              <a:rPr lang="fr-BE" sz="2000" dirty="0">
                <a:sym typeface="Wingdings" panose="05000000000000000000" pitchFamily="2" charset="2"/>
              </a:rPr>
              <a:t> !</a:t>
            </a:r>
            <a:endParaRPr lang="fr-BE" sz="2000" dirty="0"/>
          </a:p>
          <a:p>
            <a:pPr marL="1790700" indent="-1790700">
              <a:buNone/>
              <a:tabLst>
                <a:tab pos="3676650" algn="l"/>
                <a:tab pos="4038600" algn="l"/>
              </a:tabLst>
            </a:pPr>
            <a:endParaRPr lang="fr-BE" sz="2400" b="1" dirty="0">
              <a:solidFill>
                <a:schemeClr val="accent5"/>
              </a:solidFill>
            </a:endParaRPr>
          </a:p>
          <a:p>
            <a:pPr marL="1790700" indent="-1790700">
              <a:buNone/>
              <a:tabLst>
                <a:tab pos="3676650" algn="l"/>
                <a:tab pos="4038600" algn="l"/>
              </a:tabLst>
            </a:pPr>
            <a:r>
              <a:rPr lang="fr-BE" sz="2400" b="1" dirty="0">
                <a:solidFill>
                  <a:schemeClr val="accent1"/>
                </a:solidFill>
              </a:rPr>
              <a:t>dynamique</a:t>
            </a:r>
            <a:r>
              <a:rPr lang="fr-BE" sz="2400" dirty="0"/>
              <a:t> 	L'espace mémoire est alloué à l'</a:t>
            </a:r>
            <a:r>
              <a:rPr lang="fr-BE" sz="2400" b="1" dirty="0">
                <a:solidFill>
                  <a:schemeClr val="accent2"/>
                </a:solidFill>
              </a:rPr>
              <a:t>exécution</a:t>
            </a:r>
            <a:r>
              <a:rPr lang="fr-BE" sz="2400" dirty="0"/>
              <a:t> du programme. On alloue au fur et à mesure des besoins.</a:t>
            </a:r>
          </a:p>
          <a:p>
            <a:pPr marL="1790700" indent="-1790700">
              <a:buNone/>
              <a:tabLst>
                <a:tab pos="3403600" algn="l"/>
                <a:tab pos="3860800" algn="l"/>
              </a:tabLst>
            </a:pPr>
            <a:r>
              <a:rPr lang="fr-BE" sz="2000" dirty="0"/>
              <a:t>	</a:t>
            </a:r>
            <a:r>
              <a:rPr lang="fr-BE" sz="2000" dirty="0">
                <a:solidFill>
                  <a:schemeClr val="tx1"/>
                </a:solidFill>
                <a:latin typeface="Consolas" panose="020B0609020204030204" pitchFamily="49" charset="0"/>
              </a:rPr>
              <a:t>char * nom;	</a:t>
            </a:r>
            <a:r>
              <a:rPr lang="fr-BE" sz="2000" dirty="0">
                <a:sym typeface="Wingdings" panose="05000000000000000000" pitchFamily="2" charset="2"/>
              </a:rPr>
              <a:t>	</a:t>
            </a:r>
            <a:r>
              <a:rPr lang="fr-BE" sz="2000" dirty="0"/>
              <a:t>Alloue (via </a:t>
            </a:r>
            <a:r>
              <a:rPr lang="fr-BE" sz="2000" dirty="0" err="1">
                <a:latin typeface="Consolas" panose="020B0609020204030204" pitchFamily="49" charset="0"/>
              </a:rPr>
              <a:t>malloc</a:t>
            </a:r>
            <a:r>
              <a:rPr lang="fr-BE" sz="2000" dirty="0"/>
              <a:t>) la taille 				nécessaire pour </a:t>
            </a:r>
            <a:r>
              <a:rPr lang="fr-BE" sz="2000" u="sng" dirty="0"/>
              <a:t>la</a:t>
            </a:r>
            <a:r>
              <a:rPr lang="fr-BE" sz="2000" dirty="0"/>
              <a:t> chaine à 				mémoriser</a:t>
            </a:r>
          </a:p>
          <a:p>
            <a:pPr marL="1790700" indent="-1790700">
              <a:buNone/>
              <a:tabLst>
                <a:tab pos="3403600" algn="l"/>
                <a:tab pos="3860800" algn="l"/>
              </a:tabLst>
            </a:pPr>
            <a:r>
              <a:rPr lang="fr-BE" sz="2000" dirty="0">
                <a:sym typeface="Wingdings" panose="05000000000000000000" pitchFamily="2" charset="2"/>
              </a:rPr>
              <a:t>		 	Taille variable / </a:t>
            </a:r>
            <a:r>
              <a:rPr lang="fr-BE" sz="2000" b="1" dirty="0">
                <a:solidFill>
                  <a:schemeClr val="accent4"/>
                </a:solidFill>
                <a:sym typeface="Wingdings" panose="05000000000000000000" pitchFamily="2" charset="2"/>
              </a:rPr>
              <a:t>dynamique</a:t>
            </a:r>
            <a:r>
              <a:rPr lang="fr-BE" sz="2000" dirty="0">
                <a:sym typeface="Wingdings" panose="05000000000000000000" pitchFamily="2" charset="2"/>
              </a:rPr>
              <a:t> !</a:t>
            </a:r>
            <a:endParaRPr lang="fr-BE" sz="2000" dirty="0"/>
          </a:p>
        </p:txBody>
      </p:sp>
      <p:sp>
        <p:nvSpPr>
          <p:cNvPr id="146434" name="Rectangle 2"/>
          <p:cNvSpPr>
            <a:spLocks noGrp="1" noChangeArrowheads="1"/>
          </p:cNvSpPr>
          <p:nvPr>
            <p:ph type="title"/>
          </p:nvPr>
        </p:nvSpPr>
        <p:spPr/>
        <p:txBody>
          <a:bodyPr/>
          <a:lstStyle/>
          <a:p>
            <a:r>
              <a:rPr lang="fr-BE" dirty="0"/>
              <a:t>Applications des pointeurs</a:t>
            </a:r>
            <a:endParaRPr lang="en-US" dirty="0"/>
          </a:p>
        </p:txBody>
      </p:sp>
      <p:sp>
        <p:nvSpPr>
          <p:cNvPr id="4" name="Espace réservé du numéro de diapositive 3"/>
          <p:cNvSpPr>
            <a:spLocks noGrp="1"/>
          </p:cNvSpPr>
          <p:nvPr>
            <p:ph type="sldNum" sz="quarter" idx="12"/>
          </p:nvPr>
        </p:nvSpPr>
        <p:spPr/>
        <p:txBody>
          <a:bodyPr/>
          <a:lstStyle/>
          <a:p>
            <a:fld id="{C3802F8C-11F3-46C1-B9F8-0E87B99F30DE}" type="slidenum">
              <a:rPr lang="fr-BE" smtClean="0"/>
              <a:pPr/>
              <a:t>13</a:t>
            </a:fld>
            <a:endParaRPr lang="fr-BE"/>
          </a:p>
        </p:txBody>
      </p:sp>
      <p:sp>
        <p:nvSpPr>
          <p:cNvPr id="146436" name="Text Box 4"/>
          <p:cNvSpPr txBox="1">
            <a:spLocks noChangeArrowheads="1"/>
          </p:cNvSpPr>
          <p:nvPr/>
        </p:nvSpPr>
        <p:spPr bwMode="auto">
          <a:xfrm>
            <a:off x="1447800" y="6248400"/>
            <a:ext cx="685800" cy="366713"/>
          </a:xfrm>
          <a:prstGeom prst="rect">
            <a:avLst/>
          </a:prstGeom>
          <a:noFill/>
          <a:ln w="9525">
            <a:noFill/>
            <a:miter lim="800000"/>
            <a:headEnd/>
            <a:tailEnd/>
          </a:ln>
        </p:spPr>
        <p:txBody>
          <a:bodyPr>
            <a:spAutoFit/>
          </a:bodyPr>
          <a:lstStyle/>
          <a:p>
            <a:pPr>
              <a:spcBef>
                <a:spcPct val="50000"/>
              </a:spcBef>
            </a:pPr>
            <a:endParaRPr lang="fr-FR" sz="1800"/>
          </a:p>
        </p:txBody>
      </p:sp>
      <p:sp>
        <p:nvSpPr>
          <p:cNvPr id="5" name="Double flèche verticale 4"/>
          <p:cNvSpPr/>
          <p:nvPr/>
        </p:nvSpPr>
        <p:spPr>
          <a:xfrm>
            <a:off x="1281708" y="2296137"/>
            <a:ext cx="332184" cy="151216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solidFill>
                <a:schemeClr val="accent1"/>
              </a:solidFill>
            </a:endParaRPr>
          </a:p>
        </p:txBody>
      </p:sp>
      <p:sp>
        <p:nvSpPr>
          <p:cNvPr id="7" name="Espace réservé du pied de page 4">
            <a:extLst>
              <a:ext uri="{FF2B5EF4-FFF2-40B4-BE49-F238E27FC236}">
                <a16:creationId xmlns:a16="http://schemas.microsoft.com/office/drawing/2014/main" id="{3004B436-EAD9-45ED-BAA6-0DDECB0561BF}"/>
              </a:ext>
            </a:extLst>
          </p:cNvPr>
          <p:cNvSpPr txBox="1">
            <a:spLocks/>
          </p:cNvSpPr>
          <p:nvPr/>
        </p:nvSpPr>
        <p:spPr>
          <a:xfrm>
            <a:off x="2339975" y="6426054"/>
            <a:ext cx="4464050" cy="339725"/>
          </a:xfrm>
          <a:prstGeom prst="rect">
            <a:avLst/>
          </a:prstGeom>
        </p:spPr>
        <p:txBody>
          <a:bodyPr/>
          <a:lstStyle>
            <a:defPPr>
              <a:defRPr lang="fr-FR"/>
            </a:defPPr>
            <a:lvl1pPr algn="l" rtl="0" fontAlgn="base">
              <a:spcBef>
                <a:spcPct val="0"/>
              </a:spcBef>
              <a:spcAft>
                <a:spcPct val="0"/>
              </a:spcAft>
              <a:defRPr kern="1200">
                <a:solidFill>
                  <a:srgbClr val="006782"/>
                </a:solidFill>
                <a:latin typeface="Verdana" charset="0"/>
                <a:ea typeface="ＭＳ Ｐゴシック" charset="0"/>
                <a:cs typeface="ＭＳ Ｐゴシック" charset="0"/>
              </a:defRPr>
            </a:lvl1pPr>
            <a:lvl2pPr marL="457200" algn="l" rtl="0" fontAlgn="base">
              <a:spcBef>
                <a:spcPct val="0"/>
              </a:spcBef>
              <a:spcAft>
                <a:spcPct val="0"/>
              </a:spcAft>
              <a:defRPr kern="1200">
                <a:solidFill>
                  <a:srgbClr val="006782"/>
                </a:solidFill>
                <a:latin typeface="Verdana" charset="0"/>
                <a:ea typeface="ＭＳ Ｐゴシック" charset="0"/>
                <a:cs typeface="ＭＳ Ｐゴシック" charset="0"/>
              </a:defRPr>
            </a:lvl2pPr>
            <a:lvl3pPr marL="914400" algn="l" rtl="0" fontAlgn="base">
              <a:spcBef>
                <a:spcPct val="0"/>
              </a:spcBef>
              <a:spcAft>
                <a:spcPct val="0"/>
              </a:spcAft>
              <a:defRPr kern="1200">
                <a:solidFill>
                  <a:srgbClr val="006782"/>
                </a:solidFill>
                <a:latin typeface="Verdana" charset="0"/>
                <a:ea typeface="ＭＳ Ｐゴシック" charset="0"/>
                <a:cs typeface="ＭＳ Ｐゴシック" charset="0"/>
              </a:defRPr>
            </a:lvl3pPr>
            <a:lvl4pPr marL="1371600" algn="l" rtl="0" fontAlgn="base">
              <a:spcBef>
                <a:spcPct val="0"/>
              </a:spcBef>
              <a:spcAft>
                <a:spcPct val="0"/>
              </a:spcAft>
              <a:defRPr kern="1200">
                <a:solidFill>
                  <a:srgbClr val="006782"/>
                </a:solidFill>
                <a:latin typeface="Verdana" charset="0"/>
                <a:ea typeface="ＭＳ Ｐゴシック" charset="0"/>
                <a:cs typeface="ＭＳ Ｐゴシック" charset="0"/>
              </a:defRPr>
            </a:lvl4pPr>
            <a:lvl5pPr marL="1828800" algn="l" rtl="0" fontAlgn="base">
              <a:spcBef>
                <a:spcPct val="0"/>
              </a:spcBef>
              <a:spcAft>
                <a:spcPct val="0"/>
              </a:spcAft>
              <a:defRPr kern="1200">
                <a:solidFill>
                  <a:srgbClr val="006782"/>
                </a:solidFill>
                <a:latin typeface="Verdana" charset="0"/>
                <a:ea typeface="ＭＳ Ｐゴシック" charset="0"/>
                <a:cs typeface="ＭＳ Ｐゴシック" charset="0"/>
              </a:defRPr>
            </a:lvl5pPr>
            <a:lvl6pPr marL="2286000" algn="l" defTabSz="457200" rtl="0" eaLnBrk="1" latinLnBrk="0" hangingPunct="1">
              <a:defRPr kern="1200">
                <a:solidFill>
                  <a:srgbClr val="006782"/>
                </a:solidFill>
                <a:latin typeface="Verdana" charset="0"/>
                <a:ea typeface="ＭＳ Ｐゴシック" charset="0"/>
                <a:cs typeface="ＭＳ Ｐゴシック" charset="0"/>
              </a:defRPr>
            </a:lvl6pPr>
            <a:lvl7pPr marL="2743200" algn="l" defTabSz="457200" rtl="0" eaLnBrk="1" latinLnBrk="0" hangingPunct="1">
              <a:defRPr kern="1200">
                <a:solidFill>
                  <a:srgbClr val="006782"/>
                </a:solidFill>
                <a:latin typeface="Verdana" charset="0"/>
                <a:ea typeface="ＭＳ Ｐゴシック" charset="0"/>
                <a:cs typeface="ＭＳ Ｐゴシック" charset="0"/>
              </a:defRPr>
            </a:lvl7pPr>
            <a:lvl8pPr marL="3200400" algn="l" defTabSz="457200" rtl="0" eaLnBrk="1" latinLnBrk="0" hangingPunct="1">
              <a:defRPr kern="1200">
                <a:solidFill>
                  <a:srgbClr val="006782"/>
                </a:solidFill>
                <a:latin typeface="Verdana" charset="0"/>
                <a:ea typeface="ＭＳ Ｐゴシック" charset="0"/>
                <a:cs typeface="ＭＳ Ｐゴシック" charset="0"/>
              </a:defRPr>
            </a:lvl8pPr>
            <a:lvl9pPr marL="3657600" algn="l" defTabSz="457200" rtl="0" eaLnBrk="1" latinLnBrk="0" hangingPunct="1">
              <a:defRPr kern="1200">
                <a:solidFill>
                  <a:srgbClr val="006782"/>
                </a:solidFill>
                <a:latin typeface="Verdana" charset="0"/>
                <a:ea typeface="ＭＳ Ｐゴシック" charset="0"/>
                <a:cs typeface="ＭＳ Ｐゴシック" charset="0"/>
              </a:defRPr>
            </a:lvl9pPr>
          </a:lstStyle>
          <a:p>
            <a:pPr algn="ctr"/>
            <a:r>
              <a:rPr lang="fr-FR" sz="1400" dirty="0">
                <a:solidFill>
                  <a:schemeClr val="tx1">
                    <a:lumMod val="75000"/>
                    <a:lumOff val="25000"/>
                  </a:schemeClr>
                </a:solidFill>
                <a:latin typeface="+mn-lt"/>
              </a:rPr>
              <a:t>Pointeurs</a:t>
            </a:r>
            <a:endParaRPr lang="fr-FR" dirty="0">
              <a:solidFill>
                <a:schemeClr val="tx1">
                  <a:lumMod val="75000"/>
                  <a:lumOff val="25000"/>
                </a:schemeClr>
              </a:solidFill>
              <a:latin typeface="+mn-lt"/>
            </a:endParaRPr>
          </a:p>
        </p:txBody>
      </p:sp>
    </p:spTree>
    <p:extLst>
      <p:ext uri="{BB962C8B-B14F-4D97-AF65-F5344CB8AC3E}">
        <p14:creationId xmlns:p14="http://schemas.microsoft.com/office/powerpoint/2010/main" val="2935258978"/>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a:xfrm>
            <a:off x="457200" y="1306324"/>
            <a:ext cx="8229600" cy="5003036"/>
          </a:xfrm>
        </p:spPr>
        <p:txBody>
          <a:bodyPr/>
          <a:lstStyle/>
          <a:p>
            <a:pPr marL="0" indent="0">
              <a:buNone/>
            </a:pPr>
            <a:r>
              <a:rPr lang="fr-BE" b="1" dirty="0">
                <a:solidFill>
                  <a:schemeClr val="accent1"/>
                </a:solidFill>
                <a:sym typeface="Symbol" pitchFamily="18" charset="2"/>
              </a:rPr>
              <a:t>Tente de réserver</a:t>
            </a:r>
            <a:r>
              <a:rPr lang="fr-BE" dirty="0">
                <a:sym typeface="Symbol" pitchFamily="18" charset="2"/>
              </a:rPr>
              <a:t> un bloc de mémoire </a:t>
            </a:r>
            <a:r>
              <a:rPr lang="fr-BE" dirty="0">
                <a:solidFill>
                  <a:schemeClr val="accent1"/>
                </a:solidFill>
                <a:sym typeface="Symbol" pitchFamily="18" charset="2"/>
              </a:rPr>
              <a:t>sans l'initialiser</a:t>
            </a:r>
          </a:p>
          <a:p>
            <a:pPr marL="0" indent="0">
              <a:buNone/>
            </a:pPr>
            <a:endParaRPr lang="fr-BE" dirty="0">
              <a:sym typeface="Symbol" pitchFamily="18" charset="2"/>
            </a:endParaRPr>
          </a:p>
          <a:p>
            <a:r>
              <a:rPr lang="fr-BE" dirty="0">
                <a:sym typeface="Symbol" pitchFamily="18" charset="2"/>
              </a:rPr>
              <a:t>Signature</a:t>
            </a:r>
          </a:p>
          <a:p>
            <a:pPr marL="0" indent="0">
              <a:buNone/>
            </a:pPr>
            <a:r>
              <a:rPr lang="en-US" sz="2000" dirty="0">
                <a:solidFill>
                  <a:schemeClr val="tx1"/>
                </a:solidFill>
                <a:effectLst>
                  <a:glow rad="139700">
                    <a:schemeClr val="accent5">
                      <a:satMod val="175000"/>
                      <a:alpha val="40000"/>
                    </a:schemeClr>
                  </a:glow>
                </a:effectLst>
                <a:latin typeface="Consolas" panose="020B0609020204030204" pitchFamily="49" charset="0"/>
                <a:sym typeface="Symbol" pitchFamily="18" charset="2"/>
              </a:rPr>
              <a:t>void * </a:t>
            </a:r>
            <a:r>
              <a:rPr lang="en-US" sz="2000" dirty="0">
                <a:solidFill>
                  <a:schemeClr val="tx1"/>
                </a:solidFill>
                <a:latin typeface="Consolas" panose="020B0609020204030204" pitchFamily="49" charset="0"/>
                <a:sym typeface="Symbol" pitchFamily="18" charset="2"/>
              </a:rPr>
              <a:t>malloc(</a:t>
            </a:r>
            <a:r>
              <a:rPr lang="en-US" sz="2000" dirty="0" err="1">
                <a:solidFill>
                  <a:schemeClr val="tx1"/>
                </a:solidFill>
                <a:latin typeface="Consolas" panose="020B0609020204030204" pitchFamily="49" charset="0"/>
                <a:sym typeface="Symbol" pitchFamily="18" charset="2"/>
              </a:rPr>
              <a:t>size_t</a:t>
            </a:r>
            <a:r>
              <a:rPr lang="en-US" sz="2000" dirty="0">
                <a:solidFill>
                  <a:schemeClr val="tx1"/>
                </a:solidFill>
                <a:latin typeface="Consolas" panose="020B0609020204030204" pitchFamily="49" charset="0"/>
                <a:sym typeface="Symbol" pitchFamily="18" charset="2"/>
              </a:rPr>
              <a:t> size);</a:t>
            </a:r>
          </a:p>
          <a:p>
            <a:pPr marL="0" indent="0">
              <a:buNone/>
            </a:pPr>
            <a:endParaRPr lang="fr-BE" sz="2000" dirty="0">
              <a:solidFill>
                <a:schemeClr val="tx1"/>
              </a:solidFill>
              <a:latin typeface="Consolas" panose="020B0609020204030204" pitchFamily="49" charset="0"/>
              <a:sym typeface="Symbol" pitchFamily="18" charset="2"/>
            </a:endParaRPr>
          </a:p>
          <a:p>
            <a:r>
              <a:rPr lang="fr-BE" dirty="0">
                <a:sym typeface="Symbol" pitchFamily="18" charset="2"/>
              </a:rPr>
              <a:t>Appel pour une chaine de caractères</a:t>
            </a:r>
          </a:p>
          <a:p>
            <a:pPr marL="0" indent="0">
              <a:buNone/>
            </a:pPr>
            <a:r>
              <a:rPr lang="fr-BE" sz="2000" dirty="0">
                <a:solidFill>
                  <a:schemeClr val="tx1"/>
                </a:solidFill>
                <a:effectLst>
                  <a:glow rad="139700">
                    <a:schemeClr val="accent5">
                      <a:satMod val="175000"/>
                      <a:alpha val="40000"/>
                    </a:schemeClr>
                  </a:glow>
                </a:effectLst>
                <a:latin typeface="Consolas" panose="020B0609020204030204" pitchFamily="49" charset="0"/>
                <a:sym typeface="Symbol" pitchFamily="18" charset="2"/>
              </a:rPr>
              <a:t>char * </a:t>
            </a:r>
            <a:r>
              <a:rPr lang="fr-BE" sz="2000" dirty="0">
                <a:solidFill>
                  <a:schemeClr val="tx1"/>
                </a:solidFill>
                <a:latin typeface="Consolas" panose="020B0609020204030204" pitchFamily="49" charset="0"/>
                <a:sym typeface="Symbol" pitchFamily="18" charset="2"/>
              </a:rPr>
              <a:t>mot;</a:t>
            </a:r>
          </a:p>
          <a:p>
            <a:pPr marL="0" indent="0">
              <a:buNone/>
            </a:pPr>
            <a:r>
              <a:rPr lang="fr-BE" sz="2000" dirty="0">
                <a:solidFill>
                  <a:schemeClr val="tx1"/>
                </a:solidFill>
                <a:latin typeface="Consolas" panose="020B0609020204030204" pitchFamily="49" charset="0"/>
              </a:rPr>
              <a:t>mot = </a:t>
            </a:r>
            <a:r>
              <a:rPr lang="fr-BE" sz="2000" dirty="0">
                <a:solidFill>
                  <a:schemeClr val="tx1"/>
                </a:solidFill>
                <a:effectLst>
                  <a:glow rad="139700">
                    <a:schemeClr val="accent5">
                      <a:satMod val="175000"/>
                      <a:alpha val="40000"/>
                    </a:schemeClr>
                  </a:glow>
                </a:effectLst>
                <a:latin typeface="Consolas" panose="020B0609020204030204" pitchFamily="49" charset="0"/>
              </a:rPr>
              <a:t>(char *)</a:t>
            </a:r>
            <a:r>
              <a:rPr lang="fr-BE" sz="2000" dirty="0" err="1">
                <a:solidFill>
                  <a:schemeClr val="tx1"/>
                </a:solidFill>
                <a:latin typeface="Consolas" panose="020B0609020204030204" pitchFamily="49" charset="0"/>
              </a:rPr>
              <a:t>malloc</a:t>
            </a:r>
            <a:r>
              <a:rPr lang="fr-BE" sz="2000" dirty="0">
                <a:solidFill>
                  <a:schemeClr val="tx1"/>
                </a:solidFill>
                <a:latin typeface="Consolas" panose="020B0609020204030204" pitchFamily="49" charset="0"/>
              </a:rPr>
              <a:t>(8 * </a:t>
            </a:r>
            <a:r>
              <a:rPr lang="fr-BE" sz="2000" dirty="0" err="1">
                <a:solidFill>
                  <a:schemeClr val="tx1"/>
                </a:solidFill>
                <a:latin typeface="Consolas" panose="020B0609020204030204" pitchFamily="49" charset="0"/>
              </a:rPr>
              <a:t>sizeof</a:t>
            </a:r>
            <a:r>
              <a:rPr lang="fr-BE" sz="2000" dirty="0">
                <a:solidFill>
                  <a:schemeClr val="tx1"/>
                </a:solidFill>
                <a:latin typeface="Consolas" panose="020B0609020204030204" pitchFamily="49" charset="0"/>
              </a:rPr>
              <a:t>(char));</a:t>
            </a:r>
            <a:endParaRPr lang="en-GB" sz="2000" dirty="0">
              <a:solidFill>
                <a:schemeClr val="tx1"/>
              </a:solidFill>
              <a:latin typeface="Consolas" panose="020B0609020204030204" pitchFamily="49" charset="0"/>
            </a:endParaRPr>
          </a:p>
          <a:p>
            <a:pPr marL="0" indent="0">
              <a:buNone/>
            </a:pPr>
            <a:endParaRPr lang="fr-BE" sz="2000" dirty="0">
              <a:solidFill>
                <a:schemeClr val="tx1"/>
              </a:solidFill>
              <a:latin typeface="Consolas" panose="020B0609020204030204" pitchFamily="49" charset="0"/>
            </a:endParaRPr>
          </a:p>
          <a:p>
            <a:pPr marL="0" indent="0">
              <a:buNone/>
            </a:pPr>
            <a:r>
              <a:rPr lang="fr-BE" sz="2000" dirty="0">
                <a:solidFill>
                  <a:schemeClr val="tx1"/>
                </a:solidFill>
                <a:effectLst>
                  <a:glow rad="139700">
                    <a:schemeClr val="accent2">
                      <a:satMod val="175000"/>
                      <a:alpha val="40000"/>
                    </a:schemeClr>
                  </a:glow>
                </a:effectLst>
                <a:latin typeface="Consolas" panose="020B0609020204030204" pitchFamily="49" charset="0"/>
              </a:rPr>
              <a:t>if(mot == NULL) </a:t>
            </a:r>
            <a:r>
              <a:rPr lang="fr-BE" sz="2000" dirty="0" err="1">
                <a:solidFill>
                  <a:schemeClr val="tx1"/>
                </a:solidFill>
                <a:latin typeface="Consolas" panose="020B0609020204030204" pitchFamily="49" charset="0"/>
              </a:rPr>
              <a:t>puts</a:t>
            </a:r>
            <a:r>
              <a:rPr lang="fr-BE" sz="2000" dirty="0">
                <a:solidFill>
                  <a:schemeClr val="tx1"/>
                </a:solidFill>
                <a:latin typeface="Consolas" panose="020B0609020204030204" pitchFamily="49" charset="0"/>
              </a:rPr>
              <a:t>("plus de place mémoire");</a:t>
            </a:r>
          </a:p>
          <a:p>
            <a:pPr marL="0" indent="0">
              <a:buNone/>
            </a:pPr>
            <a:r>
              <a:rPr lang="fr-BE" sz="2000" dirty="0" err="1">
                <a:solidFill>
                  <a:schemeClr val="tx1"/>
                </a:solidFill>
                <a:latin typeface="Consolas" panose="020B0609020204030204" pitchFamily="49" charset="0"/>
              </a:rPr>
              <a:t>else</a:t>
            </a:r>
            <a:r>
              <a:rPr lang="fr-BE" sz="2000" dirty="0">
                <a:solidFill>
                  <a:schemeClr val="tx1"/>
                </a:solidFill>
                <a:latin typeface="Consolas" panose="020B0609020204030204" pitchFamily="49" charset="0"/>
              </a:rPr>
              <a:t> </a:t>
            </a:r>
            <a:r>
              <a:rPr lang="fr-BE" sz="2000" dirty="0" err="1">
                <a:solidFill>
                  <a:schemeClr val="tx1"/>
                </a:solidFill>
                <a:latin typeface="Consolas" panose="020B0609020204030204" pitchFamily="49" charset="0"/>
              </a:rPr>
              <a:t>strcpy_s</a:t>
            </a:r>
            <a:r>
              <a:rPr lang="fr-BE" sz="2000" dirty="0">
                <a:solidFill>
                  <a:schemeClr val="tx1"/>
                </a:solidFill>
                <a:latin typeface="Consolas" panose="020B0609020204030204" pitchFamily="49" charset="0"/>
              </a:rPr>
              <a:t>(mot, 8, "</a:t>
            </a:r>
            <a:r>
              <a:rPr lang="fr-BE" sz="2000" dirty="0" err="1">
                <a:solidFill>
                  <a:schemeClr val="tx1"/>
                </a:solidFill>
                <a:latin typeface="Consolas" panose="020B0609020204030204" pitchFamily="49" charset="0"/>
              </a:rPr>
              <a:t>Reseaux</a:t>
            </a:r>
            <a:r>
              <a:rPr lang="fr-BE" sz="2000" dirty="0">
                <a:solidFill>
                  <a:schemeClr val="tx1"/>
                </a:solidFill>
                <a:latin typeface="Consolas" panose="020B0609020204030204" pitchFamily="49" charset="0"/>
              </a:rPr>
              <a:t>");</a:t>
            </a:r>
            <a:endParaRPr lang="en-GB" sz="2000" dirty="0">
              <a:solidFill>
                <a:schemeClr val="tx1"/>
              </a:solidFill>
              <a:latin typeface="Consolas" panose="020B0609020204030204" pitchFamily="49" charset="0"/>
            </a:endParaRPr>
          </a:p>
        </p:txBody>
      </p:sp>
      <p:graphicFrame>
        <p:nvGraphicFramePr>
          <p:cNvPr id="15" name="Tableau 14">
            <a:extLst>
              <a:ext uri="{FF2B5EF4-FFF2-40B4-BE49-F238E27FC236}">
                <a16:creationId xmlns:a16="http://schemas.microsoft.com/office/drawing/2014/main" id="{84E5D66F-B759-43CE-BF8D-5E3BBBF62335}"/>
              </a:ext>
            </a:extLst>
          </p:cNvPr>
          <p:cNvGraphicFramePr>
            <a:graphicFrameLocks noGrp="1"/>
          </p:cNvGraphicFramePr>
          <p:nvPr>
            <p:extLst>
              <p:ext uri="{D42A27DB-BD31-4B8C-83A1-F6EECF244321}">
                <p14:modId xmlns:p14="http://schemas.microsoft.com/office/powerpoint/2010/main" val="594244099"/>
              </p:ext>
            </p:extLst>
          </p:nvPr>
        </p:nvGraphicFramePr>
        <p:xfrm>
          <a:off x="4397400" y="2319096"/>
          <a:ext cx="4464496" cy="370840"/>
        </p:xfrm>
        <a:graphic>
          <a:graphicData uri="http://schemas.openxmlformats.org/drawingml/2006/table">
            <a:tbl>
              <a:tblPr firstRow="1" bandRow="1">
                <a:tableStyleId>{5940675A-B579-460E-94D1-54222C63F5DA}</a:tableStyleId>
              </a:tblPr>
              <a:tblGrid>
                <a:gridCol w="558062">
                  <a:extLst>
                    <a:ext uri="{9D8B030D-6E8A-4147-A177-3AD203B41FA5}">
                      <a16:colId xmlns:a16="http://schemas.microsoft.com/office/drawing/2014/main" val="20000"/>
                    </a:ext>
                  </a:extLst>
                </a:gridCol>
                <a:gridCol w="558062">
                  <a:extLst>
                    <a:ext uri="{9D8B030D-6E8A-4147-A177-3AD203B41FA5}">
                      <a16:colId xmlns:a16="http://schemas.microsoft.com/office/drawing/2014/main" val="20001"/>
                    </a:ext>
                  </a:extLst>
                </a:gridCol>
                <a:gridCol w="571432">
                  <a:extLst>
                    <a:ext uri="{9D8B030D-6E8A-4147-A177-3AD203B41FA5}">
                      <a16:colId xmlns:a16="http://schemas.microsoft.com/office/drawing/2014/main" val="20002"/>
                    </a:ext>
                  </a:extLst>
                </a:gridCol>
                <a:gridCol w="544692">
                  <a:extLst>
                    <a:ext uri="{9D8B030D-6E8A-4147-A177-3AD203B41FA5}">
                      <a16:colId xmlns:a16="http://schemas.microsoft.com/office/drawing/2014/main" val="20003"/>
                    </a:ext>
                  </a:extLst>
                </a:gridCol>
                <a:gridCol w="558062">
                  <a:extLst>
                    <a:ext uri="{9D8B030D-6E8A-4147-A177-3AD203B41FA5}">
                      <a16:colId xmlns:a16="http://schemas.microsoft.com/office/drawing/2014/main" val="20004"/>
                    </a:ext>
                  </a:extLst>
                </a:gridCol>
                <a:gridCol w="558062">
                  <a:extLst>
                    <a:ext uri="{9D8B030D-6E8A-4147-A177-3AD203B41FA5}">
                      <a16:colId xmlns:a16="http://schemas.microsoft.com/office/drawing/2014/main" val="20005"/>
                    </a:ext>
                  </a:extLst>
                </a:gridCol>
                <a:gridCol w="558062">
                  <a:extLst>
                    <a:ext uri="{9D8B030D-6E8A-4147-A177-3AD203B41FA5}">
                      <a16:colId xmlns:a16="http://schemas.microsoft.com/office/drawing/2014/main" val="20006"/>
                    </a:ext>
                  </a:extLst>
                </a:gridCol>
                <a:gridCol w="558062">
                  <a:extLst>
                    <a:ext uri="{9D8B030D-6E8A-4147-A177-3AD203B41FA5}">
                      <a16:colId xmlns:a16="http://schemas.microsoft.com/office/drawing/2014/main" val="20007"/>
                    </a:ext>
                  </a:extLst>
                </a:gridCol>
              </a:tblGrid>
              <a:tr h="370840">
                <a:tc>
                  <a:txBody>
                    <a:bodyPr/>
                    <a:lstStyle/>
                    <a:p>
                      <a:pPr algn="ctr"/>
                      <a:endParaRPr lang="fr-BE" sz="1800" b="0" dirty="0">
                        <a:solidFill>
                          <a:schemeClr val="tx1"/>
                        </a:solidFill>
                      </a:endParaRPr>
                    </a:p>
                  </a:txBody>
                  <a:tcPr>
                    <a:solidFill>
                      <a:schemeClr val="bg1"/>
                    </a:solidFill>
                  </a:tcPr>
                </a:tc>
                <a:tc>
                  <a:txBody>
                    <a:bodyPr/>
                    <a:lstStyle/>
                    <a:p>
                      <a:pPr algn="ctr"/>
                      <a:endParaRPr lang="fr-BE" sz="1800" b="0" dirty="0">
                        <a:solidFill>
                          <a:schemeClr val="tx1"/>
                        </a:solidFill>
                      </a:endParaRPr>
                    </a:p>
                  </a:txBody>
                  <a:tcPr>
                    <a:solidFill>
                      <a:schemeClr val="bg1"/>
                    </a:solidFill>
                  </a:tcPr>
                </a:tc>
                <a:tc>
                  <a:txBody>
                    <a:bodyPr/>
                    <a:lstStyle/>
                    <a:p>
                      <a:pPr algn="ctr"/>
                      <a:endParaRPr lang="fr-BE" sz="1800" b="0" dirty="0">
                        <a:solidFill>
                          <a:schemeClr val="tx1"/>
                        </a:solidFill>
                      </a:endParaRPr>
                    </a:p>
                  </a:txBody>
                  <a:tcPr>
                    <a:solidFill>
                      <a:schemeClr val="bg1"/>
                    </a:solidFill>
                  </a:tcPr>
                </a:tc>
                <a:tc>
                  <a:txBody>
                    <a:bodyPr/>
                    <a:lstStyle/>
                    <a:p>
                      <a:pPr algn="ctr"/>
                      <a:endParaRPr lang="fr-BE" sz="1800" b="0" dirty="0">
                        <a:solidFill>
                          <a:schemeClr val="tx1"/>
                        </a:solidFill>
                      </a:endParaRPr>
                    </a:p>
                  </a:txBody>
                  <a:tcPr>
                    <a:solidFill>
                      <a:schemeClr val="bg1"/>
                    </a:solidFill>
                  </a:tcPr>
                </a:tc>
                <a:tc>
                  <a:txBody>
                    <a:bodyPr/>
                    <a:lstStyle/>
                    <a:p>
                      <a:pPr algn="ctr"/>
                      <a:endParaRPr lang="fr-BE" sz="1800" b="0" dirty="0">
                        <a:solidFill>
                          <a:schemeClr val="tx1"/>
                        </a:solidFill>
                      </a:endParaRPr>
                    </a:p>
                  </a:txBody>
                  <a:tcPr>
                    <a:solidFill>
                      <a:schemeClr val="bg1"/>
                    </a:solidFill>
                  </a:tcPr>
                </a:tc>
                <a:tc>
                  <a:txBody>
                    <a:bodyPr/>
                    <a:lstStyle/>
                    <a:p>
                      <a:pPr algn="ctr"/>
                      <a:endParaRPr lang="fr-BE" sz="1800" b="0" dirty="0">
                        <a:solidFill>
                          <a:schemeClr val="tx1"/>
                        </a:solidFill>
                      </a:endParaRPr>
                    </a:p>
                  </a:txBody>
                  <a:tcPr>
                    <a:solidFill>
                      <a:schemeClr val="bg1"/>
                    </a:solidFill>
                  </a:tcPr>
                </a:tc>
                <a:tc>
                  <a:txBody>
                    <a:bodyPr/>
                    <a:lstStyle/>
                    <a:p>
                      <a:pPr algn="ctr"/>
                      <a:endParaRPr lang="fr-BE" sz="1800" b="0" dirty="0">
                        <a:solidFill>
                          <a:schemeClr val="tx1"/>
                        </a:solidFill>
                      </a:endParaRPr>
                    </a:p>
                  </a:txBody>
                  <a:tcPr>
                    <a:solidFill>
                      <a:schemeClr val="bg1"/>
                    </a:solidFill>
                  </a:tcPr>
                </a:tc>
                <a:tc>
                  <a:txBody>
                    <a:bodyPr/>
                    <a:lstStyle/>
                    <a:p>
                      <a:pPr algn="ctr"/>
                      <a:endParaRPr lang="fr-BE" sz="1800" b="0" dirty="0">
                        <a:solidFill>
                          <a:schemeClr val="tx1"/>
                        </a:solidFill>
                        <a:latin typeface="Consolas" panose="020B0609020204030204" pitchFamily="49" charset="0"/>
                      </a:endParaRPr>
                    </a:p>
                  </a:txBody>
                  <a:tcPr>
                    <a:solidFill>
                      <a:schemeClr val="bg1"/>
                    </a:solidFill>
                  </a:tcPr>
                </a:tc>
                <a:extLst>
                  <a:ext uri="{0D108BD9-81ED-4DB2-BD59-A6C34878D82A}">
                    <a16:rowId xmlns:a16="http://schemas.microsoft.com/office/drawing/2014/main" val="10000"/>
                  </a:ext>
                </a:extLst>
              </a:tr>
            </a:tbl>
          </a:graphicData>
        </a:graphic>
      </p:graphicFrame>
      <p:grpSp>
        <p:nvGrpSpPr>
          <p:cNvPr id="2" name="Groupe 1">
            <a:extLst>
              <a:ext uri="{FF2B5EF4-FFF2-40B4-BE49-F238E27FC236}">
                <a16:creationId xmlns:a16="http://schemas.microsoft.com/office/drawing/2014/main" id="{084DD43D-5088-4FDE-BCA3-247B902F93E6}"/>
              </a:ext>
            </a:extLst>
          </p:cNvPr>
          <p:cNvGrpSpPr/>
          <p:nvPr/>
        </p:nvGrpSpPr>
        <p:grpSpPr>
          <a:xfrm>
            <a:off x="2254250" y="2345455"/>
            <a:ext cx="1577355" cy="369698"/>
            <a:chOff x="672479" y="4371412"/>
            <a:chExt cx="1577355" cy="369698"/>
          </a:xfrm>
        </p:grpSpPr>
        <p:sp>
          <p:nvSpPr>
            <p:cNvPr id="18" name="Rectangle 17"/>
            <p:cNvSpPr/>
            <p:nvPr/>
          </p:nvSpPr>
          <p:spPr>
            <a:xfrm>
              <a:off x="672479" y="4371412"/>
              <a:ext cx="567784" cy="369332"/>
            </a:xfrm>
            <a:prstGeom prst="rect">
              <a:avLst/>
            </a:prstGeom>
            <a:ln>
              <a:noFill/>
            </a:ln>
          </p:spPr>
          <p:style>
            <a:lnRef idx="2">
              <a:schemeClr val="accent2"/>
            </a:lnRef>
            <a:fillRef idx="1">
              <a:schemeClr val="lt1"/>
            </a:fillRef>
            <a:effectRef idx="0">
              <a:schemeClr val="accent2"/>
            </a:effectRef>
            <a:fontRef idx="minor">
              <a:schemeClr val="dk1"/>
            </a:fontRef>
          </p:style>
          <p:txBody>
            <a:bodyPr wrap="none">
              <a:spAutoFit/>
            </a:bodyPr>
            <a:lstStyle/>
            <a:p>
              <a:r>
                <a:rPr lang="fr-BE" sz="1800" dirty="0">
                  <a:solidFill>
                    <a:schemeClr val="tx1"/>
                  </a:solidFill>
                  <a:latin typeface="+mn-lt"/>
                  <a:cs typeface="Consolas" panose="020B0609020204030204" pitchFamily="49" charset="0"/>
                </a:rPr>
                <a:t>mot</a:t>
              </a:r>
              <a:endParaRPr lang="fr-BE" sz="1800" dirty="0">
                <a:solidFill>
                  <a:schemeClr val="tx1"/>
                </a:solidFill>
                <a:latin typeface="+mn-lt"/>
              </a:endParaRPr>
            </a:p>
          </p:txBody>
        </p:sp>
        <p:sp>
          <p:nvSpPr>
            <p:cNvPr id="13" name="Text Box 29">
              <a:extLst>
                <a:ext uri="{FF2B5EF4-FFF2-40B4-BE49-F238E27FC236}">
                  <a16:creationId xmlns:a16="http://schemas.microsoft.com/office/drawing/2014/main" id="{5434D0A5-FCA1-4ECB-ABBD-549BF8319BBA}"/>
                </a:ext>
              </a:extLst>
            </p:cNvPr>
            <p:cNvSpPr txBox="1">
              <a:spLocks noChangeArrowheads="1"/>
            </p:cNvSpPr>
            <p:nvPr/>
          </p:nvSpPr>
          <p:spPr bwMode="auto">
            <a:xfrm>
              <a:off x="1284386" y="4371778"/>
              <a:ext cx="965448" cy="36933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spcBef>
                  <a:spcPct val="50000"/>
                </a:spcBef>
              </a:pPr>
              <a:endParaRPr lang="en-GB" sz="1800" dirty="0">
                <a:solidFill>
                  <a:schemeClr val="accent5"/>
                </a:solidFill>
                <a:latin typeface="Consolas" panose="020B0609020204030204" pitchFamily="49" charset="0"/>
              </a:endParaRPr>
            </a:p>
          </p:txBody>
        </p:sp>
      </p:grpSp>
      <p:sp>
        <p:nvSpPr>
          <p:cNvPr id="19" name="Text Box 29"/>
          <p:cNvSpPr txBox="1">
            <a:spLocks noChangeArrowheads="1"/>
          </p:cNvSpPr>
          <p:nvPr/>
        </p:nvSpPr>
        <p:spPr bwMode="auto">
          <a:xfrm>
            <a:off x="2871727" y="2345455"/>
            <a:ext cx="965448" cy="36933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spcBef>
                <a:spcPct val="50000"/>
              </a:spcBef>
            </a:pPr>
            <a:r>
              <a:rPr lang="fr-BE" sz="1800" dirty="0">
                <a:solidFill>
                  <a:schemeClr val="accent2"/>
                </a:solidFill>
                <a:latin typeface="Consolas" panose="020B0609020204030204" pitchFamily="49" charset="0"/>
              </a:rPr>
              <a:t>0x24A3</a:t>
            </a:r>
            <a:endParaRPr lang="en-GB" sz="1800" dirty="0">
              <a:solidFill>
                <a:schemeClr val="accent2"/>
              </a:solidFill>
              <a:latin typeface="Consolas" panose="020B0609020204030204" pitchFamily="49" charset="0"/>
            </a:endParaRPr>
          </a:p>
        </p:txBody>
      </p:sp>
      <p:sp>
        <p:nvSpPr>
          <p:cNvPr id="3" name="Titre 2"/>
          <p:cNvSpPr>
            <a:spLocks noGrp="1"/>
          </p:cNvSpPr>
          <p:nvPr>
            <p:ph type="title"/>
          </p:nvPr>
        </p:nvSpPr>
        <p:spPr/>
        <p:txBody>
          <a:bodyPr/>
          <a:lstStyle/>
          <a:p>
            <a:r>
              <a:rPr lang="fr-BE" dirty="0"/>
              <a:t>La fonction </a:t>
            </a:r>
            <a:r>
              <a:rPr lang="fr-BE" dirty="0" err="1">
                <a:solidFill>
                  <a:srgbClr val="FFFF00"/>
                </a:solidFill>
                <a:latin typeface="Consolas" panose="020B0609020204030204" pitchFamily="49" charset="0"/>
              </a:rPr>
              <a:t>malloc</a:t>
            </a:r>
            <a:endParaRPr lang="fr-BE" dirty="0">
              <a:solidFill>
                <a:srgbClr val="FFFF00"/>
              </a:solidFill>
              <a:latin typeface="Consolas" panose="020B0609020204030204" pitchFamily="49" charset="0"/>
            </a:endParaRPr>
          </a:p>
        </p:txBody>
      </p:sp>
      <p:sp>
        <p:nvSpPr>
          <p:cNvPr id="4" name="Espace réservé du numéro de diapositive 3"/>
          <p:cNvSpPr>
            <a:spLocks noGrp="1"/>
          </p:cNvSpPr>
          <p:nvPr>
            <p:ph type="sldNum" sz="quarter" idx="12"/>
          </p:nvPr>
        </p:nvSpPr>
        <p:spPr/>
        <p:txBody>
          <a:bodyPr/>
          <a:lstStyle/>
          <a:p>
            <a:fld id="{C3802F8C-11F3-46C1-B9F8-0E87B99F30DE}" type="slidenum">
              <a:rPr lang="fr-BE" smtClean="0"/>
              <a:pPr/>
              <a:t>14</a:t>
            </a:fld>
            <a:endParaRPr lang="fr-BE"/>
          </a:p>
        </p:txBody>
      </p:sp>
      <p:sp>
        <p:nvSpPr>
          <p:cNvPr id="25" name="Text Box 29"/>
          <p:cNvSpPr txBox="1">
            <a:spLocks noChangeArrowheads="1"/>
          </p:cNvSpPr>
          <p:nvPr/>
        </p:nvSpPr>
        <p:spPr bwMode="auto">
          <a:xfrm>
            <a:off x="2868244" y="2345722"/>
            <a:ext cx="965448" cy="36933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spcBef>
                <a:spcPct val="50000"/>
              </a:spcBef>
            </a:pPr>
            <a:r>
              <a:rPr lang="fr-BE" sz="1800" dirty="0">
                <a:solidFill>
                  <a:schemeClr val="accent2"/>
                </a:solidFill>
                <a:latin typeface="Consolas" panose="020B0609020204030204" pitchFamily="49" charset="0"/>
              </a:rPr>
              <a:t>NULL</a:t>
            </a:r>
            <a:endParaRPr lang="en-GB" sz="1800" dirty="0">
              <a:solidFill>
                <a:schemeClr val="accent2"/>
              </a:solidFill>
              <a:latin typeface="Consolas" panose="020B0609020204030204" pitchFamily="49" charset="0"/>
            </a:endParaRPr>
          </a:p>
        </p:txBody>
      </p:sp>
      <p:graphicFrame>
        <p:nvGraphicFramePr>
          <p:cNvPr id="22" name="Tableau 21"/>
          <p:cNvGraphicFramePr>
            <a:graphicFrameLocks noGrp="1"/>
          </p:cNvGraphicFramePr>
          <p:nvPr>
            <p:extLst>
              <p:ext uri="{D42A27DB-BD31-4B8C-83A1-F6EECF244321}">
                <p14:modId xmlns:p14="http://schemas.microsoft.com/office/powerpoint/2010/main" val="2119351316"/>
              </p:ext>
            </p:extLst>
          </p:nvPr>
        </p:nvGraphicFramePr>
        <p:xfrm>
          <a:off x="4397400" y="2319515"/>
          <a:ext cx="4464496" cy="370840"/>
        </p:xfrm>
        <a:graphic>
          <a:graphicData uri="http://schemas.openxmlformats.org/drawingml/2006/table">
            <a:tbl>
              <a:tblPr firstRow="1" bandRow="1">
                <a:tableStyleId>{93296810-A885-4BE3-A3E7-6D5BEEA58F35}</a:tableStyleId>
              </a:tblPr>
              <a:tblGrid>
                <a:gridCol w="558062">
                  <a:extLst>
                    <a:ext uri="{9D8B030D-6E8A-4147-A177-3AD203B41FA5}">
                      <a16:colId xmlns:a16="http://schemas.microsoft.com/office/drawing/2014/main" val="20000"/>
                    </a:ext>
                  </a:extLst>
                </a:gridCol>
                <a:gridCol w="558062">
                  <a:extLst>
                    <a:ext uri="{9D8B030D-6E8A-4147-A177-3AD203B41FA5}">
                      <a16:colId xmlns:a16="http://schemas.microsoft.com/office/drawing/2014/main" val="20001"/>
                    </a:ext>
                  </a:extLst>
                </a:gridCol>
                <a:gridCol w="571432">
                  <a:extLst>
                    <a:ext uri="{9D8B030D-6E8A-4147-A177-3AD203B41FA5}">
                      <a16:colId xmlns:a16="http://schemas.microsoft.com/office/drawing/2014/main" val="20002"/>
                    </a:ext>
                  </a:extLst>
                </a:gridCol>
                <a:gridCol w="544692">
                  <a:extLst>
                    <a:ext uri="{9D8B030D-6E8A-4147-A177-3AD203B41FA5}">
                      <a16:colId xmlns:a16="http://schemas.microsoft.com/office/drawing/2014/main" val="20003"/>
                    </a:ext>
                  </a:extLst>
                </a:gridCol>
                <a:gridCol w="558062">
                  <a:extLst>
                    <a:ext uri="{9D8B030D-6E8A-4147-A177-3AD203B41FA5}">
                      <a16:colId xmlns:a16="http://schemas.microsoft.com/office/drawing/2014/main" val="20004"/>
                    </a:ext>
                  </a:extLst>
                </a:gridCol>
                <a:gridCol w="558062">
                  <a:extLst>
                    <a:ext uri="{9D8B030D-6E8A-4147-A177-3AD203B41FA5}">
                      <a16:colId xmlns:a16="http://schemas.microsoft.com/office/drawing/2014/main" val="20005"/>
                    </a:ext>
                  </a:extLst>
                </a:gridCol>
                <a:gridCol w="558062">
                  <a:extLst>
                    <a:ext uri="{9D8B030D-6E8A-4147-A177-3AD203B41FA5}">
                      <a16:colId xmlns:a16="http://schemas.microsoft.com/office/drawing/2014/main" val="20006"/>
                    </a:ext>
                  </a:extLst>
                </a:gridCol>
                <a:gridCol w="558062">
                  <a:extLst>
                    <a:ext uri="{9D8B030D-6E8A-4147-A177-3AD203B41FA5}">
                      <a16:colId xmlns:a16="http://schemas.microsoft.com/office/drawing/2014/main" val="20007"/>
                    </a:ext>
                  </a:extLst>
                </a:gridCol>
              </a:tblGrid>
              <a:tr h="370840">
                <a:tc>
                  <a:txBody>
                    <a:bodyPr/>
                    <a:lstStyle/>
                    <a:p>
                      <a:pPr algn="ctr"/>
                      <a:endParaRPr lang="fr-BE"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fr-BE"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fr-BE"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fr-BE"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fr-BE"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fr-BE"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fr-BE"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fr-BE"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16" name="Tableau 15"/>
          <p:cNvGraphicFramePr>
            <a:graphicFrameLocks noGrp="1"/>
          </p:cNvGraphicFramePr>
          <p:nvPr>
            <p:extLst>
              <p:ext uri="{D42A27DB-BD31-4B8C-83A1-F6EECF244321}">
                <p14:modId xmlns:p14="http://schemas.microsoft.com/office/powerpoint/2010/main" val="3618690110"/>
              </p:ext>
            </p:extLst>
          </p:nvPr>
        </p:nvGraphicFramePr>
        <p:xfrm>
          <a:off x="4397400" y="2319515"/>
          <a:ext cx="4464496" cy="370840"/>
        </p:xfrm>
        <a:graphic>
          <a:graphicData uri="http://schemas.openxmlformats.org/drawingml/2006/table">
            <a:tbl>
              <a:tblPr firstRow="1" bandRow="1">
                <a:tableStyleId>{5940675A-B579-460E-94D1-54222C63F5DA}</a:tableStyleId>
              </a:tblPr>
              <a:tblGrid>
                <a:gridCol w="558062">
                  <a:extLst>
                    <a:ext uri="{9D8B030D-6E8A-4147-A177-3AD203B41FA5}">
                      <a16:colId xmlns:a16="http://schemas.microsoft.com/office/drawing/2014/main" val="20000"/>
                    </a:ext>
                  </a:extLst>
                </a:gridCol>
                <a:gridCol w="558062">
                  <a:extLst>
                    <a:ext uri="{9D8B030D-6E8A-4147-A177-3AD203B41FA5}">
                      <a16:colId xmlns:a16="http://schemas.microsoft.com/office/drawing/2014/main" val="20001"/>
                    </a:ext>
                  </a:extLst>
                </a:gridCol>
                <a:gridCol w="571432">
                  <a:extLst>
                    <a:ext uri="{9D8B030D-6E8A-4147-A177-3AD203B41FA5}">
                      <a16:colId xmlns:a16="http://schemas.microsoft.com/office/drawing/2014/main" val="20002"/>
                    </a:ext>
                  </a:extLst>
                </a:gridCol>
                <a:gridCol w="544692">
                  <a:extLst>
                    <a:ext uri="{9D8B030D-6E8A-4147-A177-3AD203B41FA5}">
                      <a16:colId xmlns:a16="http://schemas.microsoft.com/office/drawing/2014/main" val="20003"/>
                    </a:ext>
                  </a:extLst>
                </a:gridCol>
                <a:gridCol w="558062">
                  <a:extLst>
                    <a:ext uri="{9D8B030D-6E8A-4147-A177-3AD203B41FA5}">
                      <a16:colId xmlns:a16="http://schemas.microsoft.com/office/drawing/2014/main" val="20004"/>
                    </a:ext>
                  </a:extLst>
                </a:gridCol>
                <a:gridCol w="558062">
                  <a:extLst>
                    <a:ext uri="{9D8B030D-6E8A-4147-A177-3AD203B41FA5}">
                      <a16:colId xmlns:a16="http://schemas.microsoft.com/office/drawing/2014/main" val="20005"/>
                    </a:ext>
                  </a:extLst>
                </a:gridCol>
                <a:gridCol w="558062">
                  <a:extLst>
                    <a:ext uri="{9D8B030D-6E8A-4147-A177-3AD203B41FA5}">
                      <a16:colId xmlns:a16="http://schemas.microsoft.com/office/drawing/2014/main" val="20006"/>
                    </a:ext>
                  </a:extLst>
                </a:gridCol>
                <a:gridCol w="558062">
                  <a:extLst>
                    <a:ext uri="{9D8B030D-6E8A-4147-A177-3AD203B41FA5}">
                      <a16:colId xmlns:a16="http://schemas.microsoft.com/office/drawing/2014/main" val="20007"/>
                    </a:ext>
                  </a:extLst>
                </a:gridCol>
              </a:tblGrid>
              <a:tr h="370840">
                <a:tc>
                  <a:txBody>
                    <a:bodyPr/>
                    <a:lstStyle/>
                    <a:p>
                      <a:pPr algn="ctr"/>
                      <a:r>
                        <a:rPr lang="fr-BE" sz="1800" dirty="0"/>
                        <a:t>R</a:t>
                      </a:r>
                      <a:endParaRPr lang="fr-BE" sz="1800" b="0" dirty="0">
                        <a:solidFill>
                          <a:schemeClr val="tx1"/>
                        </a:solidFill>
                      </a:endParaRPr>
                    </a:p>
                  </a:txBody>
                  <a:tcPr>
                    <a:solidFill>
                      <a:schemeClr val="bg1"/>
                    </a:solidFill>
                  </a:tcPr>
                </a:tc>
                <a:tc>
                  <a:txBody>
                    <a:bodyPr/>
                    <a:lstStyle/>
                    <a:p>
                      <a:pPr algn="ctr"/>
                      <a:r>
                        <a:rPr lang="fr-BE" sz="1800"/>
                        <a:t>e</a:t>
                      </a:r>
                      <a:endParaRPr lang="fr-BE" sz="1800" b="0" dirty="0">
                        <a:solidFill>
                          <a:schemeClr val="tx1"/>
                        </a:solidFill>
                      </a:endParaRPr>
                    </a:p>
                  </a:txBody>
                  <a:tcPr>
                    <a:solidFill>
                      <a:schemeClr val="bg1"/>
                    </a:solidFill>
                  </a:tcPr>
                </a:tc>
                <a:tc>
                  <a:txBody>
                    <a:bodyPr/>
                    <a:lstStyle/>
                    <a:p>
                      <a:pPr algn="ctr"/>
                      <a:r>
                        <a:rPr lang="fr-BE" sz="1800" dirty="0"/>
                        <a:t>s</a:t>
                      </a:r>
                      <a:endParaRPr lang="fr-BE" sz="1800" b="0" dirty="0">
                        <a:solidFill>
                          <a:schemeClr val="tx1"/>
                        </a:solidFill>
                      </a:endParaRPr>
                    </a:p>
                  </a:txBody>
                  <a:tcPr>
                    <a:solidFill>
                      <a:schemeClr val="bg1"/>
                    </a:solidFill>
                  </a:tcPr>
                </a:tc>
                <a:tc>
                  <a:txBody>
                    <a:bodyPr/>
                    <a:lstStyle/>
                    <a:p>
                      <a:pPr algn="ctr"/>
                      <a:r>
                        <a:rPr lang="fr-BE" sz="1800" dirty="0"/>
                        <a:t>e</a:t>
                      </a:r>
                      <a:endParaRPr lang="fr-BE" sz="1800" b="0" dirty="0">
                        <a:solidFill>
                          <a:schemeClr val="tx1"/>
                        </a:solidFill>
                      </a:endParaRPr>
                    </a:p>
                  </a:txBody>
                  <a:tcPr>
                    <a:solidFill>
                      <a:schemeClr val="bg1"/>
                    </a:solidFill>
                  </a:tcPr>
                </a:tc>
                <a:tc>
                  <a:txBody>
                    <a:bodyPr/>
                    <a:lstStyle/>
                    <a:p>
                      <a:pPr algn="ctr"/>
                      <a:r>
                        <a:rPr lang="fr-BE" sz="1800"/>
                        <a:t>a</a:t>
                      </a:r>
                      <a:endParaRPr lang="fr-BE" sz="1800" b="0" dirty="0">
                        <a:solidFill>
                          <a:schemeClr val="tx1"/>
                        </a:solidFill>
                      </a:endParaRPr>
                    </a:p>
                  </a:txBody>
                  <a:tcPr>
                    <a:solidFill>
                      <a:schemeClr val="bg1"/>
                    </a:solidFill>
                  </a:tcPr>
                </a:tc>
                <a:tc>
                  <a:txBody>
                    <a:bodyPr/>
                    <a:lstStyle/>
                    <a:p>
                      <a:pPr algn="ctr"/>
                      <a:r>
                        <a:rPr lang="fr-BE" sz="1800"/>
                        <a:t>u</a:t>
                      </a:r>
                      <a:endParaRPr lang="fr-BE" sz="1800" b="0" dirty="0">
                        <a:solidFill>
                          <a:schemeClr val="tx1"/>
                        </a:solidFill>
                      </a:endParaRPr>
                    </a:p>
                  </a:txBody>
                  <a:tcPr>
                    <a:solidFill>
                      <a:schemeClr val="bg1"/>
                    </a:solidFill>
                  </a:tcPr>
                </a:tc>
                <a:tc>
                  <a:txBody>
                    <a:bodyPr/>
                    <a:lstStyle/>
                    <a:p>
                      <a:pPr algn="ctr"/>
                      <a:r>
                        <a:rPr lang="fr-BE" sz="1800" dirty="0"/>
                        <a:t>x</a:t>
                      </a:r>
                      <a:endParaRPr lang="fr-BE" sz="1800" b="0" dirty="0">
                        <a:solidFill>
                          <a:schemeClr val="tx1"/>
                        </a:solidFill>
                      </a:endParaRPr>
                    </a:p>
                  </a:txBody>
                  <a:tcPr>
                    <a:solidFill>
                      <a:schemeClr val="bg1"/>
                    </a:solidFill>
                  </a:tcPr>
                </a:tc>
                <a:tc>
                  <a:txBody>
                    <a:bodyPr/>
                    <a:lstStyle/>
                    <a:p>
                      <a:pPr algn="ctr"/>
                      <a:r>
                        <a:rPr lang="fr-BE" sz="1800" dirty="0">
                          <a:latin typeface="Consolas" panose="020B0609020204030204" pitchFamily="49" charset="0"/>
                        </a:rPr>
                        <a:t>\0</a:t>
                      </a:r>
                      <a:endParaRPr lang="fr-BE" sz="1800" b="0" dirty="0">
                        <a:solidFill>
                          <a:schemeClr val="tx1"/>
                        </a:solidFill>
                        <a:latin typeface="Consolas" panose="020B0609020204030204" pitchFamily="49" charset="0"/>
                      </a:endParaRPr>
                    </a:p>
                  </a:txBody>
                  <a:tcPr>
                    <a:solidFill>
                      <a:schemeClr val="bg1"/>
                    </a:solidFill>
                  </a:tcPr>
                </a:tc>
                <a:extLst>
                  <a:ext uri="{0D108BD9-81ED-4DB2-BD59-A6C34878D82A}">
                    <a16:rowId xmlns:a16="http://schemas.microsoft.com/office/drawing/2014/main" val="10000"/>
                  </a:ext>
                </a:extLst>
              </a:tr>
            </a:tbl>
          </a:graphicData>
        </a:graphic>
      </p:graphicFrame>
      <p:sp>
        <p:nvSpPr>
          <p:cNvPr id="23" name="Text Box 28"/>
          <p:cNvSpPr txBox="1">
            <a:spLocks noChangeArrowheads="1"/>
          </p:cNvSpPr>
          <p:nvPr/>
        </p:nvSpPr>
        <p:spPr bwMode="auto">
          <a:xfrm>
            <a:off x="4404921" y="2638593"/>
            <a:ext cx="892685" cy="338554"/>
          </a:xfrm>
          <a:prstGeom prst="rect">
            <a:avLst/>
          </a:prstGeom>
          <a:noFill/>
          <a:ln w="9525">
            <a:noFill/>
            <a:miter lim="800000"/>
            <a:headEnd/>
            <a:tailEnd/>
          </a:ln>
        </p:spPr>
        <p:txBody>
          <a:bodyPr wrap="square">
            <a:spAutoFit/>
          </a:bodyPr>
          <a:lstStyle/>
          <a:p>
            <a:pPr>
              <a:spcBef>
                <a:spcPct val="50000"/>
              </a:spcBef>
            </a:pPr>
            <a:r>
              <a:rPr lang="fr-BE" sz="1600" dirty="0">
                <a:solidFill>
                  <a:schemeClr val="accent2"/>
                </a:solidFill>
                <a:latin typeface="Consolas" panose="020B0609020204030204" pitchFamily="49" charset="0"/>
              </a:rPr>
              <a:t>0x24A3</a:t>
            </a:r>
            <a:endParaRPr lang="en-GB" sz="1600" dirty="0">
              <a:solidFill>
                <a:schemeClr val="accent2"/>
              </a:solidFill>
              <a:latin typeface="Consolas" panose="020B0609020204030204" pitchFamily="49" charset="0"/>
            </a:endParaRPr>
          </a:p>
        </p:txBody>
      </p:sp>
      <p:sp>
        <p:nvSpPr>
          <p:cNvPr id="26" name="Flèche courbée vers le bas 25"/>
          <p:cNvSpPr/>
          <p:nvPr/>
        </p:nvSpPr>
        <p:spPr>
          <a:xfrm flipV="1">
            <a:off x="3549143" y="2724473"/>
            <a:ext cx="892685" cy="218137"/>
          </a:xfrm>
          <a:prstGeom prst="curved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solidFill>
                <a:schemeClr val="tx1"/>
              </a:solidFill>
            </a:endParaRPr>
          </a:p>
        </p:txBody>
      </p:sp>
      <p:sp>
        <p:nvSpPr>
          <p:cNvPr id="17" name="Espace réservé du pied de page 4">
            <a:extLst>
              <a:ext uri="{FF2B5EF4-FFF2-40B4-BE49-F238E27FC236}">
                <a16:creationId xmlns:a16="http://schemas.microsoft.com/office/drawing/2014/main" id="{CF310219-60F9-4A0B-A1C2-A3ADAFD3A3A1}"/>
              </a:ext>
            </a:extLst>
          </p:cNvPr>
          <p:cNvSpPr txBox="1">
            <a:spLocks/>
          </p:cNvSpPr>
          <p:nvPr/>
        </p:nvSpPr>
        <p:spPr>
          <a:xfrm>
            <a:off x="2339975" y="6426054"/>
            <a:ext cx="4464050" cy="339725"/>
          </a:xfrm>
          <a:prstGeom prst="rect">
            <a:avLst/>
          </a:prstGeom>
        </p:spPr>
        <p:txBody>
          <a:bodyPr/>
          <a:lstStyle>
            <a:defPPr>
              <a:defRPr lang="fr-FR"/>
            </a:defPPr>
            <a:lvl1pPr algn="l" rtl="0" fontAlgn="base">
              <a:spcBef>
                <a:spcPct val="0"/>
              </a:spcBef>
              <a:spcAft>
                <a:spcPct val="0"/>
              </a:spcAft>
              <a:defRPr kern="1200">
                <a:solidFill>
                  <a:srgbClr val="006782"/>
                </a:solidFill>
                <a:latin typeface="Verdana" charset="0"/>
                <a:ea typeface="ＭＳ Ｐゴシック" charset="0"/>
                <a:cs typeface="ＭＳ Ｐゴシック" charset="0"/>
              </a:defRPr>
            </a:lvl1pPr>
            <a:lvl2pPr marL="457200" algn="l" rtl="0" fontAlgn="base">
              <a:spcBef>
                <a:spcPct val="0"/>
              </a:spcBef>
              <a:spcAft>
                <a:spcPct val="0"/>
              </a:spcAft>
              <a:defRPr kern="1200">
                <a:solidFill>
                  <a:srgbClr val="006782"/>
                </a:solidFill>
                <a:latin typeface="Verdana" charset="0"/>
                <a:ea typeface="ＭＳ Ｐゴシック" charset="0"/>
                <a:cs typeface="ＭＳ Ｐゴシック" charset="0"/>
              </a:defRPr>
            </a:lvl2pPr>
            <a:lvl3pPr marL="914400" algn="l" rtl="0" fontAlgn="base">
              <a:spcBef>
                <a:spcPct val="0"/>
              </a:spcBef>
              <a:spcAft>
                <a:spcPct val="0"/>
              </a:spcAft>
              <a:defRPr kern="1200">
                <a:solidFill>
                  <a:srgbClr val="006782"/>
                </a:solidFill>
                <a:latin typeface="Verdana" charset="0"/>
                <a:ea typeface="ＭＳ Ｐゴシック" charset="0"/>
                <a:cs typeface="ＭＳ Ｐゴシック" charset="0"/>
              </a:defRPr>
            </a:lvl3pPr>
            <a:lvl4pPr marL="1371600" algn="l" rtl="0" fontAlgn="base">
              <a:spcBef>
                <a:spcPct val="0"/>
              </a:spcBef>
              <a:spcAft>
                <a:spcPct val="0"/>
              </a:spcAft>
              <a:defRPr kern="1200">
                <a:solidFill>
                  <a:srgbClr val="006782"/>
                </a:solidFill>
                <a:latin typeface="Verdana" charset="0"/>
                <a:ea typeface="ＭＳ Ｐゴシック" charset="0"/>
                <a:cs typeface="ＭＳ Ｐゴシック" charset="0"/>
              </a:defRPr>
            </a:lvl4pPr>
            <a:lvl5pPr marL="1828800" algn="l" rtl="0" fontAlgn="base">
              <a:spcBef>
                <a:spcPct val="0"/>
              </a:spcBef>
              <a:spcAft>
                <a:spcPct val="0"/>
              </a:spcAft>
              <a:defRPr kern="1200">
                <a:solidFill>
                  <a:srgbClr val="006782"/>
                </a:solidFill>
                <a:latin typeface="Verdana" charset="0"/>
                <a:ea typeface="ＭＳ Ｐゴシック" charset="0"/>
                <a:cs typeface="ＭＳ Ｐゴシック" charset="0"/>
              </a:defRPr>
            </a:lvl5pPr>
            <a:lvl6pPr marL="2286000" algn="l" defTabSz="457200" rtl="0" eaLnBrk="1" latinLnBrk="0" hangingPunct="1">
              <a:defRPr kern="1200">
                <a:solidFill>
                  <a:srgbClr val="006782"/>
                </a:solidFill>
                <a:latin typeface="Verdana" charset="0"/>
                <a:ea typeface="ＭＳ Ｐゴシック" charset="0"/>
                <a:cs typeface="ＭＳ Ｐゴシック" charset="0"/>
              </a:defRPr>
            </a:lvl6pPr>
            <a:lvl7pPr marL="2743200" algn="l" defTabSz="457200" rtl="0" eaLnBrk="1" latinLnBrk="0" hangingPunct="1">
              <a:defRPr kern="1200">
                <a:solidFill>
                  <a:srgbClr val="006782"/>
                </a:solidFill>
                <a:latin typeface="Verdana" charset="0"/>
                <a:ea typeface="ＭＳ Ｐゴシック" charset="0"/>
                <a:cs typeface="ＭＳ Ｐゴシック" charset="0"/>
              </a:defRPr>
            </a:lvl7pPr>
            <a:lvl8pPr marL="3200400" algn="l" defTabSz="457200" rtl="0" eaLnBrk="1" latinLnBrk="0" hangingPunct="1">
              <a:defRPr kern="1200">
                <a:solidFill>
                  <a:srgbClr val="006782"/>
                </a:solidFill>
                <a:latin typeface="Verdana" charset="0"/>
                <a:ea typeface="ＭＳ Ｐゴシック" charset="0"/>
                <a:cs typeface="ＭＳ Ｐゴシック" charset="0"/>
              </a:defRPr>
            </a:lvl8pPr>
            <a:lvl9pPr marL="3657600" algn="l" defTabSz="457200" rtl="0" eaLnBrk="1" latinLnBrk="0" hangingPunct="1">
              <a:defRPr kern="1200">
                <a:solidFill>
                  <a:srgbClr val="006782"/>
                </a:solidFill>
                <a:latin typeface="Verdana" charset="0"/>
                <a:ea typeface="ＭＳ Ｐゴシック" charset="0"/>
                <a:cs typeface="ＭＳ Ｐゴシック" charset="0"/>
              </a:defRPr>
            </a:lvl9pPr>
          </a:lstStyle>
          <a:p>
            <a:pPr algn="ctr"/>
            <a:r>
              <a:rPr lang="fr-FR" sz="1400" dirty="0">
                <a:solidFill>
                  <a:schemeClr val="tx1">
                    <a:lumMod val="75000"/>
                    <a:lumOff val="25000"/>
                  </a:schemeClr>
                </a:solidFill>
                <a:latin typeface="+mn-lt"/>
              </a:rPr>
              <a:t>Pointeurs</a:t>
            </a:r>
            <a:endParaRPr lang="fr-FR" dirty="0">
              <a:solidFill>
                <a:schemeClr val="tx1">
                  <a:lumMod val="75000"/>
                  <a:lumOff val="25000"/>
                </a:schemeClr>
              </a:solidFill>
              <a:latin typeface="+mn-lt"/>
            </a:endParaRPr>
          </a:p>
        </p:txBody>
      </p:sp>
    </p:spTree>
    <p:extLst>
      <p:ext uri="{BB962C8B-B14F-4D97-AF65-F5344CB8AC3E}">
        <p14:creationId xmlns:p14="http://schemas.microsoft.com/office/powerpoint/2010/main" val="384648441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10" end="10"/>
                                            </p:txEl>
                                          </p:spTgt>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25"/>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5" grpId="0" animBg="1"/>
      <p:bldP spid="25" grpId="1" animBg="1"/>
      <p:bldP spid="23" grpId="0"/>
      <p:bldP spid="2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CA75CE-9B0E-4EF5-AE5E-379DBDBD38D7}"/>
              </a:ext>
            </a:extLst>
          </p:cNvPr>
          <p:cNvSpPr>
            <a:spLocks noGrp="1"/>
          </p:cNvSpPr>
          <p:nvPr>
            <p:ph type="title"/>
          </p:nvPr>
        </p:nvSpPr>
        <p:spPr>
          <a:xfrm>
            <a:off x="457200" y="61533"/>
            <a:ext cx="8229600" cy="946000"/>
          </a:xfrm>
        </p:spPr>
        <p:txBody>
          <a:bodyPr/>
          <a:lstStyle/>
          <a:p>
            <a:r>
              <a:rPr lang="fr-BE" dirty="0"/>
              <a:t>Tableau dynamique</a:t>
            </a:r>
          </a:p>
        </p:txBody>
      </p:sp>
      <p:sp>
        <p:nvSpPr>
          <p:cNvPr id="3" name="Espace réservé du contenu 2">
            <a:extLst>
              <a:ext uri="{FF2B5EF4-FFF2-40B4-BE49-F238E27FC236}">
                <a16:creationId xmlns:a16="http://schemas.microsoft.com/office/drawing/2014/main" id="{B48D1959-D62C-409B-8193-D0C530BD67DC}"/>
              </a:ext>
            </a:extLst>
          </p:cNvPr>
          <p:cNvSpPr>
            <a:spLocks noGrp="1"/>
          </p:cNvSpPr>
          <p:nvPr>
            <p:ph idx="1"/>
          </p:nvPr>
        </p:nvSpPr>
        <p:spPr>
          <a:xfrm>
            <a:off x="457200" y="1306324"/>
            <a:ext cx="8229600" cy="4819839"/>
          </a:xfrm>
        </p:spPr>
        <p:txBody>
          <a:bodyPr/>
          <a:lstStyle/>
          <a:p>
            <a:r>
              <a:rPr lang="fr-BE" dirty="0"/>
              <a:t>But</a:t>
            </a:r>
          </a:p>
          <a:p>
            <a:pPr marL="0" indent="0">
              <a:buNone/>
            </a:pPr>
            <a:endParaRPr lang="fr-BE" dirty="0"/>
          </a:p>
          <a:p>
            <a:pPr marL="0" indent="0">
              <a:buNone/>
            </a:pPr>
            <a:r>
              <a:rPr lang="fr-BE" dirty="0"/>
              <a:t>Demander au système d’allouer un espace mémoire dont la taille est exactement celle dont vous avez besoin (voir </a:t>
            </a:r>
            <a:r>
              <a:rPr lang="fr-BE" dirty="0" err="1">
                <a:latin typeface="Consolas" panose="020B0609020204030204" pitchFamily="49" charset="0"/>
              </a:rPr>
              <a:t>malloc</a:t>
            </a:r>
            <a:r>
              <a:rPr lang="fr-BE" dirty="0">
                <a:latin typeface="Consolas" panose="020B0609020204030204" pitchFamily="49" charset="0"/>
              </a:rPr>
              <a:t>/</a:t>
            </a:r>
            <a:r>
              <a:rPr lang="fr-BE" dirty="0" err="1">
                <a:latin typeface="Consolas" panose="020B0609020204030204" pitchFamily="49" charset="0"/>
              </a:rPr>
              <a:t>calloc</a:t>
            </a:r>
            <a:r>
              <a:rPr lang="fr-BE" dirty="0"/>
              <a:t>)</a:t>
            </a:r>
          </a:p>
          <a:p>
            <a:pPr marL="0" indent="0">
              <a:buNone/>
            </a:pPr>
            <a:endParaRPr lang="fr-BE" dirty="0"/>
          </a:p>
          <a:p>
            <a:pPr marL="0" indent="0">
              <a:buNone/>
            </a:pPr>
            <a:r>
              <a:rPr lang="fr-BE" dirty="0"/>
              <a:t>Pouvoir modifier la taille du tableau en cours d’exécution (voir </a:t>
            </a:r>
            <a:r>
              <a:rPr lang="fr-BE" dirty="0" err="1">
                <a:latin typeface="Consolas" panose="020B0609020204030204" pitchFamily="49" charset="0"/>
              </a:rPr>
              <a:t>realloc</a:t>
            </a:r>
            <a:r>
              <a:rPr lang="fr-BE" dirty="0"/>
              <a:t>)</a:t>
            </a:r>
          </a:p>
        </p:txBody>
      </p:sp>
      <p:sp>
        <p:nvSpPr>
          <p:cNvPr id="5" name="Espace réservé du numéro de diapositive 4">
            <a:extLst>
              <a:ext uri="{FF2B5EF4-FFF2-40B4-BE49-F238E27FC236}">
                <a16:creationId xmlns:a16="http://schemas.microsoft.com/office/drawing/2014/main" id="{8BB0B35F-71F0-4CBB-98F8-149215E88629}"/>
              </a:ext>
            </a:extLst>
          </p:cNvPr>
          <p:cNvSpPr>
            <a:spLocks noGrp="1"/>
          </p:cNvSpPr>
          <p:nvPr>
            <p:ph type="sldNum" sz="quarter" idx="12"/>
          </p:nvPr>
        </p:nvSpPr>
        <p:spPr>
          <a:xfrm>
            <a:off x="7019925" y="6426054"/>
            <a:ext cx="1081088" cy="339725"/>
          </a:xfrm>
        </p:spPr>
        <p:txBody>
          <a:bodyPr/>
          <a:lstStyle/>
          <a:p>
            <a:fld id="{37E4E265-2F72-DF4D-B77D-D3249BA76B9F}" type="slidenum">
              <a:rPr lang="fr-FR" smtClean="0"/>
              <a:pPr/>
              <a:t>15</a:t>
            </a:fld>
            <a:endParaRPr lang="fr-FR"/>
          </a:p>
        </p:txBody>
      </p:sp>
      <p:sp>
        <p:nvSpPr>
          <p:cNvPr id="10" name="Espace réservé du pied de page 4">
            <a:extLst>
              <a:ext uri="{FF2B5EF4-FFF2-40B4-BE49-F238E27FC236}">
                <a16:creationId xmlns:a16="http://schemas.microsoft.com/office/drawing/2014/main" id="{437554E4-9A5E-41EF-9F28-2BB7423C5727}"/>
              </a:ext>
            </a:extLst>
          </p:cNvPr>
          <p:cNvSpPr txBox="1">
            <a:spLocks/>
          </p:cNvSpPr>
          <p:nvPr/>
        </p:nvSpPr>
        <p:spPr>
          <a:xfrm>
            <a:off x="2339975" y="6426054"/>
            <a:ext cx="4464050" cy="339725"/>
          </a:xfrm>
          <a:prstGeom prst="rect">
            <a:avLst/>
          </a:prstGeom>
        </p:spPr>
        <p:txBody>
          <a:bodyPr/>
          <a:lstStyle>
            <a:defPPr>
              <a:defRPr lang="fr-FR"/>
            </a:defPPr>
            <a:lvl1pPr algn="l" rtl="0" fontAlgn="base">
              <a:spcBef>
                <a:spcPct val="0"/>
              </a:spcBef>
              <a:spcAft>
                <a:spcPct val="0"/>
              </a:spcAft>
              <a:defRPr kern="1200">
                <a:solidFill>
                  <a:srgbClr val="006782"/>
                </a:solidFill>
                <a:latin typeface="Verdana" charset="0"/>
                <a:ea typeface="ＭＳ Ｐゴシック" charset="0"/>
                <a:cs typeface="ＭＳ Ｐゴシック" charset="0"/>
              </a:defRPr>
            </a:lvl1pPr>
            <a:lvl2pPr marL="457200" algn="l" rtl="0" fontAlgn="base">
              <a:spcBef>
                <a:spcPct val="0"/>
              </a:spcBef>
              <a:spcAft>
                <a:spcPct val="0"/>
              </a:spcAft>
              <a:defRPr kern="1200">
                <a:solidFill>
                  <a:srgbClr val="006782"/>
                </a:solidFill>
                <a:latin typeface="Verdana" charset="0"/>
                <a:ea typeface="ＭＳ Ｐゴシック" charset="0"/>
                <a:cs typeface="ＭＳ Ｐゴシック" charset="0"/>
              </a:defRPr>
            </a:lvl2pPr>
            <a:lvl3pPr marL="914400" algn="l" rtl="0" fontAlgn="base">
              <a:spcBef>
                <a:spcPct val="0"/>
              </a:spcBef>
              <a:spcAft>
                <a:spcPct val="0"/>
              </a:spcAft>
              <a:defRPr kern="1200">
                <a:solidFill>
                  <a:srgbClr val="006782"/>
                </a:solidFill>
                <a:latin typeface="Verdana" charset="0"/>
                <a:ea typeface="ＭＳ Ｐゴシック" charset="0"/>
                <a:cs typeface="ＭＳ Ｐゴシック" charset="0"/>
              </a:defRPr>
            </a:lvl3pPr>
            <a:lvl4pPr marL="1371600" algn="l" rtl="0" fontAlgn="base">
              <a:spcBef>
                <a:spcPct val="0"/>
              </a:spcBef>
              <a:spcAft>
                <a:spcPct val="0"/>
              </a:spcAft>
              <a:defRPr kern="1200">
                <a:solidFill>
                  <a:srgbClr val="006782"/>
                </a:solidFill>
                <a:latin typeface="Verdana" charset="0"/>
                <a:ea typeface="ＭＳ Ｐゴシック" charset="0"/>
                <a:cs typeface="ＭＳ Ｐゴシック" charset="0"/>
              </a:defRPr>
            </a:lvl4pPr>
            <a:lvl5pPr marL="1828800" algn="l" rtl="0" fontAlgn="base">
              <a:spcBef>
                <a:spcPct val="0"/>
              </a:spcBef>
              <a:spcAft>
                <a:spcPct val="0"/>
              </a:spcAft>
              <a:defRPr kern="1200">
                <a:solidFill>
                  <a:srgbClr val="006782"/>
                </a:solidFill>
                <a:latin typeface="Verdana" charset="0"/>
                <a:ea typeface="ＭＳ Ｐゴシック" charset="0"/>
                <a:cs typeface="ＭＳ Ｐゴシック" charset="0"/>
              </a:defRPr>
            </a:lvl5pPr>
            <a:lvl6pPr marL="2286000" algn="l" defTabSz="457200" rtl="0" eaLnBrk="1" latinLnBrk="0" hangingPunct="1">
              <a:defRPr kern="1200">
                <a:solidFill>
                  <a:srgbClr val="006782"/>
                </a:solidFill>
                <a:latin typeface="Verdana" charset="0"/>
                <a:ea typeface="ＭＳ Ｐゴシック" charset="0"/>
                <a:cs typeface="ＭＳ Ｐゴシック" charset="0"/>
              </a:defRPr>
            </a:lvl6pPr>
            <a:lvl7pPr marL="2743200" algn="l" defTabSz="457200" rtl="0" eaLnBrk="1" latinLnBrk="0" hangingPunct="1">
              <a:defRPr kern="1200">
                <a:solidFill>
                  <a:srgbClr val="006782"/>
                </a:solidFill>
                <a:latin typeface="Verdana" charset="0"/>
                <a:ea typeface="ＭＳ Ｐゴシック" charset="0"/>
                <a:cs typeface="ＭＳ Ｐゴシック" charset="0"/>
              </a:defRPr>
            </a:lvl7pPr>
            <a:lvl8pPr marL="3200400" algn="l" defTabSz="457200" rtl="0" eaLnBrk="1" latinLnBrk="0" hangingPunct="1">
              <a:defRPr kern="1200">
                <a:solidFill>
                  <a:srgbClr val="006782"/>
                </a:solidFill>
                <a:latin typeface="Verdana" charset="0"/>
                <a:ea typeface="ＭＳ Ｐゴシック" charset="0"/>
                <a:cs typeface="ＭＳ Ｐゴシック" charset="0"/>
              </a:defRPr>
            </a:lvl8pPr>
            <a:lvl9pPr marL="3657600" algn="l" defTabSz="457200" rtl="0" eaLnBrk="1" latinLnBrk="0" hangingPunct="1">
              <a:defRPr kern="1200">
                <a:solidFill>
                  <a:srgbClr val="006782"/>
                </a:solidFill>
                <a:latin typeface="Verdana" charset="0"/>
                <a:ea typeface="ＭＳ Ｐゴシック" charset="0"/>
                <a:cs typeface="ＭＳ Ｐゴシック" charset="0"/>
              </a:defRPr>
            </a:lvl9pPr>
          </a:lstStyle>
          <a:p>
            <a:pPr algn="ctr"/>
            <a:r>
              <a:rPr lang="fr-FR" sz="1400" dirty="0">
                <a:solidFill>
                  <a:schemeClr val="tx1">
                    <a:lumMod val="75000"/>
                    <a:lumOff val="25000"/>
                  </a:schemeClr>
                </a:solidFill>
                <a:latin typeface="+mn-lt"/>
              </a:rPr>
              <a:t>Pointeurs</a:t>
            </a:r>
            <a:endParaRPr lang="fr-FR" dirty="0">
              <a:solidFill>
                <a:schemeClr val="tx1">
                  <a:lumMod val="75000"/>
                  <a:lumOff val="25000"/>
                </a:schemeClr>
              </a:solidFill>
              <a:latin typeface="+mn-lt"/>
            </a:endParaRPr>
          </a:p>
        </p:txBody>
      </p:sp>
    </p:spTree>
    <p:extLst>
      <p:ext uri="{BB962C8B-B14F-4D97-AF65-F5344CB8AC3E}">
        <p14:creationId xmlns:p14="http://schemas.microsoft.com/office/powerpoint/2010/main" val="1183043790"/>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57200" y="61533"/>
            <a:ext cx="8229600" cy="946000"/>
          </a:xfrm>
        </p:spPr>
        <p:txBody>
          <a:bodyPr/>
          <a:lstStyle/>
          <a:p>
            <a:r>
              <a:rPr lang="fr-BE" dirty="0"/>
              <a:t>Exemple</a:t>
            </a:r>
          </a:p>
        </p:txBody>
      </p:sp>
      <p:sp>
        <p:nvSpPr>
          <p:cNvPr id="5" name="Espace réservé du contenu 4"/>
          <p:cNvSpPr>
            <a:spLocks noGrp="1"/>
          </p:cNvSpPr>
          <p:nvPr>
            <p:ph idx="1"/>
          </p:nvPr>
        </p:nvSpPr>
        <p:spPr>
          <a:xfrm>
            <a:off x="457200" y="1306324"/>
            <a:ext cx="8229600" cy="4819839"/>
          </a:xfrm>
        </p:spPr>
        <p:txBody>
          <a:bodyPr/>
          <a:lstStyle/>
          <a:p>
            <a:pPr marL="0" indent="0">
              <a:buNone/>
            </a:pPr>
            <a:r>
              <a:rPr lang="fr-BE" sz="2400" dirty="0"/>
              <a:t>Afin de mémoriser les cotes (entières) des cours en fin de quadrimestre, le nombre de cours n'étant pas toujours le même, on désire utiliser un tableau dont la taille est variable selon l'étudiant !</a:t>
            </a:r>
          </a:p>
          <a:p>
            <a:endParaRPr lang="fr-BE" sz="2400" dirty="0"/>
          </a:p>
          <a:p>
            <a:r>
              <a:rPr lang="fr-BE" sz="2400" dirty="0"/>
              <a:t>Commencez par allouer la mémoire en demandant le nombre de cours à l'étudiant. </a:t>
            </a:r>
          </a:p>
          <a:p>
            <a:r>
              <a:rPr lang="fr-BE" sz="2400" dirty="0"/>
              <a:t>Obtenez les cotes et garnissez le tableau avec celles-ci.</a:t>
            </a:r>
          </a:p>
          <a:p>
            <a:r>
              <a:rPr lang="fr-BE" sz="2400" dirty="0"/>
              <a:t>Déterminez et affichez la moyenne de l'étudiant.</a:t>
            </a:r>
          </a:p>
          <a:p>
            <a:r>
              <a:rPr lang="fr-BE" sz="2400" dirty="0"/>
              <a:t>Libérez la mémoire à la fin !</a:t>
            </a:r>
          </a:p>
          <a:p>
            <a:endParaRPr lang="fr-BE" dirty="0"/>
          </a:p>
        </p:txBody>
      </p:sp>
      <p:sp>
        <p:nvSpPr>
          <p:cNvPr id="4" name="Espace réservé du numéro de diapositive 3"/>
          <p:cNvSpPr>
            <a:spLocks noGrp="1"/>
          </p:cNvSpPr>
          <p:nvPr>
            <p:ph type="sldNum" sz="quarter" idx="12"/>
          </p:nvPr>
        </p:nvSpPr>
        <p:spPr>
          <a:xfrm>
            <a:off x="7019925" y="6426054"/>
            <a:ext cx="1081088" cy="339725"/>
          </a:xfrm>
        </p:spPr>
        <p:txBody>
          <a:bodyPr/>
          <a:lstStyle/>
          <a:p>
            <a:fld id="{21D20BD1-C8A5-4981-A535-F07207E69B1F}" type="slidenum">
              <a:rPr lang="fr-BE" smtClean="0"/>
              <a:pPr/>
              <a:t>16</a:t>
            </a:fld>
            <a:endParaRPr lang="fr-BE" dirty="0"/>
          </a:p>
        </p:txBody>
      </p:sp>
      <p:sp>
        <p:nvSpPr>
          <p:cNvPr id="8" name="Espace réservé du pied de page 4">
            <a:extLst>
              <a:ext uri="{FF2B5EF4-FFF2-40B4-BE49-F238E27FC236}">
                <a16:creationId xmlns:a16="http://schemas.microsoft.com/office/drawing/2014/main" id="{1A85FB1C-9EE7-4CD4-BFEA-514DF2F25ECE}"/>
              </a:ext>
            </a:extLst>
          </p:cNvPr>
          <p:cNvSpPr txBox="1">
            <a:spLocks/>
          </p:cNvSpPr>
          <p:nvPr/>
        </p:nvSpPr>
        <p:spPr>
          <a:xfrm>
            <a:off x="2339975" y="6426054"/>
            <a:ext cx="4464050" cy="339725"/>
          </a:xfrm>
          <a:prstGeom prst="rect">
            <a:avLst/>
          </a:prstGeom>
        </p:spPr>
        <p:txBody>
          <a:bodyPr/>
          <a:lstStyle>
            <a:defPPr>
              <a:defRPr lang="fr-FR"/>
            </a:defPPr>
            <a:lvl1pPr algn="l" rtl="0" fontAlgn="base">
              <a:spcBef>
                <a:spcPct val="0"/>
              </a:spcBef>
              <a:spcAft>
                <a:spcPct val="0"/>
              </a:spcAft>
              <a:defRPr kern="1200">
                <a:solidFill>
                  <a:srgbClr val="006782"/>
                </a:solidFill>
                <a:latin typeface="Verdana" charset="0"/>
                <a:ea typeface="ＭＳ Ｐゴシック" charset="0"/>
                <a:cs typeface="ＭＳ Ｐゴシック" charset="0"/>
              </a:defRPr>
            </a:lvl1pPr>
            <a:lvl2pPr marL="457200" algn="l" rtl="0" fontAlgn="base">
              <a:spcBef>
                <a:spcPct val="0"/>
              </a:spcBef>
              <a:spcAft>
                <a:spcPct val="0"/>
              </a:spcAft>
              <a:defRPr kern="1200">
                <a:solidFill>
                  <a:srgbClr val="006782"/>
                </a:solidFill>
                <a:latin typeface="Verdana" charset="0"/>
                <a:ea typeface="ＭＳ Ｐゴシック" charset="0"/>
                <a:cs typeface="ＭＳ Ｐゴシック" charset="0"/>
              </a:defRPr>
            </a:lvl2pPr>
            <a:lvl3pPr marL="914400" algn="l" rtl="0" fontAlgn="base">
              <a:spcBef>
                <a:spcPct val="0"/>
              </a:spcBef>
              <a:spcAft>
                <a:spcPct val="0"/>
              </a:spcAft>
              <a:defRPr kern="1200">
                <a:solidFill>
                  <a:srgbClr val="006782"/>
                </a:solidFill>
                <a:latin typeface="Verdana" charset="0"/>
                <a:ea typeface="ＭＳ Ｐゴシック" charset="0"/>
                <a:cs typeface="ＭＳ Ｐゴシック" charset="0"/>
              </a:defRPr>
            </a:lvl3pPr>
            <a:lvl4pPr marL="1371600" algn="l" rtl="0" fontAlgn="base">
              <a:spcBef>
                <a:spcPct val="0"/>
              </a:spcBef>
              <a:spcAft>
                <a:spcPct val="0"/>
              </a:spcAft>
              <a:defRPr kern="1200">
                <a:solidFill>
                  <a:srgbClr val="006782"/>
                </a:solidFill>
                <a:latin typeface="Verdana" charset="0"/>
                <a:ea typeface="ＭＳ Ｐゴシック" charset="0"/>
                <a:cs typeface="ＭＳ Ｐゴシック" charset="0"/>
              </a:defRPr>
            </a:lvl4pPr>
            <a:lvl5pPr marL="1828800" algn="l" rtl="0" fontAlgn="base">
              <a:spcBef>
                <a:spcPct val="0"/>
              </a:spcBef>
              <a:spcAft>
                <a:spcPct val="0"/>
              </a:spcAft>
              <a:defRPr kern="1200">
                <a:solidFill>
                  <a:srgbClr val="006782"/>
                </a:solidFill>
                <a:latin typeface="Verdana" charset="0"/>
                <a:ea typeface="ＭＳ Ｐゴシック" charset="0"/>
                <a:cs typeface="ＭＳ Ｐゴシック" charset="0"/>
              </a:defRPr>
            </a:lvl5pPr>
            <a:lvl6pPr marL="2286000" algn="l" defTabSz="457200" rtl="0" eaLnBrk="1" latinLnBrk="0" hangingPunct="1">
              <a:defRPr kern="1200">
                <a:solidFill>
                  <a:srgbClr val="006782"/>
                </a:solidFill>
                <a:latin typeface="Verdana" charset="0"/>
                <a:ea typeface="ＭＳ Ｐゴシック" charset="0"/>
                <a:cs typeface="ＭＳ Ｐゴシック" charset="0"/>
              </a:defRPr>
            </a:lvl6pPr>
            <a:lvl7pPr marL="2743200" algn="l" defTabSz="457200" rtl="0" eaLnBrk="1" latinLnBrk="0" hangingPunct="1">
              <a:defRPr kern="1200">
                <a:solidFill>
                  <a:srgbClr val="006782"/>
                </a:solidFill>
                <a:latin typeface="Verdana" charset="0"/>
                <a:ea typeface="ＭＳ Ｐゴシック" charset="0"/>
                <a:cs typeface="ＭＳ Ｐゴシック" charset="0"/>
              </a:defRPr>
            </a:lvl7pPr>
            <a:lvl8pPr marL="3200400" algn="l" defTabSz="457200" rtl="0" eaLnBrk="1" latinLnBrk="0" hangingPunct="1">
              <a:defRPr kern="1200">
                <a:solidFill>
                  <a:srgbClr val="006782"/>
                </a:solidFill>
                <a:latin typeface="Verdana" charset="0"/>
                <a:ea typeface="ＭＳ Ｐゴシック" charset="0"/>
                <a:cs typeface="ＭＳ Ｐゴシック" charset="0"/>
              </a:defRPr>
            </a:lvl8pPr>
            <a:lvl9pPr marL="3657600" algn="l" defTabSz="457200" rtl="0" eaLnBrk="1" latinLnBrk="0" hangingPunct="1">
              <a:defRPr kern="1200">
                <a:solidFill>
                  <a:srgbClr val="006782"/>
                </a:solidFill>
                <a:latin typeface="Verdana" charset="0"/>
                <a:ea typeface="ＭＳ Ｐゴシック" charset="0"/>
                <a:cs typeface="ＭＳ Ｐゴシック" charset="0"/>
              </a:defRPr>
            </a:lvl9pPr>
          </a:lstStyle>
          <a:p>
            <a:pPr algn="ctr"/>
            <a:r>
              <a:rPr lang="fr-FR" sz="1400" dirty="0">
                <a:solidFill>
                  <a:schemeClr val="tx1">
                    <a:lumMod val="75000"/>
                    <a:lumOff val="25000"/>
                  </a:schemeClr>
                </a:solidFill>
                <a:latin typeface="+mn-lt"/>
              </a:rPr>
              <a:t>Pointeurs</a:t>
            </a:r>
            <a:endParaRPr lang="fr-FR" dirty="0">
              <a:solidFill>
                <a:schemeClr val="tx1">
                  <a:lumMod val="75000"/>
                  <a:lumOff val="25000"/>
                </a:schemeClr>
              </a:solidFill>
              <a:latin typeface="+mn-lt"/>
            </a:endParaRPr>
          </a:p>
        </p:txBody>
      </p:sp>
    </p:spTree>
    <p:extLst>
      <p:ext uri="{BB962C8B-B14F-4D97-AF65-F5344CB8AC3E}">
        <p14:creationId xmlns:p14="http://schemas.microsoft.com/office/powerpoint/2010/main" val="859093043"/>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628650" y="1282485"/>
            <a:ext cx="8058150" cy="5143569"/>
          </a:xfrm>
        </p:spPr>
        <p:txBody>
          <a:bodyPr/>
          <a:lstStyle/>
          <a:p>
            <a:pPr marL="0" indent="0">
              <a:spcBef>
                <a:spcPts val="0"/>
              </a:spcBef>
              <a:buNone/>
              <a:tabLst>
                <a:tab pos="361950" algn="l"/>
              </a:tabLst>
            </a:pPr>
            <a:r>
              <a:rPr lang="fr-BE" sz="1800" dirty="0" err="1">
                <a:solidFill>
                  <a:schemeClr val="tx1"/>
                </a:solidFill>
                <a:latin typeface="Consolas" panose="020B0609020204030204" pitchFamily="49" charset="0"/>
              </a:rPr>
              <a:t>int</a:t>
            </a:r>
            <a:r>
              <a:rPr lang="fr-BE" sz="1800" dirty="0">
                <a:solidFill>
                  <a:schemeClr val="tx1"/>
                </a:solidFill>
                <a:latin typeface="Consolas" panose="020B0609020204030204" pitchFamily="49" charset="0"/>
              </a:rPr>
              <a:t> </a:t>
            </a:r>
            <a:r>
              <a:rPr lang="fr-BE" sz="1800" dirty="0" err="1">
                <a:solidFill>
                  <a:schemeClr val="tx1"/>
                </a:solidFill>
                <a:latin typeface="Consolas" panose="020B0609020204030204" pitchFamily="49" charset="0"/>
              </a:rPr>
              <a:t>nbCotes</a:t>
            </a:r>
            <a:r>
              <a:rPr lang="fr-BE" sz="1800" dirty="0">
                <a:solidFill>
                  <a:schemeClr val="tx1"/>
                </a:solidFill>
                <a:latin typeface="Consolas" panose="020B0609020204030204" pitchFamily="49" charset="0"/>
              </a:rPr>
              <a:t>, </a:t>
            </a:r>
            <a:r>
              <a:rPr lang="fr-BE" sz="1800" dirty="0" err="1">
                <a:solidFill>
                  <a:schemeClr val="tx1"/>
                </a:solidFill>
                <a:latin typeface="Consolas" panose="020B0609020204030204" pitchFamily="49" charset="0"/>
              </a:rPr>
              <a:t>sommeCotes</a:t>
            </a:r>
            <a:r>
              <a:rPr lang="fr-BE" sz="1800" dirty="0">
                <a:solidFill>
                  <a:schemeClr val="tx1"/>
                </a:solidFill>
                <a:latin typeface="Consolas" panose="020B0609020204030204" pitchFamily="49" charset="0"/>
              </a:rPr>
              <a:t>;</a:t>
            </a:r>
          </a:p>
          <a:p>
            <a:pPr marL="0" indent="0">
              <a:spcBef>
                <a:spcPts val="0"/>
              </a:spcBef>
              <a:buNone/>
              <a:tabLst>
                <a:tab pos="361950" algn="l"/>
              </a:tabLst>
            </a:pPr>
            <a:r>
              <a:rPr lang="fr-BE" sz="1800" dirty="0" err="1">
                <a:solidFill>
                  <a:schemeClr val="tx1"/>
                </a:solidFill>
                <a:latin typeface="Consolas" panose="020B0609020204030204" pitchFamily="49" charset="0"/>
              </a:rPr>
              <a:t>int</a:t>
            </a:r>
            <a:r>
              <a:rPr lang="fr-BE" sz="1800" dirty="0">
                <a:solidFill>
                  <a:schemeClr val="tx1"/>
                </a:solidFill>
                <a:latin typeface="Consolas" panose="020B0609020204030204" pitchFamily="49" charset="0"/>
              </a:rPr>
              <a:t> * cotes = NULL;</a:t>
            </a:r>
          </a:p>
          <a:p>
            <a:pPr marL="0" indent="0">
              <a:spcBef>
                <a:spcPts val="0"/>
              </a:spcBef>
              <a:buNone/>
              <a:tabLst>
                <a:tab pos="361950" algn="l"/>
              </a:tabLst>
            </a:pPr>
            <a:r>
              <a:rPr lang="fr-BE" sz="1800" dirty="0">
                <a:solidFill>
                  <a:schemeClr val="tx1"/>
                </a:solidFill>
                <a:latin typeface="Consolas" panose="020B0609020204030204" pitchFamily="49" charset="0"/>
              </a:rPr>
              <a:t>printf ("Nombre de cours </a:t>
            </a:r>
            <a:r>
              <a:rPr lang="fr-BE" sz="1800" dirty="0" err="1">
                <a:solidFill>
                  <a:schemeClr val="tx1"/>
                </a:solidFill>
                <a:latin typeface="Consolas" panose="020B0609020204030204" pitchFamily="49" charset="0"/>
              </a:rPr>
              <a:t>evalues</a:t>
            </a:r>
            <a:r>
              <a:rPr lang="fr-BE" sz="1800" dirty="0">
                <a:solidFill>
                  <a:schemeClr val="tx1"/>
                </a:solidFill>
                <a:latin typeface="Consolas" panose="020B0609020204030204" pitchFamily="49" charset="0"/>
              </a:rPr>
              <a:t> : ");</a:t>
            </a:r>
          </a:p>
          <a:p>
            <a:pPr marL="0" indent="0">
              <a:spcBef>
                <a:spcPts val="0"/>
              </a:spcBef>
              <a:buNone/>
              <a:tabLst>
                <a:tab pos="361950" algn="l"/>
              </a:tabLst>
            </a:pPr>
            <a:r>
              <a:rPr lang="fr-BE" sz="1800" dirty="0" err="1">
                <a:solidFill>
                  <a:schemeClr val="tx1"/>
                </a:solidFill>
                <a:latin typeface="Consolas" panose="020B0609020204030204" pitchFamily="49" charset="0"/>
              </a:rPr>
              <a:t>scanf_s</a:t>
            </a:r>
            <a:r>
              <a:rPr lang="fr-BE" sz="1800" dirty="0">
                <a:solidFill>
                  <a:schemeClr val="tx1"/>
                </a:solidFill>
                <a:latin typeface="Consolas" panose="020B0609020204030204" pitchFamily="49" charset="0"/>
              </a:rPr>
              <a:t>("%d", &amp;</a:t>
            </a:r>
            <a:r>
              <a:rPr lang="fr-BE" sz="1800" dirty="0" err="1">
                <a:solidFill>
                  <a:schemeClr val="tx1"/>
                </a:solidFill>
                <a:latin typeface="Consolas" panose="020B0609020204030204" pitchFamily="49" charset="0"/>
              </a:rPr>
              <a:t>nbCotes</a:t>
            </a:r>
            <a:r>
              <a:rPr lang="fr-BE" sz="1800" dirty="0">
                <a:solidFill>
                  <a:schemeClr val="tx1"/>
                </a:solidFill>
                <a:latin typeface="Consolas" panose="020B0609020204030204" pitchFamily="49" charset="0"/>
              </a:rPr>
              <a:t>);  </a:t>
            </a:r>
            <a:r>
              <a:rPr lang="fr-BE" sz="1800" dirty="0">
                <a:solidFill>
                  <a:srgbClr val="83B818"/>
                </a:solidFill>
                <a:latin typeface="Consolas" panose="020B0609020204030204" pitchFamily="49" charset="0"/>
              </a:rPr>
              <a:t>// idéalement à valider</a:t>
            </a:r>
          </a:p>
          <a:p>
            <a:pPr marL="0" indent="0">
              <a:spcBef>
                <a:spcPts val="0"/>
              </a:spcBef>
              <a:buNone/>
              <a:tabLst>
                <a:tab pos="361950" algn="l"/>
              </a:tabLst>
            </a:pPr>
            <a:endParaRPr lang="fr-BE" sz="1800" dirty="0">
              <a:solidFill>
                <a:srgbClr val="83B818"/>
              </a:solidFill>
              <a:latin typeface="Consolas" panose="020B0609020204030204" pitchFamily="49" charset="0"/>
            </a:endParaRPr>
          </a:p>
          <a:p>
            <a:pPr marL="0" indent="0">
              <a:spcBef>
                <a:spcPts val="0"/>
              </a:spcBef>
              <a:buNone/>
              <a:tabLst>
                <a:tab pos="361950" algn="l"/>
              </a:tabLst>
            </a:pPr>
            <a:r>
              <a:rPr lang="fr-BE" sz="1800" dirty="0">
                <a:solidFill>
                  <a:schemeClr val="tx1"/>
                </a:solidFill>
                <a:effectLst>
                  <a:glow rad="139700">
                    <a:schemeClr val="accent5">
                      <a:satMod val="175000"/>
                      <a:alpha val="40000"/>
                    </a:schemeClr>
                  </a:glow>
                </a:effectLst>
                <a:latin typeface="Consolas" panose="020B0609020204030204" pitchFamily="49" charset="0"/>
              </a:rPr>
              <a:t>cotes = (</a:t>
            </a:r>
            <a:r>
              <a:rPr lang="fr-BE" sz="1800" dirty="0" err="1">
                <a:solidFill>
                  <a:schemeClr val="tx1"/>
                </a:solidFill>
                <a:effectLst>
                  <a:glow rad="139700">
                    <a:schemeClr val="accent5">
                      <a:satMod val="175000"/>
                      <a:alpha val="40000"/>
                    </a:schemeClr>
                  </a:glow>
                </a:effectLst>
                <a:latin typeface="Consolas" panose="020B0609020204030204" pitchFamily="49" charset="0"/>
              </a:rPr>
              <a:t>int</a:t>
            </a:r>
            <a:r>
              <a:rPr lang="fr-BE" sz="1800" dirty="0">
                <a:solidFill>
                  <a:schemeClr val="tx1"/>
                </a:solidFill>
                <a:effectLst>
                  <a:glow rad="139700">
                    <a:schemeClr val="accent5">
                      <a:satMod val="175000"/>
                      <a:alpha val="40000"/>
                    </a:schemeClr>
                  </a:glow>
                </a:effectLst>
                <a:latin typeface="Consolas" panose="020B0609020204030204" pitchFamily="49" charset="0"/>
              </a:rPr>
              <a:t> *)</a:t>
            </a:r>
            <a:r>
              <a:rPr lang="fr-BE" sz="1800" dirty="0" err="1">
                <a:solidFill>
                  <a:schemeClr val="tx1"/>
                </a:solidFill>
                <a:effectLst>
                  <a:glow rad="139700">
                    <a:schemeClr val="accent5">
                      <a:satMod val="175000"/>
                      <a:alpha val="40000"/>
                    </a:schemeClr>
                  </a:glow>
                </a:effectLst>
                <a:latin typeface="Consolas" panose="020B0609020204030204" pitchFamily="49" charset="0"/>
              </a:rPr>
              <a:t>malloc</a:t>
            </a:r>
            <a:r>
              <a:rPr lang="fr-BE" sz="1800" dirty="0">
                <a:solidFill>
                  <a:schemeClr val="tx1"/>
                </a:solidFill>
                <a:effectLst>
                  <a:glow rad="139700">
                    <a:schemeClr val="accent5">
                      <a:satMod val="175000"/>
                      <a:alpha val="40000"/>
                    </a:schemeClr>
                  </a:glow>
                </a:effectLst>
                <a:latin typeface="Consolas" panose="020B0609020204030204" pitchFamily="49" charset="0"/>
              </a:rPr>
              <a:t>(</a:t>
            </a:r>
            <a:r>
              <a:rPr lang="fr-BE" sz="1800" dirty="0" err="1">
                <a:solidFill>
                  <a:schemeClr val="tx1"/>
                </a:solidFill>
                <a:effectLst>
                  <a:glow rad="139700">
                    <a:schemeClr val="accent5">
                      <a:satMod val="175000"/>
                      <a:alpha val="40000"/>
                    </a:schemeClr>
                  </a:glow>
                </a:effectLst>
                <a:latin typeface="Consolas" panose="020B0609020204030204" pitchFamily="49" charset="0"/>
              </a:rPr>
              <a:t>sizeof</a:t>
            </a:r>
            <a:r>
              <a:rPr lang="fr-BE" sz="1800" dirty="0">
                <a:solidFill>
                  <a:schemeClr val="tx1"/>
                </a:solidFill>
                <a:effectLst>
                  <a:glow rad="139700">
                    <a:schemeClr val="accent5">
                      <a:satMod val="175000"/>
                      <a:alpha val="40000"/>
                    </a:schemeClr>
                  </a:glow>
                </a:effectLst>
                <a:latin typeface="Consolas" panose="020B0609020204030204" pitchFamily="49" charset="0"/>
              </a:rPr>
              <a:t>(</a:t>
            </a:r>
            <a:r>
              <a:rPr lang="fr-BE" sz="1800" dirty="0" err="1">
                <a:solidFill>
                  <a:schemeClr val="tx1"/>
                </a:solidFill>
                <a:effectLst>
                  <a:glow rad="139700">
                    <a:schemeClr val="accent5">
                      <a:satMod val="175000"/>
                      <a:alpha val="40000"/>
                    </a:schemeClr>
                  </a:glow>
                </a:effectLst>
                <a:latin typeface="Consolas" panose="020B0609020204030204" pitchFamily="49" charset="0"/>
              </a:rPr>
              <a:t>int</a:t>
            </a:r>
            <a:r>
              <a:rPr lang="fr-BE" sz="1800" dirty="0">
                <a:solidFill>
                  <a:schemeClr val="tx1"/>
                </a:solidFill>
                <a:effectLst>
                  <a:glow rad="139700">
                    <a:schemeClr val="accent5">
                      <a:satMod val="175000"/>
                      <a:alpha val="40000"/>
                    </a:schemeClr>
                  </a:glow>
                </a:effectLst>
                <a:latin typeface="Consolas" panose="020B0609020204030204" pitchFamily="49" charset="0"/>
              </a:rPr>
              <a:t>) * </a:t>
            </a:r>
            <a:r>
              <a:rPr lang="fr-BE" sz="1800" dirty="0" err="1">
                <a:solidFill>
                  <a:schemeClr val="tx1"/>
                </a:solidFill>
                <a:effectLst>
                  <a:glow rad="139700">
                    <a:schemeClr val="accent5">
                      <a:satMod val="175000"/>
                      <a:alpha val="40000"/>
                    </a:schemeClr>
                  </a:glow>
                </a:effectLst>
                <a:latin typeface="Consolas" panose="020B0609020204030204" pitchFamily="49" charset="0"/>
              </a:rPr>
              <a:t>nbCotes</a:t>
            </a:r>
            <a:r>
              <a:rPr lang="fr-BE" sz="1800" dirty="0">
                <a:solidFill>
                  <a:schemeClr val="tx1"/>
                </a:solidFill>
                <a:effectLst>
                  <a:glow rad="139700">
                    <a:schemeClr val="accent5">
                      <a:satMod val="175000"/>
                      <a:alpha val="40000"/>
                    </a:schemeClr>
                  </a:glow>
                </a:effectLst>
                <a:latin typeface="Consolas" panose="020B0609020204030204" pitchFamily="49" charset="0"/>
              </a:rPr>
              <a:t>);</a:t>
            </a:r>
          </a:p>
          <a:p>
            <a:pPr marL="0" indent="0">
              <a:spcBef>
                <a:spcPts val="0"/>
              </a:spcBef>
              <a:buNone/>
              <a:tabLst>
                <a:tab pos="361950" algn="l"/>
              </a:tabLst>
            </a:pPr>
            <a:r>
              <a:rPr lang="fr-BE" sz="1800" dirty="0">
                <a:solidFill>
                  <a:schemeClr val="tx1"/>
                </a:solidFill>
                <a:latin typeface="Consolas" panose="020B0609020204030204" pitchFamily="49" charset="0"/>
              </a:rPr>
              <a:t>if(cotes != NULL){</a:t>
            </a:r>
          </a:p>
          <a:p>
            <a:pPr marL="0" indent="0">
              <a:spcBef>
                <a:spcPts val="0"/>
              </a:spcBef>
              <a:buNone/>
              <a:tabLst>
                <a:tab pos="361950" algn="l"/>
              </a:tabLst>
            </a:pPr>
            <a:r>
              <a:rPr lang="fr-BE" sz="1800" dirty="0">
                <a:solidFill>
                  <a:schemeClr val="tx1"/>
                </a:solidFill>
                <a:latin typeface="Consolas" panose="020B0609020204030204" pitchFamily="49" charset="0"/>
              </a:rPr>
              <a:t>	for(</a:t>
            </a:r>
            <a:r>
              <a:rPr lang="fr-BE" sz="1800" dirty="0" err="1">
                <a:solidFill>
                  <a:schemeClr val="tx1"/>
                </a:solidFill>
                <a:latin typeface="Consolas" panose="020B0609020204030204" pitchFamily="49" charset="0"/>
              </a:rPr>
              <a:t>int</a:t>
            </a:r>
            <a:r>
              <a:rPr lang="fr-BE" sz="1800" dirty="0">
                <a:solidFill>
                  <a:schemeClr val="tx1"/>
                </a:solidFill>
                <a:latin typeface="Consolas" panose="020B0609020204030204" pitchFamily="49" charset="0"/>
              </a:rPr>
              <a:t> </a:t>
            </a:r>
            <a:r>
              <a:rPr lang="fr-BE" sz="1800" dirty="0" err="1">
                <a:solidFill>
                  <a:schemeClr val="tx1"/>
                </a:solidFill>
                <a:latin typeface="Consolas" panose="020B0609020204030204" pitchFamily="49" charset="0"/>
              </a:rPr>
              <a:t>iCote</a:t>
            </a:r>
            <a:r>
              <a:rPr lang="fr-BE" sz="1800" dirty="0">
                <a:solidFill>
                  <a:schemeClr val="tx1"/>
                </a:solidFill>
                <a:latin typeface="Consolas" panose="020B0609020204030204" pitchFamily="49" charset="0"/>
              </a:rPr>
              <a:t> = 0; </a:t>
            </a:r>
            <a:r>
              <a:rPr lang="fr-BE" sz="1800" dirty="0" err="1">
                <a:solidFill>
                  <a:schemeClr val="tx1"/>
                </a:solidFill>
                <a:latin typeface="Consolas" panose="020B0609020204030204" pitchFamily="49" charset="0"/>
              </a:rPr>
              <a:t>iCote</a:t>
            </a:r>
            <a:r>
              <a:rPr lang="fr-BE" sz="1800" dirty="0">
                <a:solidFill>
                  <a:schemeClr val="tx1"/>
                </a:solidFill>
                <a:latin typeface="Consolas" panose="020B0609020204030204" pitchFamily="49" charset="0"/>
              </a:rPr>
              <a:t> &lt; </a:t>
            </a:r>
            <a:r>
              <a:rPr lang="fr-BE" sz="1800" dirty="0" err="1">
                <a:solidFill>
                  <a:schemeClr val="tx1"/>
                </a:solidFill>
                <a:latin typeface="Consolas" panose="020B0609020204030204" pitchFamily="49" charset="0"/>
              </a:rPr>
              <a:t>nbCotes</a:t>
            </a:r>
            <a:r>
              <a:rPr lang="fr-BE" sz="1800" dirty="0">
                <a:solidFill>
                  <a:schemeClr val="tx1"/>
                </a:solidFill>
                <a:latin typeface="Consolas" panose="020B0609020204030204" pitchFamily="49" charset="0"/>
              </a:rPr>
              <a:t>; </a:t>
            </a:r>
            <a:r>
              <a:rPr lang="fr-BE" sz="1800" dirty="0" err="1">
                <a:solidFill>
                  <a:schemeClr val="tx1"/>
                </a:solidFill>
                <a:latin typeface="Consolas" panose="020B0609020204030204" pitchFamily="49" charset="0"/>
              </a:rPr>
              <a:t>iCote</a:t>
            </a:r>
            <a:r>
              <a:rPr lang="fr-BE" sz="1800" dirty="0">
                <a:solidFill>
                  <a:schemeClr val="tx1"/>
                </a:solidFill>
                <a:latin typeface="Consolas" panose="020B0609020204030204" pitchFamily="49" charset="0"/>
              </a:rPr>
              <a:t>++) {</a:t>
            </a:r>
          </a:p>
          <a:p>
            <a:pPr marL="0" indent="0">
              <a:spcBef>
                <a:spcPts val="0"/>
              </a:spcBef>
              <a:buNone/>
              <a:tabLst>
                <a:tab pos="361950" algn="l"/>
              </a:tabLst>
            </a:pPr>
            <a:r>
              <a:rPr lang="fr-BE" sz="1800" dirty="0">
                <a:solidFill>
                  <a:schemeClr val="tx1"/>
                </a:solidFill>
                <a:latin typeface="Consolas" panose="020B0609020204030204" pitchFamily="49" charset="0"/>
              </a:rPr>
              <a:t>		printf("Veuillez entrer la cote %d : ",</a:t>
            </a:r>
            <a:r>
              <a:rPr lang="fr-BE" sz="1800" dirty="0" err="1">
                <a:solidFill>
                  <a:schemeClr val="tx1"/>
                </a:solidFill>
                <a:latin typeface="Consolas" panose="020B0609020204030204" pitchFamily="49" charset="0"/>
              </a:rPr>
              <a:t>iCote</a:t>
            </a:r>
            <a:r>
              <a:rPr lang="fr-BE" sz="1800" dirty="0">
                <a:solidFill>
                  <a:schemeClr val="tx1"/>
                </a:solidFill>
                <a:latin typeface="Consolas" panose="020B0609020204030204" pitchFamily="49" charset="0"/>
              </a:rPr>
              <a:t> + 1);</a:t>
            </a:r>
          </a:p>
          <a:p>
            <a:pPr marL="0" indent="0">
              <a:spcBef>
                <a:spcPts val="0"/>
              </a:spcBef>
              <a:buNone/>
              <a:tabLst>
                <a:tab pos="361950" algn="l"/>
              </a:tabLst>
            </a:pPr>
            <a:r>
              <a:rPr lang="fr-BE" sz="1800" dirty="0">
                <a:solidFill>
                  <a:schemeClr val="tx1"/>
                </a:solidFill>
                <a:latin typeface="Consolas" panose="020B0609020204030204" pitchFamily="49" charset="0"/>
              </a:rPr>
              <a:t>		</a:t>
            </a:r>
            <a:r>
              <a:rPr lang="fr-BE" sz="1800" dirty="0" err="1">
                <a:solidFill>
                  <a:schemeClr val="tx1"/>
                </a:solidFill>
                <a:latin typeface="Consolas" panose="020B0609020204030204" pitchFamily="49" charset="0"/>
              </a:rPr>
              <a:t>scanf_s</a:t>
            </a:r>
            <a:r>
              <a:rPr lang="fr-BE" sz="1800" dirty="0">
                <a:solidFill>
                  <a:schemeClr val="tx1"/>
                </a:solidFill>
                <a:latin typeface="Consolas" panose="020B0609020204030204" pitchFamily="49" charset="0"/>
              </a:rPr>
              <a:t>("%d", &amp;cotes[</a:t>
            </a:r>
            <a:r>
              <a:rPr lang="fr-BE" sz="1800" dirty="0" err="1">
                <a:solidFill>
                  <a:schemeClr val="tx1"/>
                </a:solidFill>
                <a:latin typeface="Consolas" panose="020B0609020204030204" pitchFamily="49" charset="0"/>
              </a:rPr>
              <a:t>iCote</a:t>
            </a:r>
            <a:r>
              <a:rPr lang="fr-BE" sz="1800" dirty="0">
                <a:solidFill>
                  <a:schemeClr val="tx1"/>
                </a:solidFill>
                <a:latin typeface="Consolas" panose="020B0609020204030204" pitchFamily="49" charset="0"/>
              </a:rPr>
              <a:t>]);</a:t>
            </a:r>
          </a:p>
          <a:p>
            <a:pPr marL="0" indent="0">
              <a:spcBef>
                <a:spcPts val="0"/>
              </a:spcBef>
              <a:buNone/>
              <a:tabLst>
                <a:tab pos="361950" algn="l"/>
              </a:tabLst>
            </a:pPr>
            <a:r>
              <a:rPr lang="fr" sz="1800" dirty="0">
                <a:solidFill>
                  <a:schemeClr val="tx1"/>
                </a:solidFill>
                <a:latin typeface="Consolas" panose="020B0609020204030204" pitchFamily="49" charset="0"/>
              </a:rPr>
              <a:t>	}</a:t>
            </a:r>
          </a:p>
          <a:p>
            <a:pPr marL="0" indent="0">
              <a:spcBef>
                <a:spcPts val="0"/>
              </a:spcBef>
              <a:buNone/>
              <a:tabLst>
                <a:tab pos="361950" algn="l"/>
              </a:tabLst>
            </a:pPr>
            <a:r>
              <a:rPr lang="fr" sz="1800" dirty="0">
                <a:solidFill>
                  <a:schemeClr val="tx1"/>
                </a:solidFill>
                <a:latin typeface="Consolas" panose="020B0609020204030204" pitchFamily="49" charset="0"/>
              </a:rPr>
              <a:t>	sommeCotes = 0;</a:t>
            </a:r>
          </a:p>
          <a:p>
            <a:pPr marL="0" indent="0">
              <a:spcBef>
                <a:spcPts val="0"/>
              </a:spcBef>
              <a:buNone/>
              <a:tabLst>
                <a:tab pos="361950" algn="l"/>
              </a:tabLst>
            </a:pPr>
            <a:r>
              <a:rPr lang="fr-BE" sz="1800" dirty="0">
                <a:solidFill>
                  <a:schemeClr val="tx1"/>
                </a:solidFill>
                <a:latin typeface="Consolas" panose="020B0609020204030204" pitchFamily="49" charset="0"/>
              </a:rPr>
              <a:t>	for(</a:t>
            </a:r>
            <a:r>
              <a:rPr lang="fr-BE" sz="1800" dirty="0" err="1">
                <a:solidFill>
                  <a:schemeClr val="tx1"/>
                </a:solidFill>
                <a:latin typeface="Consolas" panose="020B0609020204030204" pitchFamily="49" charset="0"/>
              </a:rPr>
              <a:t>int</a:t>
            </a:r>
            <a:r>
              <a:rPr lang="fr-BE" sz="1800" dirty="0">
                <a:solidFill>
                  <a:schemeClr val="tx1"/>
                </a:solidFill>
                <a:latin typeface="Consolas" panose="020B0609020204030204" pitchFamily="49" charset="0"/>
              </a:rPr>
              <a:t> </a:t>
            </a:r>
            <a:r>
              <a:rPr lang="fr-BE" sz="1800" dirty="0" err="1">
                <a:solidFill>
                  <a:schemeClr val="tx1"/>
                </a:solidFill>
                <a:latin typeface="Consolas" panose="020B0609020204030204" pitchFamily="49" charset="0"/>
              </a:rPr>
              <a:t>iCote</a:t>
            </a:r>
            <a:r>
              <a:rPr lang="fr-BE" sz="1800" dirty="0">
                <a:solidFill>
                  <a:schemeClr val="tx1"/>
                </a:solidFill>
                <a:latin typeface="Consolas" panose="020B0609020204030204" pitchFamily="49" charset="0"/>
              </a:rPr>
              <a:t> = 0; </a:t>
            </a:r>
            <a:r>
              <a:rPr lang="fr-BE" sz="1800" dirty="0" err="1">
                <a:solidFill>
                  <a:schemeClr val="tx1"/>
                </a:solidFill>
                <a:latin typeface="Consolas" panose="020B0609020204030204" pitchFamily="49" charset="0"/>
              </a:rPr>
              <a:t>iCote</a:t>
            </a:r>
            <a:r>
              <a:rPr lang="fr-BE" sz="1800" dirty="0">
                <a:solidFill>
                  <a:schemeClr val="tx1"/>
                </a:solidFill>
                <a:latin typeface="Consolas" panose="020B0609020204030204" pitchFamily="49" charset="0"/>
              </a:rPr>
              <a:t> &lt; </a:t>
            </a:r>
            <a:r>
              <a:rPr lang="fr-BE" sz="1800" dirty="0" err="1">
                <a:solidFill>
                  <a:schemeClr val="tx1"/>
                </a:solidFill>
                <a:latin typeface="Consolas" panose="020B0609020204030204" pitchFamily="49" charset="0"/>
              </a:rPr>
              <a:t>nbCotes</a:t>
            </a:r>
            <a:r>
              <a:rPr lang="fr-BE" sz="1800" dirty="0">
                <a:solidFill>
                  <a:schemeClr val="tx1"/>
                </a:solidFill>
                <a:latin typeface="Consolas" panose="020B0609020204030204" pitchFamily="49" charset="0"/>
              </a:rPr>
              <a:t>; </a:t>
            </a:r>
            <a:r>
              <a:rPr lang="fr-BE" sz="1800" dirty="0" err="1">
                <a:solidFill>
                  <a:schemeClr val="tx1"/>
                </a:solidFill>
                <a:latin typeface="Consolas" panose="020B0609020204030204" pitchFamily="49" charset="0"/>
              </a:rPr>
              <a:t>iCote</a:t>
            </a:r>
            <a:r>
              <a:rPr lang="fr-BE" sz="1800" dirty="0">
                <a:solidFill>
                  <a:schemeClr val="tx1"/>
                </a:solidFill>
                <a:latin typeface="Consolas" panose="020B0609020204030204" pitchFamily="49" charset="0"/>
              </a:rPr>
              <a:t>++) {</a:t>
            </a:r>
          </a:p>
          <a:p>
            <a:pPr marL="0" indent="0">
              <a:spcBef>
                <a:spcPts val="0"/>
              </a:spcBef>
              <a:buNone/>
              <a:tabLst>
                <a:tab pos="361950" algn="l"/>
              </a:tabLst>
            </a:pPr>
            <a:r>
              <a:rPr lang="fr" sz="1800" dirty="0">
                <a:solidFill>
                  <a:schemeClr val="tx1"/>
                </a:solidFill>
                <a:latin typeface="Consolas" panose="020B0609020204030204" pitchFamily="49" charset="0"/>
              </a:rPr>
              <a:t>		</a:t>
            </a:r>
            <a:r>
              <a:rPr lang="fr-BE" sz="1800" dirty="0" err="1">
                <a:solidFill>
                  <a:schemeClr val="tx1"/>
                </a:solidFill>
                <a:latin typeface="Consolas" panose="020B0609020204030204" pitchFamily="49" charset="0"/>
              </a:rPr>
              <a:t>sommeCotes</a:t>
            </a:r>
            <a:r>
              <a:rPr lang="fr-BE" sz="1800" dirty="0">
                <a:solidFill>
                  <a:schemeClr val="tx1"/>
                </a:solidFill>
                <a:latin typeface="Consolas" panose="020B0609020204030204" pitchFamily="49" charset="0"/>
              </a:rPr>
              <a:t> += cotes[</a:t>
            </a:r>
            <a:r>
              <a:rPr lang="fr-BE" sz="1800" dirty="0" err="1">
                <a:solidFill>
                  <a:schemeClr val="tx1"/>
                </a:solidFill>
                <a:latin typeface="Consolas" panose="020B0609020204030204" pitchFamily="49" charset="0"/>
              </a:rPr>
              <a:t>iCote</a:t>
            </a:r>
            <a:r>
              <a:rPr lang="fr-BE" sz="1800" dirty="0">
                <a:solidFill>
                  <a:schemeClr val="tx1"/>
                </a:solidFill>
                <a:latin typeface="Consolas" panose="020B0609020204030204" pitchFamily="49" charset="0"/>
              </a:rPr>
              <a:t>];</a:t>
            </a:r>
            <a:endParaRPr lang="fr" sz="1800" dirty="0">
              <a:solidFill>
                <a:schemeClr val="tx1"/>
              </a:solidFill>
              <a:latin typeface="Consolas" panose="020B0609020204030204" pitchFamily="49" charset="0"/>
            </a:endParaRPr>
          </a:p>
          <a:p>
            <a:pPr marL="0" indent="0">
              <a:spcBef>
                <a:spcPts val="0"/>
              </a:spcBef>
              <a:buNone/>
              <a:tabLst>
                <a:tab pos="361950" algn="l"/>
              </a:tabLst>
            </a:pPr>
            <a:r>
              <a:rPr lang="fr" sz="1800" dirty="0">
                <a:solidFill>
                  <a:schemeClr val="tx1"/>
                </a:solidFill>
                <a:latin typeface="Consolas" panose="020B0609020204030204" pitchFamily="49" charset="0"/>
              </a:rPr>
              <a:t>	}</a:t>
            </a:r>
          </a:p>
          <a:p>
            <a:pPr marL="0" indent="0">
              <a:spcBef>
                <a:spcPts val="0"/>
              </a:spcBef>
              <a:buNone/>
              <a:tabLst>
                <a:tab pos="361950" algn="l"/>
              </a:tabLst>
            </a:pPr>
            <a:r>
              <a:rPr lang="fr-BE" sz="1800" dirty="0">
                <a:solidFill>
                  <a:schemeClr val="tx1"/>
                </a:solidFill>
                <a:effectLst/>
                <a:latin typeface="Consolas" panose="020B0609020204030204" pitchFamily="49" charset="0"/>
              </a:rPr>
              <a:t>	printf("Moyenne : %.2f.", (double)</a:t>
            </a:r>
            <a:r>
              <a:rPr lang="fr-BE" sz="1800" dirty="0" err="1">
                <a:solidFill>
                  <a:schemeClr val="tx1"/>
                </a:solidFill>
                <a:effectLst/>
                <a:latin typeface="Consolas" panose="020B0609020204030204" pitchFamily="49" charset="0"/>
              </a:rPr>
              <a:t>sommeCotes</a:t>
            </a:r>
            <a:r>
              <a:rPr lang="fr-BE" sz="1800" dirty="0">
                <a:solidFill>
                  <a:schemeClr val="tx1"/>
                </a:solidFill>
                <a:effectLst/>
                <a:latin typeface="Consolas" panose="020B0609020204030204" pitchFamily="49" charset="0"/>
              </a:rPr>
              <a:t> / </a:t>
            </a:r>
            <a:r>
              <a:rPr lang="fr-BE" sz="1800" dirty="0" err="1">
                <a:solidFill>
                  <a:schemeClr val="tx1"/>
                </a:solidFill>
                <a:effectLst/>
                <a:latin typeface="Consolas" panose="020B0609020204030204" pitchFamily="49" charset="0"/>
              </a:rPr>
              <a:t>nbCotes</a:t>
            </a:r>
            <a:r>
              <a:rPr lang="fr-BE" sz="1800" dirty="0">
                <a:solidFill>
                  <a:schemeClr val="tx1"/>
                </a:solidFill>
                <a:effectLst/>
                <a:latin typeface="Consolas" panose="020B0609020204030204" pitchFamily="49" charset="0"/>
              </a:rPr>
              <a:t>);</a:t>
            </a:r>
          </a:p>
          <a:p>
            <a:pPr marL="0" indent="0">
              <a:spcBef>
                <a:spcPts val="0"/>
              </a:spcBef>
              <a:buNone/>
              <a:tabLst>
                <a:tab pos="361950" algn="l"/>
              </a:tabLst>
            </a:pPr>
            <a:r>
              <a:rPr lang="fr-BE" sz="1800" dirty="0">
                <a:solidFill>
                  <a:schemeClr val="tx1"/>
                </a:solidFill>
                <a:effectLst>
                  <a:glow rad="139700">
                    <a:schemeClr val="accent5">
                      <a:satMod val="175000"/>
                      <a:alpha val="40000"/>
                    </a:schemeClr>
                  </a:glow>
                </a:effectLst>
                <a:latin typeface="Consolas" panose="020B0609020204030204" pitchFamily="49" charset="0"/>
              </a:rPr>
              <a:t>	free(cotes); </a:t>
            </a:r>
          </a:p>
          <a:p>
            <a:pPr marL="0" indent="0">
              <a:spcBef>
                <a:spcPts val="0"/>
              </a:spcBef>
              <a:buNone/>
              <a:tabLst>
                <a:tab pos="361950" algn="l"/>
              </a:tabLst>
            </a:pPr>
            <a:r>
              <a:rPr lang="fr" sz="1800" dirty="0">
                <a:solidFill>
                  <a:schemeClr val="tx1"/>
                </a:solidFill>
                <a:latin typeface="Consolas" panose="020B0609020204030204" pitchFamily="49" charset="0"/>
              </a:rPr>
              <a:t>}</a:t>
            </a:r>
            <a:r>
              <a:rPr lang="fr-BE" sz="1800" dirty="0">
                <a:solidFill>
                  <a:schemeClr val="tx1"/>
                </a:solidFill>
                <a:effectLst>
                  <a:glow rad="139700">
                    <a:schemeClr val="accent5">
                      <a:satMod val="175000"/>
                      <a:alpha val="40000"/>
                    </a:schemeClr>
                  </a:glow>
                </a:effectLst>
                <a:latin typeface="Consolas" panose="020B0609020204030204" pitchFamily="49" charset="0"/>
              </a:rPr>
              <a:t>   </a:t>
            </a:r>
          </a:p>
          <a:p>
            <a:pPr marL="0" indent="0">
              <a:spcBef>
                <a:spcPts val="0"/>
              </a:spcBef>
              <a:buNone/>
              <a:tabLst>
                <a:tab pos="361950" algn="l"/>
              </a:tabLst>
            </a:pPr>
            <a:endParaRPr lang="fr-BE" sz="1400" dirty="0">
              <a:latin typeface="Consolas" panose="020B0609020204030204" pitchFamily="49" charset="0"/>
            </a:endParaRPr>
          </a:p>
        </p:txBody>
      </p:sp>
      <p:sp>
        <p:nvSpPr>
          <p:cNvPr id="3" name="Titre 2"/>
          <p:cNvSpPr>
            <a:spLocks noGrp="1"/>
          </p:cNvSpPr>
          <p:nvPr>
            <p:ph type="title"/>
          </p:nvPr>
        </p:nvSpPr>
        <p:spPr/>
        <p:txBody>
          <a:bodyPr/>
          <a:lstStyle/>
          <a:p>
            <a:r>
              <a:rPr lang="fr-BE" dirty="0"/>
              <a:t>Solution</a:t>
            </a:r>
          </a:p>
        </p:txBody>
      </p:sp>
      <p:sp>
        <p:nvSpPr>
          <p:cNvPr id="4" name="Espace réservé du numéro de diapositive 3"/>
          <p:cNvSpPr>
            <a:spLocks noGrp="1"/>
          </p:cNvSpPr>
          <p:nvPr>
            <p:ph type="sldNum" sz="quarter" idx="12"/>
          </p:nvPr>
        </p:nvSpPr>
        <p:spPr/>
        <p:txBody>
          <a:bodyPr/>
          <a:lstStyle/>
          <a:p>
            <a:fld id="{21D20BD1-C8A5-4981-A535-F07207E69B1F}" type="slidenum">
              <a:rPr lang="fr-BE" smtClean="0"/>
              <a:pPr/>
              <a:t>17</a:t>
            </a:fld>
            <a:endParaRPr lang="fr-BE" dirty="0"/>
          </a:p>
        </p:txBody>
      </p:sp>
      <p:sp>
        <p:nvSpPr>
          <p:cNvPr id="6" name="Espace réservé du pied de page 4">
            <a:extLst>
              <a:ext uri="{FF2B5EF4-FFF2-40B4-BE49-F238E27FC236}">
                <a16:creationId xmlns:a16="http://schemas.microsoft.com/office/drawing/2014/main" id="{42C79F8A-A63D-43E3-9F8E-3DD6AD928F11}"/>
              </a:ext>
            </a:extLst>
          </p:cNvPr>
          <p:cNvSpPr txBox="1">
            <a:spLocks/>
          </p:cNvSpPr>
          <p:nvPr/>
        </p:nvSpPr>
        <p:spPr>
          <a:xfrm>
            <a:off x="2339975" y="6426054"/>
            <a:ext cx="4464050" cy="339725"/>
          </a:xfrm>
          <a:prstGeom prst="rect">
            <a:avLst/>
          </a:prstGeom>
        </p:spPr>
        <p:txBody>
          <a:bodyPr/>
          <a:lstStyle>
            <a:defPPr>
              <a:defRPr lang="fr-FR"/>
            </a:defPPr>
            <a:lvl1pPr algn="l" rtl="0" fontAlgn="base">
              <a:spcBef>
                <a:spcPct val="0"/>
              </a:spcBef>
              <a:spcAft>
                <a:spcPct val="0"/>
              </a:spcAft>
              <a:defRPr kern="1200">
                <a:solidFill>
                  <a:srgbClr val="006782"/>
                </a:solidFill>
                <a:latin typeface="Verdana" charset="0"/>
                <a:ea typeface="ＭＳ Ｐゴシック" charset="0"/>
                <a:cs typeface="ＭＳ Ｐゴシック" charset="0"/>
              </a:defRPr>
            </a:lvl1pPr>
            <a:lvl2pPr marL="457200" algn="l" rtl="0" fontAlgn="base">
              <a:spcBef>
                <a:spcPct val="0"/>
              </a:spcBef>
              <a:spcAft>
                <a:spcPct val="0"/>
              </a:spcAft>
              <a:defRPr kern="1200">
                <a:solidFill>
                  <a:srgbClr val="006782"/>
                </a:solidFill>
                <a:latin typeface="Verdana" charset="0"/>
                <a:ea typeface="ＭＳ Ｐゴシック" charset="0"/>
                <a:cs typeface="ＭＳ Ｐゴシック" charset="0"/>
              </a:defRPr>
            </a:lvl2pPr>
            <a:lvl3pPr marL="914400" algn="l" rtl="0" fontAlgn="base">
              <a:spcBef>
                <a:spcPct val="0"/>
              </a:spcBef>
              <a:spcAft>
                <a:spcPct val="0"/>
              </a:spcAft>
              <a:defRPr kern="1200">
                <a:solidFill>
                  <a:srgbClr val="006782"/>
                </a:solidFill>
                <a:latin typeface="Verdana" charset="0"/>
                <a:ea typeface="ＭＳ Ｐゴシック" charset="0"/>
                <a:cs typeface="ＭＳ Ｐゴシック" charset="0"/>
              </a:defRPr>
            </a:lvl3pPr>
            <a:lvl4pPr marL="1371600" algn="l" rtl="0" fontAlgn="base">
              <a:spcBef>
                <a:spcPct val="0"/>
              </a:spcBef>
              <a:spcAft>
                <a:spcPct val="0"/>
              </a:spcAft>
              <a:defRPr kern="1200">
                <a:solidFill>
                  <a:srgbClr val="006782"/>
                </a:solidFill>
                <a:latin typeface="Verdana" charset="0"/>
                <a:ea typeface="ＭＳ Ｐゴシック" charset="0"/>
                <a:cs typeface="ＭＳ Ｐゴシック" charset="0"/>
              </a:defRPr>
            </a:lvl4pPr>
            <a:lvl5pPr marL="1828800" algn="l" rtl="0" fontAlgn="base">
              <a:spcBef>
                <a:spcPct val="0"/>
              </a:spcBef>
              <a:spcAft>
                <a:spcPct val="0"/>
              </a:spcAft>
              <a:defRPr kern="1200">
                <a:solidFill>
                  <a:srgbClr val="006782"/>
                </a:solidFill>
                <a:latin typeface="Verdana" charset="0"/>
                <a:ea typeface="ＭＳ Ｐゴシック" charset="0"/>
                <a:cs typeface="ＭＳ Ｐゴシック" charset="0"/>
              </a:defRPr>
            </a:lvl5pPr>
            <a:lvl6pPr marL="2286000" algn="l" defTabSz="457200" rtl="0" eaLnBrk="1" latinLnBrk="0" hangingPunct="1">
              <a:defRPr kern="1200">
                <a:solidFill>
                  <a:srgbClr val="006782"/>
                </a:solidFill>
                <a:latin typeface="Verdana" charset="0"/>
                <a:ea typeface="ＭＳ Ｐゴシック" charset="0"/>
                <a:cs typeface="ＭＳ Ｐゴシック" charset="0"/>
              </a:defRPr>
            </a:lvl6pPr>
            <a:lvl7pPr marL="2743200" algn="l" defTabSz="457200" rtl="0" eaLnBrk="1" latinLnBrk="0" hangingPunct="1">
              <a:defRPr kern="1200">
                <a:solidFill>
                  <a:srgbClr val="006782"/>
                </a:solidFill>
                <a:latin typeface="Verdana" charset="0"/>
                <a:ea typeface="ＭＳ Ｐゴシック" charset="0"/>
                <a:cs typeface="ＭＳ Ｐゴシック" charset="0"/>
              </a:defRPr>
            </a:lvl7pPr>
            <a:lvl8pPr marL="3200400" algn="l" defTabSz="457200" rtl="0" eaLnBrk="1" latinLnBrk="0" hangingPunct="1">
              <a:defRPr kern="1200">
                <a:solidFill>
                  <a:srgbClr val="006782"/>
                </a:solidFill>
                <a:latin typeface="Verdana" charset="0"/>
                <a:ea typeface="ＭＳ Ｐゴシック" charset="0"/>
                <a:cs typeface="ＭＳ Ｐゴシック" charset="0"/>
              </a:defRPr>
            </a:lvl8pPr>
            <a:lvl9pPr marL="3657600" algn="l" defTabSz="457200" rtl="0" eaLnBrk="1" latinLnBrk="0" hangingPunct="1">
              <a:defRPr kern="1200">
                <a:solidFill>
                  <a:srgbClr val="006782"/>
                </a:solidFill>
                <a:latin typeface="Verdana" charset="0"/>
                <a:ea typeface="ＭＳ Ｐゴシック" charset="0"/>
                <a:cs typeface="ＭＳ Ｐゴシック" charset="0"/>
              </a:defRPr>
            </a:lvl9pPr>
          </a:lstStyle>
          <a:p>
            <a:pPr algn="ctr"/>
            <a:r>
              <a:rPr lang="fr-FR" sz="1400" dirty="0">
                <a:solidFill>
                  <a:schemeClr val="tx1">
                    <a:lumMod val="75000"/>
                    <a:lumOff val="25000"/>
                  </a:schemeClr>
                </a:solidFill>
                <a:latin typeface="+mn-lt"/>
              </a:rPr>
              <a:t>Pointeurs</a:t>
            </a:r>
            <a:endParaRPr lang="fr-FR" dirty="0">
              <a:solidFill>
                <a:schemeClr val="tx1">
                  <a:lumMod val="75000"/>
                  <a:lumOff val="25000"/>
                </a:schemeClr>
              </a:solidFill>
              <a:latin typeface="+mn-lt"/>
            </a:endParaRPr>
          </a:p>
        </p:txBody>
      </p:sp>
    </p:spTree>
    <p:extLst>
      <p:ext uri="{BB962C8B-B14F-4D97-AF65-F5344CB8AC3E}">
        <p14:creationId xmlns:p14="http://schemas.microsoft.com/office/powerpoint/2010/main" val="237381866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12" end="1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xEl>
                                              <p:pRg st="16" end="16"/>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fr-BE" dirty="0"/>
              <a:t>La fonction </a:t>
            </a:r>
            <a:r>
              <a:rPr lang="fr-BE" dirty="0">
                <a:solidFill>
                  <a:srgbClr val="FFFF00"/>
                </a:solidFill>
                <a:latin typeface="Consolas" panose="020B0609020204030204" pitchFamily="49" charset="0"/>
              </a:rPr>
              <a:t>free</a:t>
            </a:r>
          </a:p>
        </p:txBody>
      </p:sp>
      <p:sp>
        <p:nvSpPr>
          <p:cNvPr id="6" name="Espace réservé du contenu 5"/>
          <p:cNvSpPr>
            <a:spLocks noGrp="1"/>
          </p:cNvSpPr>
          <p:nvPr>
            <p:ph idx="1"/>
          </p:nvPr>
        </p:nvSpPr>
        <p:spPr>
          <a:xfrm>
            <a:off x="457200" y="1306324"/>
            <a:ext cx="8229600" cy="4819839"/>
          </a:xfrm>
        </p:spPr>
        <p:txBody>
          <a:bodyPr/>
          <a:lstStyle/>
          <a:p>
            <a:pPr marL="0" indent="0">
              <a:buNone/>
            </a:pPr>
            <a:r>
              <a:rPr lang="fr-BE" b="1" dirty="0">
                <a:solidFill>
                  <a:schemeClr val="accent1"/>
                </a:solidFill>
                <a:sym typeface="Symbol" pitchFamily="18" charset="2"/>
              </a:rPr>
              <a:t>Libère l’espace mémoire </a:t>
            </a:r>
            <a:r>
              <a:rPr lang="fr-BE" dirty="0">
                <a:sym typeface="Symbol" pitchFamily="18" charset="2"/>
              </a:rPr>
              <a:t>alloué à un pointeur</a:t>
            </a:r>
            <a:r>
              <a:rPr lang="fr-BE" dirty="0"/>
              <a:t>,</a:t>
            </a:r>
            <a:r>
              <a:rPr lang="fr-BE" dirty="0">
                <a:sym typeface="Symbol" pitchFamily="18" charset="2"/>
              </a:rPr>
              <a:t> quel que soit son type</a:t>
            </a:r>
          </a:p>
          <a:p>
            <a:endParaRPr lang="fr-BE" dirty="0">
              <a:sym typeface="Symbol" pitchFamily="18" charset="2"/>
            </a:endParaRPr>
          </a:p>
          <a:p>
            <a:r>
              <a:rPr lang="fr-BE" dirty="0">
                <a:sym typeface="Symbol" pitchFamily="18" charset="2"/>
              </a:rPr>
              <a:t>Signature</a:t>
            </a:r>
          </a:p>
          <a:p>
            <a:pPr marL="0" indent="0">
              <a:buNone/>
            </a:pPr>
            <a:r>
              <a:rPr lang="fr-BE" sz="1800" dirty="0" err="1">
                <a:latin typeface="Consolas" panose="020B0609020204030204" pitchFamily="49" charset="0"/>
                <a:sym typeface="Symbol" pitchFamily="18" charset="2"/>
              </a:rPr>
              <a:t>v</a:t>
            </a:r>
            <a:r>
              <a:rPr lang="fr-BE" sz="2000" dirty="0" err="1">
                <a:latin typeface="Consolas" panose="020B0609020204030204" pitchFamily="49" charset="0"/>
                <a:sym typeface="Symbol" pitchFamily="18" charset="2"/>
              </a:rPr>
              <a:t>oid</a:t>
            </a:r>
            <a:r>
              <a:rPr lang="fr-BE" sz="2000" dirty="0">
                <a:latin typeface="Consolas" panose="020B0609020204030204" pitchFamily="49" charset="0"/>
                <a:sym typeface="Symbol" pitchFamily="18" charset="2"/>
              </a:rPr>
              <a:t> free(</a:t>
            </a:r>
            <a:r>
              <a:rPr lang="fr-BE" sz="2000" dirty="0" err="1">
                <a:effectLst>
                  <a:glow rad="101600">
                    <a:schemeClr val="accent5">
                      <a:satMod val="175000"/>
                      <a:alpha val="40000"/>
                    </a:schemeClr>
                  </a:glow>
                </a:effectLst>
                <a:latin typeface="Consolas" panose="020B0609020204030204" pitchFamily="49" charset="0"/>
                <a:sym typeface="Symbol" pitchFamily="18" charset="2"/>
              </a:rPr>
              <a:t>void</a:t>
            </a:r>
            <a:r>
              <a:rPr lang="fr-BE" sz="2000" dirty="0">
                <a:effectLst>
                  <a:glow rad="101600">
                    <a:schemeClr val="accent5">
                      <a:satMod val="175000"/>
                      <a:alpha val="40000"/>
                    </a:schemeClr>
                  </a:glow>
                </a:effectLst>
                <a:latin typeface="Consolas" panose="020B0609020204030204" pitchFamily="49" charset="0"/>
                <a:sym typeface="Symbol" pitchFamily="18" charset="2"/>
              </a:rPr>
              <a:t> * </a:t>
            </a:r>
            <a:r>
              <a:rPr lang="fr-BE" sz="2000" dirty="0" err="1">
                <a:latin typeface="Consolas" panose="020B0609020204030204" pitchFamily="49" charset="0"/>
                <a:sym typeface="Symbol" pitchFamily="18" charset="2"/>
              </a:rPr>
              <a:t>ptr</a:t>
            </a:r>
            <a:r>
              <a:rPr lang="fr-BE" sz="2000" dirty="0">
                <a:latin typeface="Consolas" panose="020B0609020204030204" pitchFamily="49" charset="0"/>
                <a:sym typeface="Symbol" pitchFamily="18" charset="2"/>
              </a:rPr>
              <a:t>);</a:t>
            </a:r>
          </a:p>
          <a:p>
            <a:pPr marL="0" indent="0">
              <a:buNone/>
            </a:pPr>
            <a:endParaRPr lang="fr-BE" sz="2000" dirty="0">
              <a:latin typeface="Consolas" panose="020B0609020204030204" pitchFamily="49" charset="0"/>
            </a:endParaRPr>
          </a:p>
          <a:p>
            <a:r>
              <a:rPr lang="fr-BE" dirty="0">
                <a:sym typeface="Symbol" pitchFamily="18" charset="2"/>
              </a:rPr>
              <a:t>Appel</a:t>
            </a:r>
            <a:endParaRPr lang="fr-BE" sz="2000" dirty="0">
              <a:latin typeface="Consolas" panose="020B0609020204030204" pitchFamily="49" charset="0"/>
            </a:endParaRPr>
          </a:p>
          <a:p>
            <a:pPr marL="0" indent="0">
              <a:buNone/>
            </a:pPr>
            <a:r>
              <a:rPr lang="fr-BE" sz="2000" dirty="0">
                <a:solidFill>
                  <a:schemeClr val="tx1"/>
                </a:solidFill>
                <a:effectLst>
                  <a:glow rad="139700">
                    <a:schemeClr val="accent5">
                      <a:satMod val="175000"/>
                      <a:alpha val="40000"/>
                    </a:schemeClr>
                  </a:glow>
                </a:effectLst>
                <a:latin typeface="Consolas" panose="020B0609020204030204" pitchFamily="49" charset="0"/>
                <a:sym typeface="Symbol" pitchFamily="18" charset="2"/>
              </a:rPr>
              <a:t>char * </a:t>
            </a:r>
            <a:r>
              <a:rPr lang="fr-BE" sz="2000" dirty="0">
                <a:solidFill>
                  <a:schemeClr val="tx1"/>
                </a:solidFill>
                <a:latin typeface="Consolas" panose="020B0609020204030204" pitchFamily="49" charset="0"/>
                <a:sym typeface="Symbol" pitchFamily="18" charset="2"/>
              </a:rPr>
              <a:t>mot;</a:t>
            </a:r>
          </a:p>
          <a:p>
            <a:pPr marL="0" indent="0">
              <a:buNone/>
            </a:pPr>
            <a:r>
              <a:rPr lang="fr-BE" sz="2000" dirty="0">
                <a:solidFill>
                  <a:schemeClr val="tx1"/>
                </a:solidFill>
                <a:latin typeface="Consolas" panose="020B0609020204030204" pitchFamily="49" charset="0"/>
              </a:rPr>
              <a:t>mot = </a:t>
            </a:r>
            <a:r>
              <a:rPr lang="fr-BE" sz="2000" dirty="0">
                <a:solidFill>
                  <a:schemeClr val="tx1"/>
                </a:solidFill>
                <a:effectLst>
                  <a:glow rad="139700">
                    <a:schemeClr val="accent5">
                      <a:satMod val="175000"/>
                      <a:alpha val="40000"/>
                    </a:schemeClr>
                  </a:glow>
                </a:effectLst>
                <a:latin typeface="Consolas" panose="020B0609020204030204" pitchFamily="49" charset="0"/>
              </a:rPr>
              <a:t>(char *)</a:t>
            </a:r>
            <a:r>
              <a:rPr lang="fr-BE" sz="2000" dirty="0" err="1">
                <a:solidFill>
                  <a:schemeClr val="tx1"/>
                </a:solidFill>
                <a:latin typeface="Consolas" panose="020B0609020204030204" pitchFamily="49" charset="0"/>
              </a:rPr>
              <a:t>malloc</a:t>
            </a:r>
            <a:r>
              <a:rPr lang="fr-BE" sz="2000" dirty="0">
                <a:solidFill>
                  <a:schemeClr val="tx1"/>
                </a:solidFill>
                <a:latin typeface="Consolas" panose="020B0609020204030204" pitchFamily="49" charset="0"/>
              </a:rPr>
              <a:t>(8 * </a:t>
            </a:r>
            <a:r>
              <a:rPr lang="fr-BE" sz="2000" dirty="0" err="1">
                <a:solidFill>
                  <a:schemeClr val="tx1"/>
                </a:solidFill>
                <a:latin typeface="Consolas" panose="020B0609020204030204" pitchFamily="49" charset="0"/>
              </a:rPr>
              <a:t>sizeof</a:t>
            </a:r>
            <a:r>
              <a:rPr lang="fr-BE" sz="2000" dirty="0">
                <a:solidFill>
                  <a:schemeClr val="tx1"/>
                </a:solidFill>
                <a:latin typeface="Consolas" panose="020B0609020204030204" pitchFamily="49" charset="0"/>
              </a:rPr>
              <a:t>(char));</a:t>
            </a:r>
            <a:endParaRPr lang="en-GB" sz="2000" dirty="0">
              <a:solidFill>
                <a:schemeClr val="tx1"/>
              </a:solidFill>
              <a:latin typeface="Consolas" panose="020B0609020204030204" pitchFamily="49" charset="0"/>
            </a:endParaRPr>
          </a:p>
          <a:p>
            <a:pPr marL="0" indent="0">
              <a:buNone/>
            </a:pPr>
            <a:r>
              <a:rPr lang="fr-BE" sz="2000" dirty="0">
                <a:solidFill>
                  <a:schemeClr val="accent3"/>
                </a:solidFill>
                <a:latin typeface="Consolas" panose="020B0609020204030204" pitchFamily="49" charset="0"/>
              </a:rPr>
              <a:t>// traitements…</a:t>
            </a:r>
          </a:p>
          <a:p>
            <a:pPr marL="0" indent="0">
              <a:buNone/>
            </a:pPr>
            <a:r>
              <a:rPr lang="fr-BE" sz="2000" dirty="0">
                <a:effectLst>
                  <a:glow rad="139700">
                    <a:schemeClr val="accent5">
                      <a:satMod val="175000"/>
                      <a:alpha val="40000"/>
                    </a:schemeClr>
                  </a:glow>
                </a:effectLst>
                <a:latin typeface="Consolas" panose="020B0609020204030204" pitchFamily="49" charset="0"/>
                <a:sym typeface="Symbol" pitchFamily="18" charset="2"/>
              </a:rPr>
              <a:t>free(mot)</a:t>
            </a:r>
            <a:r>
              <a:rPr lang="fr-BE" sz="2000" dirty="0">
                <a:effectLst/>
                <a:latin typeface="Consolas" panose="020B0609020204030204" pitchFamily="49" charset="0"/>
                <a:sym typeface="Symbol" pitchFamily="18" charset="2"/>
              </a:rPr>
              <a:t>;</a:t>
            </a:r>
          </a:p>
        </p:txBody>
      </p:sp>
      <p:sp>
        <p:nvSpPr>
          <p:cNvPr id="4" name="Espace réservé du numéro de diapositive 3"/>
          <p:cNvSpPr>
            <a:spLocks noGrp="1"/>
          </p:cNvSpPr>
          <p:nvPr>
            <p:ph type="sldNum" sz="quarter" idx="12"/>
          </p:nvPr>
        </p:nvSpPr>
        <p:spPr/>
        <p:txBody>
          <a:bodyPr/>
          <a:lstStyle/>
          <a:p>
            <a:fld id="{C3802F8C-11F3-46C1-B9F8-0E87B99F30DE}" type="slidenum">
              <a:rPr lang="fr-BE" smtClean="0"/>
              <a:pPr/>
              <a:t>18</a:t>
            </a:fld>
            <a:endParaRPr lang="fr-BE"/>
          </a:p>
        </p:txBody>
      </p:sp>
      <p:sp>
        <p:nvSpPr>
          <p:cNvPr id="5" name="Espace réservé du pied de page 4">
            <a:extLst>
              <a:ext uri="{FF2B5EF4-FFF2-40B4-BE49-F238E27FC236}">
                <a16:creationId xmlns:a16="http://schemas.microsoft.com/office/drawing/2014/main" id="{C9CE8300-B924-4A61-B610-085C8FE7A8C2}"/>
              </a:ext>
            </a:extLst>
          </p:cNvPr>
          <p:cNvSpPr txBox="1">
            <a:spLocks/>
          </p:cNvSpPr>
          <p:nvPr/>
        </p:nvSpPr>
        <p:spPr>
          <a:xfrm>
            <a:off x="2339975" y="6426054"/>
            <a:ext cx="4464050" cy="339725"/>
          </a:xfrm>
          <a:prstGeom prst="rect">
            <a:avLst/>
          </a:prstGeom>
        </p:spPr>
        <p:txBody>
          <a:bodyPr/>
          <a:lstStyle>
            <a:defPPr>
              <a:defRPr lang="fr-FR"/>
            </a:defPPr>
            <a:lvl1pPr algn="l" rtl="0" fontAlgn="base">
              <a:spcBef>
                <a:spcPct val="0"/>
              </a:spcBef>
              <a:spcAft>
                <a:spcPct val="0"/>
              </a:spcAft>
              <a:defRPr kern="1200">
                <a:solidFill>
                  <a:srgbClr val="006782"/>
                </a:solidFill>
                <a:latin typeface="Verdana" charset="0"/>
                <a:ea typeface="ＭＳ Ｐゴシック" charset="0"/>
                <a:cs typeface="ＭＳ Ｐゴシック" charset="0"/>
              </a:defRPr>
            </a:lvl1pPr>
            <a:lvl2pPr marL="457200" algn="l" rtl="0" fontAlgn="base">
              <a:spcBef>
                <a:spcPct val="0"/>
              </a:spcBef>
              <a:spcAft>
                <a:spcPct val="0"/>
              </a:spcAft>
              <a:defRPr kern="1200">
                <a:solidFill>
                  <a:srgbClr val="006782"/>
                </a:solidFill>
                <a:latin typeface="Verdana" charset="0"/>
                <a:ea typeface="ＭＳ Ｐゴシック" charset="0"/>
                <a:cs typeface="ＭＳ Ｐゴシック" charset="0"/>
              </a:defRPr>
            </a:lvl2pPr>
            <a:lvl3pPr marL="914400" algn="l" rtl="0" fontAlgn="base">
              <a:spcBef>
                <a:spcPct val="0"/>
              </a:spcBef>
              <a:spcAft>
                <a:spcPct val="0"/>
              </a:spcAft>
              <a:defRPr kern="1200">
                <a:solidFill>
                  <a:srgbClr val="006782"/>
                </a:solidFill>
                <a:latin typeface="Verdana" charset="0"/>
                <a:ea typeface="ＭＳ Ｐゴシック" charset="0"/>
                <a:cs typeface="ＭＳ Ｐゴシック" charset="0"/>
              </a:defRPr>
            </a:lvl3pPr>
            <a:lvl4pPr marL="1371600" algn="l" rtl="0" fontAlgn="base">
              <a:spcBef>
                <a:spcPct val="0"/>
              </a:spcBef>
              <a:spcAft>
                <a:spcPct val="0"/>
              </a:spcAft>
              <a:defRPr kern="1200">
                <a:solidFill>
                  <a:srgbClr val="006782"/>
                </a:solidFill>
                <a:latin typeface="Verdana" charset="0"/>
                <a:ea typeface="ＭＳ Ｐゴシック" charset="0"/>
                <a:cs typeface="ＭＳ Ｐゴシック" charset="0"/>
              </a:defRPr>
            </a:lvl4pPr>
            <a:lvl5pPr marL="1828800" algn="l" rtl="0" fontAlgn="base">
              <a:spcBef>
                <a:spcPct val="0"/>
              </a:spcBef>
              <a:spcAft>
                <a:spcPct val="0"/>
              </a:spcAft>
              <a:defRPr kern="1200">
                <a:solidFill>
                  <a:srgbClr val="006782"/>
                </a:solidFill>
                <a:latin typeface="Verdana" charset="0"/>
                <a:ea typeface="ＭＳ Ｐゴシック" charset="0"/>
                <a:cs typeface="ＭＳ Ｐゴシック" charset="0"/>
              </a:defRPr>
            </a:lvl5pPr>
            <a:lvl6pPr marL="2286000" algn="l" defTabSz="457200" rtl="0" eaLnBrk="1" latinLnBrk="0" hangingPunct="1">
              <a:defRPr kern="1200">
                <a:solidFill>
                  <a:srgbClr val="006782"/>
                </a:solidFill>
                <a:latin typeface="Verdana" charset="0"/>
                <a:ea typeface="ＭＳ Ｐゴシック" charset="0"/>
                <a:cs typeface="ＭＳ Ｐゴシック" charset="0"/>
              </a:defRPr>
            </a:lvl6pPr>
            <a:lvl7pPr marL="2743200" algn="l" defTabSz="457200" rtl="0" eaLnBrk="1" latinLnBrk="0" hangingPunct="1">
              <a:defRPr kern="1200">
                <a:solidFill>
                  <a:srgbClr val="006782"/>
                </a:solidFill>
                <a:latin typeface="Verdana" charset="0"/>
                <a:ea typeface="ＭＳ Ｐゴシック" charset="0"/>
                <a:cs typeface="ＭＳ Ｐゴシック" charset="0"/>
              </a:defRPr>
            </a:lvl7pPr>
            <a:lvl8pPr marL="3200400" algn="l" defTabSz="457200" rtl="0" eaLnBrk="1" latinLnBrk="0" hangingPunct="1">
              <a:defRPr kern="1200">
                <a:solidFill>
                  <a:srgbClr val="006782"/>
                </a:solidFill>
                <a:latin typeface="Verdana" charset="0"/>
                <a:ea typeface="ＭＳ Ｐゴシック" charset="0"/>
                <a:cs typeface="ＭＳ Ｐゴシック" charset="0"/>
              </a:defRPr>
            </a:lvl8pPr>
            <a:lvl9pPr marL="3657600" algn="l" defTabSz="457200" rtl="0" eaLnBrk="1" latinLnBrk="0" hangingPunct="1">
              <a:defRPr kern="1200">
                <a:solidFill>
                  <a:srgbClr val="006782"/>
                </a:solidFill>
                <a:latin typeface="Verdana" charset="0"/>
                <a:ea typeface="ＭＳ Ｐゴシック" charset="0"/>
                <a:cs typeface="ＭＳ Ｐゴシック" charset="0"/>
              </a:defRPr>
            </a:lvl9pPr>
          </a:lstStyle>
          <a:p>
            <a:pPr algn="ctr"/>
            <a:r>
              <a:rPr lang="fr-FR" sz="1400" dirty="0">
                <a:solidFill>
                  <a:schemeClr val="tx1">
                    <a:lumMod val="75000"/>
                    <a:lumOff val="25000"/>
                  </a:schemeClr>
                </a:solidFill>
                <a:latin typeface="+mn-lt"/>
              </a:rPr>
              <a:t>Pointeurs</a:t>
            </a:r>
            <a:endParaRPr lang="fr-FR" dirty="0">
              <a:solidFill>
                <a:schemeClr val="tx1">
                  <a:lumMod val="75000"/>
                  <a:lumOff val="25000"/>
                </a:schemeClr>
              </a:solidFill>
              <a:latin typeface="+mn-lt"/>
            </a:endParaRPr>
          </a:p>
        </p:txBody>
      </p:sp>
    </p:spTree>
    <p:extLst>
      <p:ext uri="{BB962C8B-B14F-4D97-AF65-F5344CB8AC3E}">
        <p14:creationId xmlns:p14="http://schemas.microsoft.com/office/powerpoint/2010/main" val="336247647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628649" y="1282485"/>
            <a:ext cx="8515351" cy="5051640"/>
          </a:xfrm>
        </p:spPr>
        <p:txBody>
          <a:bodyPr/>
          <a:lstStyle/>
          <a:p>
            <a:pPr marL="447675" indent="-447675">
              <a:buNone/>
              <a:tabLst>
                <a:tab pos="3676650" algn="l"/>
                <a:tab pos="4038600" algn="l"/>
              </a:tabLst>
            </a:pPr>
            <a:r>
              <a:rPr lang="fr-BE" b="1" dirty="0"/>
              <a:t>2. 	Manipulation de structures de données plus complexes</a:t>
            </a:r>
          </a:p>
          <a:p>
            <a:pPr marL="1974850" indent="-1974850">
              <a:buNone/>
              <a:tabLst>
                <a:tab pos="2239963" algn="l"/>
                <a:tab pos="3403600" algn="l"/>
                <a:tab pos="3860800" algn="l"/>
              </a:tabLst>
            </a:pPr>
            <a:r>
              <a:rPr lang="fr-BE" sz="2400" b="1" dirty="0">
                <a:solidFill>
                  <a:schemeClr val="accent1"/>
                </a:solidFill>
              </a:rPr>
              <a:t>tableau</a:t>
            </a:r>
            <a:r>
              <a:rPr lang="fr-BE" sz="2400" dirty="0"/>
              <a:t>	</a:t>
            </a:r>
            <a:r>
              <a:rPr lang="fr-BE" sz="2400" b="1" dirty="0">
                <a:solidFill>
                  <a:schemeClr val="accent3"/>
                </a:solidFill>
              </a:rPr>
              <a:t>+</a:t>
            </a:r>
            <a:r>
              <a:rPr lang="fr-BE" sz="2400" dirty="0"/>
              <a:t>	Accès direct à un élément</a:t>
            </a:r>
            <a:endParaRPr lang="fr-BE" sz="2400" b="1" dirty="0">
              <a:solidFill>
                <a:schemeClr val="accent4"/>
              </a:solidFill>
            </a:endParaRPr>
          </a:p>
          <a:p>
            <a:pPr marL="1974850" indent="-1974850">
              <a:buNone/>
              <a:tabLst>
                <a:tab pos="2239963" algn="l"/>
                <a:tab pos="3403600" algn="l"/>
                <a:tab pos="3860800" algn="l"/>
              </a:tabLst>
            </a:pPr>
            <a:r>
              <a:rPr lang="fr-BE" sz="2400" b="1" dirty="0">
                <a:solidFill>
                  <a:schemeClr val="accent4"/>
                </a:solidFill>
              </a:rPr>
              <a:t>	-	</a:t>
            </a:r>
            <a:r>
              <a:rPr lang="fr-BE" sz="2400" dirty="0"/>
              <a:t>Si triés </a:t>
            </a:r>
            <a:r>
              <a:rPr lang="fr-BE" sz="2400" dirty="0">
                <a:sym typeface="Wingdings" panose="05000000000000000000" pitchFamily="2" charset="2"/>
              </a:rPr>
              <a:t> ajouts/suppressions =&gt; décalages</a:t>
            </a:r>
          </a:p>
          <a:p>
            <a:pPr marL="1974850" indent="-1974850">
              <a:buNone/>
              <a:tabLst>
                <a:tab pos="2239963" algn="l"/>
                <a:tab pos="3403600" algn="l"/>
                <a:tab pos="3860800" algn="l"/>
              </a:tabLst>
            </a:pPr>
            <a:endParaRPr lang="fr-BE" sz="2000" dirty="0"/>
          </a:p>
          <a:p>
            <a:pPr marL="1974850" indent="-1974850">
              <a:buNone/>
              <a:tabLst>
                <a:tab pos="2239963" algn="l"/>
                <a:tab pos="3403600" algn="l"/>
                <a:tab pos="3860800" algn="l"/>
              </a:tabLst>
            </a:pPr>
            <a:endParaRPr lang="fr-BE" sz="2000" dirty="0"/>
          </a:p>
          <a:p>
            <a:pPr marL="1974850" indent="-1974850">
              <a:buNone/>
              <a:tabLst>
                <a:tab pos="2239963" algn="l"/>
                <a:tab pos="3403600" algn="l"/>
                <a:tab pos="3860800" algn="l"/>
              </a:tabLst>
            </a:pPr>
            <a:endParaRPr lang="fr-BE" sz="2400" b="1" dirty="0">
              <a:solidFill>
                <a:schemeClr val="accent5"/>
              </a:solidFill>
            </a:endParaRPr>
          </a:p>
          <a:p>
            <a:pPr marL="1974850" indent="-1974850">
              <a:buNone/>
              <a:tabLst>
                <a:tab pos="2239963" algn="l"/>
                <a:tab pos="3403600" algn="l"/>
                <a:tab pos="3860800" algn="l"/>
              </a:tabLst>
            </a:pPr>
            <a:r>
              <a:rPr lang="fr-BE" sz="2400" b="1" dirty="0">
                <a:solidFill>
                  <a:schemeClr val="accent1"/>
                </a:solidFill>
              </a:rPr>
              <a:t>liste chainée</a:t>
            </a:r>
            <a:r>
              <a:rPr lang="fr-BE" sz="2400" dirty="0"/>
              <a:t> 	</a:t>
            </a:r>
            <a:r>
              <a:rPr lang="fr-BE" sz="2400" b="1" dirty="0">
                <a:solidFill>
                  <a:schemeClr val="accent3"/>
                </a:solidFill>
              </a:rPr>
              <a:t>+</a:t>
            </a:r>
            <a:r>
              <a:rPr lang="fr-BE" sz="2400" dirty="0"/>
              <a:t>	Si triés </a:t>
            </a:r>
            <a:r>
              <a:rPr lang="fr-BE" sz="2400" dirty="0">
                <a:sym typeface="Wingdings" panose="05000000000000000000" pitchFamily="2" charset="2"/>
              </a:rPr>
              <a:t> ajout/suppressions faciles</a:t>
            </a:r>
            <a:br>
              <a:rPr lang="fr-BE" sz="2400" dirty="0"/>
            </a:br>
            <a:r>
              <a:rPr lang="fr-BE" sz="2400" b="1" dirty="0">
                <a:solidFill>
                  <a:schemeClr val="accent4"/>
                </a:solidFill>
              </a:rPr>
              <a:t>-	</a:t>
            </a:r>
            <a:r>
              <a:rPr lang="fr-BE" sz="2400" dirty="0"/>
              <a:t> Pas d’accès direct à un élément</a:t>
            </a:r>
            <a:endParaRPr lang="fr-BE" sz="2000" dirty="0"/>
          </a:p>
        </p:txBody>
      </p:sp>
      <p:sp>
        <p:nvSpPr>
          <p:cNvPr id="146434" name="Rectangle 2"/>
          <p:cNvSpPr>
            <a:spLocks noGrp="1" noChangeArrowheads="1"/>
          </p:cNvSpPr>
          <p:nvPr>
            <p:ph type="title"/>
          </p:nvPr>
        </p:nvSpPr>
        <p:spPr/>
        <p:txBody>
          <a:bodyPr/>
          <a:lstStyle/>
          <a:p>
            <a:r>
              <a:rPr lang="fr-BE" dirty="0"/>
              <a:t>Applications des pointeurs</a:t>
            </a:r>
            <a:endParaRPr lang="en-US" dirty="0"/>
          </a:p>
        </p:txBody>
      </p:sp>
      <p:sp>
        <p:nvSpPr>
          <p:cNvPr id="4" name="Espace réservé du numéro de diapositive 3"/>
          <p:cNvSpPr>
            <a:spLocks noGrp="1"/>
          </p:cNvSpPr>
          <p:nvPr>
            <p:ph type="sldNum" sz="quarter" idx="12"/>
          </p:nvPr>
        </p:nvSpPr>
        <p:spPr/>
        <p:txBody>
          <a:bodyPr/>
          <a:lstStyle/>
          <a:p>
            <a:fld id="{C3802F8C-11F3-46C1-B9F8-0E87B99F30DE}" type="slidenum">
              <a:rPr lang="fr-BE" smtClean="0"/>
              <a:pPr/>
              <a:t>19</a:t>
            </a:fld>
            <a:endParaRPr lang="fr-BE" dirty="0"/>
          </a:p>
        </p:txBody>
      </p:sp>
      <p:sp>
        <p:nvSpPr>
          <p:cNvPr id="146436" name="Text Box 4"/>
          <p:cNvSpPr txBox="1">
            <a:spLocks noChangeArrowheads="1"/>
          </p:cNvSpPr>
          <p:nvPr/>
        </p:nvSpPr>
        <p:spPr bwMode="auto">
          <a:xfrm>
            <a:off x="1447800" y="6248400"/>
            <a:ext cx="685800" cy="366713"/>
          </a:xfrm>
          <a:prstGeom prst="rect">
            <a:avLst/>
          </a:prstGeom>
          <a:noFill/>
          <a:ln w="9525">
            <a:noFill/>
            <a:miter lim="800000"/>
            <a:headEnd/>
            <a:tailEnd/>
          </a:ln>
        </p:spPr>
        <p:txBody>
          <a:bodyPr>
            <a:spAutoFit/>
          </a:bodyPr>
          <a:lstStyle/>
          <a:p>
            <a:pPr>
              <a:spcBef>
                <a:spcPct val="50000"/>
              </a:spcBef>
            </a:pPr>
            <a:endParaRPr lang="fr-FR" sz="1800"/>
          </a:p>
        </p:txBody>
      </p:sp>
      <p:sp>
        <p:nvSpPr>
          <p:cNvPr id="5" name="Double flèche verticale 4"/>
          <p:cNvSpPr/>
          <p:nvPr/>
        </p:nvSpPr>
        <p:spPr>
          <a:xfrm>
            <a:off x="1281708" y="2817345"/>
            <a:ext cx="332184" cy="109628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solidFill>
                <a:schemeClr val="accent1"/>
              </a:solidFill>
            </a:endParaRPr>
          </a:p>
        </p:txBody>
      </p:sp>
      <p:sp>
        <p:nvSpPr>
          <p:cNvPr id="7" name="Espace réservé du pied de page 4">
            <a:extLst>
              <a:ext uri="{FF2B5EF4-FFF2-40B4-BE49-F238E27FC236}">
                <a16:creationId xmlns:a16="http://schemas.microsoft.com/office/drawing/2014/main" id="{3004B436-EAD9-45ED-BAA6-0DDECB0561BF}"/>
              </a:ext>
            </a:extLst>
          </p:cNvPr>
          <p:cNvSpPr txBox="1">
            <a:spLocks/>
          </p:cNvSpPr>
          <p:nvPr/>
        </p:nvSpPr>
        <p:spPr>
          <a:xfrm>
            <a:off x="2339975" y="6426054"/>
            <a:ext cx="4464050" cy="339725"/>
          </a:xfrm>
          <a:prstGeom prst="rect">
            <a:avLst/>
          </a:prstGeom>
        </p:spPr>
        <p:txBody>
          <a:bodyPr/>
          <a:lstStyle>
            <a:defPPr>
              <a:defRPr lang="fr-FR"/>
            </a:defPPr>
            <a:lvl1pPr algn="l" rtl="0" fontAlgn="base">
              <a:spcBef>
                <a:spcPct val="0"/>
              </a:spcBef>
              <a:spcAft>
                <a:spcPct val="0"/>
              </a:spcAft>
              <a:defRPr kern="1200">
                <a:solidFill>
                  <a:srgbClr val="006782"/>
                </a:solidFill>
                <a:latin typeface="Verdana" charset="0"/>
                <a:ea typeface="ＭＳ Ｐゴシック" charset="0"/>
                <a:cs typeface="ＭＳ Ｐゴシック" charset="0"/>
              </a:defRPr>
            </a:lvl1pPr>
            <a:lvl2pPr marL="457200" algn="l" rtl="0" fontAlgn="base">
              <a:spcBef>
                <a:spcPct val="0"/>
              </a:spcBef>
              <a:spcAft>
                <a:spcPct val="0"/>
              </a:spcAft>
              <a:defRPr kern="1200">
                <a:solidFill>
                  <a:srgbClr val="006782"/>
                </a:solidFill>
                <a:latin typeface="Verdana" charset="0"/>
                <a:ea typeface="ＭＳ Ｐゴシック" charset="0"/>
                <a:cs typeface="ＭＳ Ｐゴシック" charset="0"/>
              </a:defRPr>
            </a:lvl2pPr>
            <a:lvl3pPr marL="914400" algn="l" rtl="0" fontAlgn="base">
              <a:spcBef>
                <a:spcPct val="0"/>
              </a:spcBef>
              <a:spcAft>
                <a:spcPct val="0"/>
              </a:spcAft>
              <a:defRPr kern="1200">
                <a:solidFill>
                  <a:srgbClr val="006782"/>
                </a:solidFill>
                <a:latin typeface="Verdana" charset="0"/>
                <a:ea typeface="ＭＳ Ｐゴシック" charset="0"/>
                <a:cs typeface="ＭＳ Ｐゴシック" charset="0"/>
              </a:defRPr>
            </a:lvl3pPr>
            <a:lvl4pPr marL="1371600" algn="l" rtl="0" fontAlgn="base">
              <a:spcBef>
                <a:spcPct val="0"/>
              </a:spcBef>
              <a:spcAft>
                <a:spcPct val="0"/>
              </a:spcAft>
              <a:defRPr kern="1200">
                <a:solidFill>
                  <a:srgbClr val="006782"/>
                </a:solidFill>
                <a:latin typeface="Verdana" charset="0"/>
                <a:ea typeface="ＭＳ Ｐゴシック" charset="0"/>
                <a:cs typeface="ＭＳ Ｐゴシック" charset="0"/>
              </a:defRPr>
            </a:lvl4pPr>
            <a:lvl5pPr marL="1828800" algn="l" rtl="0" fontAlgn="base">
              <a:spcBef>
                <a:spcPct val="0"/>
              </a:spcBef>
              <a:spcAft>
                <a:spcPct val="0"/>
              </a:spcAft>
              <a:defRPr kern="1200">
                <a:solidFill>
                  <a:srgbClr val="006782"/>
                </a:solidFill>
                <a:latin typeface="Verdana" charset="0"/>
                <a:ea typeface="ＭＳ Ｐゴシック" charset="0"/>
                <a:cs typeface="ＭＳ Ｐゴシック" charset="0"/>
              </a:defRPr>
            </a:lvl5pPr>
            <a:lvl6pPr marL="2286000" algn="l" defTabSz="457200" rtl="0" eaLnBrk="1" latinLnBrk="0" hangingPunct="1">
              <a:defRPr kern="1200">
                <a:solidFill>
                  <a:srgbClr val="006782"/>
                </a:solidFill>
                <a:latin typeface="Verdana" charset="0"/>
                <a:ea typeface="ＭＳ Ｐゴシック" charset="0"/>
                <a:cs typeface="ＭＳ Ｐゴシック" charset="0"/>
              </a:defRPr>
            </a:lvl6pPr>
            <a:lvl7pPr marL="2743200" algn="l" defTabSz="457200" rtl="0" eaLnBrk="1" latinLnBrk="0" hangingPunct="1">
              <a:defRPr kern="1200">
                <a:solidFill>
                  <a:srgbClr val="006782"/>
                </a:solidFill>
                <a:latin typeface="Verdana" charset="0"/>
                <a:ea typeface="ＭＳ Ｐゴシック" charset="0"/>
                <a:cs typeface="ＭＳ Ｐゴシック" charset="0"/>
              </a:defRPr>
            </a:lvl7pPr>
            <a:lvl8pPr marL="3200400" algn="l" defTabSz="457200" rtl="0" eaLnBrk="1" latinLnBrk="0" hangingPunct="1">
              <a:defRPr kern="1200">
                <a:solidFill>
                  <a:srgbClr val="006782"/>
                </a:solidFill>
                <a:latin typeface="Verdana" charset="0"/>
                <a:ea typeface="ＭＳ Ｐゴシック" charset="0"/>
                <a:cs typeface="ＭＳ Ｐゴシック" charset="0"/>
              </a:defRPr>
            </a:lvl8pPr>
            <a:lvl9pPr marL="3657600" algn="l" defTabSz="457200" rtl="0" eaLnBrk="1" latinLnBrk="0" hangingPunct="1">
              <a:defRPr kern="1200">
                <a:solidFill>
                  <a:srgbClr val="006782"/>
                </a:solidFill>
                <a:latin typeface="Verdana" charset="0"/>
                <a:ea typeface="ＭＳ Ｐゴシック" charset="0"/>
                <a:cs typeface="ＭＳ Ｐゴシック" charset="0"/>
              </a:defRPr>
            </a:lvl9pPr>
          </a:lstStyle>
          <a:p>
            <a:pPr algn="ctr"/>
            <a:r>
              <a:rPr lang="fr-FR" sz="1400" dirty="0">
                <a:solidFill>
                  <a:schemeClr val="tx1">
                    <a:lumMod val="75000"/>
                    <a:lumOff val="25000"/>
                  </a:schemeClr>
                </a:solidFill>
                <a:latin typeface="+mn-lt"/>
              </a:rPr>
              <a:t>Pointeurs</a:t>
            </a:r>
            <a:endParaRPr lang="fr-FR" dirty="0">
              <a:solidFill>
                <a:schemeClr val="tx1">
                  <a:lumMod val="75000"/>
                  <a:lumOff val="25000"/>
                </a:schemeClr>
              </a:solidFill>
              <a:latin typeface="+mn-lt"/>
            </a:endParaRPr>
          </a:p>
        </p:txBody>
      </p:sp>
    </p:spTree>
    <p:extLst>
      <p:ext uri="{BB962C8B-B14F-4D97-AF65-F5344CB8AC3E}">
        <p14:creationId xmlns:p14="http://schemas.microsoft.com/office/powerpoint/2010/main" val="1956326302"/>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à coins arrondis 13">
            <a:extLst>
              <a:ext uri="{FF2B5EF4-FFF2-40B4-BE49-F238E27FC236}">
                <a16:creationId xmlns:a16="http://schemas.microsoft.com/office/drawing/2014/main" id="{BF21EEA0-50D9-4B74-9A8A-C68416463C6C}"/>
              </a:ext>
            </a:extLst>
          </p:cNvPr>
          <p:cNvSpPr/>
          <p:nvPr/>
        </p:nvSpPr>
        <p:spPr>
          <a:xfrm>
            <a:off x="1789142" y="4228304"/>
            <a:ext cx="2853978" cy="307777"/>
          </a:xfrm>
          <a:prstGeom prst="roundRect">
            <a:avLst/>
          </a:prstGeom>
          <a:solidFill>
            <a:schemeClr val="accent5">
              <a:lumMod val="20000"/>
              <a:lumOff val="80000"/>
            </a:schemeClr>
          </a:solidFill>
          <a:ln>
            <a:solidFill>
              <a:schemeClr val="accent5"/>
            </a:solidFill>
          </a:ln>
        </p:spPr>
        <p:style>
          <a:lnRef idx="1">
            <a:schemeClr val="accent5"/>
          </a:lnRef>
          <a:fillRef idx="2">
            <a:schemeClr val="accent5"/>
          </a:fillRef>
          <a:effectRef idx="1">
            <a:schemeClr val="accent5"/>
          </a:effectRef>
          <a:fontRef idx="minor">
            <a:schemeClr val="dk1"/>
          </a:fontRef>
        </p:style>
        <p:txBody>
          <a:bodyPr rtlCol="0" anchor="ctr"/>
          <a:lstStyle/>
          <a:p>
            <a:pPr algn="r"/>
            <a:r>
              <a:rPr lang="fr-BE" dirty="0">
                <a:solidFill>
                  <a:schemeClr val="accent5"/>
                </a:solidFill>
              </a:rPr>
              <a:t>Adresse de </a:t>
            </a:r>
            <a:r>
              <a:rPr lang="fr-BE" dirty="0">
                <a:solidFill>
                  <a:schemeClr val="accent5"/>
                </a:solidFill>
                <a:latin typeface="Consolas" panose="020B0609020204030204" pitchFamily="49" charset="0"/>
              </a:rPr>
              <a:t>lettre</a:t>
            </a:r>
          </a:p>
        </p:txBody>
      </p:sp>
      <p:sp>
        <p:nvSpPr>
          <p:cNvPr id="14" name="Espace réservé du contenu 13"/>
          <p:cNvSpPr>
            <a:spLocks noGrp="1"/>
          </p:cNvSpPr>
          <p:nvPr>
            <p:ph idx="1"/>
          </p:nvPr>
        </p:nvSpPr>
        <p:spPr/>
        <p:txBody>
          <a:bodyPr/>
          <a:lstStyle/>
          <a:p>
            <a:pPr marL="0" indent="0">
              <a:spcBef>
                <a:spcPts val="0"/>
              </a:spcBef>
              <a:spcAft>
                <a:spcPts val="300"/>
              </a:spcAft>
              <a:buNone/>
            </a:pPr>
            <a:r>
              <a:rPr lang="fr-BE" sz="2000" dirty="0">
                <a:solidFill>
                  <a:schemeClr val="tx1"/>
                </a:solidFill>
                <a:latin typeface="Consolas" panose="020B0609020204030204" pitchFamily="49" charset="0"/>
              </a:rPr>
              <a:t>char lettre = 'f';</a:t>
            </a:r>
          </a:p>
          <a:p>
            <a:pPr marL="0" indent="0">
              <a:spcBef>
                <a:spcPts val="0"/>
              </a:spcBef>
              <a:spcAft>
                <a:spcPts val="300"/>
              </a:spcAft>
              <a:buNone/>
            </a:pPr>
            <a:r>
              <a:rPr lang="fr-BE" sz="2000" dirty="0">
                <a:solidFill>
                  <a:schemeClr val="accent3"/>
                </a:solidFill>
                <a:latin typeface="Consolas" panose="020B0609020204030204" pitchFamily="49" charset="0"/>
                <a:sym typeface="Symbol" pitchFamily="18" charset="2"/>
              </a:rPr>
              <a:t>//déclaration et initialisation</a:t>
            </a:r>
            <a:endParaRPr lang="fr-BE" sz="2000" dirty="0">
              <a:solidFill>
                <a:schemeClr val="accent3"/>
              </a:solidFill>
              <a:latin typeface="Consolas" panose="020B0609020204030204" pitchFamily="49" charset="0"/>
            </a:endParaRPr>
          </a:p>
          <a:p>
            <a:pPr marL="0" indent="0">
              <a:spcBef>
                <a:spcPts val="0"/>
              </a:spcBef>
              <a:spcAft>
                <a:spcPts val="300"/>
              </a:spcAft>
              <a:buNone/>
            </a:pPr>
            <a:r>
              <a:rPr lang="fr-BE" sz="2000" dirty="0">
                <a:solidFill>
                  <a:schemeClr val="tx1"/>
                </a:solidFill>
                <a:latin typeface="Consolas" panose="020B0609020204030204" pitchFamily="49" charset="0"/>
              </a:rPr>
              <a:t>char </a:t>
            </a:r>
            <a:r>
              <a:rPr lang="fr-BE" sz="2000" dirty="0">
                <a:solidFill>
                  <a:schemeClr val="tx1"/>
                </a:solidFill>
                <a:effectLst>
                  <a:glow rad="139700">
                    <a:schemeClr val="accent5">
                      <a:satMod val="175000"/>
                      <a:alpha val="40000"/>
                    </a:schemeClr>
                  </a:glow>
                </a:effectLst>
                <a:latin typeface="Consolas" panose="020B0609020204030204" pitchFamily="49" charset="0"/>
              </a:rPr>
              <a:t>*</a:t>
            </a:r>
            <a:r>
              <a:rPr lang="fr-BE" sz="2000" dirty="0">
                <a:solidFill>
                  <a:schemeClr val="tx1"/>
                </a:solidFill>
                <a:latin typeface="Consolas" panose="020B0609020204030204" pitchFamily="49" charset="0"/>
              </a:rPr>
              <a:t> </a:t>
            </a:r>
            <a:r>
              <a:rPr lang="fr-BE" sz="2000" dirty="0" err="1">
                <a:solidFill>
                  <a:schemeClr val="tx1"/>
                </a:solidFill>
                <a:latin typeface="Consolas" panose="020B0609020204030204" pitchFamily="49" charset="0"/>
              </a:rPr>
              <a:t>pLettre</a:t>
            </a:r>
            <a:r>
              <a:rPr lang="fr-BE" sz="2000" dirty="0">
                <a:solidFill>
                  <a:schemeClr val="tx1"/>
                </a:solidFill>
                <a:latin typeface="Consolas" panose="020B0609020204030204" pitchFamily="49" charset="0"/>
              </a:rPr>
              <a:t> = </a:t>
            </a:r>
            <a:r>
              <a:rPr lang="fr-BE" sz="2000" dirty="0">
                <a:solidFill>
                  <a:schemeClr val="tx1"/>
                </a:solidFill>
                <a:effectLst>
                  <a:glow rad="139700">
                    <a:schemeClr val="accent5">
                      <a:satMod val="175000"/>
                      <a:alpha val="40000"/>
                    </a:schemeClr>
                  </a:glow>
                </a:effectLst>
                <a:latin typeface="Consolas" panose="020B0609020204030204" pitchFamily="49" charset="0"/>
              </a:rPr>
              <a:t>&amp;</a:t>
            </a:r>
            <a:r>
              <a:rPr lang="fr-BE" sz="2000" dirty="0">
                <a:solidFill>
                  <a:schemeClr val="tx1"/>
                </a:solidFill>
                <a:latin typeface="Consolas" panose="020B0609020204030204" pitchFamily="49" charset="0"/>
              </a:rPr>
              <a:t>lettre;</a:t>
            </a:r>
            <a:endParaRPr lang="en-GB" sz="2000" dirty="0">
              <a:solidFill>
                <a:schemeClr val="tx1"/>
              </a:solidFill>
              <a:latin typeface="Consolas" panose="020B0609020204030204" pitchFamily="49" charset="0"/>
            </a:endParaRPr>
          </a:p>
        </p:txBody>
      </p:sp>
      <p:sp>
        <p:nvSpPr>
          <p:cNvPr id="133122" name="Rectangle 2"/>
          <p:cNvSpPr>
            <a:spLocks noGrp="1" noChangeArrowheads="1"/>
          </p:cNvSpPr>
          <p:nvPr>
            <p:ph type="title"/>
          </p:nvPr>
        </p:nvSpPr>
        <p:spPr/>
        <p:txBody>
          <a:bodyPr/>
          <a:lstStyle/>
          <a:p>
            <a:r>
              <a:rPr lang="fr-BE" dirty="0"/>
              <a:t>Déclaration et initialisation</a:t>
            </a:r>
            <a:endParaRPr lang="en-US" dirty="0"/>
          </a:p>
        </p:txBody>
      </p:sp>
      <p:sp>
        <p:nvSpPr>
          <p:cNvPr id="6" name="Espace réservé du numéro de diapositive 5"/>
          <p:cNvSpPr>
            <a:spLocks noGrp="1"/>
          </p:cNvSpPr>
          <p:nvPr>
            <p:ph type="sldNum" sz="quarter" idx="12"/>
          </p:nvPr>
        </p:nvSpPr>
        <p:spPr/>
        <p:txBody>
          <a:bodyPr/>
          <a:lstStyle/>
          <a:p>
            <a:fld id="{C3802F8C-11F3-46C1-B9F8-0E87B99F30DE}" type="slidenum">
              <a:rPr lang="fr-BE" smtClean="0"/>
              <a:pPr/>
              <a:t>2</a:t>
            </a:fld>
            <a:endParaRPr lang="fr-BE"/>
          </a:p>
        </p:txBody>
      </p:sp>
      <p:grpSp>
        <p:nvGrpSpPr>
          <p:cNvPr id="32" name="Groupe 31"/>
          <p:cNvGrpSpPr/>
          <p:nvPr/>
        </p:nvGrpSpPr>
        <p:grpSpPr>
          <a:xfrm>
            <a:off x="1751091" y="3409501"/>
            <a:ext cx="898966" cy="1129482"/>
            <a:chOff x="3923928" y="2823319"/>
            <a:chExt cx="898966" cy="1129482"/>
          </a:xfrm>
        </p:grpSpPr>
        <p:sp>
          <p:nvSpPr>
            <p:cNvPr id="33" name="ZoneTexte 32"/>
            <p:cNvSpPr txBox="1"/>
            <p:nvPr/>
          </p:nvSpPr>
          <p:spPr>
            <a:xfrm>
              <a:off x="3923928" y="3645024"/>
              <a:ext cx="822661" cy="307777"/>
            </a:xfrm>
            <a:prstGeom prst="rect">
              <a:avLst/>
            </a:prstGeom>
            <a:noFill/>
          </p:spPr>
          <p:txBody>
            <a:bodyPr wrap="none" rtlCol="0">
              <a:spAutoFit/>
            </a:bodyPr>
            <a:lstStyle/>
            <a:p>
              <a:r>
                <a:rPr lang="fr-BE" sz="1400" dirty="0">
                  <a:solidFill>
                    <a:schemeClr val="tx1"/>
                  </a:solidFill>
                  <a:latin typeface="+mn-lt"/>
                </a:rPr>
                <a:t>0x2A1C</a:t>
              </a:r>
            </a:p>
          </p:txBody>
        </p:sp>
        <p:sp>
          <p:nvSpPr>
            <p:cNvPr id="34" name="ZoneTexte 33"/>
            <p:cNvSpPr txBox="1"/>
            <p:nvPr/>
          </p:nvSpPr>
          <p:spPr>
            <a:xfrm>
              <a:off x="4139952" y="3212976"/>
              <a:ext cx="263214" cy="400110"/>
            </a:xfrm>
            <a:prstGeom prst="rect">
              <a:avLst/>
            </a:prstGeom>
            <a:ln/>
          </p:spPr>
          <p:style>
            <a:lnRef idx="2">
              <a:schemeClr val="accent2"/>
            </a:lnRef>
            <a:fillRef idx="1">
              <a:schemeClr val="lt1"/>
            </a:fillRef>
            <a:effectRef idx="0">
              <a:schemeClr val="accent2"/>
            </a:effectRef>
            <a:fontRef idx="minor">
              <a:schemeClr val="dk1"/>
            </a:fontRef>
          </p:style>
          <p:txBody>
            <a:bodyPr wrap="none" rtlCol="0">
              <a:spAutoFit/>
            </a:bodyPr>
            <a:lstStyle/>
            <a:p>
              <a:r>
                <a:rPr lang="fr-BE" sz="2000" dirty="0">
                  <a:latin typeface="+mn-lt"/>
                </a:rPr>
                <a:t>f</a:t>
              </a:r>
              <a:endParaRPr lang="fr-BE" dirty="0">
                <a:latin typeface="+mn-lt"/>
              </a:endParaRPr>
            </a:p>
          </p:txBody>
        </p:sp>
        <p:sp>
          <p:nvSpPr>
            <p:cNvPr id="35" name="ZoneTexte 34"/>
            <p:cNvSpPr txBox="1"/>
            <p:nvPr/>
          </p:nvSpPr>
          <p:spPr>
            <a:xfrm>
              <a:off x="4067944" y="2823319"/>
              <a:ext cx="754950" cy="400110"/>
            </a:xfrm>
            <a:prstGeom prst="rect">
              <a:avLst/>
            </a:prstGeom>
            <a:noFill/>
          </p:spPr>
          <p:txBody>
            <a:bodyPr wrap="none" rtlCol="0">
              <a:spAutoFit/>
            </a:bodyPr>
            <a:lstStyle/>
            <a:p>
              <a:r>
                <a:rPr lang="fr-BE" sz="2000" dirty="0">
                  <a:solidFill>
                    <a:schemeClr val="tx1"/>
                  </a:solidFill>
                  <a:latin typeface="+mn-lt"/>
                </a:rPr>
                <a:t>lettre</a:t>
              </a:r>
            </a:p>
          </p:txBody>
        </p:sp>
      </p:grpSp>
      <p:grpSp>
        <p:nvGrpSpPr>
          <p:cNvPr id="36" name="Groupe 35"/>
          <p:cNvGrpSpPr/>
          <p:nvPr/>
        </p:nvGrpSpPr>
        <p:grpSpPr>
          <a:xfrm>
            <a:off x="1751091" y="4960578"/>
            <a:ext cx="1392159" cy="1129482"/>
            <a:chOff x="3923928" y="2823319"/>
            <a:chExt cx="1186161" cy="1129482"/>
          </a:xfrm>
        </p:grpSpPr>
        <p:sp>
          <p:nvSpPr>
            <p:cNvPr id="37" name="ZoneTexte 36"/>
            <p:cNvSpPr txBox="1"/>
            <p:nvPr/>
          </p:nvSpPr>
          <p:spPr>
            <a:xfrm>
              <a:off x="4139952" y="3212976"/>
              <a:ext cx="970137" cy="400110"/>
            </a:xfrm>
            <a:prstGeom prst="rect">
              <a:avLst/>
            </a:prstGeom>
            <a:ln/>
          </p:spPr>
          <p:style>
            <a:lnRef idx="2">
              <a:schemeClr val="accent2"/>
            </a:lnRef>
            <a:fillRef idx="1">
              <a:schemeClr val="lt1"/>
            </a:fillRef>
            <a:effectRef idx="0">
              <a:schemeClr val="accent2"/>
            </a:effectRef>
            <a:fontRef idx="minor">
              <a:schemeClr val="dk1"/>
            </a:fontRef>
          </p:style>
          <p:txBody>
            <a:bodyPr wrap="none" rtlCol="0">
              <a:spAutoFit/>
            </a:bodyPr>
            <a:lstStyle/>
            <a:p>
              <a:r>
                <a:rPr lang="fr-BE" sz="2000" dirty="0">
                  <a:latin typeface="+mn-lt"/>
                </a:rPr>
                <a:t>0x2A1C</a:t>
              </a:r>
            </a:p>
          </p:txBody>
        </p:sp>
        <p:sp>
          <p:nvSpPr>
            <p:cNvPr id="38" name="ZoneTexte 37"/>
            <p:cNvSpPr txBox="1"/>
            <p:nvPr/>
          </p:nvSpPr>
          <p:spPr>
            <a:xfrm>
              <a:off x="4067944" y="2823319"/>
              <a:ext cx="836147" cy="400110"/>
            </a:xfrm>
            <a:prstGeom prst="rect">
              <a:avLst/>
            </a:prstGeom>
            <a:noFill/>
          </p:spPr>
          <p:txBody>
            <a:bodyPr wrap="none" rtlCol="0">
              <a:spAutoFit/>
            </a:bodyPr>
            <a:lstStyle/>
            <a:p>
              <a:r>
                <a:rPr lang="fr-BE" sz="2000" dirty="0" err="1">
                  <a:solidFill>
                    <a:schemeClr val="tx1"/>
                  </a:solidFill>
                  <a:latin typeface="+mn-lt"/>
                </a:rPr>
                <a:t>pLettre</a:t>
              </a:r>
              <a:endParaRPr lang="fr-BE" sz="2000" dirty="0">
                <a:solidFill>
                  <a:schemeClr val="tx1"/>
                </a:solidFill>
                <a:latin typeface="+mn-lt"/>
              </a:endParaRPr>
            </a:p>
          </p:txBody>
        </p:sp>
        <p:sp>
          <p:nvSpPr>
            <p:cNvPr id="39" name="ZoneTexte 38"/>
            <p:cNvSpPr txBox="1"/>
            <p:nvPr/>
          </p:nvSpPr>
          <p:spPr>
            <a:xfrm>
              <a:off x="3923928" y="3645024"/>
              <a:ext cx="737702" cy="307777"/>
            </a:xfrm>
            <a:prstGeom prst="rect">
              <a:avLst/>
            </a:prstGeom>
            <a:noFill/>
          </p:spPr>
          <p:txBody>
            <a:bodyPr wrap="none" rtlCol="0">
              <a:spAutoFit/>
            </a:bodyPr>
            <a:lstStyle/>
            <a:p>
              <a:r>
                <a:rPr lang="fr-BE" sz="1400" dirty="0">
                  <a:solidFill>
                    <a:schemeClr val="bg1">
                      <a:lumMod val="50000"/>
                    </a:schemeClr>
                  </a:solidFill>
                  <a:latin typeface="+mn-lt"/>
                </a:rPr>
                <a:t>0xC17A</a:t>
              </a:r>
            </a:p>
          </p:txBody>
        </p:sp>
      </p:grpSp>
      <p:sp>
        <p:nvSpPr>
          <p:cNvPr id="41" name="Rectangle à coins arrondis 40"/>
          <p:cNvSpPr/>
          <p:nvPr/>
        </p:nvSpPr>
        <p:spPr>
          <a:xfrm>
            <a:off x="466271" y="2441338"/>
            <a:ext cx="8220529" cy="624111"/>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fr-BE" sz="1800" dirty="0" err="1">
                <a:solidFill>
                  <a:schemeClr val="accent2"/>
                </a:solidFill>
                <a:latin typeface="Consolas" panose="020B0609020204030204" pitchFamily="49" charset="0"/>
              </a:rPr>
              <a:t>pLettre</a:t>
            </a:r>
            <a:r>
              <a:rPr lang="fr-BE" sz="1800" dirty="0">
                <a:solidFill>
                  <a:schemeClr val="accent2"/>
                </a:solidFill>
              </a:rPr>
              <a:t> est un </a:t>
            </a:r>
            <a:r>
              <a:rPr lang="fr-BE" sz="1800" b="1" dirty="0">
                <a:solidFill>
                  <a:schemeClr val="accent2"/>
                </a:solidFill>
              </a:rPr>
              <a:t>pointeur</a:t>
            </a:r>
            <a:r>
              <a:rPr lang="fr-BE" sz="1800" dirty="0">
                <a:solidFill>
                  <a:schemeClr val="accent2"/>
                </a:solidFill>
              </a:rPr>
              <a:t> sur une variable de type </a:t>
            </a:r>
            <a:r>
              <a:rPr lang="fr-BE" sz="1800" dirty="0">
                <a:solidFill>
                  <a:schemeClr val="accent2"/>
                </a:solidFill>
                <a:latin typeface="Consolas" panose="020B0609020204030204" pitchFamily="49" charset="0"/>
              </a:rPr>
              <a:t>char</a:t>
            </a:r>
            <a:r>
              <a:rPr lang="fr-BE" sz="1800" dirty="0">
                <a:solidFill>
                  <a:schemeClr val="accent2"/>
                </a:solidFill>
              </a:rPr>
              <a:t> </a:t>
            </a:r>
          </a:p>
          <a:p>
            <a:r>
              <a:rPr lang="fr-BE" sz="1800" dirty="0">
                <a:solidFill>
                  <a:schemeClr val="accent2"/>
                </a:solidFill>
              </a:rPr>
              <a:t>et contient l'</a:t>
            </a:r>
            <a:r>
              <a:rPr lang="fr-BE" sz="1800" b="1" dirty="0">
                <a:solidFill>
                  <a:schemeClr val="accent2"/>
                </a:solidFill>
              </a:rPr>
              <a:t>adresse du premier octet</a:t>
            </a:r>
            <a:r>
              <a:rPr lang="fr-BE" sz="1800" dirty="0">
                <a:solidFill>
                  <a:schemeClr val="accent2"/>
                </a:solidFill>
              </a:rPr>
              <a:t> occupé par la variable </a:t>
            </a:r>
            <a:r>
              <a:rPr lang="fr-BE" sz="1800" dirty="0">
                <a:solidFill>
                  <a:schemeClr val="accent2"/>
                </a:solidFill>
                <a:latin typeface="Consolas" panose="020B0609020204030204" pitchFamily="49" charset="0"/>
              </a:rPr>
              <a:t>lettre</a:t>
            </a:r>
          </a:p>
        </p:txBody>
      </p:sp>
      <p:sp>
        <p:nvSpPr>
          <p:cNvPr id="17" name="Flèche courbée vers la gauche 15">
            <a:extLst>
              <a:ext uri="{FF2B5EF4-FFF2-40B4-BE49-F238E27FC236}">
                <a16:creationId xmlns:a16="http://schemas.microsoft.com/office/drawing/2014/main" id="{406F6B88-AB1B-466E-A237-A0513AA532A3}"/>
              </a:ext>
            </a:extLst>
          </p:cNvPr>
          <p:cNvSpPr/>
          <p:nvPr/>
        </p:nvSpPr>
        <p:spPr>
          <a:xfrm rot="10800000">
            <a:off x="1462321" y="3933173"/>
            <a:ext cx="432048" cy="1656184"/>
          </a:xfrm>
          <a:prstGeom prst="curvedLeftArrow">
            <a:avLst/>
          </a:prstGeom>
          <a:solidFill>
            <a:schemeClr val="accent2"/>
          </a:solidFill>
          <a:ln>
            <a:solidFill>
              <a:schemeClr val="accent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BE">
              <a:solidFill>
                <a:schemeClr val="tx1"/>
              </a:solidFill>
            </a:endParaRPr>
          </a:p>
        </p:txBody>
      </p:sp>
      <p:sp>
        <p:nvSpPr>
          <p:cNvPr id="18" name="Espace réservé du pied de page 4">
            <a:extLst>
              <a:ext uri="{FF2B5EF4-FFF2-40B4-BE49-F238E27FC236}">
                <a16:creationId xmlns:a16="http://schemas.microsoft.com/office/drawing/2014/main" id="{72531E2C-1995-4E0C-8285-4FADA3644DAC}"/>
              </a:ext>
            </a:extLst>
          </p:cNvPr>
          <p:cNvSpPr>
            <a:spLocks noGrp="1"/>
          </p:cNvSpPr>
          <p:nvPr>
            <p:ph type="ftr" sz="quarter" idx="11"/>
          </p:nvPr>
        </p:nvSpPr>
        <p:spPr>
          <a:xfrm>
            <a:off x="2339975" y="6426054"/>
            <a:ext cx="4464050" cy="339725"/>
          </a:xfrm>
        </p:spPr>
        <p:txBody>
          <a:bodyPr/>
          <a:lstStyle/>
          <a:p>
            <a:r>
              <a:rPr lang="fr-FR" dirty="0"/>
              <a:t>Pointeurs</a:t>
            </a:r>
          </a:p>
        </p:txBody>
      </p:sp>
    </p:spTree>
    <p:extLst>
      <p:ext uri="{BB962C8B-B14F-4D97-AF65-F5344CB8AC3E}">
        <p14:creationId xmlns:p14="http://schemas.microsoft.com/office/powerpoint/2010/main" val="346415767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41" grpId="0" animBg="1"/>
      <p:bldP spid="1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marL="0" indent="0">
              <a:buNone/>
              <a:tabLst>
                <a:tab pos="361950" algn="l"/>
              </a:tabLst>
            </a:pPr>
            <a:r>
              <a:rPr lang="fr-BE" sz="1800" dirty="0" err="1">
                <a:solidFill>
                  <a:schemeClr val="tx1"/>
                </a:solidFill>
                <a:latin typeface="Consolas" panose="020B0609020204030204" pitchFamily="49" charset="0"/>
              </a:rPr>
              <a:t>typedef</a:t>
            </a:r>
            <a:r>
              <a:rPr lang="fr-BE" sz="1800" dirty="0">
                <a:solidFill>
                  <a:schemeClr val="tx1"/>
                </a:solidFill>
                <a:latin typeface="Consolas" panose="020B0609020204030204" pitchFamily="49" charset="0"/>
              </a:rPr>
              <a:t> </a:t>
            </a:r>
            <a:r>
              <a:rPr lang="fr-BE" sz="1800" dirty="0" err="1">
                <a:solidFill>
                  <a:schemeClr val="tx1"/>
                </a:solidFill>
                <a:latin typeface="Consolas" panose="020B0609020204030204" pitchFamily="49" charset="0"/>
              </a:rPr>
              <a:t>struct</a:t>
            </a:r>
            <a:r>
              <a:rPr lang="fr-BE" sz="1800" dirty="0">
                <a:solidFill>
                  <a:schemeClr val="tx1"/>
                </a:solidFill>
                <a:latin typeface="Consolas" panose="020B0609020204030204" pitchFamily="49" charset="0"/>
              </a:rPr>
              <a:t> jeu </a:t>
            </a:r>
            <a:r>
              <a:rPr lang="fr-BE" sz="1800" dirty="0" err="1">
                <a:solidFill>
                  <a:schemeClr val="tx1"/>
                </a:solidFill>
                <a:latin typeface="Consolas" panose="020B0609020204030204" pitchFamily="49" charset="0"/>
              </a:rPr>
              <a:t>Jeu</a:t>
            </a:r>
            <a:r>
              <a:rPr lang="fr-BE" sz="1800" dirty="0">
                <a:solidFill>
                  <a:schemeClr val="tx1"/>
                </a:solidFill>
                <a:latin typeface="Consolas" panose="020B0609020204030204" pitchFamily="49" charset="0"/>
              </a:rPr>
              <a:t>;</a:t>
            </a:r>
          </a:p>
          <a:p>
            <a:pPr marL="0" indent="0">
              <a:buNone/>
              <a:tabLst>
                <a:tab pos="361950" algn="l"/>
              </a:tabLst>
            </a:pPr>
            <a:r>
              <a:rPr lang="fr-BE" sz="1800" dirty="0" err="1">
                <a:solidFill>
                  <a:schemeClr val="tx1"/>
                </a:solidFill>
                <a:latin typeface="Consolas" panose="020B0609020204030204" pitchFamily="49" charset="0"/>
              </a:rPr>
              <a:t>struct</a:t>
            </a:r>
            <a:r>
              <a:rPr lang="fr-BE" sz="1800" dirty="0">
                <a:solidFill>
                  <a:schemeClr val="tx1"/>
                </a:solidFill>
                <a:latin typeface="Consolas" panose="020B0609020204030204" pitchFamily="49" charset="0"/>
              </a:rPr>
              <a:t> jeu {		</a:t>
            </a:r>
            <a:r>
              <a:rPr lang="fr-BE" sz="1800" dirty="0">
                <a:solidFill>
                  <a:schemeClr val="accent3"/>
                </a:solidFill>
                <a:latin typeface="Consolas" panose="020B0609020204030204" pitchFamily="49" charset="0"/>
              </a:rPr>
              <a:t>// définition de la structure</a:t>
            </a:r>
          </a:p>
          <a:p>
            <a:pPr marL="0" indent="0">
              <a:buNone/>
              <a:tabLst>
                <a:tab pos="361950" algn="l"/>
              </a:tabLst>
            </a:pPr>
            <a:r>
              <a:rPr lang="fr-BE" sz="1800" dirty="0">
                <a:solidFill>
                  <a:schemeClr val="tx1"/>
                </a:solidFill>
                <a:latin typeface="Consolas" panose="020B0609020204030204" pitchFamily="49" charset="0"/>
              </a:rPr>
              <a:t>	</a:t>
            </a:r>
            <a:r>
              <a:rPr lang="fr-BE" sz="1800" dirty="0" err="1">
                <a:solidFill>
                  <a:schemeClr val="tx1"/>
                </a:solidFill>
                <a:latin typeface="Consolas" panose="020B0609020204030204" pitchFamily="49" charset="0"/>
              </a:rPr>
              <a:t>int</a:t>
            </a:r>
            <a:r>
              <a:rPr lang="fr-BE" sz="1800" dirty="0">
                <a:solidFill>
                  <a:schemeClr val="tx1"/>
                </a:solidFill>
                <a:latin typeface="Consolas" panose="020B0609020204030204" pitchFamily="49" charset="0"/>
              </a:rPr>
              <a:t> identifiant;</a:t>
            </a:r>
          </a:p>
          <a:p>
            <a:pPr marL="0" indent="0">
              <a:buNone/>
              <a:tabLst>
                <a:tab pos="361950" algn="l"/>
              </a:tabLst>
            </a:pPr>
            <a:r>
              <a:rPr lang="fr-BE" sz="1800" dirty="0">
                <a:solidFill>
                  <a:schemeClr val="tx1"/>
                </a:solidFill>
                <a:latin typeface="Consolas" panose="020B0609020204030204" pitchFamily="49" charset="0"/>
              </a:rPr>
              <a:t>	char nom[TCH];</a:t>
            </a:r>
          </a:p>
          <a:p>
            <a:pPr marL="0" indent="0">
              <a:buNone/>
              <a:tabLst>
                <a:tab pos="361950" algn="l"/>
              </a:tabLst>
            </a:pPr>
            <a:r>
              <a:rPr lang="fr-BE" sz="1800" dirty="0">
                <a:solidFill>
                  <a:schemeClr val="tx1"/>
                </a:solidFill>
                <a:latin typeface="Consolas" panose="020B0609020204030204" pitchFamily="49" charset="0"/>
              </a:rPr>
              <a:t>	char type; 	</a:t>
            </a:r>
            <a:r>
              <a:rPr lang="fr-BE" sz="1800" dirty="0">
                <a:solidFill>
                  <a:schemeClr val="accent3"/>
                </a:solidFill>
                <a:latin typeface="Consolas" panose="020B0609020204030204" pitchFamily="49" charset="0"/>
              </a:rPr>
              <a:t>// 's' stratégie, 'c' collaboratif, 'h' hasard…</a:t>
            </a:r>
          </a:p>
          <a:p>
            <a:pPr marL="0" indent="0">
              <a:buNone/>
              <a:tabLst>
                <a:tab pos="361950" algn="l"/>
              </a:tabLst>
            </a:pPr>
            <a:r>
              <a:rPr lang="fr-BE" sz="1800" dirty="0">
                <a:solidFill>
                  <a:schemeClr val="tx1"/>
                </a:solidFill>
                <a:latin typeface="Consolas" panose="020B0609020204030204" pitchFamily="49" charset="0"/>
              </a:rPr>
              <a:t>	</a:t>
            </a:r>
            <a:r>
              <a:rPr lang="fr-BE" sz="1800" dirty="0" err="1">
                <a:solidFill>
                  <a:schemeClr val="tx1"/>
                </a:solidFill>
                <a:latin typeface="Consolas" panose="020B0609020204030204" pitchFamily="49" charset="0"/>
              </a:rPr>
              <a:t>int</a:t>
            </a:r>
            <a:r>
              <a:rPr lang="fr-BE" sz="1800" dirty="0">
                <a:solidFill>
                  <a:schemeClr val="tx1"/>
                </a:solidFill>
                <a:latin typeface="Consolas" panose="020B0609020204030204" pitchFamily="49" charset="0"/>
              </a:rPr>
              <a:t> </a:t>
            </a:r>
            <a:r>
              <a:rPr lang="fr-BE" sz="1800" dirty="0" err="1">
                <a:solidFill>
                  <a:schemeClr val="tx1"/>
                </a:solidFill>
                <a:latin typeface="Consolas" panose="020B0609020204030204" pitchFamily="49" charset="0"/>
              </a:rPr>
              <a:t>nbJoueursMax</a:t>
            </a:r>
            <a:r>
              <a:rPr lang="fr-BE" sz="1800" dirty="0">
                <a:solidFill>
                  <a:schemeClr val="tx1"/>
                </a:solidFill>
                <a:latin typeface="Consolas" panose="020B0609020204030204" pitchFamily="49" charset="0"/>
              </a:rPr>
              <a:t>;</a:t>
            </a:r>
          </a:p>
          <a:p>
            <a:pPr marL="0" indent="0">
              <a:buNone/>
              <a:tabLst>
                <a:tab pos="361950" algn="l"/>
              </a:tabLst>
            </a:pPr>
            <a:r>
              <a:rPr lang="fr-BE" sz="1800" dirty="0">
                <a:solidFill>
                  <a:schemeClr val="tx1"/>
                </a:solidFill>
                <a:latin typeface="Consolas" panose="020B0609020204030204" pitchFamily="49" charset="0"/>
              </a:rPr>
              <a:t>	</a:t>
            </a:r>
            <a:r>
              <a:rPr lang="fr-BE" sz="1800" dirty="0" err="1">
                <a:solidFill>
                  <a:schemeClr val="tx1"/>
                </a:solidFill>
                <a:latin typeface="Consolas" panose="020B0609020204030204" pitchFamily="49" charset="0"/>
              </a:rPr>
              <a:t>int</a:t>
            </a:r>
            <a:r>
              <a:rPr lang="fr-BE" sz="1800" dirty="0">
                <a:solidFill>
                  <a:schemeClr val="tx1"/>
                </a:solidFill>
                <a:latin typeface="Consolas" panose="020B0609020204030204" pitchFamily="49" charset="0"/>
              </a:rPr>
              <a:t> </a:t>
            </a:r>
            <a:r>
              <a:rPr lang="fr-BE" sz="1800" dirty="0" err="1">
                <a:solidFill>
                  <a:schemeClr val="tx1"/>
                </a:solidFill>
                <a:latin typeface="Consolas" panose="020B0609020204030204" pitchFamily="49" charset="0"/>
              </a:rPr>
              <a:t>ageMin</a:t>
            </a:r>
            <a:r>
              <a:rPr lang="fr-BE" sz="1800" dirty="0">
                <a:solidFill>
                  <a:schemeClr val="tx1"/>
                </a:solidFill>
                <a:latin typeface="Consolas" panose="020B0609020204030204" pitchFamily="49" charset="0"/>
              </a:rPr>
              <a:t>;</a:t>
            </a:r>
          </a:p>
          <a:p>
            <a:pPr marL="0" indent="0">
              <a:buNone/>
              <a:tabLst>
                <a:tab pos="361950" algn="l"/>
              </a:tabLst>
            </a:pPr>
            <a:r>
              <a:rPr lang="fr-BE" sz="1800" dirty="0">
                <a:solidFill>
                  <a:schemeClr val="tx1"/>
                </a:solidFill>
                <a:latin typeface="Consolas" panose="020B0609020204030204" pitchFamily="49" charset="0"/>
              </a:rPr>
              <a:t>};</a:t>
            </a:r>
          </a:p>
          <a:p>
            <a:pPr marL="0" indent="0">
              <a:buNone/>
              <a:tabLst>
                <a:tab pos="361950" algn="l"/>
              </a:tabLst>
            </a:pPr>
            <a:endParaRPr lang="fr-BE" sz="1800" dirty="0">
              <a:solidFill>
                <a:schemeClr val="tx1"/>
              </a:solidFill>
              <a:latin typeface="Consolas" panose="020B0609020204030204" pitchFamily="49" charset="0"/>
            </a:endParaRPr>
          </a:p>
          <a:p>
            <a:pPr marL="0" indent="0">
              <a:buNone/>
              <a:tabLst>
                <a:tab pos="361950" algn="l"/>
              </a:tabLst>
            </a:pPr>
            <a:r>
              <a:rPr lang="fr-BE" sz="1800" dirty="0">
                <a:solidFill>
                  <a:schemeClr val="tx1"/>
                </a:solidFill>
                <a:latin typeface="Consolas" panose="020B0609020204030204" pitchFamily="49" charset="0"/>
              </a:rPr>
              <a:t>Jeu </a:t>
            </a:r>
            <a:r>
              <a:rPr lang="fr-BE" sz="1800" dirty="0" err="1">
                <a:solidFill>
                  <a:schemeClr val="tx1"/>
                </a:solidFill>
                <a:latin typeface="Consolas" panose="020B0609020204030204" pitchFamily="49" charset="0"/>
              </a:rPr>
              <a:t>stratego</a:t>
            </a:r>
            <a:r>
              <a:rPr lang="fr-BE" sz="1800" dirty="0">
                <a:solidFill>
                  <a:schemeClr val="tx1"/>
                </a:solidFill>
                <a:latin typeface="Consolas" panose="020B0609020204030204" pitchFamily="49" charset="0"/>
              </a:rPr>
              <a:t>;		</a:t>
            </a:r>
            <a:r>
              <a:rPr lang="fr-BE" sz="1800" dirty="0">
                <a:solidFill>
                  <a:schemeClr val="accent3"/>
                </a:solidFill>
                <a:latin typeface="Consolas" panose="020B0609020204030204" pitchFamily="49" charset="0"/>
              </a:rPr>
              <a:t>// déclaration d'une variable</a:t>
            </a:r>
          </a:p>
          <a:p>
            <a:pPr marL="0" indent="0">
              <a:buNone/>
              <a:tabLst>
                <a:tab pos="361950" algn="l"/>
              </a:tabLst>
            </a:pPr>
            <a:r>
              <a:rPr lang="fr-BE" sz="1800" dirty="0">
                <a:solidFill>
                  <a:schemeClr val="tx1"/>
                </a:solidFill>
                <a:latin typeface="Consolas" panose="020B0609020204030204" pitchFamily="49" charset="0"/>
              </a:rPr>
              <a:t>Jeu </a:t>
            </a:r>
            <a:r>
              <a:rPr lang="fr-BE" sz="1800" dirty="0">
                <a:solidFill>
                  <a:schemeClr val="tx1"/>
                </a:solidFill>
                <a:effectLst>
                  <a:glow rad="139700">
                    <a:schemeClr val="accent5">
                      <a:satMod val="175000"/>
                      <a:alpha val="40000"/>
                    </a:schemeClr>
                  </a:glow>
                </a:effectLst>
                <a:latin typeface="Consolas" panose="020B0609020204030204" pitchFamily="49" charset="0"/>
              </a:rPr>
              <a:t>*</a:t>
            </a:r>
            <a:r>
              <a:rPr lang="fr-BE" sz="1800" dirty="0">
                <a:solidFill>
                  <a:schemeClr val="tx1"/>
                </a:solidFill>
                <a:latin typeface="Consolas" panose="020B0609020204030204" pitchFamily="49" charset="0"/>
              </a:rPr>
              <a:t> </a:t>
            </a:r>
            <a:r>
              <a:rPr lang="fr-BE" sz="1800" dirty="0" err="1">
                <a:solidFill>
                  <a:schemeClr val="tx1"/>
                </a:solidFill>
                <a:latin typeface="Consolas" panose="020B0609020204030204" pitchFamily="49" charset="0"/>
              </a:rPr>
              <a:t>pJeu</a:t>
            </a:r>
            <a:r>
              <a:rPr lang="fr-BE" sz="1800" dirty="0">
                <a:solidFill>
                  <a:schemeClr val="tx1"/>
                </a:solidFill>
                <a:latin typeface="Consolas" panose="020B0609020204030204" pitchFamily="49" charset="0"/>
              </a:rPr>
              <a:t>;		</a:t>
            </a:r>
            <a:r>
              <a:rPr lang="fr-BE" sz="1800" dirty="0">
                <a:solidFill>
                  <a:schemeClr val="accent3"/>
                </a:solidFill>
                <a:latin typeface="Consolas" panose="020B0609020204030204" pitchFamily="49" charset="0"/>
              </a:rPr>
              <a:t>// déclaration d'un pointeur</a:t>
            </a:r>
          </a:p>
          <a:p>
            <a:pPr marL="0" indent="0">
              <a:buNone/>
              <a:tabLst>
                <a:tab pos="361950" algn="l"/>
              </a:tabLst>
            </a:pPr>
            <a:r>
              <a:rPr lang="fr-BE" sz="1800" dirty="0" err="1">
                <a:solidFill>
                  <a:schemeClr val="tx1"/>
                </a:solidFill>
                <a:latin typeface="Consolas" panose="020B0609020204030204" pitchFamily="49" charset="0"/>
              </a:rPr>
              <a:t>pJeu</a:t>
            </a:r>
            <a:r>
              <a:rPr lang="fr-BE" sz="1800" dirty="0">
                <a:solidFill>
                  <a:schemeClr val="tx1"/>
                </a:solidFill>
                <a:latin typeface="Consolas" panose="020B0609020204030204" pitchFamily="49" charset="0"/>
              </a:rPr>
              <a:t> = </a:t>
            </a:r>
            <a:r>
              <a:rPr lang="fr-BE" sz="1800" dirty="0">
                <a:solidFill>
                  <a:schemeClr val="tx1"/>
                </a:solidFill>
                <a:effectLst>
                  <a:glow rad="139700">
                    <a:schemeClr val="accent5">
                      <a:satMod val="175000"/>
                      <a:alpha val="40000"/>
                    </a:schemeClr>
                  </a:glow>
                </a:effectLst>
                <a:latin typeface="Consolas" panose="020B0609020204030204" pitchFamily="49" charset="0"/>
              </a:rPr>
              <a:t>&amp;</a:t>
            </a:r>
            <a:r>
              <a:rPr lang="fr-BE" sz="1800" dirty="0" err="1">
                <a:solidFill>
                  <a:schemeClr val="tx1"/>
                </a:solidFill>
                <a:latin typeface="Consolas" panose="020B0609020204030204" pitchFamily="49" charset="0"/>
              </a:rPr>
              <a:t>stratego</a:t>
            </a:r>
            <a:r>
              <a:rPr lang="fr-BE" sz="1800" dirty="0">
                <a:solidFill>
                  <a:schemeClr val="tx1"/>
                </a:solidFill>
                <a:latin typeface="Consolas" panose="020B0609020204030204" pitchFamily="49" charset="0"/>
              </a:rPr>
              <a:t>;	</a:t>
            </a:r>
            <a:r>
              <a:rPr lang="fr-BE" sz="1800" dirty="0">
                <a:solidFill>
                  <a:schemeClr val="accent3"/>
                </a:solidFill>
                <a:latin typeface="Consolas" panose="020B0609020204030204" pitchFamily="49" charset="0"/>
              </a:rPr>
              <a:t>// initialisation du pointeur</a:t>
            </a:r>
          </a:p>
          <a:p>
            <a:pPr marL="0" indent="0">
              <a:buNone/>
              <a:tabLst>
                <a:tab pos="361950" algn="l"/>
              </a:tabLst>
            </a:pPr>
            <a:endParaRPr lang="fr-BE" sz="1800" dirty="0">
              <a:solidFill>
                <a:schemeClr val="tx1"/>
              </a:solidFill>
              <a:latin typeface="Consolas" panose="020B0609020204030204" pitchFamily="49" charset="0"/>
            </a:endParaRPr>
          </a:p>
          <a:p>
            <a:pPr marL="0" indent="0">
              <a:buNone/>
              <a:tabLst>
                <a:tab pos="361950" algn="l"/>
              </a:tabLst>
            </a:pPr>
            <a:r>
              <a:rPr lang="fr-BE" sz="1800" dirty="0">
                <a:solidFill>
                  <a:schemeClr val="accent3"/>
                </a:solidFill>
                <a:latin typeface="Consolas" panose="020B0609020204030204" pitchFamily="49" charset="0"/>
              </a:rPr>
              <a:t>// Accès aux membres de la structure via le pointeur :</a:t>
            </a:r>
          </a:p>
          <a:p>
            <a:pPr marL="0" indent="0">
              <a:buNone/>
              <a:tabLst>
                <a:tab pos="361950" algn="l"/>
              </a:tabLst>
            </a:pPr>
            <a:r>
              <a:rPr lang="fr-BE" sz="1800" dirty="0">
                <a:solidFill>
                  <a:schemeClr val="tx1"/>
                </a:solidFill>
                <a:latin typeface="Consolas" panose="020B0609020204030204" pitchFamily="49" charset="0"/>
              </a:rPr>
              <a:t>(*</a:t>
            </a:r>
            <a:r>
              <a:rPr lang="fr-BE" sz="1800" dirty="0" err="1">
                <a:solidFill>
                  <a:schemeClr val="tx1"/>
                </a:solidFill>
                <a:latin typeface="Consolas" panose="020B0609020204030204" pitchFamily="49" charset="0"/>
              </a:rPr>
              <a:t>pJeu</a:t>
            </a:r>
            <a:r>
              <a:rPr lang="fr-BE" sz="1800" dirty="0">
                <a:solidFill>
                  <a:schemeClr val="tx1"/>
                </a:solidFill>
                <a:latin typeface="Consolas" panose="020B0609020204030204" pitchFamily="49" charset="0"/>
              </a:rPr>
              <a:t>)</a:t>
            </a:r>
            <a:r>
              <a:rPr lang="fr-BE" sz="1800" dirty="0">
                <a:solidFill>
                  <a:schemeClr val="tx1"/>
                </a:solidFill>
                <a:latin typeface="Consolas" panose="020B0609020204030204" pitchFamily="49" charset="0"/>
                <a:sym typeface="Symbol" pitchFamily="18" charset="2"/>
              </a:rPr>
              <a:t>.</a:t>
            </a:r>
            <a:r>
              <a:rPr lang="fr-BE" sz="1800" dirty="0" err="1">
                <a:solidFill>
                  <a:schemeClr val="tx1"/>
                </a:solidFill>
                <a:latin typeface="Consolas" panose="020B0609020204030204" pitchFamily="49" charset="0"/>
                <a:sym typeface="Symbol" pitchFamily="18" charset="2"/>
              </a:rPr>
              <a:t>ageMin</a:t>
            </a:r>
            <a:r>
              <a:rPr lang="fr-BE" sz="1800" dirty="0">
                <a:solidFill>
                  <a:schemeClr val="tx1"/>
                </a:solidFill>
                <a:latin typeface="Consolas" panose="020B0609020204030204" pitchFamily="49" charset="0"/>
                <a:sym typeface="Symbol" pitchFamily="18" charset="2"/>
              </a:rPr>
              <a:t> = 7;</a:t>
            </a:r>
            <a:endParaRPr lang="fr-BE" sz="1800" dirty="0">
              <a:solidFill>
                <a:schemeClr val="tx1"/>
              </a:solidFill>
              <a:latin typeface="Consolas" panose="020B0609020204030204" pitchFamily="49" charset="0"/>
            </a:endParaRPr>
          </a:p>
        </p:txBody>
      </p:sp>
      <p:sp>
        <p:nvSpPr>
          <p:cNvPr id="3" name="Titre 2"/>
          <p:cNvSpPr>
            <a:spLocks noGrp="1"/>
          </p:cNvSpPr>
          <p:nvPr>
            <p:ph type="title"/>
          </p:nvPr>
        </p:nvSpPr>
        <p:spPr/>
        <p:txBody>
          <a:bodyPr/>
          <a:lstStyle/>
          <a:p>
            <a:r>
              <a:rPr lang="fr-BE" dirty="0"/>
              <a:t>Pointeurs et structures</a:t>
            </a:r>
          </a:p>
        </p:txBody>
      </p:sp>
      <p:sp>
        <p:nvSpPr>
          <p:cNvPr id="4" name="Espace réservé du numéro de diapositive 3"/>
          <p:cNvSpPr>
            <a:spLocks noGrp="1"/>
          </p:cNvSpPr>
          <p:nvPr>
            <p:ph type="sldNum" sz="quarter" idx="12"/>
          </p:nvPr>
        </p:nvSpPr>
        <p:spPr/>
        <p:txBody>
          <a:bodyPr/>
          <a:lstStyle/>
          <a:p>
            <a:fld id="{21D20BD1-C8A5-4981-A535-F07207E69B1F}" type="slidenum">
              <a:rPr lang="fr-BE" smtClean="0"/>
              <a:pPr/>
              <a:t>20</a:t>
            </a:fld>
            <a:endParaRPr lang="fr-BE" dirty="0"/>
          </a:p>
        </p:txBody>
      </p:sp>
      <p:graphicFrame>
        <p:nvGraphicFramePr>
          <p:cNvPr id="7" name="Tableau 6"/>
          <p:cNvGraphicFramePr>
            <a:graphicFrameLocks noGrp="1"/>
          </p:cNvGraphicFramePr>
          <p:nvPr/>
        </p:nvGraphicFramePr>
        <p:xfrm>
          <a:off x="5640679" y="3429000"/>
          <a:ext cx="3046121" cy="370840"/>
        </p:xfrm>
        <a:graphic>
          <a:graphicData uri="http://schemas.openxmlformats.org/drawingml/2006/table">
            <a:tbl>
              <a:tblPr firstRow="1" bandRow="1">
                <a:tableStyleId>{5940675A-B579-460E-94D1-54222C63F5DA}</a:tableStyleId>
              </a:tblPr>
              <a:tblGrid>
                <a:gridCol w="527720">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288032">
                  <a:extLst>
                    <a:ext uri="{9D8B030D-6E8A-4147-A177-3AD203B41FA5}">
                      <a16:colId xmlns:a16="http://schemas.microsoft.com/office/drawing/2014/main" val="20002"/>
                    </a:ext>
                  </a:extLst>
                </a:gridCol>
                <a:gridCol w="288032">
                  <a:extLst>
                    <a:ext uri="{9D8B030D-6E8A-4147-A177-3AD203B41FA5}">
                      <a16:colId xmlns:a16="http://schemas.microsoft.com/office/drawing/2014/main" val="20003"/>
                    </a:ext>
                  </a:extLst>
                </a:gridCol>
                <a:gridCol w="286153">
                  <a:extLst>
                    <a:ext uri="{9D8B030D-6E8A-4147-A177-3AD203B41FA5}">
                      <a16:colId xmlns:a16="http://schemas.microsoft.com/office/drawing/2014/main" val="20004"/>
                    </a:ext>
                  </a:extLst>
                </a:gridCol>
              </a:tblGrid>
              <a:tr h="370840">
                <a:tc>
                  <a:txBody>
                    <a:bodyPr/>
                    <a:lstStyle/>
                    <a:p>
                      <a:r>
                        <a:rPr lang="fr-BE" sz="1800" dirty="0"/>
                        <a:t>25</a:t>
                      </a:r>
                      <a:endParaRPr lang="fr-BE" sz="1800" b="0" dirty="0">
                        <a:solidFill>
                          <a:schemeClr val="tx1"/>
                        </a:solidFill>
                      </a:endParaRPr>
                    </a:p>
                  </a:txBody>
                  <a:tcPr anchor="ctr"/>
                </a:tc>
                <a:tc>
                  <a:txBody>
                    <a:bodyPr/>
                    <a:lstStyle/>
                    <a:p>
                      <a:r>
                        <a:rPr lang="fr-BE" sz="1800" dirty="0" err="1"/>
                        <a:t>Stratégo</a:t>
                      </a:r>
                      <a:endParaRPr lang="fr-BE" sz="1800" b="0" dirty="0">
                        <a:solidFill>
                          <a:schemeClr val="tx1"/>
                        </a:solidFill>
                      </a:endParaRPr>
                    </a:p>
                  </a:txBody>
                  <a:tcPr/>
                </a:tc>
                <a:tc>
                  <a:txBody>
                    <a:bodyPr/>
                    <a:lstStyle/>
                    <a:p>
                      <a:r>
                        <a:rPr lang="fr-BE" sz="1800" dirty="0"/>
                        <a:t>s</a:t>
                      </a:r>
                      <a:endParaRPr lang="fr-BE" sz="1800" b="0" dirty="0">
                        <a:solidFill>
                          <a:schemeClr val="tx1"/>
                        </a:solidFill>
                      </a:endParaRPr>
                    </a:p>
                  </a:txBody>
                  <a:tcPr/>
                </a:tc>
                <a:tc>
                  <a:txBody>
                    <a:bodyPr/>
                    <a:lstStyle/>
                    <a:p>
                      <a:r>
                        <a:rPr lang="fr-BE" sz="1800" dirty="0"/>
                        <a:t>2</a:t>
                      </a:r>
                      <a:endParaRPr lang="fr-BE" sz="1800" b="0" dirty="0">
                        <a:solidFill>
                          <a:schemeClr val="tx1"/>
                        </a:solidFill>
                      </a:endParaRPr>
                    </a:p>
                  </a:txBody>
                  <a:tcPr/>
                </a:tc>
                <a:tc>
                  <a:txBody>
                    <a:bodyPr/>
                    <a:lstStyle/>
                    <a:p>
                      <a:r>
                        <a:rPr lang="fr-BE" sz="1800" dirty="0"/>
                        <a:t>5</a:t>
                      </a:r>
                      <a:endParaRPr lang="fr-BE" sz="1800" b="0" dirty="0">
                        <a:solidFill>
                          <a:schemeClr val="tx1"/>
                        </a:solidFill>
                      </a:endParaRPr>
                    </a:p>
                  </a:txBody>
                  <a:tcPr/>
                </a:tc>
                <a:extLst>
                  <a:ext uri="{0D108BD9-81ED-4DB2-BD59-A6C34878D82A}">
                    <a16:rowId xmlns:a16="http://schemas.microsoft.com/office/drawing/2014/main" val="10000"/>
                  </a:ext>
                </a:extLst>
              </a:tr>
            </a:tbl>
          </a:graphicData>
        </a:graphic>
      </p:graphicFrame>
      <p:sp>
        <p:nvSpPr>
          <p:cNvPr id="10" name="Text Box 28"/>
          <p:cNvSpPr txBox="1">
            <a:spLocks noChangeArrowheads="1"/>
          </p:cNvSpPr>
          <p:nvPr/>
        </p:nvSpPr>
        <p:spPr bwMode="auto">
          <a:xfrm>
            <a:off x="5610325" y="3747810"/>
            <a:ext cx="892685" cy="338554"/>
          </a:xfrm>
          <a:prstGeom prst="rect">
            <a:avLst/>
          </a:prstGeom>
          <a:noFill/>
          <a:ln w="9525">
            <a:noFill/>
            <a:miter lim="800000"/>
            <a:headEnd/>
            <a:tailEnd/>
          </a:ln>
        </p:spPr>
        <p:txBody>
          <a:bodyPr wrap="square">
            <a:spAutoFit/>
          </a:bodyPr>
          <a:lstStyle/>
          <a:p>
            <a:pPr>
              <a:spcBef>
                <a:spcPct val="50000"/>
              </a:spcBef>
            </a:pPr>
            <a:r>
              <a:rPr lang="fr-BE" sz="1600" dirty="0">
                <a:solidFill>
                  <a:schemeClr val="accent2"/>
                </a:solidFill>
                <a:latin typeface="Consolas" panose="020B0609020204030204" pitchFamily="49" charset="0"/>
              </a:rPr>
              <a:t>0x24A3</a:t>
            </a:r>
            <a:endParaRPr lang="en-GB" sz="1600" dirty="0">
              <a:solidFill>
                <a:schemeClr val="accent2"/>
              </a:solidFill>
              <a:latin typeface="Consolas" panose="020B0609020204030204" pitchFamily="49" charset="0"/>
            </a:endParaRPr>
          </a:p>
        </p:txBody>
      </p:sp>
      <p:grpSp>
        <p:nvGrpSpPr>
          <p:cNvPr id="13" name="Groupe 12"/>
          <p:cNvGrpSpPr/>
          <p:nvPr/>
        </p:nvGrpSpPr>
        <p:grpSpPr>
          <a:xfrm>
            <a:off x="3511034" y="3429000"/>
            <a:ext cx="2187578" cy="597155"/>
            <a:chOff x="3234443" y="4005064"/>
            <a:chExt cx="2187578" cy="597155"/>
          </a:xfrm>
        </p:grpSpPr>
        <p:sp>
          <p:nvSpPr>
            <p:cNvPr id="8" name="Rectangle 7"/>
            <p:cNvSpPr/>
            <p:nvPr/>
          </p:nvSpPr>
          <p:spPr>
            <a:xfrm>
              <a:off x="3234443" y="4005064"/>
              <a:ext cx="684803" cy="369332"/>
            </a:xfrm>
            <a:prstGeom prst="rect">
              <a:avLst/>
            </a:prstGeom>
          </p:spPr>
          <p:txBody>
            <a:bodyPr wrap="none">
              <a:spAutoFit/>
            </a:bodyPr>
            <a:lstStyle/>
            <a:p>
              <a:r>
                <a:rPr lang="fr-BE" sz="1800" dirty="0" err="1">
                  <a:solidFill>
                    <a:schemeClr val="tx1"/>
                  </a:solidFill>
                  <a:latin typeface="+mn-lt"/>
                  <a:cs typeface="Consolas" panose="020B0609020204030204" pitchFamily="49" charset="0"/>
                </a:rPr>
                <a:t>pJeu</a:t>
              </a:r>
              <a:endParaRPr lang="fr-BE" sz="1800" dirty="0">
                <a:solidFill>
                  <a:schemeClr val="tx1"/>
                </a:solidFill>
                <a:latin typeface="+mn-lt"/>
              </a:endParaRPr>
            </a:p>
          </p:txBody>
        </p:sp>
        <p:sp>
          <p:nvSpPr>
            <p:cNvPr id="9" name="Text Box 29"/>
            <p:cNvSpPr txBox="1">
              <a:spLocks noChangeArrowheads="1"/>
            </p:cNvSpPr>
            <p:nvPr/>
          </p:nvSpPr>
          <p:spPr bwMode="auto">
            <a:xfrm>
              <a:off x="3851920" y="4005064"/>
              <a:ext cx="965448" cy="369332"/>
            </a:xfrm>
            <a:prstGeom prst="rect">
              <a:avLst/>
            </a:prstGeom>
            <a:noFill/>
            <a:ln w="19050">
              <a:solidFill>
                <a:schemeClr val="accent2"/>
              </a:solidFill>
              <a:headEnd/>
              <a:tailEnd/>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spcBef>
                  <a:spcPct val="50000"/>
                </a:spcBef>
              </a:pPr>
              <a:r>
                <a:rPr lang="fr-BE" sz="1800" dirty="0">
                  <a:solidFill>
                    <a:schemeClr val="accent2"/>
                  </a:solidFill>
                  <a:latin typeface="Consolas" panose="020B0609020204030204" pitchFamily="49" charset="0"/>
                </a:rPr>
                <a:t>0x24A3</a:t>
              </a:r>
              <a:endParaRPr lang="en-GB" sz="1800" dirty="0">
                <a:solidFill>
                  <a:schemeClr val="accent2"/>
                </a:solidFill>
                <a:latin typeface="Consolas" panose="020B0609020204030204" pitchFamily="49" charset="0"/>
              </a:endParaRPr>
            </a:p>
          </p:txBody>
        </p:sp>
        <p:sp>
          <p:nvSpPr>
            <p:cNvPr id="11" name="Flèche courbée vers le bas 10"/>
            <p:cNvSpPr/>
            <p:nvPr/>
          </p:nvSpPr>
          <p:spPr>
            <a:xfrm flipV="1">
              <a:off x="4529336" y="4384082"/>
              <a:ext cx="892685" cy="218137"/>
            </a:xfrm>
            <a:prstGeom prst="curved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solidFill>
                  <a:schemeClr val="tx1"/>
                </a:solidFill>
              </a:endParaRPr>
            </a:p>
          </p:txBody>
        </p:sp>
      </p:grpSp>
      <p:sp>
        <p:nvSpPr>
          <p:cNvPr id="12" name="Rectangle 11"/>
          <p:cNvSpPr/>
          <p:nvPr/>
        </p:nvSpPr>
        <p:spPr>
          <a:xfrm>
            <a:off x="5564452" y="3090446"/>
            <a:ext cx="1018227" cy="369332"/>
          </a:xfrm>
          <a:prstGeom prst="rect">
            <a:avLst/>
          </a:prstGeom>
        </p:spPr>
        <p:txBody>
          <a:bodyPr wrap="none">
            <a:spAutoFit/>
          </a:bodyPr>
          <a:lstStyle/>
          <a:p>
            <a:r>
              <a:rPr lang="fr-BE" sz="1800" dirty="0" err="1">
                <a:solidFill>
                  <a:schemeClr val="tx1"/>
                </a:solidFill>
                <a:latin typeface="+mn-lt"/>
                <a:cs typeface="Consolas" panose="020B0609020204030204" pitchFamily="49" charset="0"/>
              </a:rPr>
              <a:t>stratego</a:t>
            </a:r>
            <a:endParaRPr lang="fr-BE" dirty="0">
              <a:solidFill>
                <a:schemeClr val="tx1"/>
              </a:solidFill>
              <a:latin typeface="+mn-lt"/>
            </a:endParaRPr>
          </a:p>
        </p:txBody>
      </p:sp>
      <p:sp>
        <p:nvSpPr>
          <p:cNvPr id="14" name="Rectangle à coins arrondis 4">
            <a:extLst>
              <a:ext uri="{FF2B5EF4-FFF2-40B4-BE49-F238E27FC236}">
                <a16:creationId xmlns:a16="http://schemas.microsoft.com/office/drawing/2014/main" id="{0D0960C9-6023-4F48-9EC4-52A6F756BB05}"/>
              </a:ext>
            </a:extLst>
          </p:cNvPr>
          <p:cNvSpPr/>
          <p:nvPr/>
        </p:nvSpPr>
        <p:spPr>
          <a:xfrm>
            <a:off x="457200" y="5946143"/>
            <a:ext cx="2429510" cy="360040"/>
          </a:xfrm>
          <a:prstGeom prst="roundRect">
            <a:avLst/>
          </a:prstGeom>
          <a:solidFill>
            <a:schemeClr val="bg1"/>
          </a:solidFill>
          <a:ln w="19050">
            <a:solidFill>
              <a:srgbClr val="00B0F0"/>
            </a:solidFill>
          </a:ln>
        </p:spPr>
        <p:style>
          <a:lnRef idx="1">
            <a:schemeClr val="accent6"/>
          </a:lnRef>
          <a:fillRef idx="2">
            <a:schemeClr val="accent6"/>
          </a:fillRef>
          <a:effectRef idx="1">
            <a:schemeClr val="accent6"/>
          </a:effectRef>
          <a:fontRef idx="minor">
            <a:schemeClr val="dk1"/>
          </a:fontRef>
        </p:style>
        <p:txBody>
          <a:bodyPr rtlCol="0" anchor="ctr"/>
          <a:lstStyle/>
          <a:p>
            <a:r>
              <a:rPr lang="fr-BE" dirty="0" err="1">
                <a:latin typeface="Consolas" panose="020B0609020204030204" pitchFamily="49" charset="0"/>
                <a:cs typeface="Consolas" panose="020B0609020204030204" pitchFamily="49" charset="0"/>
                <a:sym typeface="Symbol" pitchFamily="18" charset="2"/>
              </a:rPr>
              <a:t>pJeu</a:t>
            </a:r>
            <a:r>
              <a:rPr lang="fr-BE" b="1" dirty="0">
                <a:solidFill>
                  <a:schemeClr val="tx1"/>
                </a:solidFill>
                <a:effectLst>
                  <a:glow rad="139700">
                    <a:schemeClr val="accent2">
                      <a:satMod val="175000"/>
                      <a:alpha val="40000"/>
                    </a:schemeClr>
                  </a:glow>
                </a:effectLst>
                <a:latin typeface="Consolas" panose="020B0609020204030204" pitchFamily="49" charset="0"/>
                <a:cs typeface="Consolas" panose="020B0609020204030204" pitchFamily="49" charset="0"/>
                <a:sym typeface="Symbol" pitchFamily="18" charset="2"/>
              </a:rPr>
              <a:t>-&gt;</a:t>
            </a:r>
            <a:r>
              <a:rPr lang="fr-BE" dirty="0" err="1">
                <a:latin typeface="Consolas" panose="020B0609020204030204" pitchFamily="49" charset="0"/>
                <a:cs typeface="Consolas" panose="020B0609020204030204" pitchFamily="49" charset="0"/>
                <a:sym typeface="Symbol" pitchFamily="18" charset="2"/>
              </a:rPr>
              <a:t>ageMin</a:t>
            </a:r>
            <a:r>
              <a:rPr lang="fr-BE" dirty="0">
                <a:latin typeface="Consolas" panose="020B0609020204030204" pitchFamily="49" charset="0"/>
                <a:cs typeface="Consolas" panose="020B0609020204030204" pitchFamily="49" charset="0"/>
                <a:sym typeface="Symbol" pitchFamily="18" charset="2"/>
              </a:rPr>
              <a:t> = 7;</a:t>
            </a:r>
            <a:endParaRPr lang="en-GB" dirty="0">
              <a:latin typeface="Consolas" panose="020B0609020204030204" pitchFamily="49" charset="0"/>
              <a:cs typeface="Consolas" panose="020B0609020204030204" pitchFamily="49" charset="0"/>
            </a:endParaRPr>
          </a:p>
        </p:txBody>
      </p:sp>
      <p:sp>
        <p:nvSpPr>
          <p:cNvPr id="15" name="Espace réservé du pied de page 4">
            <a:extLst>
              <a:ext uri="{FF2B5EF4-FFF2-40B4-BE49-F238E27FC236}">
                <a16:creationId xmlns:a16="http://schemas.microsoft.com/office/drawing/2014/main" id="{914A0C2D-5F8C-4C7E-9B09-CD268CDDD202}"/>
              </a:ext>
            </a:extLst>
          </p:cNvPr>
          <p:cNvSpPr txBox="1">
            <a:spLocks/>
          </p:cNvSpPr>
          <p:nvPr/>
        </p:nvSpPr>
        <p:spPr>
          <a:xfrm>
            <a:off x="2339975" y="6426054"/>
            <a:ext cx="4464050" cy="339725"/>
          </a:xfrm>
          <a:prstGeom prst="rect">
            <a:avLst/>
          </a:prstGeom>
        </p:spPr>
        <p:txBody>
          <a:bodyPr/>
          <a:lstStyle>
            <a:defPPr>
              <a:defRPr lang="fr-FR"/>
            </a:defPPr>
            <a:lvl1pPr algn="l" rtl="0" fontAlgn="base">
              <a:spcBef>
                <a:spcPct val="0"/>
              </a:spcBef>
              <a:spcAft>
                <a:spcPct val="0"/>
              </a:spcAft>
              <a:defRPr kern="1200">
                <a:solidFill>
                  <a:srgbClr val="006782"/>
                </a:solidFill>
                <a:latin typeface="Verdana" charset="0"/>
                <a:ea typeface="ＭＳ Ｐゴシック" charset="0"/>
                <a:cs typeface="ＭＳ Ｐゴシック" charset="0"/>
              </a:defRPr>
            </a:lvl1pPr>
            <a:lvl2pPr marL="457200" algn="l" rtl="0" fontAlgn="base">
              <a:spcBef>
                <a:spcPct val="0"/>
              </a:spcBef>
              <a:spcAft>
                <a:spcPct val="0"/>
              </a:spcAft>
              <a:defRPr kern="1200">
                <a:solidFill>
                  <a:srgbClr val="006782"/>
                </a:solidFill>
                <a:latin typeface="Verdana" charset="0"/>
                <a:ea typeface="ＭＳ Ｐゴシック" charset="0"/>
                <a:cs typeface="ＭＳ Ｐゴシック" charset="0"/>
              </a:defRPr>
            </a:lvl2pPr>
            <a:lvl3pPr marL="914400" algn="l" rtl="0" fontAlgn="base">
              <a:spcBef>
                <a:spcPct val="0"/>
              </a:spcBef>
              <a:spcAft>
                <a:spcPct val="0"/>
              </a:spcAft>
              <a:defRPr kern="1200">
                <a:solidFill>
                  <a:srgbClr val="006782"/>
                </a:solidFill>
                <a:latin typeface="Verdana" charset="0"/>
                <a:ea typeface="ＭＳ Ｐゴシック" charset="0"/>
                <a:cs typeface="ＭＳ Ｐゴシック" charset="0"/>
              </a:defRPr>
            </a:lvl3pPr>
            <a:lvl4pPr marL="1371600" algn="l" rtl="0" fontAlgn="base">
              <a:spcBef>
                <a:spcPct val="0"/>
              </a:spcBef>
              <a:spcAft>
                <a:spcPct val="0"/>
              </a:spcAft>
              <a:defRPr kern="1200">
                <a:solidFill>
                  <a:srgbClr val="006782"/>
                </a:solidFill>
                <a:latin typeface="Verdana" charset="0"/>
                <a:ea typeface="ＭＳ Ｐゴシック" charset="0"/>
                <a:cs typeface="ＭＳ Ｐゴシック" charset="0"/>
              </a:defRPr>
            </a:lvl4pPr>
            <a:lvl5pPr marL="1828800" algn="l" rtl="0" fontAlgn="base">
              <a:spcBef>
                <a:spcPct val="0"/>
              </a:spcBef>
              <a:spcAft>
                <a:spcPct val="0"/>
              </a:spcAft>
              <a:defRPr kern="1200">
                <a:solidFill>
                  <a:srgbClr val="006782"/>
                </a:solidFill>
                <a:latin typeface="Verdana" charset="0"/>
                <a:ea typeface="ＭＳ Ｐゴシック" charset="0"/>
                <a:cs typeface="ＭＳ Ｐゴシック" charset="0"/>
              </a:defRPr>
            </a:lvl5pPr>
            <a:lvl6pPr marL="2286000" algn="l" defTabSz="457200" rtl="0" eaLnBrk="1" latinLnBrk="0" hangingPunct="1">
              <a:defRPr kern="1200">
                <a:solidFill>
                  <a:srgbClr val="006782"/>
                </a:solidFill>
                <a:latin typeface="Verdana" charset="0"/>
                <a:ea typeface="ＭＳ Ｐゴシック" charset="0"/>
                <a:cs typeface="ＭＳ Ｐゴシック" charset="0"/>
              </a:defRPr>
            </a:lvl6pPr>
            <a:lvl7pPr marL="2743200" algn="l" defTabSz="457200" rtl="0" eaLnBrk="1" latinLnBrk="0" hangingPunct="1">
              <a:defRPr kern="1200">
                <a:solidFill>
                  <a:srgbClr val="006782"/>
                </a:solidFill>
                <a:latin typeface="Verdana" charset="0"/>
                <a:ea typeface="ＭＳ Ｐゴシック" charset="0"/>
                <a:cs typeface="ＭＳ Ｐゴシック" charset="0"/>
              </a:defRPr>
            </a:lvl7pPr>
            <a:lvl8pPr marL="3200400" algn="l" defTabSz="457200" rtl="0" eaLnBrk="1" latinLnBrk="0" hangingPunct="1">
              <a:defRPr kern="1200">
                <a:solidFill>
                  <a:srgbClr val="006782"/>
                </a:solidFill>
                <a:latin typeface="Verdana" charset="0"/>
                <a:ea typeface="ＭＳ Ｐゴシック" charset="0"/>
                <a:cs typeface="ＭＳ Ｐゴシック" charset="0"/>
              </a:defRPr>
            </a:lvl8pPr>
            <a:lvl9pPr marL="3657600" algn="l" defTabSz="457200" rtl="0" eaLnBrk="1" latinLnBrk="0" hangingPunct="1">
              <a:defRPr kern="1200">
                <a:solidFill>
                  <a:srgbClr val="006782"/>
                </a:solidFill>
                <a:latin typeface="Verdana" charset="0"/>
                <a:ea typeface="ＭＳ Ｐゴシック" charset="0"/>
                <a:cs typeface="ＭＳ Ｐゴシック" charset="0"/>
              </a:defRPr>
            </a:lvl9pPr>
          </a:lstStyle>
          <a:p>
            <a:pPr algn="ctr"/>
            <a:r>
              <a:rPr lang="fr-FR" sz="1400" dirty="0">
                <a:solidFill>
                  <a:schemeClr val="tx1">
                    <a:lumMod val="75000"/>
                    <a:lumOff val="25000"/>
                  </a:schemeClr>
                </a:solidFill>
                <a:latin typeface="+mn-lt"/>
              </a:rPr>
              <a:t>Pointeurs</a:t>
            </a:r>
            <a:endParaRPr lang="fr-FR" dirty="0">
              <a:solidFill>
                <a:schemeClr val="tx1">
                  <a:lumMod val="75000"/>
                  <a:lumOff val="25000"/>
                </a:schemeClr>
              </a:solidFill>
              <a:latin typeface="+mn-lt"/>
            </a:endParaRPr>
          </a:p>
        </p:txBody>
      </p:sp>
    </p:spTree>
    <p:extLst>
      <p:ext uri="{BB962C8B-B14F-4D97-AF65-F5344CB8AC3E}">
        <p14:creationId xmlns:p14="http://schemas.microsoft.com/office/powerpoint/2010/main" val="280326380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5E6720-1C72-4B51-936D-6B691729C2B9}"/>
              </a:ext>
            </a:extLst>
          </p:cNvPr>
          <p:cNvSpPr>
            <a:spLocks noGrp="1"/>
          </p:cNvSpPr>
          <p:nvPr>
            <p:ph type="title"/>
          </p:nvPr>
        </p:nvSpPr>
        <p:spPr/>
        <p:txBody>
          <a:bodyPr/>
          <a:lstStyle/>
          <a:p>
            <a:r>
              <a:rPr lang="fr-BE"/>
              <a:t>Priorité des </a:t>
            </a:r>
            <a:r>
              <a:rPr lang="fr-BE" dirty="0"/>
              <a:t>opérateurs</a:t>
            </a:r>
          </a:p>
        </p:txBody>
      </p:sp>
      <p:graphicFrame>
        <p:nvGraphicFramePr>
          <p:cNvPr id="8" name="Espace réservé du contenu 7">
            <a:extLst>
              <a:ext uri="{FF2B5EF4-FFF2-40B4-BE49-F238E27FC236}">
                <a16:creationId xmlns:a16="http://schemas.microsoft.com/office/drawing/2014/main" id="{C7338CA4-99FC-4570-BF68-4444441B6A8D}"/>
              </a:ext>
            </a:extLst>
          </p:cNvPr>
          <p:cNvGraphicFramePr>
            <a:graphicFrameLocks noGrp="1"/>
          </p:cNvGraphicFramePr>
          <p:nvPr>
            <p:ph idx="1"/>
          </p:nvPr>
        </p:nvGraphicFramePr>
        <p:xfrm>
          <a:off x="2097741" y="1314668"/>
          <a:ext cx="5872768" cy="4834290"/>
        </p:xfrm>
        <a:graphic>
          <a:graphicData uri="http://schemas.openxmlformats.org/drawingml/2006/table">
            <a:tbl>
              <a:tblPr firstRow="1" firstCol="1" bandRow="1">
                <a:tableStyleId>{5940675A-B579-460E-94D1-54222C63F5DA}</a:tableStyleId>
              </a:tblPr>
              <a:tblGrid>
                <a:gridCol w="5126637">
                  <a:extLst>
                    <a:ext uri="{9D8B030D-6E8A-4147-A177-3AD203B41FA5}">
                      <a16:colId xmlns:a16="http://schemas.microsoft.com/office/drawing/2014/main" val="817927054"/>
                    </a:ext>
                  </a:extLst>
                </a:gridCol>
                <a:gridCol w="746131">
                  <a:extLst>
                    <a:ext uri="{9D8B030D-6E8A-4147-A177-3AD203B41FA5}">
                      <a16:colId xmlns:a16="http://schemas.microsoft.com/office/drawing/2014/main" val="1269246350"/>
                    </a:ext>
                  </a:extLst>
                </a:gridCol>
              </a:tblGrid>
              <a:tr h="483429">
                <a:tc>
                  <a:txBody>
                    <a:bodyPr/>
                    <a:lstStyle/>
                    <a:p>
                      <a:pPr>
                        <a:spcAft>
                          <a:spcPts val="0"/>
                        </a:spcAft>
                      </a:pPr>
                      <a:r>
                        <a:rPr lang="fr-BE" sz="2400" dirty="0">
                          <a:effectLst/>
                          <a:latin typeface="Consolas" panose="020B0609020204030204" pitchFamily="49" charset="0"/>
                          <a:ea typeface="Calibri Light" panose="020F0302020204030204" pitchFamily="34" charset="0"/>
                          <a:cs typeface="Calibri Light" panose="020F0302020204030204" pitchFamily="34" charset="0"/>
                        </a:rPr>
                        <a:t>.</a:t>
                      </a:r>
                      <a:r>
                        <a:rPr lang="fr-BE" sz="1600" i="1" kern="1200" dirty="0">
                          <a:solidFill>
                            <a:schemeClr val="tx1"/>
                          </a:solidFill>
                          <a:effectLst/>
                          <a:latin typeface="Consolas" panose="020B0609020204030204" pitchFamily="49" charset="0"/>
                          <a:ea typeface="Calibri Light" panose="020F0302020204030204" pitchFamily="34" charset="0"/>
                          <a:cs typeface="Calibri Light" panose="020F0302020204030204" pitchFamily="34" charset="0"/>
                        </a:rPr>
                        <a:t>(structure) </a:t>
                      </a:r>
                      <a:r>
                        <a:rPr lang="fr-BE" sz="2400" dirty="0">
                          <a:effectLst>
                            <a:glow rad="127000">
                              <a:schemeClr val="accent1">
                                <a:lumMod val="60000"/>
                                <a:lumOff val="40000"/>
                                <a:alpha val="60000"/>
                              </a:schemeClr>
                            </a:glow>
                          </a:effectLst>
                          <a:latin typeface="Consolas" panose="020B0609020204030204" pitchFamily="49" charset="0"/>
                          <a:ea typeface="Calibri Light" panose="020F0302020204030204" pitchFamily="34" charset="0"/>
                          <a:cs typeface="Calibri Light" panose="020F0302020204030204" pitchFamily="34" charset="0"/>
                        </a:rPr>
                        <a:t>-&gt;</a:t>
                      </a:r>
                      <a:r>
                        <a:rPr lang="fr-BE" sz="1600" i="1" kern="1200" dirty="0">
                          <a:solidFill>
                            <a:schemeClr val="tx1"/>
                          </a:solidFill>
                          <a:effectLst/>
                          <a:latin typeface="Consolas" panose="020B0609020204030204" pitchFamily="49" charset="0"/>
                          <a:ea typeface="Calibri Light" panose="020F0302020204030204" pitchFamily="34" charset="0"/>
                          <a:cs typeface="Calibri Light" panose="020F0302020204030204" pitchFamily="34" charset="0"/>
                        </a:rPr>
                        <a:t>(</a:t>
                      </a:r>
                      <a:r>
                        <a:rPr lang="fr-BE" sz="1600" i="1" dirty="0">
                          <a:effectLst/>
                          <a:latin typeface="Consolas" panose="020B0609020204030204" pitchFamily="49" charset="0"/>
                          <a:ea typeface="Calibri Light" panose="020F0302020204030204" pitchFamily="34" charset="0"/>
                          <a:cs typeface="Calibri Light" panose="020F0302020204030204" pitchFamily="34" charset="0"/>
                        </a:rPr>
                        <a:t>pointeur</a:t>
                      </a:r>
                      <a:r>
                        <a:rPr lang="fr-BE" sz="1600" i="1" kern="1200" dirty="0">
                          <a:solidFill>
                            <a:schemeClr val="tx1"/>
                          </a:solidFill>
                          <a:effectLst/>
                          <a:latin typeface="Consolas" panose="020B0609020204030204" pitchFamily="49" charset="0"/>
                          <a:ea typeface="Calibri Light" panose="020F0302020204030204" pitchFamily="34" charset="0"/>
                          <a:cs typeface="Calibri Light" panose="020F0302020204030204" pitchFamily="34" charset="0"/>
                        </a:rPr>
                        <a:t>)</a:t>
                      </a:r>
                    </a:p>
                  </a:txBody>
                  <a:tcPr marL="68580" marR="68580" marT="0" marB="0" anchor="ctr"/>
                </a:tc>
                <a:tc>
                  <a:txBody>
                    <a:bodyPr/>
                    <a:lstStyle/>
                    <a:p>
                      <a:pPr algn="ctr">
                        <a:lnSpc>
                          <a:spcPct val="115000"/>
                        </a:lnSpc>
                        <a:spcAft>
                          <a:spcPts val="0"/>
                        </a:spcAft>
                      </a:pPr>
                      <a:r>
                        <a:rPr lang="fr-BE" sz="2400" dirty="0">
                          <a:effectLst/>
                          <a:latin typeface="Trebuchet MS" panose="020B0603020202020204" pitchFamily="34" charset="0"/>
                          <a:ea typeface="Calibri" panose="020F0502020204030204" pitchFamily="34" charset="0"/>
                          <a:cs typeface="Calibri" panose="020F0502020204030204" pitchFamily="34" charset="0"/>
                          <a:sym typeface="Symbol" panose="05050102010706020507" pitchFamily="18" charset="2"/>
                        </a:rPr>
                        <a:t></a:t>
                      </a:r>
                      <a:endParaRPr lang="fr-BE" sz="2400" dirty="0">
                        <a:effectLst/>
                        <a:latin typeface="Trebuchet MS" panose="020B060302020202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752114806"/>
                  </a:ext>
                </a:extLst>
              </a:tr>
              <a:tr h="4834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BE" sz="2400" dirty="0">
                          <a:effectLst/>
                          <a:latin typeface="Consolas" panose="020B0609020204030204" pitchFamily="49" charset="0"/>
                          <a:ea typeface="Calibri Light" panose="020F0302020204030204" pitchFamily="34" charset="0"/>
                          <a:cs typeface="Calibri Light" panose="020F0302020204030204" pitchFamily="34" charset="0"/>
                        </a:rPr>
                        <a:t>-</a:t>
                      </a:r>
                      <a:r>
                        <a:rPr lang="fr-BE" sz="1600" i="1" kern="1200" dirty="0">
                          <a:solidFill>
                            <a:schemeClr val="tx1"/>
                          </a:solidFill>
                          <a:effectLst/>
                          <a:latin typeface="Consolas" panose="020B0609020204030204" pitchFamily="49" charset="0"/>
                          <a:ea typeface="Calibri Light" panose="020F0302020204030204" pitchFamily="34" charset="0"/>
                          <a:cs typeface="Calibri Light" panose="020F0302020204030204" pitchFamily="34" charset="0"/>
                        </a:rPr>
                        <a:t>(unaire) </a:t>
                      </a:r>
                      <a:r>
                        <a:rPr lang="fr-BE" sz="2400" dirty="0">
                          <a:effectLst/>
                          <a:latin typeface="Consolas" panose="020B0609020204030204" pitchFamily="49" charset="0"/>
                          <a:ea typeface="Calibri Light" panose="020F0302020204030204" pitchFamily="34" charset="0"/>
                          <a:cs typeface="Calibri Light" panose="020F0302020204030204" pitchFamily="34" charset="0"/>
                        </a:rPr>
                        <a:t>++ -- (</a:t>
                      </a:r>
                      <a:r>
                        <a:rPr lang="fr-BE" sz="2400" i="1" dirty="0" err="1">
                          <a:effectLst/>
                          <a:latin typeface="Consolas" panose="020B0609020204030204" pitchFamily="49" charset="0"/>
                          <a:ea typeface="Calibri Light" panose="020F0302020204030204" pitchFamily="34" charset="0"/>
                          <a:cs typeface="Calibri Light" panose="020F0302020204030204" pitchFamily="34" charset="0"/>
                        </a:rPr>
                        <a:t>cast</a:t>
                      </a:r>
                      <a:r>
                        <a:rPr lang="fr-BE" sz="2400" dirty="0">
                          <a:effectLst/>
                          <a:latin typeface="Consolas" panose="020B0609020204030204" pitchFamily="49" charset="0"/>
                          <a:ea typeface="Calibri Light" panose="020F0302020204030204" pitchFamily="34" charset="0"/>
                          <a:cs typeface="Calibri Light" panose="020F0302020204030204" pitchFamily="34" charset="0"/>
                        </a:rPr>
                        <a:t>) </a:t>
                      </a:r>
                      <a:r>
                        <a:rPr lang="fr-BE" sz="2400" kern="1200" dirty="0">
                          <a:solidFill>
                            <a:schemeClr val="tx1"/>
                          </a:solidFill>
                          <a:effectLst>
                            <a:glow rad="127000">
                              <a:schemeClr val="accent1">
                                <a:lumMod val="60000"/>
                                <a:lumOff val="40000"/>
                                <a:alpha val="60000"/>
                              </a:schemeClr>
                            </a:glow>
                          </a:effectLst>
                          <a:latin typeface="Consolas" panose="020B0609020204030204" pitchFamily="49" charset="0"/>
                          <a:ea typeface="Calibri Light" panose="020F0302020204030204" pitchFamily="34" charset="0"/>
                          <a:cs typeface="Calibri Light" panose="020F0302020204030204" pitchFamily="34" charset="0"/>
                        </a:rPr>
                        <a:t>*</a:t>
                      </a:r>
                      <a:r>
                        <a:rPr kumimoji="0" lang="fr-BE" sz="1600" b="0" i="1" u="none" strike="noStrike" kern="1200" cap="none" spc="0" normalizeH="0" baseline="0" noProof="0" dirty="0">
                          <a:ln>
                            <a:noFill/>
                          </a:ln>
                          <a:solidFill>
                            <a:prstClr val="black"/>
                          </a:solidFill>
                          <a:effectLst/>
                          <a:uLnTx/>
                          <a:uFillTx/>
                          <a:latin typeface="Consolas" panose="020B0609020204030204" pitchFamily="49" charset="0"/>
                          <a:ea typeface="Calibri Light" panose="020F0302020204030204" pitchFamily="34" charset="0"/>
                          <a:cs typeface="Calibri Light" panose="020F0302020204030204" pitchFamily="34" charset="0"/>
                        </a:rPr>
                        <a:t>(indirection)</a:t>
                      </a:r>
                      <a:endParaRPr lang="fr-BE" sz="2400" kern="1200" dirty="0">
                        <a:solidFill>
                          <a:schemeClr val="tx1"/>
                        </a:solidFill>
                        <a:effectLst>
                          <a:glow rad="127000">
                            <a:schemeClr val="accent1">
                              <a:lumMod val="60000"/>
                              <a:lumOff val="40000"/>
                              <a:alpha val="60000"/>
                            </a:schemeClr>
                          </a:glow>
                        </a:effectLst>
                        <a:latin typeface="Consolas" panose="020B0609020204030204" pitchFamily="49" charset="0"/>
                        <a:ea typeface="Calibri Light" panose="020F0302020204030204" pitchFamily="34" charset="0"/>
                        <a:cs typeface="Calibri Light" panose="020F0302020204030204" pitchFamily="34" charset="0"/>
                      </a:endParaRPr>
                    </a:p>
                  </a:txBody>
                  <a:tcPr marL="68580" marR="68580" marT="0" marB="0" anchor="ct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fr-BE" sz="2400" dirty="0">
                          <a:effectLst/>
                          <a:latin typeface="Trebuchet MS" panose="020B0603020202020204" pitchFamily="34" charset="0"/>
                          <a:ea typeface="Calibri" panose="020F0502020204030204" pitchFamily="34" charset="0"/>
                          <a:cs typeface="Calibri" panose="020F0502020204030204" pitchFamily="34" charset="0"/>
                          <a:sym typeface="Symbol" panose="05050102010706020507" pitchFamily="18" charset="2"/>
                        </a:rPr>
                        <a:t></a:t>
                      </a:r>
                      <a:endParaRPr lang="fr-BE" sz="2400" dirty="0">
                        <a:effectLst/>
                        <a:latin typeface="Trebuchet MS" panose="020B060302020202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4268811755"/>
                  </a:ext>
                </a:extLst>
              </a:tr>
              <a:tr h="483429">
                <a:tc>
                  <a:txBody>
                    <a:bodyPr/>
                    <a:lstStyle/>
                    <a:p>
                      <a:pPr>
                        <a:spcAft>
                          <a:spcPts val="0"/>
                        </a:spcAft>
                      </a:pPr>
                      <a:r>
                        <a:rPr lang="fr-BE" sz="2400" dirty="0">
                          <a:effectLst/>
                          <a:latin typeface="Consolas" panose="020B0609020204030204" pitchFamily="49" charset="0"/>
                          <a:ea typeface="Calibri Light" panose="020F0302020204030204" pitchFamily="34" charset="0"/>
                          <a:cs typeface="Calibri Light" panose="020F0302020204030204" pitchFamily="34" charset="0"/>
                        </a:rPr>
                        <a:t>* / %</a:t>
                      </a:r>
                    </a:p>
                  </a:txBody>
                  <a:tcPr marL="68580" marR="68580" marT="0" marB="0" anchor="ctr"/>
                </a:tc>
                <a:tc>
                  <a:txBody>
                    <a:bodyPr/>
                    <a:lstStyle/>
                    <a:p>
                      <a:pPr algn="ctr">
                        <a:lnSpc>
                          <a:spcPct val="115000"/>
                        </a:lnSpc>
                        <a:spcAft>
                          <a:spcPts val="0"/>
                        </a:spcAft>
                      </a:pPr>
                      <a:r>
                        <a:rPr lang="fr-BE" sz="2400" dirty="0">
                          <a:effectLst/>
                          <a:latin typeface="Trebuchet MS" panose="020B0603020202020204" pitchFamily="34" charset="0"/>
                          <a:ea typeface="Calibri" panose="020F0502020204030204" pitchFamily="34" charset="0"/>
                          <a:cs typeface="Calibri" panose="020F0502020204030204" pitchFamily="34" charset="0"/>
                          <a:sym typeface="Symbol" panose="05050102010706020507" pitchFamily="18" charset="2"/>
                        </a:rPr>
                        <a:t></a:t>
                      </a:r>
                      <a:endParaRPr lang="fr-BE" sz="2400" dirty="0">
                        <a:effectLst/>
                        <a:latin typeface="Trebuchet MS" panose="020B060302020202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4275155355"/>
                  </a:ext>
                </a:extLst>
              </a:tr>
              <a:tr h="483429">
                <a:tc>
                  <a:txBody>
                    <a:bodyPr/>
                    <a:lstStyle/>
                    <a:p>
                      <a:pPr>
                        <a:spcAft>
                          <a:spcPts val="0"/>
                        </a:spcAft>
                      </a:pPr>
                      <a:r>
                        <a:rPr lang="fr-BE" sz="2400" dirty="0">
                          <a:effectLst/>
                          <a:latin typeface="Consolas" panose="020B0609020204030204" pitchFamily="49" charset="0"/>
                          <a:ea typeface="Calibri Light" panose="020F0302020204030204" pitchFamily="34" charset="0"/>
                          <a:cs typeface="Calibri Light" panose="020F0302020204030204" pitchFamily="34" charset="0"/>
                        </a:rPr>
                        <a:t>+ -</a:t>
                      </a:r>
                      <a:r>
                        <a:rPr lang="fr-BE" sz="1400" i="1" dirty="0">
                          <a:effectLst/>
                          <a:latin typeface="Consolas" panose="020B0609020204030204" pitchFamily="49" charset="0"/>
                          <a:ea typeface="Calibri Light" panose="020F0302020204030204" pitchFamily="34" charset="0"/>
                          <a:cs typeface="Calibri Light" panose="020F0302020204030204" pitchFamily="34" charset="0"/>
                        </a:rPr>
                        <a:t>(</a:t>
                      </a:r>
                      <a:r>
                        <a:rPr lang="fr-BE" sz="1600" i="1" kern="1200" dirty="0">
                          <a:solidFill>
                            <a:schemeClr val="tx1"/>
                          </a:solidFill>
                          <a:effectLst/>
                          <a:latin typeface="Consolas" panose="020B0609020204030204" pitchFamily="49" charset="0"/>
                          <a:ea typeface="Calibri Light" panose="020F0302020204030204" pitchFamily="34" charset="0"/>
                          <a:cs typeface="Calibri Light" panose="020F0302020204030204" pitchFamily="34" charset="0"/>
                        </a:rPr>
                        <a:t>binaire)</a:t>
                      </a:r>
                    </a:p>
                  </a:txBody>
                  <a:tcPr marL="68580" marR="68580" marT="0" marB="0" anchor="ctr"/>
                </a:tc>
                <a:tc>
                  <a:txBody>
                    <a:bodyPr/>
                    <a:lstStyle/>
                    <a:p>
                      <a:pPr algn="ctr">
                        <a:lnSpc>
                          <a:spcPct val="115000"/>
                        </a:lnSpc>
                        <a:spcAft>
                          <a:spcPts val="0"/>
                        </a:spcAft>
                      </a:pPr>
                      <a:r>
                        <a:rPr lang="fr-BE" sz="2400" dirty="0">
                          <a:effectLst/>
                          <a:latin typeface="Trebuchet MS" panose="020B0603020202020204" pitchFamily="34" charset="0"/>
                          <a:ea typeface="Calibri" panose="020F0502020204030204" pitchFamily="34" charset="0"/>
                          <a:cs typeface="Calibri" panose="020F0502020204030204" pitchFamily="34" charset="0"/>
                          <a:sym typeface="Symbol" panose="05050102010706020507" pitchFamily="18" charset="2"/>
                        </a:rPr>
                        <a:t></a:t>
                      </a:r>
                      <a:endParaRPr lang="fr-BE" sz="2400" dirty="0">
                        <a:effectLst/>
                        <a:latin typeface="Trebuchet MS" panose="020B060302020202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30584074"/>
                  </a:ext>
                </a:extLst>
              </a:tr>
              <a:tr h="483429">
                <a:tc>
                  <a:txBody>
                    <a:bodyPr/>
                    <a:lstStyle/>
                    <a:p>
                      <a:pPr>
                        <a:spcAft>
                          <a:spcPts val="0"/>
                        </a:spcAft>
                      </a:pPr>
                      <a:r>
                        <a:rPr lang="fr-BE" sz="2400">
                          <a:effectLst/>
                          <a:latin typeface="Consolas" panose="020B0609020204030204" pitchFamily="49" charset="0"/>
                          <a:ea typeface="Calibri Light" panose="020F0302020204030204" pitchFamily="34" charset="0"/>
                          <a:cs typeface="Calibri Light" panose="020F0302020204030204" pitchFamily="34" charset="0"/>
                        </a:rPr>
                        <a:t>&lt; &lt;= &gt; &gt;=</a:t>
                      </a:r>
                    </a:p>
                  </a:txBody>
                  <a:tcPr marL="68580" marR="68580" marT="0" marB="0" anchor="ctr"/>
                </a:tc>
                <a:tc>
                  <a:txBody>
                    <a:bodyPr/>
                    <a:lstStyle/>
                    <a:p>
                      <a:pPr algn="ctr">
                        <a:lnSpc>
                          <a:spcPct val="115000"/>
                        </a:lnSpc>
                        <a:spcAft>
                          <a:spcPts val="0"/>
                        </a:spcAft>
                      </a:pPr>
                      <a:r>
                        <a:rPr lang="fr-BE" sz="2400" dirty="0">
                          <a:effectLst/>
                          <a:latin typeface="Trebuchet MS" panose="020B0603020202020204" pitchFamily="34" charset="0"/>
                          <a:ea typeface="Calibri" panose="020F0502020204030204" pitchFamily="34" charset="0"/>
                          <a:cs typeface="Calibri" panose="020F0502020204030204" pitchFamily="34" charset="0"/>
                          <a:sym typeface="Symbol" panose="05050102010706020507" pitchFamily="18" charset="2"/>
                        </a:rPr>
                        <a:t></a:t>
                      </a:r>
                      <a:endParaRPr lang="fr-BE" sz="2400" dirty="0">
                        <a:effectLst/>
                        <a:latin typeface="Trebuchet MS" panose="020B060302020202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94860383"/>
                  </a:ext>
                </a:extLst>
              </a:tr>
              <a:tr h="483429">
                <a:tc>
                  <a:txBody>
                    <a:bodyPr/>
                    <a:lstStyle/>
                    <a:p>
                      <a:pPr>
                        <a:spcAft>
                          <a:spcPts val="0"/>
                        </a:spcAft>
                      </a:pPr>
                      <a:r>
                        <a:rPr lang="fr-BE" sz="2400">
                          <a:effectLst/>
                          <a:latin typeface="Consolas" panose="020B0609020204030204" pitchFamily="49" charset="0"/>
                          <a:ea typeface="Calibri Light" panose="020F0302020204030204" pitchFamily="34" charset="0"/>
                          <a:cs typeface="Calibri Light" panose="020F0302020204030204" pitchFamily="34" charset="0"/>
                        </a:rPr>
                        <a:t>== !=</a:t>
                      </a:r>
                    </a:p>
                  </a:txBody>
                  <a:tcPr marL="68580" marR="68580" marT="0" marB="0" anchor="ctr"/>
                </a:tc>
                <a:tc>
                  <a:txBody>
                    <a:bodyPr/>
                    <a:lstStyle/>
                    <a:p>
                      <a:pPr algn="ctr">
                        <a:lnSpc>
                          <a:spcPct val="115000"/>
                        </a:lnSpc>
                        <a:spcAft>
                          <a:spcPts val="0"/>
                        </a:spcAft>
                      </a:pPr>
                      <a:r>
                        <a:rPr lang="fr-BE" sz="2400" dirty="0">
                          <a:effectLst/>
                          <a:latin typeface="Trebuchet MS" panose="020B0603020202020204" pitchFamily="34" charset="0"/>
                          <a:ea typeface="Calibri" panose="020F0502020204030204" pitchFamily="34" charset="0"/>
                          <a:cs typeface="Calibri" panose="020F0502020204030204" pitchFamily="34" charset="0"/>
                          <a:sym typeface="Symbol" panose="05050102010706020507" pitchFamily="18" charset="2"/>
                        </a:rPr>
                        <a:t></a:t>
                      </a:r>
                      <a:endParaRPr lang="fr-BE" sz="2400" dirty="0">
                        <a:effectLst/>
                        <a:latin typeface="Trebuchet MS" panose="020B060302020202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2080172"/>
                  </a:ext>
                </a:extLst>
              </a:tr>
              <a:tr h="483429">
                <a:tc>
                  <a:txBody>
                    <a:bodyPr/>
                    <a:lstStyle/>
                    <a:p>
                      <a:pPr>
                        <a:spcAft>
                          <a:spcPts val="0"/>
                        </a:spcAft>
                      </a:pPr>
                      <a:r>
                        <a:rPr lang="fr-BE" sz="2400" dirty="0">
                          <a:effectLst/>
                          <a:latin typeface="Consolas" panose="020B0609020204030204" pitchFamily="49" charset="0"/>
                          <a:ea typeface="Calibri Light" panose="020F0302020204030204" pitchFamily="34" charset="0"/>
                          <a:cs typeface="Calibri Light" panose="020F0302020204030204" pitchFamily="34" charset="0"/>
                        </a:rPr>
                        <a:t>&amp;&amp;</a:t>
                      </a:r>
                    </a:p>
                  </a:txBody>
                  <a:tcPr marL="68580" marR="68580" marT="0" marB="0" anchor="ctr"/>
                </a:tc>
                <a:tc>
                  <a:txBody>
                    <a:bodyPr/>
                    <a:lstStyle/>
                    <a:p>
                      <a:pPr algn="ctr">
                        <a:lnSpc>
                          <a:spcPct val="115000"/>
                        </a:lnSpc>
                        <a:spcAft>
                          <a:spcPts val="0"/>
                        </a:spcAft>
                      </a:pPr>
                      <a:r>
                        <a:rPr lang="fr-BE" sz="2400" dirty="0">
                          <a:effectLst/>
                          <a:latin typeface="Trebuchet MS" panose="020B0603020202020204" pitchFamily="34" charset="0"/>
                          <a:ea typeface="Calibri" panose="020F0502020204030204" pitchFamily="34" charset="0"/>
                          <a:cs typeface="Calibri" panose="020F0502020204030204" pitchFamily="34" charset="0"/>
                          <a:sym typeface="Symbol" panose="05050102010706020507" pitchFamily="18" charset="2"/>
                        </a:rPr>
                        <a:t></a:t>
                      </a:r>
                      <a:endParaRPr lang="fr-BE" sz="2400" dirty="0">
                        <a:effectLst/>
                        <a:latin typeface="Trebuchet MS" panose="020B060302020202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621416272"/>
                  </a:ext>
                </a:extLst>
              </a:tr>
              <a:tr h="483429">
                <a:tc>
                  <a:txBody>
                    <a:bodyPr/>
                    <a:lstStyle/>
                    <a:p>
                      <a:pPr>
                        <a:spcAft>
                          <a:spcPts val="0"/>
                        </a:spcAft>
                      </a:pPr>
                      <a:r>
                        <a:rPr lang="fr-BE" sz="2400" dirty="0">
                          <a:effectLst/>
                          <a:latin typeface="Consolas" panose="020B0609020204030204" pitchFamily="49" charset="0"/>
                          <a:ea typeface="Calibri Light" panose="020F0302020204030204" pitchFamily="34" charset="0"/>
                          <a:cs typeface="Calibri Light" panose="020F0302020204030204" pitchFamily="34" charset="0"/>
                        </a:rPr>
                        <a:t>||</a:t>
                      </a:r>
                    </a:p>
                  </a:txBody>
                  <a:tcPr marL="68580" marR="68580" marT="0" marB="0" anchor="ctr"/>
                </a:tc>
                <a:tc>
                  <a:txBody>
                    <a:bodyPr/>
                    <a:lstStyle/>
                    <a:p>
                      <a:pPr algn="ctr">
                        <a:lnSpc>
                          <a:spcPct val="115000"/>
                        </a:lnSpc>
                        <a:spcAft>
                          <a:spcPts val="0"/>
                        </a:spcAft>
                      </a:pPr>
                      <a:r>
                        <a:rPr lang="fr-BE" sz="2400" dirty="0">
                          <a:effectLst/>
                          <a:latin typeface="Trebuchet MS" panose="020B0603020202020204" pitchFamily="34" charset="0"/>
                          <a:ea typeface="Calibri" panose="020F0502020204030204" pitchFamily="34" charset="0"/>
                          <a:cs typeface="Calibri" panose="020F0502020204030204" pitchFamily="34" charset="0"/>
                          <a:sym typeface="Symbol" panose="05050102010706020507" pitchFamily="18" charset="2"/>
                        </a:rPr>
                        <a:t></a:t>
                      </a:r>
                      <a:endParaRPr lang="fr-BE" sz="2400" dirty="0">
                        <a:effectLst/>
                        <a:latin typeface="Trebuchet MS" panose="020B060302020202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711088609"/>
                  </a:ext>
                </a:extLst>
              </a:tr>
              <a:tr h="483429">
                <a:tc>
                  <a:txBody>
                    <a:bodyPr/>
                    <a:lstStyle/>
                    <a:p>
                      <a:pPr>
                        <a:spcAft>
                          <a:spcPts val="0"/>
                        </a:spcAft>
                      </a:pPr>
                      <a:r>
                        <a:rPr lang="fr-BE" sz="2400">
                          <a:effectLst/>
                          <a:latin typeface="Consolas" panose="020B0609020204030204" pitchFamily="49" charset="0"/>
                          <a:ea typeface="Calibri Light" panose="020F0302020204030204" pitchFamily="34" charset="0"/>
                          <a:cs typeface="Calibri Light" panose="020F0302020204030204" pitchFamily="34" charset="0"/>
                        </a:rPr>
                        <a:t>?:</a:t>
                      </a:r>
                    </a:p>
                  </a:txBody>
                  <a:tcPr marL="68580" marR="68580" marT="0" marB="0" anchor="ctr"/>
                </a:tc>
                <a:tc>
                  <a:txBody>
                    <a:bodyPr/>
                    <a:lstStyle/>
                    <a:p>
                      <a:pPr algn="ctr">
                        <a:lnSpc>
                          <a:spcPct val="115000"/>
                        </a:lnSpc>
                        <a:spcAft>
                          <a:spcPts val="0"/>
                        </a:spcAft>
                      </a:pPr>
                      <a:r>
                        <a:rPr lang="fr-BE" sz="2400" dirty="0">
                          <a:effectLst/>
                          <a:latin typeface="Trebuchet MS" panose="020B0603020202020204" pitchFamily="34" charset="0"/>
                          <a:ea typeface="Calibri" panose="020F0502020204030204" pitchFamily="34" charset="0"/>
                          <a:cs typeface="Calibri" panose="020F0502020204030204" pitchFamily="34" charset="0"/>
                          <a:sym typeface="Symbol" panose="05050102010706020507" pitchFamily="18" charset="2"/>
                        </a:rPr>
                        <a:t></a:t>
                      </a:r>
                      <a:endParaRPr lang="fr-BE" sz="2400" dirty="0">
                        <a:effectLst/>
                        <a:latin typeface="Trebuchet MS" panose="020B060302020202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990843672"/>
                  </a:ext>
                </a:extLst>
              </a:tr>
              <a:tr h="483429">
                <a:tc>
                  <a:txBody>
                    <a:bodyPr/>
                    <a:lstStyle/>
                    <a:p>
                      <a:pPr>
                        <a:spcAft>
                          <a:spcPts val="0"/>
                        </a:spcAft>
                      </a:pPr>
                      <a:r>
                        <a:rPr lang="fr-BE" sz="2400" dirty="0">
                          <a:effectLst/>
                          <a:latin typeface="Consolas" panose="020B0609020204030204" pitchFamily="49" charset="0"/>
                          <a:ea typeface="Calibri Light" panose="020F0302020204030204" pitchFamily="34" charset="0"/>
                          <a:cs typeface="Calibri Light" panose="020F0302020204030204" pitchFamily="34" charset="0"/>
                        </a:rPr>
                        <a:t>= += -= *= /= %=</a:t>
                      </a:r>
                    </a:p>
                  </a:txBody>
                  <a:tcPr marL="68580" marR="68580" marT="0" marB="0" anchor="ctr"/>
                </a:tc>
                <a:tc>
                  <a:txBody>
                    <a:bodyPr/>
                    <a:lstStyle/>
                    <a:p>
                      <a:pPr algn="ctr">
                        <a:lnSpc>
                          <a:spcPct val="115000"/>
                        </a:lnSpc>
                        <a:spcAft>
                          <a:spcPts val="0"/>
                        </a:spcAft>
                      </a:pPr>
                      <a:r>
                        <a:rPr lang="fr-BE" sz="2400" dirty="0">
                          <a:effectLst/>
                          <a:latin typeface="Trebuchet MS" panose="020B0603020202020204" pitchFamily="34" charset="0"/>
                          <a:ea typeface="Calibri" panose="020F0502020204030204" pitchFamily="34" charset="0"/>
                          <a:cs typeface="Calibri" panose="020F0502020204030204" pitchFamily="34" charset="0"/>
                          <a:sym typeface="Symbol" panose="05050102010706020507" pitchFamily="18" charset="2"/>
                        </a:rPr>
                        <a:t></a:t>
                      </a:r>
                      <a:endParaRPr lang="fr-BE" sz="2400" dirty="0">
                        <a:effectLst/>
                        <a:latin typeface="Trebuchet MS" panose="020B060302020202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7860548"/>
                  </a:ext>
                </a:extLst>
              </a:tr>
            </a:tbl>
          </a:graphicData>
        </a:graphic>
      </p:graphicFrame>
      <p:sp>
        <p:nvSpPr>
          <p:cNvPr id="5" name="Espace réservé du numéro de diapositive 4">
            <a:extLst>
              <a:ext uri="{FF2B5EF4-FFF2-40B4-BE49-F238E27FC236}">
                <a16:creationId xmlns:a16="http://schemas.microsoft.com/office/drawing/2014/main" id="{F9A13F08-164F-4D9F-A0EA-254C58C57526}"/>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7E4E265-2F72-DF4D-B77D-D3249BA76B9F}" type="slidenum">
              <a:rPr kumimoji="0" lang="fr-FR" sz="1400" b="0" i="0" u="none" strike="noStrike" kern="1200" cap="none" spc="0" normalizeH="0" baseline="0" noProof="0" smtClean="0">
                <a:ln>
                  <a:noFill/>
                </a:ln>
                <a:solidFill>
                  <a:srgbClr val="404040"/>
                </a:solidFill>
                <a:effectLst/>
                <a:uLnTx/>
                <a:uFillTx/>
                <a:latin typeface="Arial" charset="0"/>
                <a:ea typeface="ＭＳ Ｐゴシック" charset="0"/>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fr-FR" sz="1400" b="0" i="0" u="none" strike="noStrike" kern="1200" cap="none" spc="0" normalizeH="0" baseline="0" noProof="0">
              <a:ln>
                <a:noFill/>
              </a:ln>
              <a:solidFill>
                <a:srgbClr val="404040"/>
              </a:solidFill>
              <a:effectLst/>
              <a:uLnTx/>
              <a:uFillTx/>
              <a:latin typeface="Arial" charset="0"/>
              <a:ea typeface="ＭＳ Ｐゴシック" charset="0"/>
            </a:endParaRPr>
          </a:p>
        </p:txBody>
      </p:sp>
      <p:grpSp>
        <p:nvGrpSpPr>
          <p:cNvPr id="9" name="Groupe 8">
            <a:extLst>
              <a:ext uri="{FF2B5EF4-FFF2-40B4-BE49-F238E27FC236}">
                <a16:creationId xmlns:a16="http://schemas.microsoft.com/office/drawing/2014/main" id="{FFF1D23E-8D2D-4C66-B5EF-EDDD991B6A61}"/>
              </a:ext>
            </a:extLst>
          </p:cNvPr>
          <p:cNvGrpSpPr/>
          <p:nvPr/>
        </p:nvGrpSpPr>
        <p:grpSpPr>
          <a:xfrm>
            <a:off x="457200" y="2157013"/>
            <a:ext cx="1428433" cy="2543971"/>
            <a:chOff x="0" y="-95804"/>
            <a:chExt cx="520127" cy="1133033"/>
          </a:xfrm>
        </p:grpSpPr>
        <p:sp>
          <p:nvSpPr>
            <p:cNvPr id="10" name="Zone de texte 9">
              <a:extLst>
                <a:ext uri="{FF2B5EF4-FFF2-40B4-BE49-F238E27FC236}">
                  <a16:creationId xmlns:a16="http://schemas.microsoft.com/office/drawing/2014/main" id="{CA867842-9508-40EE-81D2-436841C4174D}"/>
                </a:ext>
              </a:extLst>
            </p:cNvPr>
            <p:cNvSpPr txBox="1"/>
            <p:nvPr/>
          </p:nvSpPr>
          <p:spPr>
            <a:xfrm>
              <a:off x="159968" y="-95804"/>
              <a:ext cx="230505" cy="701384"/>
            </a:xfrm>
            <a:prstGeom prst="rect">
              <a:avLst/>
            </a:prstGeom>
            <a:solidFill>
              <a:schemeClr val="lt1"/>
            </a:solidFill>
            <a:ln w="6350">
              <a:noFill/>
            </a:ln>
          </p:spPr>
          <p:txBody>
            <a:bodyPr rot="0" spcFirstLastPara="0" vert="vert270" wrap="none" lIns="0" tIns="0" rIns="0" bIns="0" numCol="1" spcCol="0" rtlCol="0" fromWordArt="0" anchor="t" anchorCtr="0" forceAA="0" compatLnSpc="1">
              <a:prstTxWarp prst="textNoShape">
                <a:avLst/>
              </a:prstTxWarp>
              <a:noAutofit/>
            </a:bodyPr>
            <a:lstStyle/>
            <a:p>
              <a:pPr marL="0" marR="0" lvl="0" indent="0" algn="l" defTabSz="914400" rtl="0" eaLnBrk="1" fontAlgn="base" latinLnBrk="0" hangingPunct="1">
                <a:lnSpc>
                  <a:spcPct val="115000"/>
                </a:lnSpc>
                <a:spcBef>
                  <a:spcPct val="0"/>
                </a:spcBef>
                <a:spcAft>
                  <a:spcPts val="300"/>
                </a:spcAft>
                <a:buClrTx/>
                <a:buSzTx/>
                <a:buFontTx/>
                <a:buNone/>
                <a:tabLst/>
                <a:defRPr/>
              </a:pPr>
              <a:r>
                <a:rPr kumimoji="0" lang="fr-BE" sz="3200" b="0" i="0" u="none" strike="noStrike" kern="1200" cap="none" spc="0" normalizeH="0" baseline="0" noProof="0" dirty="0">
                  <a:ln>
                    <a:noFill/>
                  </a:ln>
                  <a:solidFill>
                    <a:srgbClr val="073779"/>
                  </a:solidFill>
                  <a:effectLst/>
                  <a:uLnTx/>
                  <a:uFillTx/>
                  <a:latin typeface="Trebuchet MS" panose="020B0603020202020204" pitchFamily="34" charset="0"/>
                  <a:ea typeface="Calibri" panose="020F0502020204030204" pitchFamily="34" charset="0"/>
                  <a:cs typeface="Calibri" panose="020F0502020204030204" pitchFamily="34" charset="0"/>
                </a:rPr>
                <a:t>Priorité</a:t>
              </a:r>
            </a:p>
          </p:txBody>
        </p:sp>
        <p:grpSp>
          <p:nvGrpSpPr>
            <p:cNvPr id="11" name="Groupe 10">
              <a:extLst>
                <a:ext uri="{FF2B5EF4-FFF2-40B4-BE49-F238E27FC236}">
                  <a16:creationId xmlns:a16="http://schemas.microsoft.com/office/drawing/2014/main" id="{29973415-AA47-42D0-865B-24D60EB8AF5E}"/>
                </a:ext>
              </a:extLst>
            </p:cNvPr>
            <p:cNvGrpSpPr/>
            <p:nvPr/>
          </p:nvGrpSpPr>
          <p:grpSpPr>
            <a:xfrm>
              <a:off x="0" y="0"/>
              <a:ext cx="520127" cy="1037229"/>
              <a:chOff x="0" y="0"/>
              <a:chExt cx="520127" cy="1037229"/>
            </a:xfrm>
          </p:grpSpPr>
          <p:cxnSp>
            <p:nvCxnSpPr>
              <p:cNvPr id="12" name="Connecteur droit 11">
                <a:extLst>
                  <a:ext uri="{FF2B5EF4-FFF2-40B4-BE49-F238E27FC236}">
                    <a16:creationId xmlns:a16="http://schemas.microsoft.com/office/drawing/2014/main" id="{EE9C3759-ED51-4EF2-B200-9D8D8E8E5083}"/>
                  </a:ext>
                </a:extLst>
              </p:cNvPr>
              <p:cNvCxnSpPr/>
              <p:nvPr/>
            </p:nvCxnSpPr>
            <p:spPr>
              <a:xfrm>
                <a:off x="0" y="0"/>
                <a:ext cx="259308" cy="1037229"/>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E9640BE4-77FA-43FD-9C17-602BD0C81353}"/>
                  </a:ext>
                </a:extLst>
              </p:cNvPr>
              <p:cNvCxnSpPr/>
              <p:nvPr/>
            </p:nvCxnSpPr>
            <p:spPr>
              <a:xfrm flipH="1">
                <a:off x="260819" y="0"/>
                <a:ext cx="259308" cy="1037229"/>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15" name="Espace réservé du pied de page 4">
            <a:extLst>
              <a:ext uri="{FF2B5EF4-FFF2-40B4-BE49-F238E27FC236}">
                <a16:creationId xmlns:a16="http://schemas.microsoft.com/office/drawing/2014/main" id="{88737465-71A0-48E5-B1D2-B5F02ECB3B29}"/>
              </a:ext>
            </a:extLst>
          </p:cNvPr>
          <p:cNvSpPr txBox="1">
            <a:spLocks/>
          </p:cNvSpPr>
          <p:nvPr/>
        </p:nvSpPr>
        <p:spPr>
          <a:xfrm>
            <a:off x="2339975" y="6426054"/>
            <a:ext cx="4464050" cy="339725"/>
          </a:xfrm>
          <a:prstGeom prst="rect">
            <a:avLst/>
          </a:prstGeom>
        </p:spPr>
        <p:txBody>
          <a:bodyPr/>
          <a:lstStyle>
            <a:defPPr>
              <a:defRPr lang="fr-FR"/>
            </a:defPPr>
            <a:lvl1pPr algn="l" rtl="0" fontAlgn="base">
              <a:spcBef>
                <a:spcPct val="0"/>
              </a:spcBef>
              <a:spcAft>
                <a:spcPct val="0"/>
              </a:spcAft>
              <a:defRPr kern="1200">
                <a:solidFill>
                  <a:srgbClr val="006782"/>
                </a:solidFill>
                <a:latin typeface="Verdana" charset="0"/>
                <a:ea typeface="ＭＳ Ｐゴシック" charset="0"/>
                <a:cs typeface="ＭＳ Ｐゴシック" charset="0"/>
              </a:defRPr>
            </a:lvl1pPr>
            <a:lvl2pPr marL="457200" algn="l" rtl="0" fontAlgn="base">
              <a:spcBef>
                <a:spcPct val="0"/>
              </a:spcBef>
              <a:spcAft>
                <a:spcPct val="0"/>
              </a:spcAft>
              <a:defRPr kern="1200">
                <a:solidFill>
                  <a:srgbClr val="006782"/>
                </a:solidFill>
                <a:latin typeface="Verdana" charset="0"/>
                <a:ea typeface="ＭＳ Ｐゴシック" charset="0"/>
                <a:cs typeface="ＭＳ Ｐゴシック" charset="0"/>
              </a:defRPr>
            </a:lvl2pPr>
            <a:lvl3pPr marL="914400" algn="l" rtl="0" fontAlgn="base">
              <a:spcBef>
                <a:spcPct val="0"/>
              </a:spcBef>
              <a:spcAft>
                <a:spcPct val="0"/>
              </a:spcAft>
              <a:defRPr kern="1200">
                <a:solidFill>
                  <a:srgbClr val="006782"/>
                </a:solidFill>
                <a:latin typeface="Verdana" charset="0"/>
                <a:ea typeface="ＭＳ Ｐゴシック" charset="0"/>
                <a:cs typeface="ＭＳ Ｐゴシック" charset="0"/>
              </a:defRPr>
            </a:lvl3pPr>
            <a:lvl4pPr marL="1371600" algn="l" rtl="0" fontAlgn="base">
              <a:spcBef>
                <a:spcPct val="0"/>
              </a:spcBef>
              <a:spcAft>
                <a:spcPct val="0"/>
              </a:spcAft>
              <a:defRPr kern="1200">
                <a:solidFill>
                  <a:srgbClr val="006782"/>
                </a:solidFill>
                <a:latin typeface="Verdana" charset="0"/>
                <a:ea typeface="ＭＳ Ｐゴシック" charset="0"/>
                <a:cs typeface="ＭＳ Ｐゴシック" charset="0"/>
              </a:defRPr>
            </a:lvl4pPr>
            <a:lvl5pPr marL="1828800" algn="l" rtl="0" fontAlgn="base">
              <a:spcBef>
                <a:spcPct val="0"/>
              </a:spcBef>
              <a:spcAft>
                <a:spcPct val="0"/>
              </a:spcAft>
              <a:defRPr kern="1200">
                <a:solidFill>
                  <a:srgbClr val="006782"/>
                </a:solidFill>
                <a:latin typeface="Verdana" charset="0"/>
                <a:ea typeface="ＭＳ Ｐゴシック" charset="0"/>
                <a:cs typeface="ＭＳ Ｐゴシック" charset="0"/>
              </a:defRPr>
            </a:lvl5pPr>
            <a:lvl6pPr marL="2286000" algn="l" defTabSz="457200" rtl="0" eaLnBrk="1" latinLnBrk="0" hangingPunct="1">
              <a:defRPr kern="1200">
                <a:solidFill>
                  <a:srgbClr val="006782"/>
                </a:solidFill>
                <a:latin typeface="Verdana" charset="0"/>
                <a:ea typeface="ＭＳ Ｐゴシック" charset="0"/>
                <a:cs typeface="ＭＳ Ｐゴシック" charset="0"/>
              </a:defRPr>
            </a:lvl6pPr>
            <a:lvl7pPr marL="2743200" algn="l" defTabSz="457200" rtl="0" eaLnBrk="1" latinLnBrk="0" hangingPunct="1">
              <a:defRPr kern="1200">
                <a:solidFill>
                  <a:srgbClr val="006782"/>
                </a:solidFill>
                <a:latin typeface="Verdana" charset="0"/>
                <a:ea typeface="ＭＳ Ｐゴシック" charset="0"/>
                <a:cs typeface="ＭＳ Ｐゴシック" charset="0"/>
              </a:defRPr>
            </a:lvl7pPr>
            <a:lvl8pPr marL="3200400" algn="l" defTabSz="457200" rtl="0" eaLnBrk="1" latinLnBrk="0" hangingPunct="1">
              <a:defRPr kern="1200">
                <a:solidFill>
                  <a:srgbClr val="006782"/>
                </a:solidFill>
                <a:latin typeface="Verdana" charset="0"/>
                <a:ea typeface="ＭＳ Ｐゴシック" charset="0"/>
                <a:cs typeface="ＭＳ Ｐゴシック" charset="0"/>
              </a:defRPr>
            </a:lvl8pPr>
            <a:lvl9pPr marL="3657600" algn="l" defTabSz="457200" rtl="0" eaLnBrk="1" latinLnBrk="0" hangingPunct="1">
              <a:defRPr kern="1200">
                <a:solidFill>
                  <a:srgbClr val="006782"/>
                </a:solidFill>
                <a:latin typeface="Verdana" charset="0"/>
                <a:ea typeface="ＭＳ Ｐゴシック" charset="0"/>
                <a:cs typeface="ＭＳ Ｐゴシック" charset="0"/>
              </a:defRPr>
            </a:lvl9pPr>
          </a:lstStyle>
          <a:p>
            <a:pPr algn="ctr"/>
            <a:r>
              <a:rPr lang="fr-FR" sz="1400" dirty="0">
                <a:solidFill>
                  <a:schemeClr val="tx1">
                    <a:lumMod val="75000"/>
                    <a:lumOff val="25000"/>
                  </a:schemeClr>
                </a:solidFill>
                <a:latin typeface="+mn-lt"/>
              </a:rPr>
              <a:t>Pointeurs</a:t>
            </a:r>
            <a:endParaRPr lang="fr-FR" dirty="0">
              <a:solidFill>
                <a:schemeClr val="tx1">
                  <a:lumMod val="75000"/>
                  <a:lumOff val="25000"/>
                </a:schemeClr>
              </a:solidFill>
              <a:latin typeface="+mn-lt"/>
            </a:endParaRPr>
          </a:p>
        </p:txBody>
      </p:sp>
    </p:spTree>
    <p:extLst>
      <p:ext uri="{BB962C8B-B14F-4D97-AF65-F5344CB8AC3E}">
        <p14:creationId xmlns:p14="http://schemas.microsoft.com/office/powerpoint/2010/main" val="900597627"/>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306324"/>
            <a:ext cx="8686800" cy="5013196"/>
          </a:xfrm>
        </p:spPr>
        <p:txBody>
          <a:bodyPr/>
          <a:lstStyle/>
          <a:p>
            <a:pPr marL="0" indent="0">
              <a:buNone/>
            </a:pPr>
            <a:r>
              <a:rPr lang="fr-BE" dirty="0">
                <a:sym typeface="Symbol" pitchFamily="18" charset="2"/>
              </a:rPr>
              <a:t>Une structure autoréférentielle est une </a:t>
            </a:r>
            <a:r>
              <a:rPr lang="fr-BE" b="1" dirty="0">
                <a:solidFill>
                  <a:schemeClr val="accent2"/>
                </a:solidFill>
                <a:sym typeface="Symbol" pitchFamily="18" charset="2"/>
              </a:rPr>
              <a:t>structure qui fait référence à elle-même lors de sa définition</a:t>
            </a:r>
            <a:r>
              <a:rPr lang="fr-BE" dirty="0">
                <a:sym typeface="Symbol" pitchFamily="18" charset="2"/>
              </a:rPr>
              <a:t>.</a:t>
            </a:r>
            <a:endParaRPr lang="fr-BE" dirty="0"/>
          </a:p>
          <a:p>
            <a:pPr marL="0" indent="0">
              <a:buNone/>
              <a:tabLst>
                <a:tab pos="361950" algn="l"/>
              </a:tabLst>
            </a:pPr>
            <a:endParaRPr lang="fr-BE" sz="1800" dirty="0">
              <a:solidFill>
                <a:schemeClr val="tx1"/>
              </a:solidFill>
              <a:latin typeface="Consolas" panose="020B0609020204030204" pitchFamily="49" charset="0"/>
            </a:endParaRPr>
          </a:p>
          <a:p>
            <a:pPr marL="0" indent="0">
              <a:buNone/>
              <a:tabLst>
                <a:tab pos="361950" algn="l"/>
              </a:tabLst>
            </a:pPr>
            <a:r>
              <a:rPr lang="fr-BE" sz="1800" dirty="0">
                <a:solidFill>
                  <a:schemeClr val="tx1"/>
                </a:solidFill>
                <a:sym typeface="Symbol" pitchFamily="18" charset="2"/>
              </a:rPr>
              <a:t>Listes chainées en OED – un chainon = une chanson</a:t>
            </a:r>
          </a:p>
          <a:p>
            <a:pPr marL="0" indent="0">
              <a:buNone/>
              <a:tabLst>
                <a:tab pos="361950" algn="l"/>
              </a:tabLst>
            </a:pPr>
            <a:endParaRPr lang="fr-BE" sz="1800" dirty="0">
              <a:solidFill>
                <a:schemeClr val="tx1"/>
              </a:solidFill>
              <a:sym typeface="Symbol" pitchFamily="18" charset="2"/>
            </a:endParaRPr>
          </a:p>
          <a:p>
            <a:pPr marL="0" indent="0">
              <a:buNone/>
              <a:tabLst>
                <a:tab pos="361950" algn="l"/>
              </a:tabLst>
            </a:pPr>
            <a:endParaRPr lang="fr-BE" sz="1800" dirty="0">
              <a:solidFill>
                <a:schemeClr val="tx1"/>
              </a:solidFill>
              <a:latin typeface="Consolas" panose="020B0609020204030204" pitchFamily="49" charset="0"/>
            </a:endParaRPr>
          </a:p>
          <a:p>
            <a:pPr marL="0" indent="0">
              <a:buNone/>
              <a:tabLst>
                <a:tab pos="361950" algn="l"/>
              </a:tabLst>
            </a:pPr>
            <a:endParaRPr lang="fr-BE" sz="1800" dirty="0">
              <a:solidFill>
                <a:schemeClr val="tx1"/>
              </a:solidFill>
              <a:latin typeface="Consolas" panose="020B0609020204030204" pitchFamily="49" charset="0"/>
            </a:endParaRPr>
          </a:p>
          <a:p>
            <a:pPr marL="0" indent="0">
              <a:buNone/>
              <a:tabLst>
                <a:tab pos="361950" algn="l"/>
              </a:tabLst>
            </a:pPr>
            <a:r>
              <a:rPr lang="fr-BE" sz="2000" dirty="0" err="1">
                <a:solidFill>
                  <a:schemeClr val="tx1"/>
                </a:solidFill>
                <a:latin typeface="Consolas" panose="020B0609020204030204" pitchFamily="49" charset="0"/>
              </a:rPr>
              <a:t>typedef</a:t>
            </a:r>
            <a:r>
              <a:rPr lang="fr-BE" sz="2000" dirty="0">
                <a:solidFill>
                  <a:schemeClr val="tx1"/>
                </a:solidFill>
                <a:latin typeface="Consolas" panose="020B0609020204030204" pitchFamily="49" charset="0"/>
              </a:rPr>
              <a:t> </a:t>
            </a:r>
            <a:r>
              <a:rPr lang="fr-BE" sz="2000" dirty="0" err="1">
                <a:solidFill>
                  <a:schemeClr val="tx1"/>
                </a:solidFill>
                <a:latin typeface="Consolas" panose="020B0609020204030204" pitchFamily="49" charset="0"/>
              </a:rPr>
              <a:t>struct</a:t>
            </a:r>
            <a:r>
              <a:rPr lang="fr-BE" sz="2000" dirty="0">
                <a:solidFill>
                  <a:schemeClr val="tx1"/>
                </a:solidFill>
                <a:latin typeface="Consolas" panose="020B0609020204030204" pitchFamily="49" charset="0"/>
              </a:rPr>
              <a:t> chanson </a:t>
            </a:r>
            <a:r>
              <a:rPr lang="fr-BE" sz="2000" dirty="0" err="1">
                <a:solidFill>
                  <a:schemeClr val="tx1"/>
                </a:solidFill>
                <a:latin typeface="Consolas" panose="020B0609020204030204" pitchFamily="49" charset="0"/>
              </a:rPr>
              <a:t>Chanson</a:t>
            </a:r>
            <a:r>
              <a:rPr lang="fr-BE" sz="2000" dirty="0">
                <a:solidFill>
                  <a:schemeClr val="tx1"/>
                </a:solidFill>
                <a:latin typeface="Consolas" panose="020B0609020204030204" pitchFamily="49" charset="0"/>
              </a:rPr>
              <a:t>;</a:t>
            </a:r>
          </a:p>
          <a:p>
            <a:pPr marL="0" indent="0">
              <a:buNone/>
              <a:tabLst>
                <a:tab pos="361950" algn="l"/>
              </a:tabLst>
            </a:pPr>
            <a:r>
              <a:rPr lang="fr-BE" sz="2000" dirty="0" err="1">
                <a:solidFill>
                  <a:schemeClr val="tx1"/>
                </a:solidFill>
                <a:latin typeface="Consolas" panose="020B0609020204030204" pitchFamily="49" charset="0"/>
              </a:rPr>
              <a:t>struct</a:t>
            </a:r>
            <a:r>
              <a:rPr lang="fr-BE" sz="2000" dirty="0">
                <a:solidFill>
                  <a:schemeClr val="tx1"/>
                </a:solidFill>
                <a:latin typeface="Consolas" panose="020B0609020204030204" pitchFamily="49" charset="0"/>
              </a:rPr>
              <a:t> chanson {</a:t>
            </a:r>
            <a:r>
              <a:rPr lang="fr-BE" sz="2000" dirty="0">
                <a:latin typeface="Consolas" panose="020B0609020204030204" pitchFamily="49" charset="0"/>
              </a:rPr>
              <a:t>	</a:t>
            </a:r>
            <a:r>
              <a:rPr lang="fr-BE" sz="2000" dirty="0">
                <a:solidFill>
                  <a:schemeClr val="accent3"/>
                </a:solidFill>
                <a:latin typeface="Consolas" panose="020B0609020204030204" pitchFamily="49" charset="0"/>
              </a:rPr>
              <a:t>// définition de la structure</a:t>
            </a:r>
          </a:p>
          <a:p>
            <a:pPr marL="0" indent="0">
              <a:buNone/>
              <a:tabLst>
                <a:tab pos="361950" algn="l"/>
              </a:tabLst>
            </a:pPr>
            <a:r>
              <a:rPr lang="fr-BE" sz="2000" dirty="0">
                <a:latin typeface="Consolas" panose="020B0609020204030204" pitchFamily="49" charset="0"/>
              </a:rPr>
              <a:t>	</a:t>
            </a:r>
            <a:r>
              <a:rPr lang="fr-BE" sz="2000" dirty="0">
                <a:solidFill>
                  <a:schemeClr val="tx1"/>
                </a:solidFill>
                <a:latin typeface="Consolas" panose="020B0609020204030204" pitchFamily="49" charset="0"/>
              </a:rPr>
              <a:t>char titre[T_TITRE];</a:t>
            </a:r>
          </a:p>
          <a:p>
            <a:pPr marL="0" indent="0">
              <a:buNone/>
              <a:tabLst>
                <a:tab pos="361950" algn="l"/>
              </a:tabLst>
            </a:pPr>
            <a:r>
              <a:rPr lang="fr-BE" sz="2000" dirty="0">
                <a:solidFill>
                  <a:schemeClr val="tx1"/>
                </a:solidFill>
                <a:latin typeface="Consolas" panose="020B0609020204030204" pitchFamily="49" charset="0"/>
              </a:rPr>
              <a:t>	</a:t>
            </a:r>
            <a:r>
              <a:rPr lang="fr-BE" sz="2000" dirty="0" err="1">
                <a:solidFill>
                  <a:schemeClr val="tx1"/>
                </a:solidFill>
                <a:latin typeface="Consolas" panose="020B0609020204030204" pitchFamily="49" charset="0"/>
              </a:rPr>
              <a:t>int</a:t>
            </a:r>
            <a:r>
              <a:rPr lang="fr-BE" sz="2000" dirty="0">
                <a:solidFill>
                  <a:schemeClr val="tx1"/>
                </a:solidFill>
                <a:latin typeface="Consolas" panose="020B0609020204030204" pitchFamily="49" charset="0"/>
              </a:rPr>
              <a:t> </a:t>
            </a:r>
            <a:r>
              <a:rPr lang="fr-BE" sz="2000" dirty="0" err="1">
                <a:solidFill>
                  <a:schemeClr val="tx1"/>
                </a:solidFill>
                <a:latin typeface="Consolas" panose="020B0609020204030204" pitchFamily="49" charset="0"/>
              </a:rPr>
              <a:t>duree</a:t>
            </a:r>
            <a:r>
              <a:rPr lang="fr-BE" sz="2000" dirty="0">
                <a:solidFill>
                  <a:schemeClr val="tx1"/>
                </a:solidFill>
                <a:latin typeface="Consolas" panose="020B0609020204030204" pitchFamily="49" charset="0"/>
              </a:rPr>
              <a:t>; </a:t>
            </a:r>
            <a:r>
              <a:rPr lang="fr-BE" sz="2000" dirty="0">
                <a:latin typeface="Consolas" panose="020B0609020204030204" pitchFamily="49" charset="0"/>
              </a:rPr>
              <a:t>	</a:t>
            </a:r>
            <a:r>
              <a:rPr lang="fr-BE" sz="2000" dirty="0">
                <a:solidFill>
                  <a:schemeClr val="accent3"/>
                </a:solidFill>
                <a:latin typeface="Consolas" panose="020B0609020204030204" pitchFamily="49" charset="0"/>
              </a:rPr>
              <a:t>//en secondes</a:t>
            </a:r>
          </a:p>
          <a:p>
            <a:pPr marL="0" indent="0">
              <a:buNone/>
              <a:tabLst>
                <a:tab pos="361950" algn="l"/>
              </a:tabLst>
            </a:pPr>
            <a:r>
              <a:rPr lang="fr-BE" sz="2000" dirty="0">
                <a:latin typeface="Consolas" panose="020B0609020204030204" pitchFamily="49" charset="0"/>
              </a:rPr>
              <a:t>	</a:t>
            </a:r>
            <a:r>
              <a:rPr lang="fr-BE" sz="2000" dirty="0">
                <a:solidFill>
                  <a:schemeClr val="tx1"/>
                </a:solidFill>
                <a:effectLst>
                  <a:glow rad="139700">
                    <a:schemeClr val="accent5">
                      <a:satMod val="175000"/>
                      <a:alpha val="40000"/>
                    </a:schemeClr>
                  </a:glow>
                </a:effectLst>
                <a:latin typeface="Consolas" panose="020B0609020204030204" pitchFamily="49" charset="0"/>
              </a:rPr>
              <a:t>Chanson * </a:t>
            </a:r>
            <a:r>
              <a:rPr lang="fr-BE" sz="2000" dirty="0" err="1">
                <a:solidFill>
                  <a:schemeClr val="tx1"/>
                </a:solidFill>
                <a:effectLst>
                  <a:glow rad="139700">
                    <a:schemeClr val="accent5">
                      <a:satMod val="175000"/>
                      <a:alpha val="40000"/>
                    </a:schemeClr>
                  </a:glow>
                </a:effectLst>
                <a:latin typeface="Consolas" panose="020B0609020204030204" pitchFamily="49" charset="0"/>
              </a:rPr>
              <a:t>pSuiv</a:t>
            </a:r>
            <a:r>
              <a:rPr lang="fr-BE" sz="2000" dirty="0">
                <a:solidFill>
                  <a:schemeClr val="tx1"/>
                </a:solidFill>
                <a:effectLst>
                  <a:glow rad="139700">
                    <a:schemeClr val="accent5">
                      <a:satMod val="175000"/>
                      <a:alpha val="40000"/>
                    </a:schemeClr>
                  </a:glow>
                </a:effectLst>
                <a:latin typeface="Consolas" panose="020B0609020204030204" pitchFamily="49" charset="0"/>
              </a:rPr>
              <a:t>;</a:t>
            </a:r>
          </a:p>
          <a:p>
            <a:pPr marL="0" indent="0">
              <a:buNone/>
              <a:tabLst>
                <a:tab pos="361950" algn="l"/>
              </a:tabLst>
            </a:pPr>
            <a:r>
              <a:rPr lang="fr-BE" sz="2000" dirty="0">
                <a:solidFill>
                  <a:schemeClr val="tx1"/>
                </a:solidFill>
                <a:latin typeface="Consolas" panose="020B0609020204030204" pitchFamily="49" charset="0"/>
              </a:rPr>
              <a:t>};</a:t>
            </a:r>
          </a:p>
          <a:p>
            <a:pPr marL="0" indent="0">
              <a:buNone/>
              <a:tabLst>
                <a:tab pos="361950" algn="l"/>
              </a:tabLst>
            </a:pPr>
            <a:endParaRPr lang="fr-BE" sz="1800" dirty="0">
              <a:solidFill>
                <a:schemeClr val="tx1"/>
              </a:solidFill>
              <a:latin typeface="Consolas" panose="020B0609020204030204" pitchFamily="49" charset="0"/>
              <a:sym typeface="Symbol" pitchFamily="18" charset="2"/>
            </a:endParaRPr>
          </a:p>
          <a:p>
            <a:pPr marL="0" indent="0">
              <a:buNone/>
              <a:tabLst>
                <a:tab pos="361950" algn="l"/>
              </a:tabLst>
            </a:pPr>
            <a:endParaRPr lang="en-GB" sz="1800" dirty="0">
              <a:solidFill>
                <a:schemeClr val="tx1"/>
              </a:solidFill>
              <a:latin typeface="Consolas" panose="020B0609020204030204" pitchFamily="49" charset="0"/>
              <a:sym typeface="Symbol" pitchFamily="18" charset="2"/>
            </a:endParaRPr>
          </a:p>
        </p:txBody>
      </p:sp>
      <p:sp>
        <p:nvSpPr>
          <p:cNvPr id="3" name="Titre 2"/>
          <p:cNvSpPr>
            <a:spLocks noGrp="1"/>
          </p:cNvSpPr>
          <p:nvPr>
            <p:ph type="title"/>
          </p:nvPr>
        </p:nvSpPr>
        <p:spPr/>
        <p:txBody>
          <a:bodyPr/>
          <a:lstStyle/>
          <a:p>
            <a:pPr marL="0" indent="0">
              <a:buNone/>
            </a:pPr>
            <a:r>
              <a:rPr lang="fr-BE" sz="4000" dirty="0">
                <a:sym typeface="Symbol" pitchFamily="18" charset="2"/>
              </a:rPr>
              <a:t>Structures autoréférentielles</a:t>
            </a:r>
          </a:p>
        </p:txBody>
      </p:sp>
      <p:sp>
        <p:nvSpPr>
          <p:cNvPr id="4" name="Espace réservé du numéro de diapositive 3"/>
          <p:cNvSpPr>
            <a:spLocks noGrp="1"/>
          </p:cNvSpPr>
          <p:nvPr>
            <p:ph type="sldNum" sz="quarter" idx="12"/>
          </p:nvPr>
        </p:nvSpPr>
        <p:spPr/>
        <p:txBody>
          <a:bodyPr/>
          <a:lstStyle/>
          <a:p>
            <a:fld id="{21D20BD1-C8A5-4981-A535-F07207E69B1F}" type="slidenum">
              <a:rPr lang="fr-BE" smtClean="0"/>
              <a:pPr/>
              <a:t>22</a:t>
            </a:fld>
            <a:endParaRPr lang="fr-BE" dirty="0"/>
          </a:p>
        </p:txBody>
      </p:sp>
      <p:graphicFrame>
        <p:nvGraphicFramePr>
          <p:cNvPr id="7" name="Tableau 7">
            <a:extLst>
              <a:ext uri="{FF2B5EF4-FFF2-40B4-BE49-F238E27FC236}">
                <a16:creationId xmlns:a16="http://schemas.microsoft.com/office/drawing/2014/main" id="{3E04E38A-39B0-49A7-B900-6DA6670BC470}"/>
              </a:ext>
            </a:extLst>
          </p:cNvPr>
          <p:cNvGraphicFramePr>
            <a:graphicFrameLocks noGrp="1"/>
          </p:cNvGraphicFramePr>
          <p:nvPr/>
        </p:nvGraphicFramePr>
        <p:xfrm>
          <a:off x="1074504" y="3058160"/>
          <a:ext cx="6096000" cy="3708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615627223"/>
                    </a:ext>
                  </a:extLst>
                </a:gridCol>
                <a:gridCol w="2032000">
                  <a:extLst>
                    <a:ext uri="{9D8B030D-6E8A-4147-A177-3AD203B41FA5}">
                      <a16:colId xmlns:a16="http://schemas.microsoft.com/office/drawing/2014/main" val="3063356571"/>
                    </a:ext>
                  </a:extLst>
                </a:gridCol>
                <a:gridCol w="2032000">
                  <a:extLst>
                    <a:ext uri="{9D8B030D-6E8A-4147-A177-3AD203B41FA5}">
                      <a16:colId xmlns:a16="http://schemas.microsoft.com/office/drawing/2014/main" val="1679073529"/>
                    </a:ext>
                  </a:extLst>
                </a:gridCol>
              </a:tblGrid>
              <a:tr h="370840">
                <a:tc>
                  <a:txBody>
                    <a:bodyPr/>
                    <a:lstStyle/>
                    <a:p>
                      <a:r>
                        <a:rPr lang="fr-BE" dirty="0">
                          <a:solidFill>
                            <a:schemeClr val="tx1"/>
                          </a:solidFill>
                        </a:rPr>
                        <a:t>titre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BE" dirty="0">
                          <a:solidFill>
                            <a:schemeClr val="tx1"/>
                          </a:solidFill>
                        </a:rPr>
                        <a:t>durée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BE" dirty="0" err="1">
                          <a:solidFill>
                            <a:schemeClr val="tx1"/>
                          </a:solidFill>
                        </a:rPr>
                        <a:t>pSuiv</a:t>
                      </a:r>
                      <a:endParaRPr lang="fr-B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05050100"/>
                  </a:ext>
                </a:extLst>
              </a:tr>
            </a:tbl>
          </a:graphicData>
        </a:graphic>
      </p:graphicFrame>
      <p:cxnSp>
        <p:nvCxnSpPr>
          <p:cNvPr id="10" name="Connecteur droit avec flèche 9">
            <a:extLst>
              <a:ext uri="{FF2B5EF4-FFF2-40B4-BE49-F238E27FC236}">
                <a16:creationId xmlns:a16="http://schemas.microsoft.com/office/drawing/2014/main" id="{A8AA1A7E-6010-4749-B4F5-E054F822F7B4}"/>
              </a:ext>
            </a:extLst>
          </p:cNvPr>
          <p:cNvCxnSpPr/>
          <p:nvPr/>
        </p:nvCxnSpPr>
        <p:spPr>
          <a:xfrm>
            <a:off x="6844553" y="3200400"/>
            <a:ext cx="108921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 name="Espace réservé du pied de page 4">
            <a:extLst>
              <a:ext uri="{FF2B5EF4-FFF2-40B4-BE49-F238E27FC236}">
                <a16:creationId xmlns:a16="http://schemas.microsoft.com/office/drawing/2014/main" id="{91D99934-1D65-4BB5-8999-08C933853CAC}"/>
              </a:ext>
            </a:extLst>
          </p:cNvPr>
          <p:cNvSpPr txBox="1">
            <a:spLocks/>
          </p:cNvSpPr>
          <p:nvPr/>
        </p:nvSpPr>
        <p:spPr>
          <a:xfrm>
            <a:off x="2339975" y="6426054"/>
            <a:ext cx="4464050" cy="339725"/>
          </a:xfrm>
          <a:prstGeom prst="rect">
            <a:avLst/>
          </a:prstGeom>
        </p:spPr>
        <p:txBody>
          <a:bodyPr/>
          <a:lstStyle>
            <a:defPPr>
              <a:defRPr lang="fr-FR"/>
            </a:defPPr>
            <a:lvl1pPr algn="l" rtl="0" fontAlgn="base">
              <a:spcBef>
                <a:spcPct val="0"/>
              </a:spcBef>
              <a:spcAft>
                <a:spcPct val="0"/>
              </a:spcAft>
              <a:defRPr kern="1200">
                <a:solidFill>
                  <a:srgbClr val="006782"/>
                </a:solidFill>
                <a:latin typeface="Verdana" charset="0"/>
                <a:ea typeface="ＭＳ Ｐゴシック" charset="0"/>
                <a:cs typeface="ＭＳ Ｐゴシック" charset="0"/>
              </a:defRPr>
            </a:lvl1pPr>
            <a:lvl2pPr marL="457200" algn="l" rtl="0" fontAlgn="base">
              <a:spcBef>
                <a:spcPct val="0"/>
              </a:spcBef>
              <a:spcAft>
                <a:spcPct val="0"/>
              </a:spcAft>
              <a:defRPr kern="1200">
                <a:solidFill>
                  <a:srgbClr val="006782"/>
                </a:solidFill>
                <a:latin typeface="Verdana" charset="0"/>
                <a:ea typeface="ＭＳ Ｐゴシック" charset="0"/>
                <a:cs typeface="ＭＳ Ｐゴシック" charset="0"/>
              </a:defRPr>
            </a:lvl2pPr>
            <a:lvl3pPr marL="914400" algn="l" rtl="0" fontAlgn="base">
              <a:spcBef>
                <a:spcPct val="0"/>
              </a:spcBef>
              <a:spcAft>
                <a:spcPct val="0"/>
              </a:spcAft>
              <a:defRPr kern="1200">
                <a:solidFill>
                  <a:srgbClr val="006782"/>
                </a:solidFill>
                <a:latin typeface="Verdana" charset="0"/>
                <a:ea typeface="ＭＳ Ｐゴシック" charset="0"/>
                <a:cs typeface="ＭＳ Ｐゴシック" charset="0"/>
              </a:defRPr>
            </a:lvl3pPr>
            <a:lvl4pPr marL="1371600" algn="l" rtl="0" fontAlgn="base">
              <a:spcBef>
                <a:spcPct val="0"/>
              </a:spcBef>
              <a:spcAft>
                <a:spcPct val="0"/>
              </a:spcAft>
              <a:defRPr kern="1200">
                <a:solidFill>
                  <a:srgbClr val="006782"/>
                </a:solidFill>
                <a:latin typeface="Verdana" charset="0"/>
                <a:ea typeface="ＭＳ Ｐゴシック" charset="0"/>
                <a:cs typeface="ＭＳ Ｐゴシック" charset="0"/>
              </a:defRPr>
            </a:lvl4pPr>
            <a:lvl5pPr marL="1828800" algn="l" rtl="0" fontAlgn="base">
              <a:spcBef>
                <a:spcPct val="0"/>
              </a:spcBef>
              <a:spcAft>
                <a:spcPct val="0"/>
              </a:spcAft>
              <a:defRPr kern="1200">
                <a:solidFill>
                  <a:srgbClr val="006782"/>
                </a:solidFill>
                <a:latin typeface="Verdana" charset="0"/>
                <a:ea typeface="ＭＳ Ｐゴシック" charset="0"/>
                <a:cs typeface="ＭＳ Ｐゴシック" charset="0"/>
              </a:defRPr>
            </a:lvl5pPr>
            <a:lvl6pPr marL="2286000" algn="l" defTabSz="457200" rtl="0" eaLnBrk="1" latinLnBrk="0" hangingPunct="1">
              <a:defRPr kern="1200">
                <a:solidFill>
                  <a:srgbClr val="006782"/>
                </a:solidFill>
                <a:latin typeface="Verdana" charset="0"/>
                <a:ea typeface="ＭＳ Ｐゴシック" charset="0"/>
                <a:cs typeface="ＭＳ Ｐゴシック" charset="0"/>
              </a:defRPr>
            </a:lvl6pPr>
            <a:lvl7pPr marL="2743200" algn="l" defTabSz="457200" rtl="0" eaLnBrk="1" latinLnBrk="0" hangingPunct="1">
              <a:defRPr kern="1200">
                <a:solidFill>
                  <a:srgbClr val="006782"/>
                </a:solidFill>
                <a:latin typeface="Verdana" charset="0"/>
                <a:ea typeface="ＭＳ Ｐゴシック" charset="0"/>
                <a:cs typeface="ＭＳ Ｐゴシック" charset="0"/>
              </a:defRPr>
            </a:lvl7pPr>
            <a:lvl8pPr marL="3200400" algn="l" defTabSz="457200" rtl="0" eaLnBrk="1" latinLnBrk="0" hangingPunct="1">
              <a:defRPr kern="1200">
                <a:solidFill>
                  <a:srgbClr val="006782"/>
                </a:solidFill>
                <a:latin typeface="Verdana" charset="0"/>
                <a:ea typeface="ＭＳ Ｐゴシック" charset="0"/>
                <a:cs typeface="ＭＳ Ｐゴシック" charset="0"/>
              </a:defRPr>
            </a:lvl8pPr>
            <a:lvl9pPr marL="3657600" algn="l" defTabSz="457200" rtl="0" eaLnBrk="1" latinLnBrk="0" hangingPunct="1">
              <a:defRPr kern="1200">
                <a:solidFill>
                  <a:srgbClr val="006782"/>
                </a:solidFill>
                <a:latin typeface="Verdana" charset="0"/>
                <a:ea typeface="ＭＳ Ｐゴシック" charset="0"/>
                <a:cs typeface="ＭＳ Ｐゴシック" charset="0"/>
              </a:defRPr>
            </a:lvl9pPr>
          </a:lstStyle>
          <a:p>
            <a:pPr algn="ctr"/>
            <a:r>
              <a:rPr lang="fr-FR" sz="1400" dirty="0">
                <a:solidFill>
                  <a:schemeClr val="tx1">
                    <a:lumMod val="75000"/>
                    <a:lumOff val="25000"/>
                  </a:schemeClr>
                </a:solidFill>
                <a:latin typeface="+mn-lt"/>
              </a:rPr>
              <a:t>Pointeurs</a:t>
            </a:r>
            <a:endParaRPr lang="fr-FR" dirty="0">
              <a:solidFill>
                <a:schemeClr val="tx1">
                  <a:lumMod val="75000"/>
                  <a:lumOff val="25000"/>
                </a:schemeClr>
              </a:solidFill>
              <a:latin typeface="+mn-lt"/>
            </a:endParaRPr>
          </a:p>
        </p:txBody>
      </p:sp>
    </p:spTree>
    <p:extLst>
      <p:ext uri="{BB962C8B-B14F-4D97-AF65-F5344CB8AC3E}">
        <p14:creationId xmlns:p14="http://schemas.microsoft.com/office/powerpoint/2010/main" val="287328409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306324"/>
            <a:ext cx="8229600" cy="5119730"/>
          </a:xfrm>
        </p:spPr>
        <p:txBody>
          <a:bodyPr/>
          <a:lstStyle/>
          <a:p>
            <a:pPr marL="0" indent="0">
              <a:buNone/>
            </a:pPr>
            <a:r>
              <a:rPr lang="fr-BE" b="1" dirty="0">
                <a:solidFill>
                  <a:schemeClr val="accent1"/>
                </a:solidFill>
                <a:sym typeface="Symbol" pitchFamily="18" charset="2"/>
              </a:rPr>
              <a:t>Tente de réserver</a:t>
            </a:r>
            <a:r>
              <a:rPr lang="fr-BE" dirty="0">
                <a:sym typeface="Symbol" pitchFamily="18" charset="2"/>
              </a:rPr>
              <a:t> un bloc de mémoire </a:t>
            </a:r>
            <a:r>
              <a:rPr lang="fr-BE" dirty="0">
                <a:solidFill>
                  <a:schemeClr val="accent1"/>
                </a:solidFill>
                <a:sym typeface="Symbol" pitchFamily="18" charset="2"/>
              </a:rPr>
              <a:t>sans l'initialiser</a:t>
            </a:r>
          </a:p>
          <a:p>
            <a:pPr marL="0" indent="0">
              <a:buNone/>
            </a:pPr>
            <a:endParaRPr lang="fr-BE" sz="1600" dirty="0">
              <a:solidFill>
                <a:schemeClr val="tx1"/>
              </a:solidFill>
              <a:latin typeface="Consolas" panose="020B0609020204030204" pitchFamily="49" charset="0"/>
              <a:sym typeface="Symbol" pitchFamily="18" charset="2"/>
            </a:endParaRPr>
          </a:p>
          <a:p>
            <a:r>
              <a:rPr lang="fr-BE" dirty="0">
                <a:sym typeface="Symbol" pitchFamily="18" charset="2"/>
              </a:rPr>
              <a:t>Appel pour une structure autoréférentielle</a:t>
            </a:r>
          </a:p>
          <a:p>
            <a:pPr marL="0" indent="0">
              <a:spcBef>
                <a:spcPts val="0"/>
              </a:spcBef>
              <a:buNone/>
              <a:tabLst>
                <a:tab pos="361950" algn="l"/>
                <a:tab pos="715963" algn="l"/>
              </a:tabLst>
            </a:pPr>
            <a:endParaRPr lang="fr-BE" sz="2000" dirty="0">
              <a:latin typeface="Consolas" panose="020B0609020204030204" pitchFamily="49" charset="0"/>
              <a:sym typeface="Wingdings" panose="05000000000000000000" pitchFamily="2" charset="2"/>
            </a:endParaRPr>
          </a:p>
          <a:p>
            <a:pPr marL="0" indent="0">
              <a:buNone/>
              <a:tabLst>
                <a:tab pos="361950" algn="l"/>
              </a:tabLst>
            </a:pPr>
            <a:r>
              <a:rPr lang="fr-BE" sz="2000" dirty="0">
                <a:solidFill>
                  <a:schemeClr val="tx1"/>
                </a:solidFill>
                <a:effectLst>
                  <a:glow rad="139700">
                    <a:schemeClr val="accent5">
                      <a:satMod val="175000"/>
                      <a:alpha val="40000"/>
                    </a:schemeClr>
                  </a:glow>
                </a:effectLst>
                <a:latin typeface="Consolas" panose="020B0609020204030204" pitchFamily="49" charset="0"/>
                <a:sym typeface="Symbol" pitchFamily="18" charset="2"/>
              </a:rPr>
              <a:t>Chanson</a:t>
            </a:r>
            <a:r>
              <a:rPr lang="fr-BE" sz="2000" dirty="0">
                <a:solidFill>
                  <a:schemeClr val="tx1"/>
                </a:solidFill>
                <a:effectLst>
                  <a:glow rad="139700">
                    <a:schemeClr val="accent3">
                      <a:satMod val="175000"/>
                      <a:alpha val="40000"/>
                    </a:schemeClr>
                  </a:glow>
                </a:effectLst>
                <a:latin typeface="Consolas" panose="020B0609020204030204" pitchFamily="49" charset="0"/>
                <a:sym typeface="Symbol" pitchFamily="18" charset="2"/>
              </a:rPr>
              <a:t> </a:t>
            </a:r>
            <a:r>
              <a:rPr lang="fr-BE" sz="2000" dirty="0">
                <a:solidFill>
                  <a:schemeClr val="tx1"/>
                </a:solidFill>
                <a:effectLst>
                  <a:glow rad="139700">
                    <a:schemeClr val="accent5">
                      <a:satMod val="175000"/>
                      <a:alpha val="40000"/>
                    </a:schemeClr>
                  </a:glow>
                </a:effectLst>
                <a:latin typeface="Consolas" panose="020B0609020204030204" pitchFamily="49" charset="0"/>
                <a:sym typeface="Symbol" pitchFamily="18" charset="2"/>
              </a:rPr>
              <a:t>*</a:t>
            </a:r>
            <a:r>
              <a:rPr lang="fr-BE" sz="2000" dirty="0">
                <a:solidFill>
                  <a:schemeClr val="tx1"/>
                </a:solidFill>
                <a:effectLst>
                  <a:glow rad="139700">
                    <a:schemeClr val="accent3">
                      <a:satMod val="175000"/>
                      <a:alpha val="40000"/>
                    </a:schemeClr>
                  </a:glow>
                </a:effectLst>
                <a:latin typeface="Consolas" panose="020B0609020204030204" pitchFamily="49" charset="0"/>
                <a:sym typeface="Symbol" pitchFamily="18" charset="2"/>
              </a:rPr>
              <a:t> </a:t>
            </a:r>
            <a:r>
              <a:rPr lang="fr-BE" sz="2000" dirty="0" err="1">
                <a:solidFill>
                  <a:schemeClr val="tx1"/>
                </a:solidFill>
                <a:latin typeface="Consolas" panose="020B0609020204030204" pitchFamily="49" charset="0"/>
                <a:sym typeface="Symbol" pitchFamily="18" charset="2"/>
              </a:rPr>
              <a:t>pPlaylist</a:t>
            </a:r>
            <a:r>
              <a:rPr lang="fr-BE" sz="2000" dirty="0">
                <a:solidFill>
                  <a:schemeClr val="tx1"/>
                </a:solidFill>
                <a:latin typeface="Consolas" panose="020B0609020204030204" pitchFamily="49" charset="0"/>
                <a:sym typeface="Symbol" pitchFamily="18" charset="2"/>
              </a:rPr>
              <a:t> = NULL ; </a:t>
            </a:r>
            <a:r>
              <a:rPr lang="fr-BE" sz="2000" dirty="0">
                <a:solidFill>
                  <a:schemeClr val="accent3"/>
                </a:solidFill>
                <a:latin typeface="Consolas" panose="020B0609020204030204" pitchFamily="49" charset="0"/>
                <a:sym typeface="Symbol" pitchFamily="18" charset="2"/>
              </a:rPr>
              <a:t>// liste vide</a:t>
            </a:r>
          </a:p>
          <a:p>
            <a:pPr marL="0" indent="0">
              <a:buNone/>
              <a:tabLst>
                <a:tab pos="361950" algn="l"/>
              </a:tabLst>
            </a:pPr>
            <a:endParaRPr lang="fr-BE" sz="2000" dirty="0">
              <a:solidFill>
                <a:schemeClr val="tx1"/>
              </a:solidFill>
              <a:latin typeface="Consolas" panose="020B0609020204030204" pitchFamily="49" charset="0"/>
              <a:sym typeface="Symbol" pitchFamily="18" charset="2"/>
            </a:endParaRPr>
          </a:p>
          <a:p>
            <a:pPr marL="0" indent="0">
              <a:buNone/>
              <a:tabLst>
                <a:tab pos="361950" algn="l"/>
              </a:tabLst>
            </a:pPr>
            <a:r>
              <a:rPr lang="fr-BE" sz="2000" dirty="0" err="1">
                <a:solidFill>
                  <a:schemeClr val="tx1"/>
                </a:solidFill>
                <a:latin typeface="Consolas" panose="020B0609020204030204" pitchFamily="49" charset="0"/>
                <a:sym typeface="Symbol" pitchFamily="18" charset="2"/>
              </a:rPr>
              <a:t>pPlaylist</a:t>
            </a:r>
            <a:r>
              <a:rPr lang="fr-BE" sz="2000" dirty="0">
                <a:solidFill>
                  <a:schemeClr val="tx1"/>
                </a:solidFill>
                <a:latin typeface="Consolas" panose="020B0609020204030204" pitchFamily="49" charset="0"/>
              </a:rPr>
              <a:t> = </a:t>
            </a:r>
            <a:r>
              <a:rPr lang="fr-BE" sz="2000" dirty="0">
                <a:solidFill>
                  <a:schemeClr val="tx1"/>
                </a:solidFill>
                <a:effectLst>
                  <a:glow rad="139700">
                    <a:schemeClr val="accent5">
                      <a:satMod val="175000"/>
                      <a:alpha val="40000"/>
                    </a:schemeClr>
                  </a:glow>
                </a:effectLst>
                <a:latin typeface="Consolas" panose="020B0609020204030204" pitchFamily="49" charset="0"/>
              </a:rPr>
              <a:t>(Chanson *)</a:t>
            </a:r>
            <a:r>
              <a:rPr lang="fr-BE" sz="2000" dirty="0" err="1">
                <a:solidFill>
                  <a:schemeClr val="tx1"/>
                </a:solidFill>
                <a:latin typeface="Consolas" panose="020B0609020204030204" pitchFamily="49" charset="0"/>
              </a:rPr>
              <a:t>malloc</a:t>
            </a:r>
            <a:r>
              <a:rPr lang="fr-BE" sz="2000" dirty="0">
                <a:solidFill>
                  <a:schemeClr val="tx1"/>
                </a:solidFill>
                <a:latin typeface="Consolas" panose="020B0609020204030204" pitchFamily="49" charset="0"/>
              </a:rPr>
              <a:t>(</a:t>
            </a:r>
            <a:r>
              <a:rPr lang="fr-BE" sz="2000" dirty="0" err="1">
                <a:solidFill>
                  <a:schemeClr val="tx1"/>
                </a:solidFill>
                <a:effectLst>
                  <a:glow rad="139700">
                    <a:schemeClr val="accent5">
                      <a:satMod val="175000"/>
                      <a:alpha val="40000"/>
                    </a:schemeClr>
                  </a:glow>
                </a:effectLst>
                <a:latin typeface="Consolas" panose="020B0609020204030204" pitchFamily="49" charset="0"/>
              </a:rPr>
              <a:t>sizeof</a:t>
            </a:r>
            <a:r>
              <a:rPr lang="fr-BE" sz="2000" dirty="0">
                <a:solidFill>
                  <a:schemeClr val="tx1"/>
                </a:solidFill>
                <a:effectLst>
                  <a:glow rad="139700">
                    <a:schemeClr val="accent5">
                      <a:satMod val="175000"/>
                      <a:alpha val="40000"/>
                    </a:schemeClr>
                  </a:glow>
                </a:effectLst>
                <a:latin typeface="Consolas" panose="020B0609020204030204" pitchFamily="49" charset="0"/>
              </a:rPr>
              <a:t>(Chanson)</a:t>
            </a:r>
            <a:r>
              <a:rPr lang="fr-BE" sz="2000" dirty="0">
                <a:solidFill>
                  <a:schemeClr val="tx1"/>
                </a:solidFill>
                <a:latin typeface="Consolas" panose="020B0609020204030204" pitchFamily="49" charset="0"/>
              </a:rPr>
              <a:t>);</a:t>
            </a:r>
          </a:p>
          <a:p>
            <a:pPr marL="0" indent="0">
              <a:buNone/>
              <a:tabLst>
                <a:tab pos="361950" algn="l"/>
              </a:tabLst>
            </a:pPr>
            <a:r>
              <a:rPr lang="fr-BE" sz="2000" dirty="0">
                <a:solidFill>
                  <a:schemeClr val="tx1"/>
                </a:solidFill>
                <a:effectLst>
                  <a:glow rad="139700">
                    <a:schemeClr val="accent2">
                      <a:satMod val="175000"/>
                      <a:alpha val="40000"/>
                    </a:schemeClr>
                  </a:glow>
                </a:effectLst>
                <a:latin typeface="Consolas" panose="020B0609020204030204" pitchFamily="49" charset="0"/>
              </a:rPr>
              <a:t>if(</a:t>
            </a:r>
            <a:r>
              <a:rPr lang="fr-BE" sz="2000" dirty="0" err="1">
                <a:solidFill>
                  <a:schemeClr val="tx1"/>
                </a:solidFill>
                <a:effectLst>
                  <a:glow rad="139700">
                    <a:schemeClr val="accent2">
                      <a:satMod val="175000"/>
                      <a:alpha val="40000"/>
                    </a:schemeClr>
                  </a:glow>
                </a:effectLst>
                <a:latin typeface="Consolas" panose="020B0609020204030204" pitchFamily="49" charset="0"/>
              </a:rPr>
              <a:t>pPlaylist</a:t>
            </a:r>
            <a:r>
              <a:rPr lang="fr-BE" sz="2000" dirty="0">
                <a:solidFill>
                  <a:schemeClr val="tx1"/>
                </a:solidFill>
                <a:effectLst>
                  <a:glow rad="139700">
                    <a:schemeClr val="accent2">
                      <a:satMod val="175000"/>
                      <a:alpha val="40000"/>
                    </a:schemeClr>
                  </a:glow>
                </a:effectLst>
                <a:latin typeface="Consolas" panose="020B0609020204030204" pitchFamily="49" charset="0"/>
              </a:rPr>
              <a:t> != NULL) </a:t>
            </a:r>
            <a:r>
              <a:rPr lang="fr-BE" sz="2000" dirty="0">
                <a:latin typeface="Consolas" panose="020B0609020204030204" pitchFamily="49" charset="0"/>
              </a:rPr>
              <a:t>{</a:t>
            </a:r>
          </a:p>
          <a:p>
            <a:pPr marL="0" indent="0">
              <a:buNone/>
              <a:tabLst>
                <a:tab pos="361950" algn="l"/>
              </a:tabLst>
            </a:pPr>
            <a:r>
              <a:rPr lang="fr-BE" sz="2000" dirty="0">
                <a:solidFill>
                  <a:schemeClr val="tx1"/>
                </a:solidFill>
                <a:latin typeface="Consolas" panose="020B0609020204030204" pitchFamily="49" charset="0"/>
              </a:rPr>
              <a:t>	</a:t>
            </a:r>
            <a:r>
              <a:rPr lang="fr-BE" sz="2000" dirty="0" err="1">
                <a:solidFill>
                  <a:schemeClr val="tx1"/>
                </a:solidFill>
                <a:latin typeface="Consolas" panose="020B0609020204030204" pitchFamily="49" charset="0"/>
              </a:rPr>
              <a:t>strcpy_s</a:t>
            </a:r>
            <a:r>
              <a:rPr lang="fr-BE" sz="2000" dirty="0">
                <a:solidFill>
                  <a:schemeClr val="tx1"/>
                </a:solidFill>
                <a:latin typeface="Consolas" panose="020B0609020204030204" pitchFamily="49" charset="0"/>
              </a:rPr>
              <a:t>(</a:t>
            </a:r>
            <a:r>
              <a:rPr lang="fr-BE" sz="2000" dirty="0" err="1">
                <a:solidFill>
                  <a:schemeClr val="tx1"/>
                </a:solidFill>
                <a:latin typeface="Consolas" panose="020B0609020204030204" pitchFamily="49" charset="0"/>
                <a:sym typeface="Symbol" pitchFamily="18" charset="2"/>
              </a:rPr>
              <a:t>pPlaylist</a:t>
            </a:r>
            <a:r>
              <a:rPr lang="fr-BE" sz="2000" dirty="0">
                <a:solidFill>
                  <a:schemeClr val="tx1"/>
                </a:solidFill>
                <a:latin typeface="Consolas" panose="020B0609020204030204" pitchFamily="49" charset="0"/>
                <a:sym typeface="Symbol" pitchFamily="18" charset="2"/>
              </a:rPr>
              <a:t>-&gt;</a:t>
            </a:r>
            <a:r>
              <a:rPr lang="fr-BE" sz="2000" dirty="0" err="1">
                <a:solidFill>
                  <a:schemeClr val="tx1"/>
                </a:solidFill>
                <a:latin typeface="Consolas" panose="020B0609020204030204" pitchFamily="49" charset="0"/>
                <a:sym typeface="Symbol" pitchFamily="18" charset="2"/>
              </a:rPr>
              <a:t>titre,T_TITRE,"Happy</a:t>
            </a:r>
            <a:r>
              <a:rPr lang="fr-BE" sz="2000" dirty="0">
                <a:solidFill>
                  <a:schemeClr val="tx1"/>
                </a:solidFill>
                <a:latin typeface="Consolas" panose="020B0609020204030204" pitchFamily="49" charset="0"/>
                <a:sym typeface="Symbol" pitchFamily="18" charset="2"/>
              </a:rPr>
              <a:t>");</a:t>
            </a:r>
          </a:p>
          <a:p>
            <a:pPr marL="0" indent="0">
              <a:buNone/>
              <a:tabLst>
                <a:tab pos="361950" algn="l"/>
              </a:tabLst>
            </a:pPr>
            <a:r>
              <a:rPr lang="fr-BE" sz="2000" dirty="0">
                <a:solidFill>
                  <a:schemeClr val="tx1"/>
                </a:solidFill>
                <a:latin typeface="Consolas" panose="020B0609020204030204" pitchFamily="49" charset="0"/>
                <a:sym typeface="Symbol" pitchFamily="18" charset="2"/>
              </a:rPr>
              <a:t> 	</a:t>
            </a:r>
            <a:r>
              <a:rPr lang="fr-BE" sz="2000" dirty="0" err="1">
                <a:solidFill>
                  <a:schemeClr val="tx1"/>
                </a:solidFill>
                <a:latin typeface="Consolas" panose="020B0609020204030204" pitchFamily="49" charset="0"/>
                <a:sym typeface="Symbol" pitchFamily="18" charset="2"/>
              </a:rPr>
              <a:t>pPlaylist</a:t>
            </a:r>
            <a:r>
              <a:rPr lang="fr-BE" sz="2000" dirty="0">
                <a:solidFill>
                  <a:schemeClr val="tx1"/>
                </a:solidFill>
                <a:latin typeface="Consolas" panose="020B0609020204030204" pitchFamily="49" charset="0"/>
                <a:sym typeface="Symbol" pitchFamily="18" charset="2"/>
              </a:rPr>
              <a:t>-&gt;</a:t>
            </a:r>
            <a:r>
              <a:rPr lang="fr-BE" sz="2000" dirty="0" err="1">
                <a:solidFill>
                  <a:schemeClr val="tx1"/>
                </a:solidFill>
                <a:latin typeface="Consolas" panose="020B0609020204030204" pitchFamily="49" charset="0"/>
                <a:sym typeface="Symbol" pitchFamily="18" charset="2"/>
              </a:rPr>
              <a:t>duree</a:t>
            </a:r>
            <a:r>
              <a:rPr lang="fr-BE" sz="2000" dirty="0">
                <a:solidFill>
                  <a:schemeClr val="tx1"/>
                </a:solidFill>
                <a:latin typeface="Consolas" panose="020B0609020204030204" pitchFamily="49" charset="0"/>
                <a:sym typeface="Symbol" pitchFamily="18" charset="2"/>
              </a:rPr>
              <a:t> = 247;</a:t>
            </a:r>
          </a:p>
          <a:p>
            <a:pPr marL="0" indent="0">
              <a:buNone/>
              <a:tabLst>
                <a:tab pos="361950" algn="l"/>
              </a:tabLst>
            </a:pPr>
            <a:r>
              <a:rPr lang="fr-BE" sz="2000" dirty="0">
                <a:solidFill>
                  <a:schemeClr val="tx1"/>
                </a:solidFill>
                <a:latin typeface="Consolas" panose="020B0609020204030204" pitchFamily="49" charset="0"/>
                <a:sym typeface="Symbol" pitchFamily="18" charset="2"/>
              </a:rPr>
              <a:t>	</a:t>
            </a:r>
            <a:r>
              <a:rPr lang="fr-BE" sz="2000" dirty="0" err="1">
                <a:solidFill>
                  <a:schemeClr val="tx1"/>
                </a:solidFill>
                <a:latin typeface="Consolas" panose="020B0609020204030204" pitchFamily="49" charset="0"/>
                <a:sym typeface="Symbol" pitchFamily="18" charset="2"/>
              </a:rPr>
              <a:t>pPlaylist</a:t>
            </a:r>
            <a:r>
              <a:rPr lang="fr-BE" sz="2000" dirty="0">
                <a:solidFill>
                  <a:schemeClr val="tx1"/>
                </a:solidFill>
                <a:latin typeface="Consolas" panose="020B0609020204030204" pitchFamily="49" charset="0"/>
                <a:sym typeface="Symbol" pitchFamily="18" charset="2"/>
              </a:rPr>
              <a:t>-&gt;</a:t>
            </a:r>
            <a:r>
              <a:rPr lang="fr-BE" sz="2000" dirty="0" err="1">
                <a:solidFill>
                  <a:schemeClr val="tx1"/>
                </a:solidFill>
                <a:latin typeface="Consolas" panose="020B0609020204030204" pitchFamily="49" charset="0"/>
                <a:sym typeface="Symbol" pitchFamily="18" charset="2"/>
              </a:rPr>
              <a:t>pSuiv</a:t>
            </a:r>
            <a:r>
              <a:rPr lang="fr-BE" sz="2000" dirty="0">
                <a:solidFill>
                  <a:schemeClr val="tx1"/>
                </a:solidFill>
                <a:latin typeface="Consolas" panose="020B0609020204030204" pitchFamily="49" charset="0"/>
                <a:sym typeface="Symbol" pitchFamily="18" charset="2"/>
              </a:rPr>
              <a:t> = NULL;</a:t>
            </a:r>
          </a:p>
          <a:p>
            <a:pPr marL="0" indent="0">
              <a:buNone/>
              <a:tabLst>
                <a:tab pos="361950" algn="l"/>
              </a:tabLst>
            </a:pPr>
            <a:r>
              <a:rPr lang="fr-BE" sz="2000" dirty="0">
                <a:solidFill>
                  <a:schemeClr val="tx1"/>
                </a:solidFill>
                <a:latin typeface="Consolas" panose="020B0609020204030204" pitchFamily="49" charset="0"/>
                <a:sym typeface="Symbol" pitchFamily="18" charset="2"/>
              </a:rPr>
              <a:t>}</a:t>
            </a:r>
            <a:endParaRPr lang="en-GB" sz="2000" dirty="0">
              <a:solidFill>
                <a:schemeClr val="tx1"/>
              </a:solidFill>
              <a:latin typeface="Consolas" panose="020B0609020204030204" pitchFamily="49" charset="0"/>
              <a:sym typeface="Symbol" pitchFamily="18" charset="2"/>
            </a:endParaRPr>
          </a:p>
          <a:p>
            <a:pPr marL="0" indent="0">
              <a:spcBef>
                <a:spcPts val="0"/>
              </a:spcBef>
              <a:buNone/>
              <a:tabLst>
                <a:tab pos="361950" algn="l"/>
                <a:tab pos="715963" algn="l"/>
              </a:tabLst>
            </a:pPr>
            <a:endParaRPr lang="fr-BE" sz="2000" dirty="0">
              <a:latin typeface="Consolas" panose="020B0609020204030204" pitchFamily="49" charset="0"/>
            </a:endParaRPr>
          </a:p>
        </p:txBody>
      </p:sp>
      <p:sp>
        <p:nvSpPr>
          <p:cNvPr id="3" name="Titre 2"/>
          <p:cNvSpPr>
            <a:spLocks noGrp="1"/>
          </p:cNvSpPr>
          <p:nvPr>
            <p:ph type="title"/>
          </p:nvPr>
        </p:nvSpPr>
        <p:spPr/>
        <p:txBody>
          <a:bodyPr/>
          <a:lstStyle/>
          <a:p>
            <a:r>
              <a:rPr lang="fr-BE"/>
              <a:t>La fonction </a:t>
            </a:r>
            <a:r>
              <a:rPr lang="fr-BE">
                <a:solidFill>
                  <a:srgbClr val="FFFF00"/>
                </a:solidFill>
                <a:latin typeface="Consolas" panose="020B0609020204030204" pitchFamily="49" charset="0"/>
              </a:rPr>
              <a:t>malloc</a:t>
            </a:r>
            <a:endParaRPr lang="fr-BE" dirty="0">
              <a:solidFill>
                <a:srgbClr val="FFFF00"/>
              </a:solidFill>
              <a:latin typeface="Consolas" panose="020B0609020204030204" pitchFamily="49" charset="0"/>
            </a:endParaRPr>
          </a:p>
        </p:txBody>
      </p:sp>
      <p:sp>
        <p:nvSpPr>
          <p:cNvPr id="4" name="Espace réservé du numéro de diapositive 3"/>
          <p:cNvSpPr>
            <a:spLocks noGrp="1"/>
          </p:cNvSpPr>
          <p:nvPr>
            <p:ph type="sldNum" sz="quarter" idx="12"/>
          </p:nvPr>
        </p:nvSpPr>
        <p:spPr/>
        <p:txBody>
          <a:bodyPr/>
          <a:lstStyle/>
          <a:p>
            <a:fld id="{21D20BD1-C8A5-4981-A535-F07207E69B1F}" type="slidenum">
              <a:rPr lang="fr-BE" smtClean="0"/>
              <a:pPr/>
              <a:t>23</a:t>
            </a:fld>
            <a:endParaRPr lang="fr-BE" dirty="0"/>
          </a:p>
        </p:txBody>
      </p:sp>
      <p:sp>
        <p:nvSpPr>
          <p:cNvPr id="8" name="Espace réservé du pied de page 4">
            <a:extLst>
              <a:ext uri="{FF2B5EF4-FFF2-40B4-BE49-F238E27FC236}">
                <a16:creationId xmlns:a16="http://schemas.microsoft.com/office/drawing/2014/main" id="{95E5D97E-602C-410D-B347-5AAFD45EF6F4}"/>
              </a:ext>
            </a:extLst>
          </p:cNvPr>
          <p:cNvSpPr txBox="1">
            <a:spLocks/>
          </p:cNvSpPr>
          <p:nvPr/>
        </p:nvSpPr>
        <p:spPr>
          <a:xfrm>
            <a:off x="2339975" y="6426054"/>
            <a:ext cx="4464050" cy="339725"/>
          </a:xfrm>
          <a:prstGeom prst="rect">
            <a:avLst/>
          </a:prstGeom>
        </p:spPr>
        <p:txBody>
          <a:bodyPr/>
          <a:lstStyle>
            <a:defPPr>
              <a:defRPr lang="fr-FR"/>
            </a:defPPr>
            <a:lvl1pPr algn="l" rtl="0" fontAlgn="base">
              <a:spcBef>
                <a:spcPct val="0"/>
              </a:spcBef>
              <a:spcAft>
                <a:spcPct val="0"/>
              </a:spcAft>
              <a:defRPr kern="1200">
                <a:solidFill>
                  <a:srgbClr val="006782"/>
                </a:solidFill>
                <a:latin typeface="Verdana" charset="0"/>
                <a:ea typeface="ＭＳ Ｐゴシック" charset="0"/>
                <a:cs typeface="ＭＳ Ｐゴシック" charset="0"/>
              </a:defRPr>
            </a:lvl1pPr>
            <a:lvl2pPr marL="457200" algn="l" rtl="0" fontAlgn="base">
              <a:spcBef>
                <a:spcPct val="0"/>
              </a:spcBef>
              <a:spcAft>
                <a:spcPct val="0"/>
              </a:spcAft>
              <a:defRPr kern="1200">
                <a:solidFill>
                  <a:srgbClr val="006782"/>
                </a:solidFill>
                <a:latin typeface="Verdana" charset="0"/>
                <a:ea typeface="ＭＳ Ｐゴシック" charset="0"/>
                <a:cs typeface="ＭＳ Ｐゴシック" charset="0"/>
              </a:defRPr>
            </a:lvl2pPr>
            <a:lvl3pPr marL="914400" algn="l" rtl="0" fontAlgn="base">
              <a:spcBef>
                <a:spcPct val="0"/>
              </a:spcBef>
              <a:spcAft>
                <a:spcPct val="0"/>
              </a:spcAft>
              <a:defRPr kern="1200">
                <a:solidFill>
                  <a:srgbClr val="006782"/>
                </a:solidFill>
                <a:latin typeface="Verdana" charset="0"/>
                <a:ea typeface="ＭＳ Ｐゴシック" charset="0"/>
                <a:cs typeface="ＭＳ Ｐゴシック" charset="0"/>
              </a:defRPr>
            </a:lvl3pPr>
            <a:lvl4pPr marL="1371600" algn="l" rtl="0" fontAlgn="base">
              <a:spcBef>
                <a:spcPct val="0"/>
              </a:spcBef>
              <a:spcAft>
                <a:spcPct val="0"/>
              </a:spcAft>
              <a:defRPr kern="1200">
                <a:solidFill>
                  <a:srgbClr val="006782"/>
                </a:solidFill>
                <a:latin typeface="Verdana" charset="0"/>
                <a:ea typeface="ＭＳ Ｐゴシック" charset="0"/>
                <a:cs typeface="ＭＳ Ｐゴシック" charset="0"/>
              </a:defRPr>
            </a:lvl4pPr>
            <a:lvl5pPr marL="1828800" algn="l" rtl="0" fontAlgn="base">
              <a:spcBef>
                <a:spcPct val="0"/>
              </a:spcBef>
              <a:spcAft>
                <a:spcPct val="0"/>
              </a:spcAft>
              <a:defRPr kern="1200">
                <a:solidFill>
                  <a:srgbClr val="006782"/>
                </a:solidFill>
                <a:latin typeface="Verdana" charset="0"/>
                <a:ea typeface="ＭＳ Ｐゴシック" charset="0"/>
                <a:cs typeface="ＭＳ Ｐゴシック" charset="0"/>
              </a:defRPr>
            </a:lvl5pPr>
            <a:lvl6pPr marL="2286000" algn="l" defTabSz="457200" rtl="0" eaLnBrk="1" latinLnBrk="0" hangingPunct="1">
              <a:defRPr kern="1200">
                <a:solidFill>
                  <a:srgbClr val="006782"/>
                </a:solidFill>
                <a:latin typeface="Verdana" charset="0"/>
                <a:ea typeface="ＭＳ Ｐゴシック" charset="0"/>
                <a:cs typeface="ＭＳ Ｐゴシック" charset="0"/>
              </a:defRPr>
            </a:lvl6pPr>
            <a:lvl7pPr marL="2743200" algn="l" defTabSz="457200" rtl="0" eaLnBrk="1" latinLnBrk="0" hangingPunct="1">
              <a:defRPr kern="1200">
                <a:solidFill>
                  <a:srgbClr val="006782"/>
                </a:solidFill>
                <a:latin typeface="Verdana" charset="0"/>
                <a:ea typeface="ＭＳ Ｐゴシック" charset="0"/>
                <a:cs typeface="ＭＳ Ｐゴシック" charset="0"/>
              </a:defRPr>
            </a:lvl7pPr>
            <a:lvl8pPr marL="3200400" algn="l" defTabSz="457200" rtl="0" eaLnBrk="1" latinLnBrk="0" hangingPunct="1">
              <a:defRPr kern="1200">
                <a:solidFill>
                  <a:srgbClr val="006782"/>
                </a:solidFill>
                <a:latin typeface="Verdana" charset="0"/>
                <a:ea typeface="ＭＳ Ｐゴシック" charset="0"/>
                <a:cs typeface="ＭＳ Ｐゴシック" charset="0"/>
              </a:defRPr>
            </a:lvl8pPr>
            <a:lvl9pPr marL="3657600" algn="l" defTabSz="457200" rtl="0" eaLnBrk="1" latinLnBrk="0" hangingPunct="1">
              <a:defRPr kern="1200">
                <a:solidFill>
                  <a:srgbClr val="006782"/>
                </a:solidFill>
                <a:latin typeface="Verdana" charset="0"/>
                <a:ea typeface="ＭＳ Ｐゴシック" charset="0"/>
                <a:cs typeface="ＭＳ Ｐゴシック" charset="0"/>
              </a:defRPr>
            </a:lvl9pPr>
          </a:lstStyle>
          <a:p>
            <a:pPr algn="ctr"/>
            <a:r>
              <a:rPr lang="fr-FR" sz="1400" dirty="0">
                <a:solidFill>
                  <a:schemeClr val="tx1">
                    <a:lumMod val="75000"/>
                    <a:lumOff val="25000"/>
                  </a:schemeClr>
                </a:solidFill>
                <a:latin typeface="+mn-lt"/>
              </a:rPr>
              <a:t>Pointeurs</a:t>
            </a:r>
            <a:endParaRPr lang="fr-FR" dirty="0">
              <a:solidFill>
                <a:schemeClr val="tx1">
                  <a:lumMod val="75000"/>
                  <a:lumOff val="25000"/>
                </a:schemeClr>
              </a:solidFill>
              <a:latin typeface="+mn-lt"/>
            </a:endParaRPr>
          </a:p>
        </p:txBody>
      </p:sp>
    </p:spTree>
    <p:extLst>
      <p:ext uri="{BB962C8B-B14F-4D97-AF65-F5344CB8AC3E}">
        <p14:creationId xmlns:p14="http://schemas.microsoft.com/office/powerpoint/2010/main" val="237427527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306324"/>
            <a:ext cx="8686800" cy="4819839"/>
          </a:xfrm>
        </p:spPr>
        <p:txBody>
          <a:bodyPr/>
          <a:lstStyle/>
          <a:p>
            <a:pPr marL="0" indent="0">
              <a:spcBef>
                <a:spcPts val="0"/>
              </a:spcBef>
              <a:buNone/>
            </a:pPr>
            <a:r>
              <a:rPr lang="fr-BE" b="1" dirty="0">
                <a:solidFill>
                  <a:schemeClr val="accent1"/>
                </a:solidFill>
                <a:sym typeface="Symbol" pitchFamily="18" charset="2"/>
              </a:rPr>
              <a:t>Tente de réserver un bloc </a:t>
            </a:r>
            <a:r>
              <a:rPr lang="fr-BE" dirty="0">
                <a:sym typeface="Symbol" pitchFamily="18" charset="2"/>
              </a:rPr>
              <a:t>de mémoire, le contenu est </a:t>
            </a:r>
            <a:r>
              <a:rPr lang="fr-BE" dirty="0">
                <a:solidFill>
                  <a:schemeClr val="accent1"/>
                </a:solidFill>
                <a:sym typeface="Symbol" pitchFamily="18" charset="2"/>
              </a:rPr>
              <a:t>initialisé au zéro du type correspondant</a:t>
            </a:r>
          </a:p>
          <a:p>
            <a:pPr marL="0" indent="0">
              <a:spcBef>
                <a:spcPts val="0"/>
              </a:spcBef>
              <a:buNone/>
            </a:pPr>
            <a:endParaRPr lang="fr-BE" sz="1600" dirty="0">
              <a:solidFill>
                <a:schemeClr val="accent5"/>
              </a:solidFill>
              <a:latin typeface="Consolas" panose="020B0609020204030204" pitchFamily="49" charset="0"/>
              <a:sym typeface="Symbol" pitchFamily="18" charset="2"/>
            </a:endParaRPr>
          </a:p>
          <a:p>
            <a:pPr>
              <a:spcBef>
                <a:spcPts val="0"/>
              </a:spcBef>
            </a:pPr>
            <a:r>
              <a:rPr lang="fr-BE" dirty="0">
                <a:sym typeface="Symbol" pitchFamily="18" charset="2"/>
              </a:rPr>
              <a:t>Signature</a:t>
            </a:r>
          </a:p>
          <a:p>
            <a:pPr marL="0" indent="0">
              <a:spcBef>
                <a:spcPts val="0"/>
              </a:spcBef>
              <a:buNone/>
            </a:pPr>
            <a:r>
              <a:rPr lang="en-US" sz="2000" dirty="0">
                <a:solidFill>
                  <a:schemeClr val="tx1"/>
                </a:solidFill>
                <a:effectLst>
                  <a:glow rad="139700">
                    <a:schemeClr val="accent5">
                      <a:satMod val="175000"/>
                      <a:alpha val="40000"/>
                    </a:schemeClr>
                  </a:glow>
                </a:effectLst>
                <a:latin typeface="Consolas" panose="020B0609020204030204" pitchFamily="49" charset="0"/>
                <a:sym typeface="Symbol" pitchFamily="18" charset="2"/>
              </a:rPr>
              <a:t>void *</a:t>
            </a:r>
            <a:r>
              <a:rPr lang="en-US" sz="2000" dirty="0">
                <a:solidFill>
                  <a:schemeClr val="tx1"/>
                </a:solidFill>
                <a:latin typeface="Consolas" panose="020B0609020204030204" pitchFamily="49" charset="0"/>
                <a:sym typeface="Symbol" pitchFamily="18" charset="2"/>
              </a:rPr>
              <a:t> </a:t>
            </a:r>
            <a:r>
              <a:rPr lang="en-US" sz="2000" dirty="0" err="1">
                <a:solidFill>
                  <a:schemeClr val="tx1"/>
                </a:solidFill>
                <a:latin typeface="Consolas" panose="020B0609020204030204" pitchFamily="49" charset="0"/>
                <a:sym typeface="Symbol" pitchFamily="18" charset="2"/>
              </a:rPr>
              <a:t>calloc</a:t>
            </a:r>
            <a:r>
              <a:rPr lang="en-US" sz="2000" dirty="0">
                <a:solidFill>
                  <a:schemeClr val="tx1"/>
                </a:solidFill>
                <a:latin typeface="Consolas" panose="020B0609020204030204" pitchFamily="49" charset="0"/>
                <a:sym typeface="Symbol" pitchFamily="18" charset="2"/>
              </a:rPr>
              <a:t>(</a:t>
            </a:r>
            <a:r>
              <a:rPr lang="en-US" sz="2000" dirty="0" err="1">
                <a:solidFill>
                  <a:schemeClr val="tx1"/>
                </a:solidFill>
                <a:latin typeface="Consolas" panose="020B0609020204030204" pitchFamily="49" charset="0"/>
                <a:sym typeface="Symbol" pitchFamily="18" charset="2"/>
              </a:rPr>
              <a:t>size_t</a:t>
            </a:r>
            <a:r>
              <a:rPr lang="en-US" sz="2000" dirty="0">
                <a:solidFill>
                  <a:schemeClr val="tx1"/>
                </a:solidFill>
                <a:latin typeface="Consolas" panose="020B0609020204030204" pitchFamily="49" charset="0"/>
                <a:sym typeface="Symbol" pitchFamily="18" charset="2"/>
              </a:rPr>
              <a:t> number, </a:t>
            </a:r>
            <a:r>
              <a:rPr lang="en-US" sz="2000" dirty="0" err="1">
                <a:solidFill>
                  <a:schemeClr val="tx1"/>
                </a:solidFill>
                <a:latin typeface="Consolas" panose="020B0609020204030204" pitchFamily="49" charset="0"/>
                <a:sym typeface="Symbol" pitchFamily="18" charset="2"/>
              </a:rPr>
              <a:t>size_t</a:t>
            </a:r>
            <a:r>
              <a:rPr lang="en-US" sz="2000" dirty="0">
                <a:solidFill>
                  <a:schemeClr val="tx1"/>
                </a:solidFill>
                <a:latin typeface="Consolas" panose="020B0609020204030204" pitchFamily="49" charset="0"/>
                <a:sym typeface="Symbol" pitchFamily="18" charset="2"/>
              </a:rPr>
              <a:t> size);</a:t>
            </a:r>
            <a:endParaRPr lang="fr-BE" sz="2000" dirty="0">
              <a:solidFill>
                <a:schemeClr val="tx1"/>
              </a:solidFill>
              <a:latin typeface="Consolas" panose="020B0609020204030204" pitchFamily="49" charset="0"/>
              <a:sym typeface="Symbol" pitchFamily="18" charset="2"/>
            </a:endParaRPr>
          </a:p>
          <a:p>
            <a:endParaRPr lang="fr-BE" dirty="0"/>
          </a:p>
          <a:p>
            <a:r>
              <a:rPr lang="fr-BE" dirty="0"/>
              <a:t>Appel</a:t>
            </a:r>
          </a:p>
          <a:p>
            <a:pPr marL="0" indent="0">
              <a:buNone/>
            </a:pPr>
            <a:r>
              <a:rPr lang="fr-BE" sz="2000" dirty="0">
                <a:solidFill>
                  <a:schemeClr val="tx1"/>
                </a:solidFill>
                <a:effectLst>
                  <a:glow rad="139700">
                    <a:schemeClr val="accent5">
                      <a:satMod val="175000"/>
                      <a:alpha val="40000"/>
                    </a:schemeClr>
                  </a:glow>
                </a:effectLst>
                <a:latin typeface="Consolas" panose="020B0609020204030204" pitchFamily="49" charset="0"/>
                <a:sym typeface="Symbol" pitchFamily="18" charset="2"/>
              </a:rPr>
              <a:t>char *</a:t>
            </a:r>
            <a:r>
              <a:rPr lang="fr-BE" sz="2000" dirty="0">
                <a:solidFill>
                  <a:schemeClr val="tx1"/>
                </a:solidFill>
                <a:latin typeface="Consolas" panose="020B0609020204030204" pitchFamily="49" charset="0"/>
                <a:sym typeface="Symbol" pitchFamily="18" charset="2"/>
              </a:rPr>
              <a:t> mot;</a:t>
            </a:r>
          </a:p>
          <a:p>
            <a:pPr marL="0" indent="0">
              <a:spcBef>
                <a:spcPts val="0"/>
              </a:spcBef>
              <a:buNone/>
            </a:pPr>
            <a:r>
              <a:rPr lang="fr-BE" sz="2000" dirty="0">
                <a:solidFill>
                  <a:schemeClr val="tx1"/>
                </a:solidFill>
                <a:effectLst/>
                <a:latin typeface="Consolas" panose="020B0609020204030204" pitchFamily="49" charset="0"/>
                <a:sym typeface="Symbol" pitchFamily="18" charset="2"/>
              </a:rPr>
              <a:t>mot = </a:t>
            </a:r>
            <a:r>
              <a:rPr lang="fr-BE" sz="2000" dirty="0">
                <a:solidFill>
                  <a:schemeClr val="tx1"/>
                </a:solidFill>
                <a:effectLst>
                  <a:glow rad="139700">
                    <a:schemeClr val="accent5">
                      <a:satMod val="175000"/>
                      <a:alpha val="40000"/>
                    </a:schemeClr>
                  </a:glow>
                </a:effectLst>
                <a:latin typeface="Consolas" panose="020B0609020204030204" pitchFamily="49" charset="0"/>
                <a:sym typeface="Symbol" pitchFamily="18" charset="2"/>
              </a:rPr>
              <a:t>(char *)</a:t>
            </a:r>
            <a:r>
              <a:rPr lang="fr-BE" sz="2000" dirty="0" err="1">
                <a:solidFill>
                  <a:schemeClr val="tx1"/>
                </a:solidFill>
                <a:effectLst/>
                <a:latin typeface="Consolas" panose="020B0609020204030204" pitchFamily="49" charset="0"/>
                <a:sym typeface="Symbol" pitchFamily="18" charset="2"/>
              </a:rPr>
              <a:t>calloc</a:t>
            </a:r>
            <a:r>
              <a:rPr lang="fr-BE" sz="2000" dirty="0">
                <a:solidFill>
                  <a:schemeClr val="tx1"/>
                </a:solidFill>
                <a:effectLst/>
                <a:latin typeface="Consolas" panose="020B0609020204030204" pitchFamily="49" charset="0"/>
                <a:sym typeface="Symbol" pitchFamily="18" charset="2"/>
              </a:rPr>
              <a:t>(8, </a:t>
            </a:r>
            <a:r>
              <a:rPr lang="fr-BE" sz="2000" dirty="0" err="1">
                <a:solidFill>
                  <a:schemeClr val="tx1"/>
                </a:solidFill>
                <a:effectLst/>
                <a:latin typeface="Consolas" panose="020B0609020204030204" pitchFamily="49" charset="0"/>
                <a:sym typeface="Symbol" pitchFamily="18" charset="2"/>
              </a:rPr>
              <a:t>sizeof</a:t>
            </a:r>
            <a:r>
              <a:rPr lang="fr-BE" sz="2000" dirty="0">
                <a:solidFill>
                  <a:schemeClr val="tx1"/>
                </a:solidFill>
                <a:effectLst/>
                <a:latin typeface="Consolas" panose="020B0609020204030204" pitchFamily="49" charset="0"/>
                <a:sym typeface="Symbol" pitchFamily="18" charset="2"/>
              </a:rPr>
              <a:t>(char));</a:t>
            </a:r>
            <a:r>
              <a:rPr lang="fr-BE" dirty="0">
                <a:effectLst/>
                <a:sym typeface="Symbol" pitchFamily="18" charset="2"/>
              </a:rPr>
              <a:t>	</a:t>
            </a:r>
          </a:p>
          <a:p>
            <a:endParaRPr lang="fr-BE" dirty="0">
              <a:sym typeface="Symbol" pitchFamily="18" charset="2"/>
            </a:endParaRPr>
          </a:p>
          <a:p>
            <a:endParaRPr lang="fr-BE" dirty="0"/>
          </a:p>
        </p:txBody>
      </p:sp>
      <p:sp>
        <p:nvSpPr>
          <p:cNvPr id="150530" name="Rectangle 2"/>
          <p:cNvSpPr>
            <a:spLocks noGrp="1" noChangeArrowheads="1"/>
          </p:cNvSpPr>
          <p:nvPr>
            <p:ph type="title"/>
          </p:nvPr>
        </p:nvSpPr>
        <p:spPr/>
        <p:txBody>
          <a:bodyPr/>
          <a:lstStyle/>
          <a:p>
            <a:r>
              <a:rPr lang="fr-BE" dirty="0"/>
              <a:t>La fonction </a:t>
            </a:r>
            <a:r>
              <a:rPr lang="fr-BE" dirty="0" err="1">
                <a:solidFill>
                  <a:srgbClr val="FFFF00"/>
                </a:solidFill>
                <a:latin typeface="Consolas" panose="020B0609020204030204" pitchFamily="49" charset="0"/>
              </a:rPr>
              <a:t>calloc</a:t>
            </a:r>
            <a:endParaRPr lang="fr-BE" dirty="0">
              <a:solidFill>
                <a:srgbClr val="FFFF00"/>
              </a:solidFill>
              <a:latin typeface="Consolas" panose="020B0609020204030204" pitchFamily="49" charset="0"/>
            </a:endParaRPr>
          </a:p>
        </p:txBody>
      </p:sp>
      <p:sp>
        <p:nvSpPr>
          <p:cNvPr id="3" name="Espace réservé du numéro de diapositive 2"/>
          <p:cNvSpPr>
            <a:spLocks noGrp="1"/>
          </p:cNvSpPr>
          <p:nvPr>
            <p:ph type="sldNum" sz="quarter" idx="12"/>
          </p:nvPr>
        </p:nvSpPr>
        <p:spPr/>
        <p:txBody>
          <a:bodyPr/>
          <a:lstStyle/>
          <a:p>
            <a:fld id="{C3802F8C-11F3-46C1-B9F8-0E87B99F30DE}" type="slidenum">
              <a:rPr lang="fr-BE" smtClean="0"/>
              <a:pPr/>
              <a:t>24</a:t>
            </a:fld>
            <a:endParaRPr lang="fr-BE"/>
          </a:p>
        </p:txBody>
      </p:sp>
      <p:grpSp>
        <p:nvGrpSpPr>
          <p:cNvPr id="4" name="Groupe 3"/>
          <p:cNvGrpSpPr/>
          <p:nvPr/>
        </p:nvGrpSpPr>
        <p:grpSpPr>
          <a:xfrm>
            <a:off x="803208" y="5451010"/>
            <a:ext cx="1582925" cy="369332"/>
            <a:chOff x="1043608" y="5759196"/>
            <a:chExt cx="1582925" cy="369332"/>
          </a:xfrm>
        </p:grpSpPr>
        <p:sp>
          <p:nvSpPr>
            <p:cNvPr id="18" name="Rectangle 17"/>
            <p:cNvSpPr/>
            <p:nvPr/>
          </p:nvSpPr>
          <p:spPr>
            <a:xfrm>
              <a:off x="1043608" y="5759196"/>
              <a:ext cx="567784" cy="369332"/>
            </a:xfrm>
            <a:prstGeom prst="rect">
              <a:avLst/>
            </a:prstGeom>
            <a:ln>
              <a:noFill/>
            </a:ln>
          </p:spPr>
          <p:style>
            <a:lnRef idx="2">
              <a:schemeClr val="accent2"/>
            </a:lnRef>
            <a:fillRef idx="1">
              <a:schemeClr val="lt1"/>
            </a:fillRef>
            <a:effectRef idx="0">
              <a:schemeClr val="accent2"/>
            </a:effectRef>
            <a:fontRef idx="minor">
              <a:schemeClr val="dk1"/>
            </a:fontRef>
          </p:style>
          <p:txBody>
            <a:bodyPr wrap="none">
              <a:spAutoFit/>
            </a:bodyPr>
            <a:lstStyle/>
            <a:p>
              <a:r>
                <a:rPr lang="fr-BE" sz="1800" dirty="0">
                  <a:latin typeface="+mn-lt"/>
                  <a:cs typeface="Consolas" panose="020B0609020204030204" pitchFamily="49" charset="0"/>
                </a:rPr>
                <a:t>mot</a:t>
              </a:r>
              <a:endParaRPr lang="fr-BE" sz="1800" dirty="0">
                <a:latin typeface="+mn-lt"/>
              </a:endParaRPr>
            </a:p>
          </p:txBody>
        </p:sp>
        <p:sp>
          <p:nvSpPr>
            <p:cNvPr id="23" name="Text Box 29"/>
            <p:cNvSpPr txBox="1">
              <a:spLocks noChangeArrowheads="1"/>
            </p:cNvSpPr>
            <p:nvPr/>
          </p:nvSpPr>
          <p:spPr bwMode="auto">
            <a:xfrm>
              <a:off x="1661085" y="5759196"/>
              <a:ext cx="965448" cy="36933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spcBef>
                  <a:spcPct val="50000"/>
                </a:spcBef>
              </a:pPr>
              <a:endParaRPr lang="en-GB" sz="1800" dirty="0">
                <a:solidFill>
                  <a:sysClr val="windowText" lastClr="000000"/>
                </a:solidFill>
              </a:endParaRPr>
            </a:p>
          </p:txBody>
        </p:sp>
      </p:grpSp>
      <p:graphicFrame>
        <p:nvGraphicFramePr>
          <p:cNvPr id="11" name="Tableau 10"/>
          <p:cNvGraphicFramePr>
            <a:graphicFrameLocks noGrp="1"/>
          </p:cNvGraphicFramePr>
          <p:nvPr>
            <p:extLst>
              <p:ext uri="{D42A27DB-BD31-4B8C-83A1-F6EECF244321}">
                <p14:modId xmlns:p14="http://schemas.microsoft.com/office/powerpoint/2010/main" val="3076031505"/>
              </p:ext>
            </p:extLst>
          </p:nvPr>
        </p:nvGraphicFramePr>
        <p:xfrm>
          <a:off x="2936900" y="5413216"/>
          <a:ext cx="4464496" cy="370840"/>
        </p:xfrm>
        <a:graphic>
          <a:graphicData uri="http://schemas.openxmlformats.org/drawingml/2006/table">
            <a:tbl>
              <a:tblPr firstRow="1" bandRow="1">
                <a:tableStyleId>{5940675A-B579-460E-94D1-54222C63F5DA}</a:tableStyleId>
              </a:tblPr>
              <a:tblGrid>
                <a:gridCol w="558062">
                  <a:extLst>
                    <a:ext uri="{9D8B030D-6E8A-4147-A177-3AD203B41FA5}">
                      <a16:colId xmlns:a16="http://schemas.microsoft.com/office/drawing/2014/main" val="20000"/>
                    </a:ext>
                  </a:extLst>
                </a:gridCol>
                <a:gridCol w="558062">
                  <a:extLst>
                    <a:ext uri="{9D8B030D-6E8A-4147-A177-3AD203B41FA5}">
                      <a16:colId xmlns:a16="http://schemas.microsoft.com/office/drawing/2014/main" val="20001"/>
                    </a:ext>
                  </a:extLst>
                </a:gridCol>
                <a:gridCol w="571432">
                  <a:extLst>
                    <a:ext uri="{9D8B030D-6E8A-4147-A177-3AD203B41FA5}">
                      <a16:colId xmlns:a16="http://schemas.microsoft.com/office/drawing/2014/main" val="20002"/>
                    </a:ext>
                  </a:extLst>
                </a:gridCol>
                <a:gridCol w="544692">
                  <a:extLst>
                    <a:ext uri="{9D8B030D-6E8A-4147-A177-3AD203B41FA5}">
                      <a16:colId xmlns:a16="http://schemas.microsoft.com/office/drawing/2014/main" val="20003"/>
                    </a:ext>
                  </a:extLst>
                </a:gridCol>
                <a:gridCol w="558062">
                  <a:extLst>
                    <a:ext uri="{9D8B030D-6E8A-4147-A177-3AD203B41FA5}">
                      <a16:colId xmlns:a16="http://schemas.microsoft.com/office/drawing/2014/main" val="20004"/>
                    </a:ext>
                  </a:extLst>
                </a:gridCol>
                <a:gridCol w="558062">
                  <a:extLst>
                    <a:ext uri="{9D8B030D-6E8A-4147-A177-3AD203B41FA5}">
                      <a16:colId xmlns:a16="http://schemas.microsoft.com/office/drawing/2014/main" val="20005"/>
                    </a:ext>
                  </a:extLst>
                </a:gridCol>
                <a:gridCol w="558062">
                  <a:extLst>
                    <a:ext uri="{9D8B030D-6E8A-4147-A177-3AD203B41FA5}">
                      <a16:colId xmlns:a16="http://schemas.microsoft.com/office/drawing/2014/main" val="20006"/>
                    </a:ext>
                  </a:extLst>
                </a:gridCol>
                <a:gridCol w="558062">
                  <a:extLst>
                    <a:ext uri="{9D8B030D-6E8A-4147-A177-3AD203B41FA5}">
                      <a16:colId xmlns:a16="http://schemas.microsoft.com/office/drawing/2014/main" val="20007"/>
                    </a:ext>
                  </a:extLst>
                </a:gridCol>
              </a:tblGrid>
              <a:tr h="370840">
                <a:tc>
                  <a:txBody>
                    <a:bodyPr/>
                    <a:lstStyle/>
                    <a:p>
                      <a:pPr algn="ctr"/>
                      <a:r>
                        <a:rPr lang="fr-BE" sz="1800" dirty="0">
                          <a:latin typeface="Consolas" panose="020B0609020204030204" pitchFamily="49" charset="0"/>
                        </a:rPr>
                        <a:t>\0</a:t>
                      </a:r>
                      <a:endParaRPr lang="fr-BE" sz="1800" b="0" dirty="0">
                        <a:solidFill>
                          <a:schemeClr val="tx1"/>
                        </a:solidFill>
                        <a:latin typeface="Consolas" panose="020B0609020204030204" pitchFamily="49" charset="0"/>
                      </a:endParaRPr>
                    </a:p>
                  </a:txBody>
                  <a:tcPr/>
                </a:tc>
                <a:tc>
                  <a:txBody>
                    <a:bodyPr/>
                    <a:lstStyle/>
                    <a:p>
                      <a:pPr algn="ctr"/>
                      <a:r>
                        <a:rPr lang="fr-BE" sz="1800" dirty="0">
                          <a:latin typeface="Consolas" panose="020B0609020204030204" pitchFamily="49" charset="0"/>
                        </a:rPr>
                        <a:t>\0</a:t>
                      </a:r>
                      <a:endParaRPr lang="fr-BE" sz="1800" b="0" dirty="0">
                        <a:solidFill>
                          <a:schemeClr val="tx1"/>
                        </a:solidFill>
                        <a:latin typeface="Consolas" panose="020B0609020204030204" pitchFamily="49" charset="0"/>
                      </a:endParaRPr>
                    </a:p>
                  </a:txBody>
                  <a:tcPr/>
                </a:tc>
                <a:tc>
                  <a:txBody>
                    <a:bodyPr/>
                    <a:lstStyle/>
                    <a:p>
                      <a:pPr algn="ctr"/>
                      <a:r>
                        <a:rPr lang="fr-BE" sz="1800" dirty="0">
                          <a:latin typeface="Consolas" panose="020B0609020204030204" pitchFamily="49" charset="0"/>
                        </a:rPr>
                        <a:t>\0</a:t>
                      </a:r>
                      <a:endParaRPr lang="fr-BE" sz="1800" b="0" dirty="0">
                        <a:solidFill>
                          <a:schemeClr val="tx1"/>
                        </a:solidFill>
                        <a:latin typeface="Consolas" panose="020B0609020204030204" pitchFamily="49" charset="0"/>
                      </a:endParaRPr>
                    </a:p>
                  </a:txBody>
                  <a:tcPr/>
                </a:tc>
                <a:tc>
                  <a:txBody>
                    <a:bodyPr/>
                    <a:lstStyle/>
                    <a:p>
                      <a:pPr algn="ctr"/>
                      <a:r>
                        <a:rPr lang="fr-BE" sz="1800" dirty="0">
                          <a:latin typeface="Consolas" panose="020B0609020204030204" pitchFamily="49" charset="0"/>
                        </a:rPr>
                        <a:t>\0</a:t>
                      </a:r>
                      <a:endParaRPr lang="fr-BE" sz="1800" b="0" dirty="0">
                        <a:solidFill>
                          <a:schemeClr val="tx1"/>
                        </a:solidFill>
                        <a:latin typeface="Consolas" panose="020B0609020204030204" pitchFamily="49" charset="0"/>
                      </a:endParaRPr>
                    </a:p>
                  </a:txBody>
                  <a:tcPr/>
                </a:tc>
                <a:tc>
                  <a:txBody>
                    <a:bodyPr/>
                    <a:lstStyle/>
                    <a:p>
                      <a:pPr algn="ctr"/>
                      <a:r>
                        <a:rPr lang="fr-BE" sz="1800" dirty="0">
                          <a:latin typeface="Consolas" panose="020B0609020204030204" pitchFamily="49" charset="0"/>
                        </a:rPr>
                        <a:t>\0</a:t>
                      </a:r>
                      <a:endParaRPr lang="fr-BE" sz="1800" b="0" dirty="0">
                        <a:solidFill>
                          <a:schemeClr val="tx1"/>
                        </a:solidFill>
                        <a:latin typeface="Consolas" panose="020B0609020204030204" pitchFamily="49" charset="0"/>
                      </a:endParaRPr>
                    </a:p>
                  </a:txBody>
                  <a:tcPr/>
                </a:tc>
                <a:tc>
                  <a:txBody>
                    <a:bodyPr/>
                    <a:lstStyle/>
                    <a:p>
                      <a:pPr algn="ctr"/>
                      <a:r>
                        <a:rPr lang="fr-BE" sz="1800" dirty="0">
                          <a:latin typeface="Consolas" panose="020B0609020204030204" pitchFamily="49" charset="0"/>
                        </a:rPr>
                        <a:t>\0</a:t>
                      </a:r>
                      <a:endParaRPr lang="fr-BE" sz="1800" b="0" dirty="0">
                        <a:solidFill>
                          <a:schemeClr val="tx1"/>
                        </a:solidFill>
                        <a:latin typeface="Consolas" panose="020B0609020204030204" pitchFamily="49" charset="0"/>
                      </a:endParaRPr>
                    </a:p>
                  </a:txBody>
                  <a:tcPr/>
                </a:tc>
                <a:tc>
                  <a:txBody>
                    <a:bodyPr/>
                    <a:lstStyle/>
                    <a:p>
                      <a:pPr algn="ctr"/>
                      <a:r>
                        <a:rPr lang="fr-BE" sz="1800" dirty="0">
                          <a:latin typeface="Consolas" panose="020B0609020204030204" pitchFamily="49" charset="0"/>
                        </a:rPr>
                        <a:t>\0</a:t>
                      </a:r>
                      <a:endParaRPr lang="fr-BE" sz="1800" b="0" dirty="0">
                        <a:solidFill>
                          <a:schemeClr val="tx1"/>
                        </a:solidFill>
                        <a:latin typeface="Consolas" panose="020B0609020204030204" pitchFamily="49" charset="0"/>
                      </a:endParaRPr>
                    </a:p>
                  </a:txBody>
                  <a:tcPr/>
                </a:tc>
                <a:tc>
                  <a:txBody>
                    <a:bodyPr/>
                    <a:lstStyle/>
                    <a:p>
                      <a:pPr algn="ctr"/>
                      <a:r>
                        <a:rPr lang="fr-BE" sz="1800" dirty="0">
                          <a:latin typeface="Consolas" panose="020B0609020204030204" pitchFamily="49" charset="0"/>
                        </a:rPr>
                        <a:t>\0</a:t>
                      </a:r>
                      <a:endParaRPr lang="fr-BE" sz="1800" b="0" dirty="0">
                        <a:solidFill>
                          <a:schemeClr val="tx1"/>
                        </a:solidFill>
                        <a:latin typeface="Consolas" panose="020B0609020204030204" pitchFamily="49" charset="0"/>
                      </a:endParaRPr>
                    </a:p>
                  </a:txBody>
                  <a:tcPr/>
                </a:tc>
                <a:extLst>
                  <a:ext uri="{0D108BD9-81ED-4DB2-BD59-A6C34878D82A}">
                    <a16:rowId xmlns:a16="http://schemas.microsoft.com/office/drawing/2014/main" val="10000"/>
                  </a:ext>
                </a:extLst>
              </a:tr>
            </a:tbl>
          </a:graphicData>
        </a:graphic>
      </p:graphicFrame>
      <p:grpSp>
        <p:nvGrpSpPr>
          <p:cNvPr id="5" name="Groupe 4"/>
          <p:cNvGrpSpPr/>
          <p:nvPr/>
        </p:nvGrpSpPr>
        <p:grpSpPr>
          <a:xfrm>
            <a:off x="1413077" y="5449214"/>
            <a:ext cx="1570101" cy="590011"/>
            <a:chOff x="1661085" y="5766340"/>
            <a:chExt cx="1570101" cy="590011"/>
          </a:xfrm>
          <a:solidFill>
            <a:schemeClr val="accent5"/>
          </a:solidFill>
        </p:grpSpPr>
        <p:sp>
          <p:nvSpPr>
            <p:cNvPr id="19" name="Text Box 29"/>
            <p:cNvSpPr txBox="1">
              <a:spLocks noChangeArrowheads="1"/>
            </p:cNvSpPr>
            <p:nvPr/>
          </p:nvSpPr>
          <p:spPr bwMode="auto">
            <a:xfrm>
              <a:off x="1661085" y="5766340"/>
              <a:ext cx="965448" cy="36933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spcBef>
                  <a:spcPct val="50000"/>
                </a:spcBef>
              </a:pPr>
              <a:r>
                <a:rPr lang="fr-BE" sz="1800" dirty="0">
                  <a:solidFill>
                    <a:schemeClr val="accent2"/>
                  </a:solidFill>
                  <a:latin typeface="Consolas" panose="020B0609020204030204" pitchFamily="49" charset="0"/>
                </a:rPr>
                <a:t>0x24A3</a:t>
              </a:r>
              <a:endParaRPr lang="en-GB" sz="1800" dirty="0">
                <a:solidFill>
                  <a:schemeClr val="accent2"/>
                </a:solidFill>
                <a:latin typeface="Consolas" panose="020B0609020204030204" pitchFamily="49" charset="0"/>
              </a:endParaRPr>
            </a:p>
          </p:txBody>
        </p:sp>
        <p:sp>
          <p:nvSpPr>
            <p:cNvPr id="20" name="Flèche courbée vers le bas 19"/>
            <p:cNvSpPr/>
            <p:nvPr/>
          </p:nvSpPr>
          <p:spPr>
            <a:xfrm flipV="1">
              <a:off x="2338501" y="6138214"/>
              <a:ext cx="892685" cy="218137"/>
            </a:xfrm>
            <a:prstGeom prst="curved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solidFill>
                  <a:schemeClr val="tx1"/>
                </a:solidFill>
              </a:endParaRPr>
            </a:p>
          </p:txBody>
        </p:sp>
      </p:grpSp>
      <p:sp>
        <p:nvSpPr>
          <p:cNvPr id="21" name="Text Box 28"/>
          <p:cNvSpPr txBox="1">
            <a:spLocks noChangeArrowheads="1"/>
          </p:cNvSpPr>
          <p:nvPr/>
        </p:nvSpPr>
        <p:spPr bwMode="auto">
          <a:xfrm>
            <a:off x="2915315" y="5722734"/>
            <a:ext cx="892685" cy="338554"/>
          </a:xfrm>
          <a:prstGeom prst="rect">
            <a:avLst/>
          </a:prstGeom>
          <a:noFill/>
          <a:ln w="9525">
            <a:noFill/>
            <a:miter lim="800000"/>
            <a:headEnd/>
            <a:tailEnd/>
          </a:ln>
        </p:spPr>
        <p:txBody>
          <a:bodyPr wrap="square">
            <a:spAutoFit/>
          </a:bodyPr>
          <a:lstStyle/>
          <a:p>
            <a:pPr>
              <a:spcBef>
                <a:spcPct val="50000"/>
              </a:spcBef>
            </a:pPr>
            <a:r>
              <a:rPr lang="fr-BE" sz="1600" dirty="0">
                <a:solidFill>
                  <a:schemeClr val="accent2"/>
                </a:solidFill>
                <a:latin typeface="Consolas" panose="020B0609020204030204" pitchFamily="49" charset="0"/>
              </a:rPr>
              <a:t>0x24A3</a:t>
            </a:r>
            <a:endParaRPr lang="en-GB" sz="1600" dirty="0">
              <a:solidFill>
                <a:schemeClr val="accent2"/>
              </a:solidFill>
              <a:latin typeface="Consolas" panose="020B0609020204030204" pitchFamily="49" charset="0"/>
            </a:endParaRPr>
          </a:p>
        </p:txBody>
      </p:sp>
      <p:sp>
        <p:nvSpPr>
          <p:cNvPr id="22" name="Rectangle 21"/>
          <p:cNvSpPr/>
          <p:nvPr/>
        </p:nvSpPr>
        <p:spPr>
          <a:xfrm>
            <a:off x="2869442" y="5065370"/>
            <a:ext cx="564578" cy="369332"/>
          </a:xfrm>
          <a:prstGeom prst="rect">
            <a:avLst/>
          </a:prstGeom>
        </p:spPr>
        <p:txBody>
          <a:bodyPr wrap="none">
            <a:spAutoFit/>
          </a:bodyPr>
          <a:lstStyle/>
          <a:p>
            <a:r>
              <a:rPr lang="fr-BE" sz="1800" dirty="0">
                <a:solidFill>
                  <a:schemeClr val="tx1"/>
                </a:solidFill>
                <a:latin typeface="Consolas" panose="020B0609020204030204" pitchFamily="49" charset="0"/>
                <a:cs typeface="Consolas" panose="020B0609020204030204" pitchFamily="49" charset="0"/>
              </a:rPr>
              <a:t>mot</a:t>
            </a:r>
            <a:endParaRPr lang="fr-BE" dirty="0">
              <a:solidFill>
                <a:schemeClr val="tx1"/>
              </a:solidFill>
              <a:latin typeface="+mn-lt"/>
            </a:endParaRPr>
          </a:p>
        </p:txBody>
      </p:sp>
      <p:sp>
        <p:nvSpPr>
          <p:cNvPr id="14" name="Espace réservé du pied de page 4">
            <a:extLst>
              <a:ext uri="{FF2B5EF4-FFF2-40B4-BE49-F238E27FC236}">
                <a16:creationId xmlns:a16="http://schemas.microsoft.com/office/drawing/2014/main" id="{0F8898DA-3A6F-4E79-A7BF-467E7352AC6C}"/>
              </a:ext>
            </a:extLst>
          </p:cNvPr>
          <p:cNvSpPr txBox="1">
            <a:spLocks/>
          </p:cNvSpPr>
          <p:nvPr/>
        </p:nvSpPr>
        <p:spPr>
          <a:xfrm>
            <a:off x="2339975" y="6426054"/>
            <a:ext cx="4464050" cy="339725"/>
          </a:xfrm>
          <a:prstGeom prst="rect">
            <a:avLst/>
          </a:prstGeom>
        </p:spPr>
        <p:txBody>
          <a:bodyPr/>
          <a:lstStyle>
            <a:defPPr>
              <a:defRPr lang="fr-FR"/>
            </a:defPPr>
            <a:lvl1pPr algn="l" rtl="0" fontAlgn="base">
              <a:spcBef>
                <a:spcPct val="0"/>
              </a:spcBef>
              <a:spcAft>
                <a:spcPct val="0"/>
              </a:spcAft>
              <a:defRPr kern="1200">
                <a:solidFill>
                  <a:srgbClr val="006782"/>
                </a:solidFill>
                <a:latin typeface="Verdana" charset="0"/>
                <a:ea typeface="ＭＳ Ｐゴシック" charset="0"/>
                <a:cs typeface="ＭＳ Ｐゴシック" charset="0"/>
              </a:defRPr>
            </a:lvl1pPr>
            <a:lvl2pPr marL="457200" algn="l" rtl="0" fontAlgn="base">
              <a:spcBef>
                <a:spcPct val="0"/>
              </a:spcBef>
              <a:spcAft>
                <a:spcPct val="0"/>
              </a:spcAft>
              <a:defRPr kern="1200">
                <a:solidFill>
                  <a:srgbClr val="006782"/>
                </a:solidFill>
                <a:latin typeface="Verdana" charset="0"/>
                <a:ea typeface="ＭＳ Ｐゴシック" charset="0"/>
                <a:cs typeface="ＭＳ Ｐゴシック" charset="0"/>
              </a:defRPr>
            </a:lvl2pPr>
            <a:lvl3pPr marL="914400" algn="l" rtl="0" fontAlgn="base">
              <a:spcBef>
                <a:spcPct val="0"/>
              </a:spcBef>
              <a:spcAft>
                <a:spcPct val="0"/>
              </a:spcAft>
              <a:defRPr kern="1200">
                <a:solidFill>
                  <a:srgbClr val="006782"/>
                </a:solidFill>
                <a:latin typeface="Verdana" charset="0"/>
                <a:ea typeface="ＭＳ Ｐゴシック" charset="0"/>
                <a:cs typeface="ＭＳ Ｐゴシック" charset="0"/>
              </a:defRPr>
            </a:lvl3pPr>
            <a:lvl4pPr marL="1371600" algn="l" rtl="0" fontAlgn="base">
              <a:spcBef>
                <a:spcPct val="0"/>
              </a:spcBef>
              <a:spcAft>
                <a:spcPct val="0"/>
              </a:spcAft>
              <a:defRPr kern="1200">
                <a:solidFill>
                  <a:srgbClr val="006782"/>
                </a:solidFill>
                <a:latin typeface="Verdana" charset="0"/>
                <a:ea typeface="ＭＳ Ｐゴシック" charset="0"/>
                <a:cs typeface="ＭＳ Ｐゴシック" charset="0"/>
              </a:defRPr>
            </a:lvl4pPr>
            <a:lvl5pPr marL="1828800" algn="l" rtl="0" fontAlgn="base">
              <a:spcBef>
                <a:spcPct val="0"/>
              </a:spcBef>
              <a:spcAft>
                <a:spcPct val="0"/>
              </a:spcAft>
              <a:defRPr kern="1200">
                <a:solidFill>
                  <a:srgbClr val="006782"/>
                </a:solidFill>
                <a:latin typeface="Verdana" charset="0"/>
                <a:ea typeface="ＭＳ Ｐゴシック" charset="0"/>
                <a:cs typeface="ＭＳ Ｐゴシック" charset="0"/>
              </a:defRPr>
            </a:lvl5pPr>
            <a:lvl6pPr marL="2286000" algn="l" defTabSz="457200" rtl="0" eaLnBrk="1" latinLnBrk="0" hangingPunct="1">
              <a:defRPr kern="1200">
                <a:solidFill>
                  <a:srgbClr val="006782"/>
                </a:solidFill>
                <a:latin typeface="Verdana" charset="0"/>
                <a:ea typeface="ＭＳ Ｐゴシック" charset="0"/>
                <a:cs typeface="ＭＳ Ｐゴシック" charset="0"/>
              </a:defRPr>
            </a:lvl6pPr>
            <a:lvl7pPr marL="2743200" algn="l" defTabSz="457200" rtl="0" eaLnBrk="1" latinLnBrk="0" hangingPunct="1">
              <a:defRPr kern="1200">
                <a:solidFill>
                  <a:srgbClr val="006782"/>
                </a:solidFill>
                <a:latin typeface="Verdana" charset="0"/>
                <a:ea typeface="ＭＳ Ｐゴシック" charset="0"/>
                <a:cs typeface="ＭＳ Ｐゴシック" charset="0"/>
              </a:defRPr>
            </a:lvl7pPr>
            <a:lvl8pPr marL="3200400" algn="l" defTabSz="457200" rtl="0" eaLnBrk="1" latinLnBrk="0" hangingPunct="1">
              <a:defRPr kern="1200">
                <a:solidFill>
                  <a:srgbClr val="006782"/>
                </a:solidFill>
                <a:latin typeface="Verdana" charset="0"/>
                <a:ea typeface="ＭＳ Ｐゴシック" charset="0"/>
                <a:cs typeface="ＭＳ Ｐゴシック" charset="0"/>
              </a:defRPr>
            </a:lvl8pPr>
            <a:lvl9pPr marL="3657600" algn="l" defTabSz="457200" rtl="0" eaLnBrk="1" latinLnBrk="0" hangingPunct="1">
              <a:defRPr kern="1200">
                <a:solidFill>
                  <a:srgbClr val="006782"/>
                </a:solidFill>
                <a:latin typeface="Verdana" charset="0"/>
                <a:ea typeface="ＭＳ Ｐゴシック" charset="0"/>
                <a:cs typeface="ＭＳ Ｐゴシック" charset="0"/>
              </a:defRPr>
            </a:lvl9pPr>
          </a:lstStyle>
          <a:p>
            <a:pPr algn="ctr"/>
            <a:r>
              <a:rPr lang="fr-FR" sz="1400" dirty="0">
                <a:solidFill>
                  <a:schemeClr val="tx1">
                    <a:lumMod val="75000"/>
                    <a:lumOff val="25000"/>
                  </a:schemeClr>
                </a:solidFill>
                <a:latin typeface="+mn-lt"/>
              </a:rPr>
              <a:t>Pointeurs</a:t>
            </a:r>
            <a:endParaRPr lang="fr-FR" dirty="0">
              <a:solidFill>
                <a:schemeClr val="tx1">
                  <a:lumMod val="75000"/>
                  <a:lumOff val="25000"/>
                </a:schemeClr>
              </a:solidFill>
              <a:latin typeface="+mn-lt"/>
            </a:endParaRPr>
          </a:p>
        </p:txBody>
      </p:sp>
    </p:spTree>
    <p:extLst>
      <p:ext uri="{BB962C8B-B14F-4D97-AF65-F5344CB8AC3E}">
        <p14:creationId xmlns:p14="http://schemas.microsoft.com/office/powerpoint/2010/main" val="2424389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306324"/>
            <a:ext cx="8351520" cy="4819839"/>
          </a:xfrm>
        </p:spPr>
        <p:txBody>
          <a:bodyPr/>
          <a:lstStyle/>
          <a:p>
            <a:pPr marL="0" indent="0">
              <a:spcBef>
                <a:spcPts val="0"/>
              </a:spcBef>
              <a:buNone/>
            </a:pPr>
            <a:r>
              <a:rPr lang="fr-BE" b="1" dirty="0">
                <a:solidFill>
                  <a:schemeClr val="accent1"/>
                </a:solidFill>
                <a:sym typeface="Symbol" pitchFamily="18" charset="2"/>
              </a:rPr>
              <a:t>Tente de modifier l'espace mémoire </a:t>
            </a:r>
            <a:r>
              <a:rPr lang="fr-BE" dirty="0">
                <a:sym typeface="Symbol" pitchFamily="18" charset="2"/>
              </a:rPr>
              <a:t>précédemment alloué par un </a:t>
            </a:r>
            <a:r>
              <a:rPr lang="fr-BE" dirty="0" err="1">
                <a:solidFill>
                  <a:schemeClr val="accent2"/>
                </a:solidFill>
                <a:latin typeface="Consolas" panose="020B0609020204030204" pitchFamily="49" charset="0"/>
                <a:sym typeface="Symbol" pitchFamily="18" charset="2"/>
              </a:rPr>
              <a:t>malloc</a:t>
            </a:r>
            <a:r>
              <a:rPr lang="fr-BE" dirty="0">
                <a:sym typeface="Symbol" pitchFamily="18" charset="2"/>
              </a:rPr>
              <a:t>, un </a:t>
            </a:r>
            <a:r>
              <a:rPr lang="fr-BE" dirty="0" err="1">
                <a:solidFill>
                  <a:schemeClr val="accent2"/>
                </a:solidFill>
                <a:latin typeface="Consolas" panose="020B0609020204030204" pitchFamily="49" charset="0"/>
                <a:sym typeface="Symbol" pitchFamily="18" charset="2"/>
              </a:rPr>
              <a:t>calloc</a:t>
            </a:r>
            <a:r>
              <a:rPr lang="fr-BE" dirty="0">
                <a:sym typeface="Symbol" pitchFamily="18" charset="2"/>
              </a:rPr>
              <a:t> ou un </a:t>
            </a:r>
            <a:r>
              <a:rPr lang="fr-BE" dirty="0" err="1">
                <a:solidFill>
                  <a:schemeClr val="accent2"/>
                </a:solidFill>
                <a:latin typeface="Consolas" panose="020B0609020204030204" pitchFamily="49" charset="0"/>
                <a:sym typeface="Symbol" pitchFamily="18" charset="2"/>
              </a:rPr>
              <a:t>realloc</a:t>
            </a:r>
            <a:endParaRPr lang="fr-BE" dirty="0">
              <a:solidFill>
                <a:schemeClr val="accent2"/>
              </a:solidFill>
              <a:latin typeface="Consolas" panose="020B0609020204030204" pitchFamily="49" charset="0"/>
              <a:sym typeface="Symbol" pitchFamily="18" charset="2"/>
            </a:endParaRPr>
          </a:p>
          <a:p>
            <a:pPr marL="0" indent="0">
              <a:spcBef>
                <a:spcPts val="0"/>
              </a:spcBef>
              <a:buNone/>
            </a:pPr>
            <a:endParaRPr lang="fr-BE" sz="2000" i="1" dirty="0">
              <a:sym typeface="Symbol" pitchFamily="18" charset="2"/>
            </a:endParaRPr>
          </a:p>
          <a:p>
            <a:pPr>
              <a:spcBef>
                <a:spcPts val="0"/>
              </a:spcBef>
            </a:pPr>
            <a:r>
              <a:rPr lang="fr-BE" dirty="0">
                <a:sym typeface="Symbol" pitchFamily="18" charset="2"/>
              </a:rPr>
              <a:t>Signature</a:t>
            </a:r>
          </a:p>
          <a:p>
            <a:pPr marL="0" indent="0">
              <a:spcBef>
                <a:spcPts val="0"/>
              </a:spcBef>
              <a:buNone/>
            </a:pPr>
            <a:endParaRPr lang="en-US" sz="2000" dirty="0">
              <a:solidFill>
                <a:schemeClr val="tx1"/>
              </a:solidFill>
              <a:effectLst>
                <a:glow rad="139700">
                  <a:schemeClr val="accent5">
                    <a:satMod val="175000"/>
                    <a:alpha val="40000"/>
                  </a:schemeClr>
                </a:glow>
              </a:effectLst>
              <a:latin typeface="Consolas" panose="020B0609020204030204" pitchFamily="49" charset="0"/>
              <a:sym typeface="Symbol" pitchFamily="18" charset="2"/>
            </a:endParaRPr>
          </a:p>
          <a:p>
            <a:pPr marL="0" indent="0">
              <a:spcBef>
                <a:spcPts val="0"/>
              </a:spcBef>
              <a:buNone/>
            </a:pPr>
            <a:r>
              <a:rPr lang="en-US" sz="2000" dirty="0">
                <a:solidFill>
                  <a:schemeClr val="tx1"/>
                </a:solidFill>
                <a:effectLst>
                  <a:glow rad="139700">
                    <a:schemeClr val="accent5">
                      <a:satMod val="175000"/>
                      <a:alpha val="40000"/>
                    </a:schemeClr>
                  </a:glow>
                </a:effectLst>
                <a:latin typeface="Consolas" panose="020B0609020204030204" pitchFamily="49" charset="0"/>
                <a:sym typeface="Symbol" pitchFamily="18" charset="2"/>
              </a:rPr>
              <a:t>void * </a:t>
            </a:r>
            <a:r>
              <a:rPr lang="en-US" sz="2000" dirty="0" err="1">
                <a:solidFill>
                  <a:schemeClr val="tx1"/>
                </a:solidFill>
                <a:effectLst/>
                <a:latin typeface="Consolas" panose="020B0609020204030204" pitchFamily="49" charset="0"/>
                <a:sym typeface="Symbol" pitchFamily="18" charset="2"/>
              </a:rPr>
              <a:t>realloc</a:t>
            </a:r>
            <a:r>
              <a:rPr lang="en-US" sz="2000" dirty="0">
                <a:solidFill>
                  <a:schemeClr val="tx1"/>
                </a:solidFill>
                <a:effectLst/>
                <a:latin typeface="Consolas" panose="020B0609020204030204" pitchFamily="49" charset="0"/>
                <a:sym typeface="Symbol" pitchFamily="18" charset="2"/>
              </a:rPr>
              <a:t>(</a:t>
            </a:r>
            <a:r>
              <a:rPr lang="en-US" sz="2000" dirty="0">
                <a:solidFill>
                  <a:schemeClr val="tx1"/>
                </a:solidFill>
                <a:effectLst>
                  <a:glow rad="101600">
                    <a:schemeClr val="accent5">
                      <a:satMod val="175000"/>
                      <a:alpha val="40000"/>
                    </a:schemeClr>
                  </a:glow>
                </a:effectLst>
                <a:latin typeface="Consolas" panose="020B0609020204030204" pitchFamily="49" charset="0"/>
                <a:sym typeface="Symbol" pitchFamily="18" charset="2"/>
              </a:rPr>
              <a:t>void * </a:t>
            </a:r>
            <a:r>
              <a:rPr lang="en-US" sz="2000" dirty="0" err="1">
                <a:solidFill>
                  <a:schemeClr val="tx1"/>
                </a:solidFill>
                <a:effectLst>
                  <a:glow rad="101600">
                    <a:schemeClr val="accent5">
                      <a:satMod val="175000"/>
                      <a:alpha val="40000"/>
                    </a:schemeClr>
                  </a:glow>
                </a:effectLst>
                <a:latin typeface="Consolas" panose="020B0609020204030204" pitchFamily="49" charset="0"/>
                <a:sym typeface="Symbol" pitchFamily="18" charset="2"/>
              </a:rPr>
              <a:t>ptr</a:t>
            </a:r>
            <a:r>
              <a:rPr lang="en-US" sz="2000" dirty="0">
                <a:solidFill>
                  <a:schemeClr val="tx1"/>
                </a:solidFill>
                <a:effectLst/>
                <a:latin typeface="Consolas" panose="020B0609020204030204" pitchFamily="49" charset="0"/>
                <a:sym typeface="Symbol" pitchFamily="18" charset="2"/>
              </a:rPr>
              <a:t>, </a:t>
            </a:r>
            <a:r>
              <a:rPr lang="en-US" sz="2000" dirty="0" err="1">
                <a:solidFill>
                  <a:schemeClr val="tx1"/>
                </a:solidFill>
                <a:effectLst/>
                <a:latin typeface="Consolas" panose="020B0609020204030204" pitchFamily="49" charset="0"/>
                <a:sym typeface="Symbol" pitchFamily="18" charset="2"/>
              </a:rPr>
              <a:t>size_t</a:t>
            </a:r>
            <a:r>
              <a:rPr lang="en-US" sz="2000" dirty="0">
                <a:solidFill>
                  <a:schemeClr val="tx1"/>
                </a:solidFill>
                <a:effectLst/>
                <a:latin typeface="Consolas" panose="020B0609020204030204" pitchFamily="49" charset="0"/>
                <a:sym typeface="Symbol" pitchFamily="18" charset="2"/>
              </a:rPr>
              <a:t> size);</a:t>
            </a:r>
            <a:endParaRPr lang="fr-BE" sz="2000" i="1" dirty="0">
              <a:solidFill>
                <a:schemeClr val="tx1"/>
              </a:solidFill>
              <a:effectLst/>
              <a:latin typeface="Consolas" panose="020B0609020204030204" pitchFamily="49" charset="0"/>
              <a:sym typeface="Symbol" pitchFamily="18" charset="2"/>
            </a:endParaRPr>
          </a:p>
          <a:p>
            <a:pPr marL="0" indent="0">
              <a:spcBef>
                <a:spcPts val="0"/>
              </a:spcBef>
              <a:buNone/>
            </a:pPr>
            <a:r>
              <a:rPr lang="fr-BE" sz="1800" dirty="0">
                <a:sym typeface="Symbol" pitchFamily="18" charset="2"/>
              </a:rPr>
              <a:t>	</a:t>
            </a:r>
          </a:p>
          <a:p>
            <a:pPr marL="0" indent="0">
              <a:spcBef>
                <a:spcPts val="0"/>
              </a:spcBef>
              <a:buNone/>
            </a:pPr>
            <a:endParaRPr lang="fr-BE" sz="2000" dirty="0">
              <a:sym typeface="Symbol" pitchFamily="18" charset="2"/>
            </a:endParaRPr>
          </a:p>
        </p:txBody>
      </p:sp>
      <p:sp>
        <p:nvSpPr>
          <p:cNvPr id="150530" name="Rectangle 2"/>
          <p:cNvSpPr>
            <a:spLocks noGrp="1" noChangeArrowheads="1"/>
          </p:cNvSpPr>
          <p:nvPr>
            <p:ph type="title"/>
          </p:nvPr>
        </p:nvSpPr>
        <p:spPr/>
        <p:txBody>
          <a:bodyPr/>
          <a:lstStyle/>
          <a:p>
            <a:r>
              <a:rPr lang="fr-BE" dirty="0"/>
              <a:t>La fonction </a:t>
            </a:r>
            <a:r>
              <a:rPr lang="fr-BE" dirty="0" err="1">
                <a:solidFill>
                  <a:srgbClr val="FFFF00"/>
                </a:solidFill>
                <a:latin typeface="Consolas" panose="020B0609020204030204" pitchFamily="49" charset="0"/>
              </a:rPr>
              <a:t>realloc</a:t>
            </a:r>
            <a:endParaRPr lang="fr-BE" dirty="0">
              <a:solidFill>
                <a:srgbClr val="FFFF00"/>
              </a:solidFill>
              <a:latin typeface="Consolas" panose="020B0609020204030204" pitchFamily="49" charset="0"/>
            </a:endParaRPr>
          </a:p>
        </p:txBody>
      </p:sp>
      <p:sp>
        <p:nvSpPr>
          <p:cNvPr id="3" name="Espace réservé du numéro de diapositive 2"/>
          <p:cNvSpPr>
            <a:spLocks noGrp="1"/>
          </p:cNvSpPr>
          <p:nvPr>
            <p:ph type="sldNum" sz="quarter" idx="12"/>
          </p:nvPr>
        </p:nvSpPr>
        <p:spPr/>
        <p:txBody>
          <a:bodyPr/>
          <a:lstStyle/>
          <a:p>
            <a:fld id="{C3802F8C-11F3-46C1-B9F8-0E87B99F30DE}" type="slidenum">
              <a:rPr lang="fr-BE" smtClean="0"/>
              <a:pPr/>
              <a:t>25</a:t>
            </a:fld>
            <a:endParaRPr lang="fr-BE"/>
          </a:p>
        </p:txBody>
      </p:sp>
      <p:sp>
        <p:nvSpPr>
          <p:cNvPr id="5" name="Espace réservé du pied de page 4">
            <a:extLst>
              <a:ext uri="{FF2B5EF4-FFF2-40B4-BE49-F238E27FC236}">
                <a16:creationId xmlns:a16="http://schemas.microsoft.com/office/drawing/2014/main" id="{CC05E3FD-0162-436E-9DC1-2E18D3BEF314}"/>
              </a:ext>
            </a:extLst>
          </p:cNvPr>
          <p:cNvSpPr txBox="1">
            <a:spLocks/>
          </p:cNvSpPr>
          <p:nvPr/>
        </p:nvSpPr>
        <p:spPr>
          <a:xfrm>
            <a:off x="2339975" y="6426054"/>
            <a:ext cx="4464050" cy="339725"/>
          </a:xfrm>
          <a:prstGeom prst="rect">
            <a:avLst/>
          </a:prstGeom>
        </p:spPr>
        <p:txBody>
          <a:bodyPr/>
          <a:lstStyle>
            <a:defPPr>
              <a:defRPr lang="fr-FR"/>
            </a:defPPr>
            <a:lvl1pPr algn="l" rtl="0" fontAlgn="base">
              <a:spcBef>
                <a:spcPct val="0"/>
              </a:spcBef>
              <a:spcAft>
                <a:spcPct val="0"/>
              </a:spcAft>
              <a:defRPr kern="1200">
                <a:solidFill>
                  <a:srgbClr val="006782"/>
                </a:solidFill>
                <a:latin typeface="Verdana" charset="0"/>
                <a:ea typeface="ＭＳ Ｐゴシック" charset="0"/>
                <a:cs typeface="ＭＳ Ｐゴシック" charset="0"/>
              </a:defRPr>
            </a:lvl1pPr>
            <a:lvl2pPr marL="457200" algn="l" rtl="0" fontAlgn="base">
              <a:spcBef>
                <a:spcPct val="0"/>
              </a:spcBef>
              <a:spcAft>
                <a:spcPct val="0"/>
              </a:spcAft>
              <a:defRPr kern="1200">
                <a:solidFill>
                  <a:srgbClr val="006782"/>
                </a:solidFill>
                <a:latin typeface="Verdana" charset="0"/>
                <a:ea typeface="ＭＳ Ｐゴシック" charset="0"/>
                <a:cs typeface="ＭＳ Ｐゴシック" charset="0"/>
              </a:defRPr>
            </a:lvl2pPr>
            <a:lvl3pPr marL="914400" algn="l" rtl="0" fontAlgn="base">
              <a:spcBef>
                <a:spcPct val="0"/>
              </a:spcBef>
              <a:spcAft>
                <a:spcPct val="0"/>
              </a:spcAft>
              <a:defRPr kern="1200">
                <a:solidFill>
                  <a:srgbClr val="006782"/>
                </a:solidFill>
                <a:latin typeface="Verdana" charset="0"/>
                <a:ea typeface="ＭＳ Ｐゴシック" charset="0"/>
                <a:cs typeface="ＭＳ Ｐゴシック" charset="0"/>
              </a:defRPr>
            </a:lvl3pPr>
            <a:lvl4pPr marL="1371600" algn="l" rtl="0" fontAlgn="base">
              <a:spcBef>
                <a:spcPct val="0"/>
              </a:spcBef>
              <a:spcAft>
                <a:spcPct val="0"/>
              </a:spcAft>
              <a:defRPr kern="1200">
                <a:solidFill>
                  <a:srgbClr val="006782"/>
                </a:solidFill>
                <a:latin typeface="Verdana" charset="0"/>
                <a:ea typeface="ＭＳ Ｐゴシック" charset="0"/>
                <a:cs typeface="ＭＳ Ｐゴシック" charset="0"/>
              </a:defRPr>
            </a:lvl4pPr>
            <a:lvl5pPr marL="1828800" algn="l" rtl="0" fontAlgn="base">
              <a:spcBef>
                <a:spcPct val="0"/>
              </a:spcBef>
              <a:spcAft>
                <a:spcPct val="0"/>
              </a:spcAft>
              <a:defRPr kern="1200">
                <a:solidFill>
                  <a:srgbClr val="006782"/>
                </a:solidFill>
                <a:latin typeface="Verdana" charset="0"/>
                <a:ea typeface="ＭＳ Ｐゴシック" charset="0"/>
                <a:cs typeface="ＭＳ Ｐゴシック" charset="0"/>
              </a:defRPr>
            </a:lvl5pPr>
            <a:lvl6pPr marL="2286000" algn="l" defTabSz="457200" rtl="0" eaLnBrk="1" latinLnBrk="0" hangingPunct="1">
              <a:defRPr kern="1200">
                <a:solidFill>
                  <a:srgbClr val="006782"/>
                </a:solidFill>
                <a:latin typeface="Verdana" charset="0"/>
                <a:ea typeface="ＭＳ Ｐゴシック" charset="0"/>
                <a:cs typeface="ＭＳ Ｐゴシック" charset="0"/>
              </a:defRPr>
            </a:lvl6pPr>
            <a:lvl7pPr marL="2743200" algn="l" defTabSz="457200" rtl="0" eaLnBrk="1" latinLnBrk="0" hangingPunct="1">
              <a:defRPr kern="1200">
                <a:solidFill>
                  <a:srgbClr val="006782"/>
                </a:solidFill>
                <a:latin typeface="Verdana" charset="0"/>
                <a:ea typeface="ＭＳ Ｐゴシック" charset="0"/>
                <a:cs typeface="ＭＳ Ｐゴシック" charset="0"/>
              </a:defRPr>
            </a:lvl7pPr>
            <a:lvl8pPr marL="3200400" algn="l" defTabSz="457200" rtl="0" eaLnBrk="1" latinLnBrk="0" hangingPunct="1">
              <a:defRPr kern="1200">
                <a:solidFill>
                  <a:srgbClr val="006782"/>
                </a:solidFill>
                <a:latin typeface="Verdana" charset="0"/>
                <a:ea typeface="ＭＳ Ｐゴシック" charset="0"/>
                <a:cs typeface="ＭＳ Ｐゴシック" charset="0"/>
              </a:defRPr>
            </a:lvl8pPr>
            <a:lvl9pPr marL="3657600" algn="l" defTabSz="457200" rtl="0" eaLnBrk="1" latinLnBrk="0" hangingPunct="1">
              <a:defRPr kern="1200">
                <a:solidFill>
                  <a:srgbClr val="006782"/>
                </a:solidFill>
                <a:latin typeface="Verdana" charset="0"/>
                <a:ea typeface="ＭＳ Ｐゴシック" charset="0"/>
                <a:cs typeface="ＭＳ Ｐゴシック" charset="0"/>
              </a:defRPr>
            </a:lvl9pPr>
          </a:lstStyle>
          <a:p>
            <a:pPr algn="ctr"/>
            <a:r>
              <a:rPr lang="fr-FR" sz="1400" dirty="0">
                <a:solidFill>
                  <a:schemeClr val="tx1">
                    <a:lumMod val="75000"/>
                    <a:lumOff val="25000"/>
                  </a:schemeClr>
                </a:solidFill>
                <a:latin typeface="+mn-lt"/>
              </a:rPr>
              <a:t>Pointeurs</a:t>
            </a:r>
            <a:endParaRPr lang="fr-FR" dirty="0">
              <a:solidFill>
                <a:schemeClr val="tx1">
                  <a:lumMod val="75000"/>
                  <a:lumOff val="25000"/>
                </a:schemeClr>
              </a:solidFill>
              <a:latin typeface="+mn-lt"/>
            </a:endParaRPr>
          </a:p>
        </p:txBody>
      </p:sp>
    </p:spTree>
    <p:extLst>
      <p:ext uri="{BB962C8B-B14F-4D97-AF65-F5344CB8AC3E}">
        <p14:creationId xmlns:p14="http://schemas.microsoft.com/office/powerpoint/2010/main" val="1707152306"/>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lèche courbée vers le bas 13"/>
          <p:cNvSpPr/>
          <p:nvPr/>
        </p:nvSpPr>
        <p:spPr>
          <a:xfrm>
            <a:off x="2751114" y="5038727"/>
            <a:ext cx="892685" cy="218137"/>
          </a:xfrm>
          <a:prstGeom prst="curved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solidFill>
                <a:schemeClr val="tx1"/>
              </a:solidFill>
            </a:endParaRPr>
          </a:p>
        </p:txBody>
      </p:sp>
      <p:sp>
        <p:nvSpPr>
          <p:cNvPr id="2" name="Espace réservé du contenu 1"/>
          <p:cNvSpPr>
            <a:spLocks noGrp="1"/>
          </p:cNvSpPr>
          <p:nvPr>
            <p:ph idx="1"/>
          </p:nvPr>
        </p:nvSpPr>
        <p:spPr>
          <a:xfrm>
            <a:off x="457200" y="1306324"/>
            <a:ext cx="8686800" cy="4819839"/>
          </a:xfrm>
        </p:spPr>
        <p:txBody>
          <a:bodyPr/>
          <a:lstStyle/>
          <a:p>
            <a:pPr marL="0" indent="0">
              <a:spcBef>
                <a:spcPts val="0"/>
              </a:spcBef>
              <a:buNone/>
              <a:tabLst>
                <a:tab pos="361950" algn="l"/>
              </a:tabLst>
            </a:pPr>
            <a:r>
              <a:rPr lang="fr-BE" sz="2000" dirty="0">
                <a:latin typeface="Consolas" panose="020B0609020204030204" pitchFamily="49" charset="0"/>
                <a:sym typeface="Symbol" pitchFamily="18" charset="2"/>
              </a:rPr>
              <a:t>char * phrase = (char *)</a:t>
            </a:r>
            <a:r>
              <a:rPr lang="fr-BE" sz="2000" dirty="0" err="1">
                <a:latin typeface="Consolas" panose="020B0609020204030204" pitchFamily="49" charset="0"/>
                <a:sym typeface="Symbol" pitchFamily="18" charset="2"/>
              </a:rPr>
              <a:t>malloc</a:t>
            </a:r>
            <a:r>
              <a:rPr lang="fr-BE" sz="2000" dirty="0">
                <a:latin typeface="Consolas" panose="020B0609020204030204" pitchFamily="49" charset="0"/>
                <a:sym typeface="Symbol" pitchFamily="18" charset="2"/>
              </a:rPr>
              <a:t>(6 * </a:t>
            </a:r>
            <a:r>
              <a:rPr lang="fr-BE" sz="2000" dirty="0" err="1">
                <a:latin typeface="Consolas" panose="020B0609020204030204" pitchFamily="49" charset="0"/>
                <a:sym typeface="Symbol" pitchFamily="18" charset="2"/>
              </a:rPr>
              <a:t>sizeof</a:t>
            </a:r>
            <a:r>
              <a:rPr lang="fr-BE" sz="2000" dirty="0">
                <a:latin typeface="Consolas" panose="020B0609020204030204" pitchFamily="49" charset="0"/>
                <a:sym typeface="Symbol" pitchFamily="18" charset="2"/>
              </a:rPr>
              <a:t>(char));</a:t>
            </a:r>
          </a:p>
          <a:p>
            <a:pPr marL="0" indent="0">
              <a:spcBef>
                <a:spcPts val="0"/>
              </a:spcBef>
              <a:buNone/>
              <a:tabLst>
                <a:tab pos="361950" algn="l"/>
              </a:tabLst>
            </a:pPr>
            <a:r>
              <a:rPr lang="fr-BE" sz="2000" dirty="0" err="1">
                <a:latin typeface="Consolas" panose="020B0609020204030204" pitchFamily="49" charset="0"/>
                <a:sym typeface="Symbol" pitchFamily="18" charset="2"/>
              </a:rPr>
              <a:t>strcpy_s</a:t>
            </a:r>
            <a:r>
              <a:rPr lang="fr-BE" sz="2000" dirty="0">
                <a:latin typeface="Consolas" panose="020B0609020204030204" pitchFamily="49" charset="0"/>
                <a:sym typeface="Symbol" pitchFamily="18" charset="2"/>
              </a:rPr>
              <a:t>(phrase, 6, "Salut");</a:t>
            </a:r>
          </a:p>
          <a:p>
            <a:pPr marL="0" indent="0">
              <a:spcBef>
                <a:spcPts val="0"/>
              </a:spcBef>
              <a:buNone/>
              <a:tabLst>
                <a:tab pos="361950" algn="l"/>
              </a:tabLst>
            </a:pPr>
            <a:endParaRPr lang="fr-BE" sz="2000" dirty="0">
              <a:latin typeface="Consolas" panose="020B0609020204030204" pitchFamily="49" charset="0"/>
              <a:sym typeface="Symbol" pitchFamily="18" charset="2"/>
            </a:endParaRPr>
          </a:p>
          <a:p>
            <a:pPr marL="0" lvl="0" indent="0">
              <a:spcBef>
                <a:spcPts val="0"/>
              </a:spcBef>
              <a:buNone/>
              <a:tabLst>
                <a:tab pos="361950" algn="l"/>
              </a:tabLst>
            </a:pPr>
            <a:r>
              <a:rPr lang="fr-BE" sz="2000" dirty="0">
                <a:effectLst/>
                <a:latin typeface="Consolas" panose="020B0609020204030204" pitchFamily="49" charset="0"/>
              </a:rPr>
              <a:t>char * </a:t>
            </a:r>
            <a:r>
              <a:rPr lang="fr-BE" sz="2000" dirty="0" err="1">
                <a:effectLst/>
                <a:latin typeface="Consolas" panose="020B0609020204030204" pitchFamily="49" charset="0"/>
              </a:rPr>
              <a:t>nouvPh</a:t>
            </a:r>
            <a:r>
              <a:rPr lang="fr-BE" sz="2000" dirty="0">
                <a:effectLst/>
                <a:latin typeface="Consolas" panose="020B0609020204030204" pitchFamily="49" charset="0"/>
              </a:rPr>
              <a:t> = (char *)</a:t>
            </a:r>
            <a:r>
              <a:rPr lang="fr-BE" sz="2000" dirty="0" err="1">
                <a:effectLst/>
                <a:latin typeface="Consolas" panose="020B0609020204030204" pitchFamily="49" charset="0"/>
              </a:rPr>
              <a:t>realloc</a:t>
            </a:r>
            <a:r>
              <a:rPr lang="fr-BE" sz="2000" dirty="0">
                <a:effectLst/>
                <a:latin typeface="Consolas" panose="020B0609020204030204" pitchFamily="49" charset="0"/>
              </a:rPr>
              <a:t>(</a:t>
            </a:r>
            <a:r>
              <a:rPr lang="fr-BE" sz="2000" dirty="0">
                <a:effectLst/>
                <a:latin typeface="Consolas" panose="020B0609020204030204" pitchFamily="49" charset="0"/>
                <a:sym typeface="Symbol" pitchFamily="18" charset="2"/>
              </a:rPr>
              <a:t>phrase</a:t>
            </a:r>
            <a:r>
              <a:rPr lang="fr-BE" sz="2000" dirty="0">
                <a:effectLst/>
                <a:latin typeface="Consolas" panose="020B0609020204030204" pitchFamily="49" charset="0"/>
              </a:rPr>
              <a:t>, 13 * </a:t>
            </a:r>
            <a:r>
              <a:rPr lang="fr-BE" sz="2000" dirty="0" err="1">
                <a:effectLst/>
                <a:latin typeface="Consolas" panose="020B0609020204030204" pitchFamily="49" charset="0"/>
              </a:rPr>
              <a:t>sizeof</a:t>
            </a:r>
            <a:r>
              <a:rPr lang="fr-BE" sz="2000" dirty="0">
                <a:effectLst/>
                <a:latin typeface="Consolas" panose="020B0609020204030204" pitchFamily="49" charset="0"/>
              </a:rPr>
              <a:t>(char));</a:t>
            </a:r>
          </a:p>
          <a:p>
            <a:pPr marL="0" indent="0">
              <a:spcBef>
                <a:spcPts val="0"/>
              </a:spcBef>
              <a:buNone/>
              <a:tabLst>
                <a:tab pos="361950" algn="l"/>
              </a:tabLst>
            </a:pPr>
            <a:r>
              <a:rPr lang="fr-BE" sz="2000" dirty="0">
                <a:latin typeface="Consolas" panose="020B0609020204030204" pitchFamily="49" charset="0"/>
              </a:rPr>
              <a:t>if(</a:t>
            </a:r>
            <a:r>
              <a:rPr lang="fr-BE" sz="2000" dirty="0" err="1">
                <a:latin typeface="Consolas" panose="020B0609020204030204" pitchFamily="49" charset="0"/>
              </a:rPr>
              <a:t>nouvPh</a:t>
            </a:r>
            <a:r>
              <a:rPr lang="fr-BE" sz="2000" dirty="0">
                <a:latin typeface="Consolas" panose="020B0609020204030204" pitchFamily="49" charset="0"/>
              </a:rPr>
              <a:t> != NULL) {</a:t>
            </a:r>
          </a:p>
          <a:p>
            <a:pPr marL="0" indent="0">
              <a:spcBef>
                <a:spcPts val="0"/>
              </a:spcBef>
              <a:buNone/>
              <a:tabLst>
                <a:tab pos="361950" algn="l"/>
              </a:tabLst>
            </a:pPr>
            <a:r>
              <a:rPr lang="fr-BE" sz="2000" dirty="0">
                <a:latin typeface="Consolas" panose="020B0609020204030204" pitchFamily="49" charset="0"/>
              </a:rPr>
              <a:t>	phrase = </a:t>
            </a:r>
            <a:r>
              <a:rPr lang="fr-BE" sz="2000" dirty="0" err="1">
                <a:latin typeface="Consolas" panose="020B0609020204030204" pitchFamily="49" charset="0"/>
              </a:rPr>
              <a:t>nouvPh</a:t>
            </a:r>
            <a:r>
              <a:rPr lang="fr-BE" sz="2000" dirty="0">
                <a:latin typeface="Consolas" panose="020B0609020204030204" pitchFamily="49" charset="0"/>
              </a:rPr>
              <a:t>;</a:t>
            </a:r>
          </a:p>
          <a:p>
            <a:pPr marL="0" indent="0">
              <a:spcBef>
                <a:spcPts val="0"/>
              </a:spcBef>
              <a:buNone/>
              <a:tabLst>
                <a:tab pos="361950" algn="l"/>
              </a:tabLst>
            </a:pPr>
            <a:r>
              <a:rPr lang="fr-BE" sz="2000" dirty="0">
                <a:latin typeface="Consolas" panose="020B0609020204030204" pitchFamily="49" charset="0"/>
              </a:rPr>
              <a:t>	</a:t>
            </a:r>
            <a:r>
              <a:rPr lang="fr-BE" sz="2000" dirty="0" err="1">
                <a:latin typeface="Consolas" panose="020B0609020204030204" pitchFamily="49" charset="0"/>
              </a:rPr>
              <a:t>strcat_s</a:t>
            </a:r>
            <a:r>
              <a:rPr lang="fr-BE" sz="2000" dirty="0">
                <a:latin typeface="Consolas" panose="020B0609020204030204" pitchFamily="49" charset="0"/>
              </a:rPr>
              <a:t>(phrase,13,"Arthur");</a:t>
            </a:r>
            <a:endParaRPr lang="en-GB" sz="2000" dirty="0">
              <a:latin typeface="Consolas" panose="020B0609020204030204" pitchFamily="49" charset="0"/>
            </a:endParaRPr>
          </a:p>
          <a:p>
            <a:pPr marL="0" indent="0">
              <a:spcBef>
                <a:spcPts val="0"/>
              </a:spcBef>
              <a:buNone/>
              <a:tabLst>
                <a:tab pos="361950" algn="l"/>
              </a:tabLst>
            </a:pPr>
            <a:r>
              <a:rPr lang="en-GB" sz="2000" dirty="0">
                <a:latin typeface="Consolas" panose="020B0609020204030204" pitchFamily="49" charset="0"/>
                <a:sym typeface="Symbol" pitchFamily="18" charset="2"/>
              </a:rPr>
              <a:t>}</a:t>
            </a:r>
            <a:endParaRPr lang="fr-BE" sz="2000" dirty="0">
              <a:latin typeface="Consolas" panose="020B0609020204030204" pitchFamily="49" charset="0"/>
              <a:sym typeface="Symbol" pitchFamily="18" charset="2"/>
            </a:endParaRPr>
          </a:p>
          <a:p>
            <a:pPr marL="0" indent="0">
              <a:buNone/>
            </a:pPr>
            <a:endParaRPr lang="fr-BE" dirty="0">
              <a:sym typeface="Symbol" pitchFamily="18" charset="2"/>
            </a:endParaRPr>
          </a:p>
        </p:txBody>
      </p:sp>
      <p:sp>
        <p:nvSpPr>
          <p:cNvPr id="152578" name="Rectangle 2"/>
          <p:cNvSpPr>
            <a:spLocks noGrp="1" noChangeArrowheads="1"/>
          </p:cNvSpPr>
          <p:nvPr>
            <p:ph type="title"/>
          </p:nvPr>
        </p:nvSpPr>
        <p:spPr/>
        <p:txBody>
          <a:bodyPr/>
          <a:lstStyle/>
          <a:p>
            <a:r>
              <a:rPr lang="fr-BE" dirty="0"/>
              <a:t>La fonction </a:t>
            </a:r>
            <a:r>
              <a:rPr lang="fr-BE" dirty="0" err="1">
                <a:solidFill>
                  <a:srgbClr val="FFFF00"/>
                </a:solidFill>
                <a:latin typeface="Consolas" panose="020B0609020204030204" pitchFamily="49" charset="0"/>
              </a:rPr>
              <a:t>realloc</a:t>
            </a:r>
            <a:endParaRPr lang="en-US" dirty="0"/>
          </a:p>
        </p:txBody>
      </p:sp>
      <p:sp>
        <p:nvSpPr>
          <p:cNvPr id="3" name="Espace réservé du numéro de diapositive 2"/>
          <p:cNvSpPr>
            <a:spLocks noGrp="1"/>
          </p:cNvSpPr>
          <p:nvPr>
            <p:ph type="sldNum" sz="quarter" idx="12"/>
          </p:nvPr>
        </p:nvSpPr>
        <p:spPr>
          <a:xfrm>
            <a:off x="7019925" y="6426054"/>
            <a:ext cx="1081088" cy="339725"/>
          </a:xfrm>
        </p:spPr>
        <p:txBody>
          <a:bodyPr/>
          <a:lstStyle/>
          <a:p>
            <a:fld id="{C3802F8C-11F3-46C1-B9F8-0E87B99F30DE}" type="slidenum">
              <a:rPr lang="fr-BE" smtClean="0"/>
              <a:pPr/>
              <a:t>26</a:t>
            </a:fld>
            <a:endParaRPr lang="fr-BE"/>
          </a:p>
        </p:txBody>
      </p:sp>
      <p:grpSp>
        <p:nvGrpSpPr>
          <p:cNvPr id="15" name="Groupe 14"/>
          <p:cNvGrpSpPr/>
          <p:nvPr/>
        </p:nvGrpSpPr>
        <p:grpSpPr>
          <a:xfrm>
            <a:off x="1156970" y="5778478"/>
            <a:ext cx="1942965" cy="369332"/>
            <a:chOff x="683568" y="5759196"/>
            <a:chExt cx="1942965" cy="378906"/>
          </a:xfrm>
        </p:grpSpPr>
        <p:sp>
          <p:nvSpPr>
            <p:cNvPr id="17" name="Text Box 29"/>
            <p:cNvSpPr txBox="1">
              <a:spLocks noChangeArrowheads="1"/>
            </p:cNvSpPr>
            <p:nvPr/>
          </p:nvSpPr>
          <p:spPr bwMode="auto">
            <a:xfrm>
              <a:off x="1661085" y="5759196"/>
              <a:ext cx="965448" cy="369332"/>
            </a:xfrm>
            <a:prstGeom prst="rect">
              <a:avLst/>
            </a:prstGeom>
            <a:noFill/>
            <a:ln w="19050">
              <a:solidFill>
                <a:schemeClr val="accent5"/>
              </a:solidFill>
              <a:headEnd/>
              <a:tailEnd/>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defPPr>
                <a:defRPr lang="en-GB"/>
              </a:defPPr>
              <a:lvl1pPr>
                <a:spcBef>
                  <a:spcPct val="50000"/>
                </a:spcBef>
                <a:defRPr sz="1800">
                  <a:solidFill>
                    <a:schemeClr val="accent5"/>
                  </a:solidFill>
                  <a:latin typeface="Consolas" panose="020B0609020204030204" pitchFamily="49" charset="0"/>
                </a:defRPr>
              </a:lvl1pPr>
            </a:lstStyle>
            <a:p>
              <a:r>
                <a:rPr lang="en-GB" dirty="0"/>
                <a:t>NULL</a:t>
              </a:r>
            </a:p>
          </p:txBody>
        </p:sp>
        <p:sp>
          <p:nvSpPr>
            <p:cNvPr id="16" name="Rectangle 152576"/>
            <p:cNvSpPr/>
            <p:nvPr/>
          </p:nvSpPr>
          <p:spPr>
            <a:xfrm>
              <a:off x="683568" y="5759196"/>
              <a:ext cx="977517" cy="378906"/>
            </a:xfrm>
            <a:prstGeom prst="rect">
              <a:avLst/>
            </a:prstGeom>
          </p:spPr>
          <p:txBody>
            <a:bodyPr wrap="square">
              <a:spAutoFit/>
            </a:bodyPr>
            <a:lstStyle/>
            <a:p>
              <a:r>
                <a:rPr lang="fr-BE" sz="1800" dirty="0" err="1">
                  <a:solidFill>
                    <a:schemeClr val="tx1"/>
                  </a:solidFill>
                  <a:latin typeface="Consolas" panose="020B0609020204030204" pitchFamily="49" charset="0"/>
                  <a:cs typeface="Consolas" panose="020B0609020204030204" pitchFamily="49" charset="0"/>
                  <a:sym typeface="Symbol" pitchFamily="18" charset="2"/>
                </a:rPr>
                <a:t>nouvPh</a:t>
              </a:r>
              <a:endParaRPr lang="fr-BE" sz="1800" dirty="0">
                <a:solidFill>
                  <a:schemeClr val="tx1"/>
                </a:solidFill>
                <a:latin typeface="+mn-lt"/>
              </a:endParaRPr>
            </a:p>
          </p:txBody>
        </p:sp>
      </p:grpSp>
      <p:graphicFrame>
        <p:nvGraphicFramePr>
          <p:cNvPr id="6" name="Tableau 5"/>
          <p:cNvGraphicFramePr>
            <a:graphicFrameLocks noGrp="1"/>
          </p:cNvGraphicFramePr>
          <p:nvPr>
            <p:extLst>
              <p:ext uri="{D42A27DB-BD31-4B8C-83A1-F6EECF244321}">
                <p14:modId xmlns:p14="http://schemas.microsoft.com/office/powerpoint/2010/main" val="2071467748"/>
              </p:ext>
            </p:extLst>
          </p:nvPr>
        </p:nvGraphicFramePr>
        <p:xfrm>
          <a:off x="3574890" y="5258446"/>
          <a:ext cx="2195385" cy="369332"/>
        </p:xfrm>
        <a:graphic>
          <a:graphicData uri="http://schemas.openxmlformats.org/drawingml/2006/table">
            <a:tbl>
              <a:tblPr firstRow="1" bandRow="1">
                <a:tableStyleId>{5940675A-B579-460E-94D1-54222C63F5DA}</a:tableStyleId>
              </a:tblPr>
              <a:tblGrid>
                <a:gridCol w="349759">
                  <a:extLst>
                    <a:ext uri="{9D8B030D-6E8A-4147-A177-3AD203B41FA5}">
                      <a16:colId xmlns:a16="http://schemas.microsoft.com/office/drawing/2014/main" val="20000"/>
                    </a:ext>
                  </a:extLst>
                </a:gridCol>
                <a:gridCol w="349759">
                  <a:extLst>
                    <a:ext uri="{9D8B030D-6E8A-4147-A177-3AD203B41FA5}">
                      <a16:colId xmlns:a16="http://schemas.microsoft.com/office/drawing/2014/main" val="20001"/>
                    </a:ext>
                  </a:extLst>
                </a:gridCol>
                <a:gridCol w="349759">
                  <a:extLst>
                    <a:ext uri="{9D8B030D-6E8A-4147-A177-3AD203B41FA5}">
                      <a16:colId xmlns:a16="http://schemas.microsoft.com/office/drawing/2014/main" val="20002"/>
                    </a:ext>
                  </a:extLst>
                </a:gridCol>
                <a:gridCol w="349759">
                  <a:extLst>
                    <a:ext uri="{9D8B030D-6E8A-4147-A177-3AD203B41FA5}">
                      <a16:colId xmlns:a16="http://schemas.microsoft.com/office/drawing/2014/main" val="20003"/>
                    </a:ext>
                  </a:extLst>
                </a:gridCol>
                <a:gridCol w="349759">
                  <a:extLst>
                    <a:ext uri="{9D8B030D-6E8A-4147-A177-3AD203B41FA5}">
                      <a16:colId xmlns:a16="http://schemas.microsoft.com/office/drawing/2014/main" val="20004"/>
                    </a:ext>
                  </a:extLst>
                </a:gridCol>
                <a:gridCol w="446590">
                  <a:extLst>
                    <a:ext uri="{9D8B030D-6E8A-4147-A177-3AD203B41FA5}">
                      <a16:colId xmlns:a16="http://schemas.microsoft.com/office/drawing/2014/main" val="20006"/>
                    </a:ext>
                  </a:extLst>
                </a:gridCol>
              </a:tblGrid>
              <a:tr h="369332">
                <a:tc>
                  <a:txBody>
                    <a:bodyPr/>
                    <a:lstStyle/>
                    <a:p>
                      <a:r>
                        <a:rPr lang="fr-BE" sz="1800" dirty="0"/>
                        <a:t>S</a:t>
                      </a:r>
                      <a:endParaRPr lang="fr-BE" sz="1800" b="0" dirty="0">
                        <a:solidFill>
                          <a:schemeClr val="tx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sz="1800" dirty="0"/>
                        <a:t>a</a:t>
                      </a:r>
                      <a:endParaRPr lang="fr-BE" sz="1800" b="0" dirty="0">
                        <a:solidFill>
                          <a:schemeClr val="tx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sz="1800" dirty="0"/>
                        <a:t>l</a:t>
                      </a:r>
                      <a:endParaRPr lang="fr-BE" sz="1800" b="0" dirty="0">
                        <a:solidFill>
                          <a:schemeClr val="tx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sz="1800" dirty="0"/>
                        <a:t>u</a:t>
                      </a:r>
                      <a:endParaRPr lang="fr-BE" sz="1800" b="0" dirty="0">
                        <a:solidFill>
                          <a:schemeClr val="tx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sz="1800" dirty="0"/>
                        <a:t>t</a:t>
                      </a:r>
                      <a:endParaRPr lang="fr-BE" sz="1800" b="0" dirty="0">
                        <a:solidFill>
                          <a:schemeClr val="tx1"/>
                        </a:solidFill>
                      </a:endParaRPr>
                    </a:p>
                  </a:txBody>
                  <a:tcPr anchor="ctr"/>
                </a:tc>
                <a:tc>
                  <a:txBody>
                    <a:bodyPr/>
                    <a:lstStyle/>
                    <a:p>
                      <a:pPr algn="ctr"/>
                      <a:r>
                        <a:rPr lang="fr-BE" sz="1800" dirty="0">
                          <a:latin typeface="Consolas" panose="020B0609020204030204" pitchFamily="49" charset="0"/>
                        </a:rPr>
                        <a:t>\0</a:t>
                      </a:r>
                      <a:endParaRPr lang="fr-BE" sz="1800" b="0" dirty="0">
                        <a:solidFill>
                          <a:schemeClr val="tx1"/>
                        </a:solidFill>
                        <a:latin typeface="Consolas" panose="020B0609020204030204" pitchFamily="49" charset="0"/>
                      </a:endParaRPr>
                    </a:p>
                  </a:txBody>
                  <a:tcPr anchor="ctr"/>
                </a:tc>
                <a:extLst>
                  <a:ext uri="{0D108BD9-81ED-4DB2-BD59-A6C34878D82A}">
                    <a16:rowId xmlns:a16="http://schemas.microsoft.com/office/drawing/2014/main" val="10000"/>
                  </a:ext>
                </a:extLst>
              </a:tr>
            </a:tbl>
          </a:graphicData>
        </a:graphic>
      </p:graphicFrame>
      <p:grpSp>
        <p:nvGrpSpPr>
          <p:cNvPr id="7" name="Groupe 6"/>
          <p:cNvGrpSpPr/>
          <p:nvPr/>
        </p:nvGrpSpPr>
        <p:grpSpPr>
          <a:xfrm>
            <a:off x="1168189" y="5258446"/>
            <a:ext cx="1942965" cy="369332"/>
            <a:chOff x="683568" y="5759196"/>
            <a:chExt cx="1942965" cy="363642"/>
          </a:xfrm>
        </p:grpSpPr>
        <p:sp>
          <p:nvSpPr>
            <p:cNvPr id="8" name="Rectangle 7"/>
            <p:cNvSpPr/>
            <p:nvPr/>
          </p:nvSpPr>
          <p:spPr>
            <a:xfrm>
              <a:off x="683568" y="5759196"/>
              <a:ext cx="977517" cy="363642"/>
            </a:xfrm>
            <a:prstGeom prst="rect">
              <a:avLst/>
            </a:prstGeom>
          </p:spPr>
          <p:txBody>
            <a:bodyPr wrap="square">
              <a:spAutoFit/>
            </a:bodyPr>
            <a:lstStyle/>
            <a:p>
              <a:r>
                <a:rPr lang="fr-BE" sz="1800" dirty="0">
                  <a:solidFill>
                    <a:schemeClr val="tx1"/>
                  </a:solidFill>
                  <a:latin typeface="Consolas" panose="020B0609020204030204" pitchFamily="49" charset="0"/>
                  <a:cs typeface="Consolas" panose="020B0609020204030204" pitchFamily="49" charset="0"/>
                  <a:sym typeface="Symbol" pitchFamily="18" charset="2"/>
                </a:rPr>
                <a:t>phrase</a:t>
              </a:r>
              <a:endParaRPr lang="fr-BE" sz="1800" dirty="0">
                <a:solidFill>
                  <a:schemeClr val="tx1"/>
                </a:solidFill>
                <a:latin typeface="+mn-lt"/>
              </a:endParaRPr>
            </a:p>
          </p:txBody>
        </p:sp>
        <p:sp>
          <p:nvSpPr>
            <p:cNvPr id="9" name="Text Box 29"/>
            <p:cNvSpPr txBox="1">
              <a:spLocks noChangeArrowheads="1"/>
            </p:cNvSpPr>
            <p:nvPr/>
          </p:nvSpPr>
          <p:spPr bwMode="auto">
            <a:xfrm>
              <a:off x="1661085" y="5759196"/>
              <a:ext cx="965448" cy="36364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spcBef>
                  <a:spcPct val="50000"/>
                </a:spcBef>
              </a:pPr>
              <a:r>
                <a:rPr lang="en-GB" sz="1800" dirty="0">
                  <a:solidFill>
                    <a:schemeClr val="accent2"/>
                  </a:solidFill>
                  <a:latin typeface="Consolas" panose="020B0609020204030204" pitchFamily="49" charset="0"/>
                </a:rPr>
                <a:t>0x3B71</a:t>
              </a:r>
            </a:p>
          </p:txBody>
        </p:sp>
      </p:grpSp>
      <p:sp>
        <p:nvSpPr>
          <p:cNvPr id="10" name="Text Box 28"/>
          <p:cNvSpPr txBox="1">
            <a:spLocks noChangeArrowheads="1"/>
          </p:cNvSpPr>
          <p:nvPr/>
        </p:nvSpPr>
        <p:spPr bwMode="auto">
          <a:xfrm>
            <a:off x="3574892" y="5616670"/>
            <a:ext cx="931949" cy="338554"/>
          </a:xfrm>
          <a:prstGeom prst="rect">
            <a:avLst/>
          </a:prstGeom>
          <a:noFill/>
          <a:ln w="9525">
            <a:noFill/>
            <a:miter lim="800000"/>
            <a:headEnd/>
            <a:tailEnd/>
          </a:ln>
        </p:spPr>
        <p:txBody>
          <a:bodyPr wrap="square">
            <a:spAutoFit/>
          </a:bodyPr>
          <a:lstStyle/>
          <a:p>
            <a:pPr>
              <a:spcBef>
                <a:spcPct val="50000"/>
              </a:spcBef>
            </a:pPr>
            <a:r>
              <a:rPr lang="en-GB" sz="1600" dirty="0">
                <a:solidFill>
                  <a:schemeClr val="accent2"/>
                </a:solidFill>
                <a:latin typeface="Consolas" panose="020B0609020204030204" pitchFamily="49" charset="0"/>
              </a:rPr>
              <a:t>0x3B71</a:t>
            </a:r>
          </a:p>
        </p:txBody>
      </p:sp>
      <p:sp>
        <p:nvSpPr>
          <p:cNvPr id="11" name="Rectangle 10"/>
          <p:cNvSpPr/>
          <p:nvPr/>
        </p:nvSpPr>
        <p:spPr>
          <a:xfrm>
            <a:off x="3562352" y="4918666"/>
            <a:ext cx="944489" cy="369332"/>
          </a:xfrm>
          <a:prstGeom prst="rect">
            <a:avLst/>
          </a:prstGeom>
        </p:spPr>
        <p:txBody>
          <a:bodyPr wrap="none">
            <a:spAutoFit/>
          </a:bodyPr>
          <a:lstStyle/>
          <a:p>
            <a:r>
              <a:rPr lang="fr-BE" sz="1800" dirty="0">
                <a:solidFill>
                  <a:schemeClr val="tx1"/>
                </a:solidFill>
                <a:latin typeface="Consolas" panose="020B0609020204030204" pitchFamily="49" charset="0"/>
                <a:cs typeface="Consolas" panose="020B0609020204030204" pitchFamily="49" charset="0"/>
                <a:sym typeface="Symbol" pitchFamily="18" charset="2"/>
              </a:rPr>
              <a:t>phrase</a:t>
            </a:r>
            <a:endParaRPr lang="fr-BE" dirty="0">
              <a:solidFill>
                <a:schemeClr val="tx1"/>
              </a:solidFill>
              <a:latin typeface="+mn-lt"/>
            </a:endParaRPr>
          </a:p>
        </p:txBody>
      </p:sp>
      <p:graphicFrame>
        <p:nvGraphicFramePr>
          <p:cNvPr id="19" name="Tableau 18"/>
          <p:cNvGraphicFramePr>
            <a:graphicFrameLocks noGrp="1"/>
          </p:cNvGraphicFramePr>
          <p:nvPr>
            <p:extLst>
              <p:ext uri="{D42A27DB-BD31-4B8C-83A1-F6EECF244321}">
                <p14:modId xmlns:p14="http://schemas.microsoft.com/office/powerpoint/2010/main" val="2684758042"/>
              </p:ext>
            </p:extLst>
          </p:nvPr>
        </p:nvGraphicFramePr>
        <p:xfrm>
          <a:off x="5322905" y="5259245"/>
          <a:ext cx="2709188" cy="369332"/>
        </p:xfrm>
        <a:graphic>
          <a:graphicData uri="http://schemas.openxmlformats.org/drawingml/2006/table">
            <a:tbl>
              <a:tblPr firstRow="1" bandRow="1">
                <a:tableStyleId>{5940675A-B579-460E-94D1-54222C63F5DA}</a:tableStyleId>
              </a:tblPr>
              <a:tblGrid>
                <a:gridCol w="310204">
                  <a:extLst>
                    <a:ext uri="{9D8B030D-6E8A-4147-A177-3AD203B41FA5}">
                      <a16:colId xmlns:a16="http://schemas.microsoft.com/office/drawing/2014/main" val="1385650984"/>
                    </a:ext>
                  </a:extLst>
                </a:gridCol>
                <a:gridCol w="310204">
                  <a:extLst>
                    <a:ext uri="{9D8B030D-6E8A-4147-A177-3AD203B41FA5}">
                      <a16:colId xmlns:a16="http://schemas.microsoft.com/office/drawing/2014/main" val="20000"/>
                    </a:ext>
                  </a:extLst>
                </a:gridCol>
                <a:gridCol w="310204">
                  <a:extLst>
                    <a:ext uri="{9D8B030D-6E8A-4147-A177-3AD203B41FA5}">
                      <a16:colId xmlns:a16="http://schemas.microsoft.com/office/drawing/2014/main" val="20001"/>
                    </a:ext>
                  </a:extLst>
                </a:gridCol>
                <a:gridCol w="310204">
                  <a:extLst>
                    <a:ext uri="{9D8B030D-6E8A-4147-A177-3AD203B41FA5}">
                      <a16:colId xmlns:a16="http://schemas.microsoft.com/office/drawing/2014/main" val="20002"/>
                    </a:ext>
                  </a:extLst>
                </a:gridCol>
                <a:gridCol w="310204">
                  <a:extLst>
                    <a:ext uri="{9D8B030D-6E8A-4147-A177-3AD203B41FA5}">
                      <a16:colId xmlns:a16="http://schemas.microsoft.com/office/drawing/2014/main" val="20003"/>
                    </a:ext>
                  </a:extLst>
                </a:gridCol>
                <a:gridCol w="310204">
                  <a:extLst>
                    <a:ext uri="{9D8B030D-6E8A-4147-A177-3AD203B41FA5}">
                      <a16:colId xmlns:a16="http://schemas.microsoft.com/office/drawing/2014/main" val="20004"/>
                    </a:ext>
                  </a:extLst>
                </a:gridCol>
                <a:gridCol w="310204">
                  <a:extLst>
                    <a:ext uri="{9D8B030D-6E8A-4147-A177-3AD203B41FA5}">
                      <a16:colId xmlns:a16="http://schemas.microsoft.com/office/drawing/2014/main" val="20005"/>
                    </a:ext>
                  </a:extLst>
                </a:gridCol>
                <a:gridCol w="537760">
                  <a:extLst>
                    <a:ext uri="{9D8B030D-6E8A-4147-A177-3AD203B41FA5}">
                      <a16:colId xmlns:a16="http://schemas.microsoft.com/office/drawing/2014/main" val="20006"/>
                    </a:ext>
                  </a:extLst>
                </a:gridCol>
              </a:tblGrid>
              <a:tr h="369332">
                <a:tc>
                  <a:txBody>
                    <a:bodyPr/>
                    <a:lstStyle/>
                    <a:p>
                      <a:endParaRPr lang="fr-BE" sz="1800" b="0" dirty="0">
                        <a:solidFill>
                          <a:schemeClr val="tx1"/>
                        </a:solidFill>
                      </a:endParaRPr>
                    </a:p>
                  </a:txBody>
                  <a:tcPr anchor="ctr">
                    <a:solidFill>
                      <a:schemeClr val="bg1"/>
                    </a:solidFill>
                  </a:tcPr>
                </a:tc>
                <a:tc>
                  <a:txBody>
                    <a:bodyPr/>
                    <a:lstStyle/>
                    <a:p>
                      <a:r>
                        <a:rPr lang="fr-BE" sz="1800" dirty="0"/>
                        <a:t>A</a:t>
                      </a:r>
                      <a:endParaRPr lang="fr-BE" sz="1800" b="0" dirty="0">
                        <a:solidFill>
                          <a:schemeClr val="tx1"/>
                        </a:solidFill>
                      </a:endParaRPr>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sz="1800" dirty="0"/>
                        <a:t>r</a:t>
                      </a:r>
                      <a:endParaRPr lang="fr-BE" sz="1800" b="0" dirty="0">
                        <a:solidFill>
                          <a:schemeClr val="tx1"/>
                        </a:solidFill>
                      </a:endParaRPr>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sz="1800" dirty="0"/>
                        <a:t>t</a:t>
                      </a:r>
                      <a:endParaRPr lang="fr-BE" sz="1800" b="0" dirty="0">
                        <a:solidFill>
                          <a:schemeClr val="tx1"/>
                        </a:solidFill>
                      </a:endParaRPr>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sz="1800" dirty="0"/>
                        <a:t>h</a:t>
                      </a:r>
                      <a:endParaRPr lang="fr-BE" sz="1800" b="0" dirty="0">
                        <a:solidFill>
                          <a:schemeClr val="tx1"/>
                        </a:solidFill>
                      </a:endParaRPr>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sz="1800" dirty="0"/>
                        <a:t>u</a:t>
                      </a:r>
                      <a:endParaRPr lang="fr-BE" sz="1800" b="0" dirty="0">
                        <a:solidFill>
                          <a:schemeClr val="tx1"/>
                        </a:solidFill>
                      </a:endParaRPr>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sz="1800" dirty="0"/>
                        <a:t>r</a:t>
                      </a:r>
                      <a:endParaRPr lang="fr-BE" sz="1800" b="0" dirty="0">
                        <a:solidFill>
                          <a:schemeClr val="tx1"/>
                        </a:solidFill>
                      </a:endParaRPr>
                    </a:p>
                  </a:txBody>
                  <a:tcPr anchor="ctr">
                    <a:solidFill>
                      <a:schemeClr val="bg1"/>
                    </a:solidFill>
                  </a:tcPr>
                </a:tc>
                <a:tc>
                  <a:txBody>
                    <a:bodyPr/>
                    <a:lstStyle/>
                    <a:p>
                      <a:pPr algn="ctr"/>
                      <a:r>
                        <a:rPr lang="fr-BE" sz="1800" dirty="0">
                          <a:latin typeface="Consolas" panose="020B0609020204030204" pitchFamily="49" charset="0"/>
                        </a:rPr>
                        <a:t>\0</a:t>
                      </a:r>
                      <a:endParaRPr lang="fr-BE" sz="1800" b="0" dirty="0">
                        <a:solidFill>
                          <a:schemeClr val="tx1"/>
                        </a:solidFill>
                        <a:latin typeface="Consolas" panose="020B0609020204030204" pitchFamily="49" charset="0"/>
                      </a:endParaRPr>
                    </a:p>
                  </a:txBody>
                  <a:tcPr anchor="ctr">
                    <a:solidFill>
                      <a:schemeClr val="bg1"/>
                    </a:solidFill>
                  </a:tcPr>
                </a:tc>
                <a:extLst>
                  <a:ext uri="{0D108BD9-81ED-4DB2-BD59-A6C34878D82A}">
                    <a16:rowId xmlns:a16="http://schemas.microsoft.com/office/drawing/2014/main" val="10000"/>
                  </a:ext>
                </a:extLst>
              </a:tr>
            </a:tbl>
          </a:graphicData>
        </a:graphic>
      </p:graphicFrame>
      <p:grpSp>
        <p:nvGrpSpPr>
          <p:cNvPr id="21" name="Groupe 20"/>
          <p:cNvGrpSpPr/>
          <p:nvPr/>
        </p:nvGrpSpPr>
        <p:grpSpPr>
          <a:xfrm>
            <a:off x="2134487" y="5776108"/>
            <a:ext cx="1627687" cy="371133"/>
            <a:chOff x="1625529" y="5411690"/>
            <a:chExt cx="1627687" cy="380589"/>
          </a:xfrm>
        </p:grpSpPr>
        <p:sp>
          <p:nvSpPr>
            <p:cNvPr id="18" name="Text Box 29"/>
            <p:cNvSpPr txBox="1">
              <a:spLocks noChangeArrowheads="1"/>
            </p:cNvSpPr>
            <p:nvPr/>
          </p:nvSpPr>
          <p:spPr bwMode="auto">
            <a:xfrm>
              <a:off x="1625529" y="5413537"/>
              <a:ext cx="963066" cy="37874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defPPr>
                <a:defRPr lang="en-GB"/>
              </a:defPPr>
              <a:lvl1pPr>
                <a:spcBef>
                  <a:spcPct val="50000"/>
                </a:spcBef>
                <a:defRPr sz="1800">
                  <a:solidFill>
                    <a:schemeClr val="accent5"/>
                  </a:solidFill>
                  <a:latin typeface="Consolas" panose="020B0609020204030204" pitchFamily="49" charset="0"/>
                </a:defRPr>
              </a:lvl1pPr>
            </a:lstStyle>
            <a:p>
              <a:r>
                <a:rPr lang="en-GB" dirty="0">
                  <a:solidFill>
                    <a:schemeClr val="accent2"/>
                  </a:solidFill>
                </a:rPr>
                <a:t>0x3B71</a:t>
              </a:r>
            </a:p>
          </p:txBody>
        </p:sp>
        <p:sp>
          <p:nvSpPr>
            <p:cNvPr id="22" name="Flèche courbée vers le bas 21"/>
            <p:cNvSpPr/>
            <p:nvPr/>
          </p:nvSpPr>
          <p:spPr>
            <a:xfrm rot="19137823" flipV="1">
              <a:off x="2589723" y="5411690"/>
              <a:ext cx="663493" cy="224820"/>
            </a:xfrm>
            <a:prstGeom prst="curved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solidFill>
                  <a:schemeClr val="tx1"/>
                </a:solidFill>
              </a:endParaRPr>
            </a:p>
          </p:txBody>
        </p:sp>
      </p:grpSp>
      <p:sp>
        <p:nvSpPr>
          <p:cNvPr id="4" name="Légende : encadrée 3">
            <a:extLst>
              <a:ext uri="{FF2B5EF4-FFF2-40B4-BE49-F238E27FC236}">
                <a16:creationId xmlns:a16="http://schemas.microsoft.com/office/drawing/2014/main" id="{0A3062E9-F364-4D19-8821-AF8082552D00}"/>
              </a:ext>
            </a:extLst>
          </p:cNvPr>
          <p:cNvSpPr/>
          <p:nvPr/>
        </p:nvSpPr>
        <p:spPr>
          <a:xfrm>
            <a:off x="4797343" y="2848905"/>
            <a:ext cx="4223257" cy="738664"/>
          </a:xfrm>
          <a:prstGeom prst="borderCallout1">
            <a:avLst>
              <a:gd name="adj1" fmla="val 42283"/>
              <a:gd name="adj2" fmla="val -1687"/>
              <a:gd name="adj3" fmla="val -46388"/>
              <a:gd name="adj4" fmla="val -56224"/>
            </a:avLst>
          </a:prstGeom>
          <a:ln w="28575">
            <a:solidFill>
              <a:schemeClr val="accent2"/>
            </a:solidFill>
          </a:ln>
        </p:spPr>
        <p:style>
          <a:lnRef idx="2">
            <a:schemeClr val="accent5"/>
          </a:lnRef>
          <a:fillRef idx="1">
            <a:schemeClr val="lt1"/>
          </a:fillRef>
          <a:effectRef idx="0">
            <a:schemeClr val="accent5"/>
          </a:effectRef>
          <a:fontRef idx="minor">
            <a:schemeClr val="dk1"/>
          </a:fontRef>
        </p:style>
        <p:txBody>
          <a:bodyPr wrap="square">
            <a:spAutoFit/>
          </a:bodyPr>
          <a:lstStyle/>
          <a:p>
            <a:r>
              <a:rPr lang="fr-BE" sz="1400" dirty="0">
                <a:solidFill>
                  <a:schemeClr val="accent2"/>
                </a:solidFill>
              </a:rPr>
              <a:t>Variable temporaire pour ne pas perdre la valeur du pointeur phrase (et donc les données à cette adresse) en l'écrasant avec le résultat de </a:t>
            </a:r>
            <a:r>
              <a:rPr lang="fr-BE" sz="1400" dirty="0" err="1">
                <a:solidFill>
                  <a:schemeClr val="accent2"/>
                </a:solidFill>
                <a:latin typeface="Consolas" panose="020B0609020204030204" pitchFamily="49" charset="0"/>
              </a:rPr>
              <a:t>realloc</a:t>
            </a:r>
            <a:r>
              <a:rPr lang="fr-BE" sz="1400" dirty="0">
                <a:solidFill>
                  <a:schemeClr val="accent2"/>
                </a:solidFill>
              </a:rPr>
              <a:t>.</a:t>
            </a:r>
            <a:endParaRPr lang="fr-BE" sz="1400" dirty="0">
              <a:solidFill>
                <a:schemeClr val="accent2"/>
              </a:solidFill>
              <a:sym typeface="Symbol" pitchFamily="18" charset="2"/>
            </a:endParaRPr>
          </a:p>
        </p:txBody>
      </p:sp>
      <p:sp>
        <p:nvSpPr>
          <p:cNvPr id="24" name="Légende : encadrée 23">
            <a:extLst>
              <a:ext uri="{FF2B5EF4-FFF2-40B4-BE49-F238E27FC236}">
                <a16:creationId xmlns:a16="http://schemas.microsoft.com/office/drawing/2014/main" id="{FC0427EF-FD07-4C30-AFC9-A5A372F43AFE}"/>
              </a:ext>
            </a:extLst>
          </p:cNvPr>
          <p:cNvSpPr/>
          <p:nvPr/>
        </p:nvSpPr>
        <p:spPr>
          <a:xfrm>
            <a:off x="96949" y="3915015"/>
            <a:ext cx="4700394" cy="738664"/>
          </a:xfrm>
          <a:prstGeom prst="borderCallout1">
            <a:avLst>
              <a:gd name="adj1" fmla="val -11655"/>
              <a:gd name="adj2" fmla="val 3236"/>
              <a:gd name="adj3" fmla="val -128420"/>
              <a:gd name="adj4" fmla="val 8671"/>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0" indent="0">
              <a:buNone/>
            </a:pPr>
            <a:r>
              <a:rPr lang="fr-BE" sz="1400" dirty="0">
                <a:solidFill>
                  <a:schemeClr val="accent2"/>
                </a:solidFill>
                <a:latin typeface="+mn-lt"/>
              </a:rPr>
              <a:t>Test de la mémoire car, en cas d'échec d'allocation, </a:t>
            </a:r>
            <a:r>
              <a:rPr lang="fr-BE" sz="1400" dirty="0" err="1">
                <a:solidFill>
                  <a:schemeClr val="accent2"/>
                </a:solidFill>
                <a:latin typeface="Consolas" panose="020B0609020204030204" pitchFamily="49" charset="0"/>
              </a:rPr>
              <a:t>realloc</a:t>
            </a:r>
            <a:r>
              <a:rPr lang="fr-BE" sz="1400" dirty="0">
                <a:solidFill>
                  <a:schemeClr val="accent2"/>
                </a:solidFill>
                <a:latin typeface="+mn-lt"/>
              </a:rPr>
              <a:t> renvoie </a:t>
            </a:r>
            <a:r>
              <a:rPr lang="fr-BE" sz="1400" dirty="0">
                <a:solidFill>
                  <a:schemeClr val="accent2"/>
                </a:solidFill>
                <a:latin typeface="Consolas" panose="020B0609020204030204" pitchFamily="49" charset="0"/>
              </a:rPr>
              <a:t>NULL</a:t>
            </a:r>
            <a:r>
              <a:rPr lang="fr-BE" sz="1400" dirty="0">
                <a:solidFill>
                  <a:schemeClr val="accent2"/>
                </a:solidFill>
                <a:latin typeface="+mn-lt"/>
              </a:rPr>
              <a:t> mais ne désalloue pas la zone d'origine. </a:t>
            </a:r>
          </a:p>
        </p:txBody>
      </p:sp>
      <p:sp>
        <p:nvSpPr>
          <p:cNvPr id="23" name="Espace réservé du pied de page 4">
            <a:extLst>
              <a:ext uri="{FF2B5EF4-FFF2-40B4-BE49-F238E27FC236}">
                <a16:creationId xmlns:a16="http://schemas.microsoft.com/office/drawing/2014/main" id="{40E9E6B2-0F0F-41EF-ACDD-AB54B8DF6BE3}"/>
              </a:ext>
            </a:extLst>
          </p:cNvPr>
          <p:cNvSpPr txBox="1">
            <a:spLocks/>
          </p:cNvSpPr>
          <p:nvPr/>
        </p:nvSpPr>
        <p:spPr>
          <a:xfrm>
            <a:off x="2339975" y="6426054"/>
            <a:ext cx="4464050" cy="339725"/>
          </a:xfrm>
          <a:prstGeom prst="rect">
            <a:avLst/>
          </a:prstGeom>
        </p:spPr>
        <p:txBody>
          <a:bodyPr/>
          <a:lstStyle>
            <a:defPPr>
              <a:defRPr lang="fr-FR"/>
            </a:defPPr>
            <a:lvl1pPr algn="l" rtl="0" fontAlgn="base">
              <a:spcBef>
                <a:spcPct val="0"/>
              </a:spcBef>
              <a:spcAft>
                <a:spcPct val="0"/>
              </a:spcAft>
              <a:defRPr kern="1200">
                <a:solidFill>
                  <a:srgbClr val="006782"/>
                </a:solidFill>
                <a:latin typeface="Verdana" charset="0"/>
                <a:ea typeface="ＭＳ Ｐゴシック" charset="0"/>
                <a:cs typeface="ＭＳ Ｐゴシック" charset="0"/>
              </a:defRPr>
            </a:lvl1pPr>
            <a:lvl2pPr marL="457200" algn="l" rtl="0" fontAlgn="base">
              <a:spcBef>
                <a:spcPct val="0"/>
              </a:spcBef>
              <a:spcAft>
                <a:spcPct val="0"/>
              </a:spcAft>
              <a:defRPr kern="1200">
                <a:solidFill>
                  <a:srgbClr val="006782"/>
                </a:solidFill>
                <a:latin typeface="Verdana" charset="0"/>
                <a:ea typeface="ＭＳ Ｐゴシック" charset="0"/>
                <a:cs typeface="ＭＳ Ｐゴシック" charset="0"/>
              </a:defRPr>
            </a:lvl2pPr>
            <a:lvl3pPr marL="914400" algn="l" rtl="0" fontAlgn="base">
              <a:spcBef>
                <a:spcPct val="0"/>
              </a:spcBef>
              <a:spcAft>
                <a:spcPct val="0"/>
              </a:spcAft>
              <a:defRPr kern="1200">
                <a:solidFill>
                  <a:srgbClr val="006782"/>
                </a:solidFill>
                <a:latin typeface="Verdana" charset="0"/>
                <a:ea typeface="ＭＳ Ｐゴシック" charset="0"/>
                <a:cs typeface="ＭＳ Ｐゴシック" charset="0"/>
              </a:defRPr>
            </a:lvl3pPr>
            <a:lvl4pPr marL="1371600" algn="l" rtl="0" fontAlgn="base">
              <a:spcBef>
                <a:spcPct val="0"/>
              </a:spcBef>
              <a:spcAft>
                <a:spcPct val="0"/>
              </a:spcAft>
              <a:defRPr kern="1200">
                <a:solidFill>
                  <a:srgbClr val="006782"/>
                </a:solidFill>
                <a:latin typeface="Verdana" charset="0"/>
                <a:ea typeface="ＭＳ Ｐゴシック" charset="0"/>
                <a:cs typeface="ＭＳ Ｐゴシック" charset="0"/>
              </a:defRPr>
            </a:lvl4pPr>
            <a:lvl5pPr marL="1828800" algn="l" rtl="0" fontAlgn="base">
              <a:spcBef>
                <a:spcPct val="0"/>
              </a:spcBef>
              <a:spcAft>
                <a:spcPct val="0"/>
              </a:spcAft>
              <a:defRPr kern="1200">
                <a:solidFill>
                  <a:srgbClr val="006782"/>
                </a:solidFill>
                <a:latin typeface="Verdana" charset="0"/>
                <a:ea typeface="ＭＳ Ｐゴシック" charset="0"/>
                <a:cs typeface="ＭＳ Ｐゴシック" charset="0"/>
              </a:defRPr>
            </a:lvl5pPr>
            <a:lvl6pPr marL="2286000" algn="l" defTabSz="457200" rtl="0" eaLnBrk="1" latinLnBrk="0" hangingPunct="1">
              <a:defRPr kern="1200">
                <a:solidFill>
                  <a:srgbClr val="006782"/>
                </a:solidFill>
                <a:latin typeface="Verdana" charset="0"/>
                <a:ea typeface="ＭＳ Ｐゴシック" charset="0"/>
                <a:cs typeface="ＭＳ Ｐゴシック" charset="0"/>
              </a:defRPr>
            </a:lvl6pPr>
            <a:lvl7pPr marL="2743200" algn="l" defTabSz="457200" rtl="0" eaLnBrk="1" latinLnBrk="0" hangingPunct="1">
              <a:defRPr kern="1200">
                <a:solidFill>
                  <a:srgbClr val="006782"/>
                </a:solidFill>
                <a:latin typeface="Verdana" charset="0"/>
                <a:ea typeface="ＭＳ Ｐゴシック" charset="0"/>
                <a:cs typeface="ＭＳ Ｐゴシック" charset="0"/>
              </a:defRPr>
            </a:lvl7pPr>
            <a:lvl8pPr marL="3200400" algn="l" defTabSz="457200" rtl="0" eaLnBrk="1" latinLnBrk="0" hangingPunct="1">
              <a:defRPr kern="1200">
                <a:solidFill>
                  <a:srgbClr val="006782"/>
                </a:solidFill>
                <a:latin typeface="Verdana" charset="0"/>
                <a:ea typeface="ＭＳ Ｐゴシック" charset="0"/>
                <a:cs typeface="ＭＳ Ｐゴシック" charset="0"/>
              </a:defRPr>
            </a:lvl8pPr>
            <a:lvl9pPr marL="3657600" algn="l" defTabSz="457200" rtl="0" eaLnBrk="1" latinLnBrk="0" hangingPunct="1">
              <a:defRPr kern="1200">
                <a:solidFill>
                  <a:srgbClr val="006782"/>
                </a:solidFill>
                <a:latin typeface="Verdana" charset="0"/>
                <a:ea typeface="ＭＳ Ｐゴシック" charset="0"/>
                <a:cs typeface="ＭＳ Ｐゴシック" charset="0"/>
              </a:defRPr>
            </a:lvl9pPr>
          </a:lstStyle>
          <a:p>
            <a:pPr algn="ctr"/>
            <a:r>
              <a:rPr lang="fr-FR" sz="1400" dirty="0">
                <a:solidFill>
                  <a:schemeClr val="tx1">
                    <a:lumMod val="75000"/>
                    <a:lumOff val="25000"/>
                  </a:schemeClr>
                </a:solidFill>
                <a:latin typeface="+mn-lt"/>
              </a:rPr>
              <a:t>Pointeurs</a:t>
            </a:r>
            <a:endParaRPr lang="fr-FR" dirty="0">
              <a:solidFill>
                <a:schemeClr val="tx1">
                  <a:lumMod val="75000"/>
                  <a:lumOff val="25000"/>
                </a:schemeClr>
              </a:solidFill>
              <a:latin typeface="+mn-lt"/>
            </a:endParaRPr>
          </a:p>
        </p:txBody>
      </p:sp>
    </p:spTree>
    <p:extLst>
      <p:ext uri="{BB962C8B-B14F-4D97-AF65-F5344CB8AC3E}">
        <p14:creationId xmlns:p14="http://schemas.microsoft.com/office/powerpoint/2010/main" val="410909869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p:txBody>
          <a:bodyPr/>
          <a:lstStyle/>
          <a:p>
            <a:pPr marL="0" indent="0">
              <a:spcBef>
                <a:spcPts val="0"/>
              </a:spcBef>
              <a:buNone/>
              <a:tabLst>
                <a:tab pos="355600" algn="l"/>
              </a:tabLst>
            </a:pPr>
            <a:r>
              <a:rPr lang="fr-BE" sz="1600" dirty="0" err="1">
                <a:latin typeface="Consolas" panose="020B0609020204030204" pitchFamily="49" charset="0"/>
              </a:rPr>
              <a:t>int</a:t>
            </a:r>
            <a:r>
              <a:rPr lang="fr-BE" sz="1600" dirty="0">
                <a:latin typeface="Consolas" panose="020B0609020204030204" pitchFamily="49" charset="0"/>
              </a:rPr>
              <a:t> taille;</a:t>
            </a:r>
          </a:p>
          <a:p>
            <a:pPr marL="0" indent="0">
              <a:spcBef>
                <a:spcPts val="0"/>
              </a:spcBef>
              <a:buNone/>
              <a:tabLst>
                <a:tab pos="355600" algn="l"/>
              </a:tabLst>
            </a:pPr>
            <a:r>
              <a:rPr lang="fr-BE" sz="1600" dirty="0" err="1">
                <a:latin typeface="Consolas" panose="020B0609020204030204" pitchFamily="49" charset="0"/>
              </a:rPr>
              <a:t>int</a:t>
            </a:r>
            <a:r>
              <a:rPr lang="fr-BE" sz="1600" dirty="0">
                <a:latin typeface="Consolas" panose="020B0609020204030204" pitchFamily="49" charset="0"/>
              </a:rPr>
              <a:t> </a:t>
            </a:r>
            <a:r>
              <a:rPr lang="fr-BE" sz="1600" dirty="0" err="1">
                <a:latin typeface="Consolas" panose="020B0609020204030204" pitchFamily="49" charset="0"/>
              </a:rPr>
              <a:t>increment</a:t>
            </a:r>
            <a:r>
              <a:rPr lang="fr-BE" sz="1600" dirty="0">
                <a:latin typeface="Consolas" panose="020B0609020204030204" pitchFamily="49" charset="0"/>
              </a:rPr>
              <a:t>;</a:t>
            </a:r>
          </a:p>
          <a:p>
            <a:pPr marL="0" indent="0">
              <a:spcBef>
                <a:spcPts val="0"/>
              </a:spcBef>
              <a:buNone/>
              <a:tabLst>
                <a:tab pos="355600" algn="l"/>
              </a:tabLst>
            </a:pPr>
            <a:r>
              <a:rPr lang="fr-BE" sz="1600" dirty="0" err="1">
                <a:latin typeface="Consolas" panose="020B0609020204030204" pitchFamily="49" charset="0"/>
              </a:rPr>
              <a:t>int</a:t>
            </a:r>
            <a:r>
              <a:rPr lang="fr-BE" sz="1600" dirty="0">
                <a:latin typeface="Consolas" panose="020B0609020204030204" pitchFamily="49" charset="0"/>
              </a:rPr>
              <a:t> * nombres = NULL;</a:t>
            </a:r>
          </a:p>
          <a:p>
            <a:pPr marL="0" indent="0">
              <a:spcBef>
                <a:spcPts val="0"/>
              </a:spcBef>
              <a:buNone/>
              <a:tabLst>
                <a:tab pos="355600" algn="l"/>
              </a:tabLst>
            </a:pPr>
            <a:r>
              <a:rPr lang="fr-BE" sz="1600" dirty="0" err="1">
                <a:latin typeface="Consolas" panose="020B0609020204030204" pitchFamily="49" charset="0"/>
              </a:rPr>
              <a:t>int</a:t>
            </a:r>
            <a:r>
              <a:rPr lang="fr-BE" sz="1600" dirty="0">
                <a:latin typeface="Consolas" panose="020B0609020204030204" pitchFamily="49" charset="0"/>
              </a:rPr>
              <a:t> * </a:t>
            </a:r>
            <a:r>
              <a:rPr lang="fr-BE" sz="1600" dirty="0" err="1">
                <a:latin typeface="Consolas" panose="020B0609020204030204" pitchFamily="49" charset="0"/>
              </a:rPr>
              <a:t>nouvNombres</a:t>
            </a:r>
            <a:r>
              <a:rPr lang="fr-BE" sz="1600" dirty="0">
                <a:latin typeface="Consolas" panose="020B0609020204030204" pitchFamily="49" charset="0"/>
              </a:rPr>
              <a:t> = NULL;</a:t>
            </a:r>
            <a:endParaRPr lang="fr" sz="1600" dirty="0">
              <a:latin typeface="Consolas" panose="020B0609020204030204" pitchFamily="49" charset="0"/>
            </a:endParaRPr>
          </a:p>
          <a:p>
            <a:pPr marL="0" indent="0">
              <a:spcBef>
                <a:spcPts val="0"/>
              </a:spcBef>
              <a:buNone/>
              <a:tabLst>
                <a:tab pos="355600" algn="l"/>
              </a:tabLst>
            </a:pPr>
            <a:endParaRPr lang="fr-BE" sz="1600" dirty="0">
              <a:latin typeface="Consolas" panose="020B0609020204030204" pitchFamily="49" charset="0"/>
            </a:endParaRPr>
          </a:p>
          <a:p>
            <a:pPr marL="0" indent="0">
              <a:spcBef>
                <a:spcPts val="0"/>
              </a:spcBef>
              <a:buNone/>
              <a:tabLst>
                <a:tab pos="355600" algn="l"/>
              </a:tabLst>
            </a:pPr>
            <a:r>
              <a:rPr lang="fr-BE" sz="1600" dirty="0" err="1">
                <a:effectLst>
                  <a:glow rad="101600">
                    <a:schemeClr val="accent5">
                      <a:satMod val="175000"/>
                      <a:alpha val="40000"/>
                    </a:schemeClr>
                  </a:glow>
                </a:effectLst>
                <a:latin typeface="Consolas" panose="020B0609020204030204" pitchFamily="49" charset="0"/>
              </a:rPr>
              <a:t>increment</a:t>
            </a:r>
            <a:r>
              <a:rPr lang="fr-BE" sz="1600" dirty="0">
                <a:effectLst>
                  <a:glow rad="101600">
                    <a:schemeClr val="accent5">
                      <a:satMod val="175000"/>
                      <a:alpha val="40000"/>
                    </a:schemeClr>
                  </a:glow>
                </a:effectLst>
                <a:latin typeface="Consolas" panose="020B0609020204030204" pitchFamily="49" charset="0"/>
              </a:rPr>
              <a:t> = 5;</a:t>
            </a:r>
            <a:endParaRPr lang="fr-BE" sz="1600" dirty="0">
              <a:latin typeface="Consolas" panose="020B0609020204030204" pitchFamily="49" charset="0"/>
            </a:endParaRPr>
          </a:p>
          <a:p>
            <a:pPr marL="0" indent="0">
              <a:spcBef>
                <a:spcPts val="0"/>
              </a:spcBef>
              <a:buNone/>
              <a:tabLst>
                <a:tab pos="355600" algn="l"/>
              </a:tabLst>
            </a:pPr>
            <a:r>
              <a:rPr lang="fr-BE" sz="1600" dirty="0">
                <a:latin typeface="Consolas" panose="020B0609020204030204" pitchFamily="49" charset="0"/>
              </a:rPr>
              <a:t>printf("Veuillez entrer la taille du tableau : ");</a:t>
            </a:r>
          </a:p>
          <a:p>
            <a:pPr marL="0" indent="0">
              <a:spcBef>
                <a:spcPts val="0"/>
              </a:spcBef>
              <a:buNone/>
              <a:tabLst>
                <a:tab pos="355600" algn="l"/>
              </a:tabLst>
            </a:pPr>
            <a:r>
              <a:rPr lang="fr-BE" sz="1600" dirty="0" err="1">
                <a:latin typeface="Consolas" panose="020B0609020204030204" pitchFamily="49" charset="0"/>
              </a:rPr>
              <a:t>scanf</a:t>
            </a:r>
            <a:r>
              <a:rPr lang="fr-BE" sz="1600" dirty="0">
                <a:latin typeface="Consolas" panose="020B0609020204030204" pitchFamily="49" charset="0"/>
              </a:rPr>
              <a:t>("%d", &amp;taille);</a:t>
            </a:r>
          </a:p>
          <a:p>
            <a:pPr marL="0" indent="0">
              <a:spcBef>
                <a:spcPts val="0"/>
              </a:spcBef>
              <a:buNone/>
              <a:tabLst>
                <a:tab pos="355600" algn="l"/>
              </a:tabLst>
            </a:pPr>
            <a:r>
              <a:rPr lang="fr-BE" sz="1600" dirty="0">
                <a:effectLst/>
                <a:latin typeface="Consolas" panose="020B0609020204030204" pitchFamily="49" charset="0"/>
              </a:rPr>
              <a:t>nombres = (</a:t>
            </a:r>
            <a:r>
              <a:rPr lang="fr-BE" sz="1600" dirty="0" err="1">
                <a:effectLst/>
                <a:latin typeface="Consolas" panose="020B0609020204030204" pitchFamily="49" charset="0"/>
              </a:rPr>
              <a:t>int</a:t>
            </a:r>
            <a:r>
              <a:rPr lang="fr-BE" sz="1600" dirty="0">
                <a:effectLst/>
                <a:latin typeface="Consolas" panose="020B0609020204030204" pitchFamily="49" charset="0"/>
              </a:rPr>
              <a:t> *)</a:t>
            </a:r>
            <a:r>
              <a:rPr lang="fr-BE" sz="1600" dirty="0" err="1">
                <a:effectLst/>
                <a:latin typeface="Consolas" panose="020B0609020204030204" pitchFamily="49" charset="0"/>
              </a:rPr>
              <a:t>malloc</a:t>
            </a:r>
            <a:r>
              <a:rPr lang="fr-BE" sz="1600" dirty="0">
                <a:effectLst/>
                <a:latin typeface="Consolas" panose="020B0609020204030204" pitchFamily="49" charset="0"/>
              </a:rPr>
              <a:t>(</a:t>
            </a:r>
            <a:r>
              <a:rPr lang="fr-BE" sz="1600" dirty="0" err="1">
                <a:effectLst/>
                <a:latin typeface="Consolas" panose="020B0609020204030204" pitchFamily="49" charset="0"/>
              </a:rPr>
              <a:t>sizeof</a:t>
            </a:r>
            <a:r>
              <a:rPr lang="fr-BE" sz="1600" dirty="0">
                <a:effectLst/>
                <a:latin typeface="Consolas" panose="020B0609020204030204" pitchFamily="49" charset="0"/>
              </a:rPr>
              <a:t>(</a:t>
            </a:r>
            <a:r>
              <a:rPr lang="fr-BE" sz="1600" dirty="0" err="1">
                <a:effectLst/>
                <a:latin typeface="Consolas" panose="020B0609020204030204" pitchFamily="49" charset="0"/>
              </a:rPr>
              <a:t>int</a:t>
            </a:r>
            <a:r>
              <a:rPr lang="fr-BE" sz="1600" dirty="0">
                <a:effectLst/>
                <a:latin typeface="Consolas" panose="020B0609020204030204" pitchFamily="49" charset="0"/>
              </a:rPr>
              <a:t>) * taille);</a:t>
            </a:r>
          </a:p>
          <a:p>
            <a:pPr marL="0" indent="0">
              <a:spcBef>
                <a:spcPts val="0"/>
              </a:spcBef>
              <a:buNone/>
              <a:tabLst>
                <a:tab pos="355600" algn="l"/>
              </a:tabLst>
            </a:pPr>
            <a:r>
              <a:rPr lang="fr-BE" sz="1600" dirty="0">
                <a:solidFill>
                  <a:schemeClr val="accent3"/>
                </a:solidFill>
                <a:latin typeface="Consolas" panose="020B0609020204030204" pitchFamily="49" charset="0"/>
              </a:rPr>
              <a:t>// traitements…</a:t>
            </a:r>
          </a:p>
          <a:p>
            <a:pPr marL="0" indent="0">
              <a:spcBef>
                <a:spcPts val="0"/>
              </a:spcBef>
              <a:buNone/>
              <a:tabLst>
                <a:tab pos="355600" algn="l"/>
              </a:tabLst>
            </a:pPr>
            <a:endParaRPr lang="fr-BE" sz="1600" dirty="0">
              <a:solidFill>
                <a:schemeClr val="accent3"/>
              </a:solidFill>
              <a:latin typeface="Consolas" panose="020B0609020204030204" pitchFamily="49" charset="0"/>
            </a:endParaRPr>
          </a:p>
          <a:p>
            <a:pPr marL="0" indent="0">
              <a:spcBef>
                <a:spcPts val="0"/>
              </a:spcBef>
              <a:buNone/>
              <a:tabLst>
                <a:tab pos="355600" algn="l"/>
              </a:tabLst>
            </a:pPr>
            <a:r>
              <a:rPr lang="fr-BE" sz="1600" dirty="0">
                <a:solidFill>
                  <a:schemeClr val="accent3"/>
                </a:solidFill>
                <a:latin typeface="Consolas" panose="020B0609020204030204" pitchFamily="49" charset="0"/>
              </a:rPr>
              <a:t>// Lorsque la taille est atteinte, on ajoute un incrément</a:t>
            </a:r>
          </a:p>
          <a:p>
            <a:pPr marL="0" indent="0">
              <a:spcBef>
                <a:spcPts val="0"/>
              </a:spcBef>
              <a:buNone/>
              <a:tabLst>
                <a:tab pos="355600" algn="l"/>
              </a:tabLst>
            </a:pPr>
            <a:r>
              <a:rPr lang="fr-BE" sz="1600" dirty="0">
                <a:effectLst>
                  <a:glow rad="101600">
                    <a:schemeClr val="accent5">
                      <a:satMod val="175000"/>
                      <a:alpha val="40000"/>
                    </a:schemeClr>
                  </a:glow>
                </a:effectLst>
                <a:latin typeface="Consolas" panose="020B0609020204030204" pitchFamily="49" charset="0"/>
              </a:rPr>
              <a:t>taille += </a:t>
            </a:r>
            <a:r>
              <a:rPr lang="fr-BE" sz="1600" dirty="0" err="1">
                <a:effectLst>
                  <a:glow rad="101600">
                    <a:schemeClr val="accent5">
                      <a:satMod val="175000"/>
                      <a:alpha val="40000"/>
                    </a:schemeClr>
                  </a:glow>
                </a:effectLst>
                <a:latin typeface="Consolas" panose="020B0609020204030204" pitchFamily="49" charset="0"/>
              </a:rPr>
              <a:t>increment</a:t>
            </a:r>
            <a:r>
              <a:rPr lang="fr-BE" sz="1600" dirty="0">
                <a:effectLst>
                  <a:glow rad="101600">
                    <a:schemeClr val="accent5">
                      <a:satMod val="175000"/>
                      <a:alpha val="40000"/>
                    </a:schemeClr>
                  </a:glow>
                </a:effectLst>
                <a:latin typeface="Consolas" panose="020B0609020204030204" pitchFamily="49" charset="0"/>
              </a:rPr>
              <a:t>;</a:t>
            </a:r>
            <a:endParaRPr lang="fr" sz="1600" dirty="0">
              <a:effectLst>
                <a:glow rad="101600">
                  <a:schemeClr val="accent5">
                    <a:satMod val="175000"/>
                    <a:alpha val="40000"/>
                  </a:schemeClr>
                </a:glow>
              </a:effectLst>
              <a:latin typeface="Consolas" panose="020B0609020204030204" pitchFamily="49" charset="0"/>
            </a:endParaRPr>
          </a:p>
          <a:p>
            <a:pPr marL="0" indent="0">
              <a:spcBef>
                <a:spcPts val="0"/>
              </a:spcBef>
              <a:buNone/>
              <a:tabLst>
                <a:tab pos="355600" algn="l"/>
              </a:tabLst>
            </a:pPr>
            <a:r>
              <a:rPr lang="fr-BE" sz="1600" dirty="0" err="1">
                <a:latin typeface="Consolas" panose="020B0609020204030204" pitchFamily="49" charset="0"/>
              </a:rPr>
              <a:t>nouvNombres</a:t>
            </a:r>
            <a:r>
              <a:rPr lang="fr-BE" sz="1600" dirty="0">
                <a:effectLst/>
                <a:latin typeface="Consolas" panose="020B0609020204030204" pitchFamily="49" charset="0"/>
              </a:rPr>
              <a:t> = (</a:t>
            </a:r>
            <a:r>
              <a:rPr lang="fr-BE" sz="1600" dirty="0" err="1">
                <a:effectLst/>
                <a:latin typeface="Consolas" panose="020B0609020204030204" pitchFamily="49" charset="0"/>
              </a:rPr>
              <a:t>int</a:t>
            </a:r>
            <a:r>
              <a:rPr lang="fr-BE" sz="1600" dirty="0">
                <a:effectLst/>
                <a:latin typeface="Consolas" panose="020B0609020204030204" pitchFamily="49" charset="0"/>
              </a:rPr>
              <a:t> *)</a:t>
            </a:r>
            <a:r>
              <a:rPr lang="fr-BE" sz="1600" dirty="0" err="1">
                <a:effectLst/>
                <a:latin typeface="Consolas" panose="020B0609020204030204" pitchFamily="49" charset="0"/>
              </a:rPr>
              <a:t>realloc</a:t>
            </a:r>
            <a:r>
              <a:rPr lang="fr-BE" sz="1600" dirty="0">
                <a:effectLst/>
                <a:latin typeface="Consolas" panose="020B0609020204030204" pitchFamily="49" charset="0"/>
              </a:rPr>
              <a:t>(nombres, </a:t>
            </a:r>
            <a:r>
              <a:rPr lang="fr-BE" sz="1600" dirty="0" err="1">
                <a:effectLst>
                  <a:glow rad="101600">
                    <a:schemeClr val="accent5">
                      <a:satMod val="175000"/>
                      <a:alpha val="40000"/>
                    </a:schemeClr>
                  </a:glow>
                </a:effectLst>
                <a:latin typeface="Consolas" panose="020B0609020204030204" pitchFamily="49" charset="0"/>
              </a:rPr>
              <a:t>sizeof</a:t>
            </a:r>
            <a:r>
              <a:rPr lang="fr-BE" sz="1600" dirty="0">
                <a:effectLst>
                  <a:glow rad="101600">
                    <a:schemeClr val="accent5">
                      <a:satMod val="175000"/>
                      <a:alpha val="40000"/>
                    </a:schemeClr>
                  </a:glow>
                </a:effectLst>
                <a:latin typeface="Consolas" panose="020B0609020204030204" pitchFamily="49" charset="0"/>
              </a:rPr>
              <a:t>(</a:t>
            </a:r>
            <a:r>
              <a:rPr lang="fr-BE" sz="1600" dirty="0" err="1">
                <a:effectLst>
                  <a:glow rad="101600">
                    <a:schemeClr val="accent5">
                      <a:satMod val="175000"/>
                      <a:alpha val="40000"/>
                    </a:schemeClr>
                  </a:glow>
                </a:effectLst>
                <a:latin typeface="Consolas" panose="020B0609020204030204" pitchFamily="49" charset="0"/>
              </a:rPr>
              <a:t>int</a:t>
            </a:r>
            <a:r>
              <a:rPr lang="fr-BE" sz="1600" dirty="0">
                <a:effectLst>
                  <a:glow rad="101600">
                    <a:schemeClr val="accent5">
                      <a:satMod val="175000"/>
                      <a:alpha val="40000"/>
                    </a:schemeClr>
                  </a:glow>
                </a:effectLst>
                <a:latin typeface="Consolas" panose="020B0609020204030204" pitchFamily="49" charset="0"/>
              </a:rPr>
              <a:t>) * taille</a:t>
            </a:r>
            <a:r>
              <a:rPr lang="fr-BE" sz="1600" dirty="0">
                <a:effectLst/>
                <a:latin typeface="Consolas" panose="020B0609020204030204" pitchFamily="49" charset="0"/>
              </a:rPr>
              <a:t>);</a:t>
            </a:r>
          </a:p>
          <a:p>
            <a:pPr marL="0" indent="0">
              <a:spcBef>
                <a:spcPts val="0"/>
              </a:spcBef>
              <a:buNone/>
              <a:tabLst>
                <a:tab pos="355600" algn="l"/>
              </a:tabLst>
            </a:pPr>
            <a:r>
              <a:rPr lang="fr" sz="1600" dirty="0">
                <a:latin typeface="Consolas" panose="020B0609020204030204" pitchFamily="49" charset="0"/>
              </a:rPr>
              <a:t>i</a:t>
            </a:r>
            <a:r>
              <a:rPr lang="fr-BE" sz="1600" dirty="0">
                <a:latin typeface="Consolas" panose="020B0609020204030204" pitchFamily="49" charset="0"/>
              </a:rPr>
              <a:t>f (</a:t>
            </a:r>
            <a:r>
              <a:rPr lang="fr-BE" sz="1600" dirty="0" err="1">
                <a:latin typeface="Consolas" panose="020B0609020204030204" pitchFamily="49" charset="0"/>
              </a:rPr>
              <a:t>nouvNombres</a:t>
            </a:r>
            <a:r>
              <a:rPr lang="fr-BE" sz="1600" dirty="0">
                <a:latin typeface="Consolas" panose="020B0609020204030204" pitchFamily="49" charset="0"/>
              </a:rPr>
              <a:t> != NULL) {</a:t>
            </a:r>
          </a:p>
          <a:p>
            <a:pPr marL="0" indent="0">
              <a:spcBef>
                <a:spcPts val="0"/>
              </a:spcBef>
              <a:buNone/>
              <a:tabLst>
                <a:tab pos="355600" algn="l"/>
              </a:tabLst>
            </a:pPr>
            <a:r>
              <a:rPr lang="fr-BE" sz="1600" dirty="0">
                <a:latin typeface="Consolas" panose="020B0609020204030204" pitchFamily="49" charset="0"/>
              </a:rPr>
              <a:t>	nombres = </a:t>
            </a:r>
            <a:r>
              <a:rPr lang="fr-BE" sz="1600" dirty="0" err="1">
                <a:latin typeface="Consolas" panose="020B0609020204030204" pitchFamily="49" charset="0"/>
              </a:rPr>
              <a:t>nouvNombres</a:t>
            </a:r>
            <a:r>
              <a:rPr lang="fr-BE" sz="1600" dirty="0">
                <a:latin typeface="Consolas" panose="020B0609020204030204" pitchFamily="49" charset="0"/>
              </a:rPr>
              <a:t>;</a:t>
            </a:r>
          </a:p>
          <a:p>
            <a:pPr marL="0" indent="0">
              <a:spcBef>
                <a:spcPts val="0"/>
              </a:spcBef>
              <a:buNone/>
              <a:tabLst>
                <a:tab pos="355600" algn="l"/>
              </a:tabLst>
            </a:pPr>
            <a:r>
              <a:rPr lang="fr" sz="1600" dirty="0">
                <a:latin typeface="Consolas" panose="020B0609020204030204" pitchFamily="49" charset="0"/>
              </a:rPr>
              <a:t>}</a:t>
            </a:r>
          </a:p>
          <a:p>
            <a:pPr marL="0" indent="0">
              <a:spcBef>
                <a:spcPts val="0"/>
              </a:spcBef>
              <a:buNone/>
              <a:tabLst>
                <a:tab pos="355600" algn="l"/>
              </a:tabLst>
            </a:pPr>
            <a:r>
              <a:rPr lang="fr-BE" sz="1600" dirty="0">
                <a:solidFill>
                  <a:schemeClr val="accent3"/>
                </a:solidFill>
                <a:latin typeface="Consolas" panose="020B0609020204030204" pitchFamily="49" charset="0"/>
              </a:rPr>
              <a:t>// Traitements ... et à la fin</a:t>
            </a:r>
          </a:p>
          <a:p>
            <a:pPr marL="0" indent="0">
              <a:spcBef>
                <a:spcPts val="0"/>
              </a:spcBef>
              <a:buNone/>
              <a:tabLst>
                <a:tab pos="355600" algn="l"/>
              </a:tabLst>
            </a:pPr>
            <a:r>
              <a:rPr lang="fr-BE" sz="1600" dirty="0">
                <a:effectLst/>
                <a:latin typeface="Consolas" panose="020B0609020204030204" pitchFamily="49" charset="0"/>
              </a:rPr>
              <a:t>free(nombres);</a:t>
            </a:r>
            <a:endParaRPr lang="fr" sz="1600" dirty="0">
              <a:effectLst/>
              <a:latin typeface="Consolas" panose="020B0609020204030204" pitchFamily="49" charset="0"/>
            </a:endParaRPr>
          </a:p>
        </p:txBody>
      </p:sp>
      <p:sp>
        <p:nvSpPr>
          <p:cNvPr id="6" name="Titre 5"/>
          <p:cNvSpPr>
            <a:spLocks noGrp="1"/>
          </p:cNvSpPr>
          <p:nvPr>
            <p:ph type="title"/>
          </p:nvPr>
        </p:nvSpPr>
        <p:spPr/>
        <p:txBody>
          <a:bodyPr/>
          <a:lstStyle/>
          <a:p>
            <a:r>
              <a:rPr lang="fr-BE" dirty="0"/>
              <a:t>Exemple - incrément</a:t>
            </a:r>
          </a:p>
        </p:txBody>
      </p:sp>
      <p:sp>
        <p:nvSpPr>
          <p:cNvPr id="3" name="Espace réservé du numéro de diapositive 2"/>
          <p:cNvSpPr>
            <a:spLocks noGrp="1"/>
          </p:cNvSpPr>
          <p:nvPr>
            <p:ph type="sldNum" sz="quarter" idx="12"/>
          </p:nvPr>
        </p:nvSpPr>
        <p:spPr/>
        <p:txBody>
          <a:bodyPr/>
          <a:lstStyle/>
          <a:p>
            <a:fld id="{C3802F8C-11F3-46C1-B9F8-0E87B99F30DE}" type="slidenum">
              <a:rPr lang="fr-BE" smtClean="0"/>
              <a:pPr/>
              <a:t>27</a:t>
            </a:fld>
            <a:endParaRPr lang="fr-BE"/>
          </a:p>
        </p:txBody>
      </p:sp>
      <p:sp>
        <p:nvSpPr>
          <p:cNvPr id="7" name="Espace réservé du pied de page 4">
            <a:extLst>
              <a:ext uri="{FF2B5EF4-FFF2-40B4-BE49-F238E27FC236}">
                <a16:creationId xmlns:a16="http://schemas.microsoft.com/office/drawing/2014/main" id="{D89F04C5-0678-4F29-9022-E4BC8D742CE9}"/>
              </a:ext>
            </a:extLst>
          </p:cNvPr>
          <p:cNvSpPr txBox="1">
            <a:spLocks/>
          </p:cNvSpPr>
          <p:nvPr/>
        </p:nvSpPr>
        <p:spPr>
          <a:xfrm>
            <a:off x="2339975" y="6426054"/>
            <a:ext cx="4464050" cy="339725"/>
          </a:xfrm>
          <a:prstGeom prst="rect">
            <a:avLst/>
          </a:prstGeom>
        </p:spPr>
        <p:txBody>
          <a:bodyPr/>
          <a:lstStyle>
            <a:defPPr>
              <a:defRPr lang="fr-FR"/>
            </a:defPPr>
            <a:lvl1pPr algn="l" rtl="0" fontAlgn="base">
              <a:spcBef>
                <a:spcPct val="0"/>
              </a:spcBef>
              <a:spcAft>
                <a:spcPct val="0"/>
              </a:spcAft>
              <a:defRPr kern="1200">
                <a:solidFill>
                  <a:srgbClr val="006782"/>
                </a:solidFill>
                <a:latin typeface="Verdana" charset="0"/>
                <a:ea typeface="ＭＳ Ｐゴシック" charset="0"/>
                <a:cs typeface="ＭＳ Ｐゴシック" charset="0"/>
              </a:defRPr>
            </a:lvl1pPr>
            <a:lvl2pPr marL="457200" algn="l" rtl="0" fontAlgn="base">
              <a:spcBef>
                <a:spcPct val="0"/>
              </a:spcBef>
              <a:spcAft>
                <a:spcPct val="0"/>
              </a:spcAft>
              <a:defRPr kern="1200">
                <a:solidFill>
                  <a:srgbClr val="006782"/>
                </a:solidFill>
                <a:latin typeface="Verdana" charset="0"/>
                <a:ea typeface="ＭＳ Ｐゴシック" charset="0"/>
                <a:cs typeface="ＭＳ Ｐゴシック" charset="0"/>
              </a:defRPr>
            </a:lvl2pPr>
            <a:lvl3pPr marL="914400" algn="l" rtl="0" fontAlgn="base">
              <a:spcBef>
                <a:spcPct val="0"/>
              </a:spcBef>
              <a:spcAft>
                <a:spcPct val="0"/>
              </a:spcAft>
              <a:defRPr kern="1200">
                <a:solidFill>
                  <a:srgbClr val="006782"/>
                </a:solidFill>
                <a:latin typeface="Verdana" charset="0"/>
                <a:ea typeface="ＭＳ Ｐゴシック" charset="0"/>
                <a:cs typeface="ＭＳ Ｐゴシック" charset="0"/>
              </a:defRPr>
            </a:lvl3pPr>
            <a:lvl4pPr marL="1371600" algn="l" rtl="0" fontAlgn="base">
              <a:spcBef>
                <a:spcPct val="0"/>
              </a:spcBef>
              <a:spcAft>
                <a:spcPct val="0"/>
              </a:spcAft>
              <a:defRPr kern="1200">
                <a:solidFill>
                  <a:srgbClr val="006782"/>
                </a:solidFill>
                <a:latin typeface="Verdana" charset="0"/>
                <a:ea typeface="ＭＳ Ｐゴシック" charset="0"/>
                <a:cs typeface="ＭＳ Ｐゴシック" charset="0"/>
              </a:defRPr>
            </a:lvl4pPr>
            <a:lvl5pPr marL="1828800" algn="l" rtl="0" fontAlgn="base">
              <a:spcBef>
                <a:spcPct val="0"/>
              </a:spcBef>
              <a:spcAft>
                <a:spcPct val="0"/>
              </a:spcAft>
              <a:defRPr kern="1200">
                <a:solidFill>
                  <a:srgbClr val="006782"/>
                </a:solidFill>
                <a:latin typeface="Verdana" charset="0"/>
                <a:ea typeface="ＭＳ Ｐゴシック" charset="0"/>
                <a:cs typeface="ＭＳ Ｐゴシック" charset="0"/>
              </a:defRPr>
            </a:lvl5pPr>
            <a:lvl6pPr marL="2286000" algn="l" defTabSz="457200" rtl="0" eaLnBrk="1" latinLnBrk="0" hangingPunct="1">
              <a:defRPr kern="1200">
                <a:solidFill>
                  <a:srgbClr val="006782"/>
                </a:solidFill>
                <a:latin typeface="Verdana" charset="0"/>
                <a:ea typeface="ＭＳ Ｐゴシック" charset="0"/>
                <a:cs typeface="ＭＳ Ｐゴシック" charset="0"/>
              </a:defRPr>
            </a:lvl6pPr>
            <a:lvl7pPr marL="2743200" algn="l" defTabSz="457200" rtl="0" eaLnBrk="1" latinLnBrk="0" hangingPunct="1">
              <a:defRPr kern="1200">
                <a:solidFill>
                  <a:srgbClr val="006782"/>
                </a:solidFill>
                <a:latin typeface="Verdana" charset="0"/>
                <a:ea typeface="ＭＳ Ｐゴシック" charset="0"/>
                <a:cs typeface="ＭＳ Ｐゴシック" charset="0"/>
              </a:defRPr>
            </a:lvl7pPr>
            <a:lvl8pPr marL="3200400" algn="l" defTabSz="457200" rtl="0" eaLnBrk="1" latinLnBrk="0" hangingPunct="1">
              <a:defRPr kern="1200">
                <a:solidFill>
                  <a:srgbClr val="006782"/>
                </a:solidFill>
                <a:latin typeface="Verdana" charset="0"/>
                <a:ea typeface="ＭＳ Ｐゴシック" charset="0"/>
                <a:cs typeface="ＭＳ Ｐゴシック" charset="0"/>
              </a:defRPr>
            </a:lvl8pPr>
            <a:lvl9pPr marL="3657600" algn="l" defTabSz="457200" rtl="0" eaLnBrk="1" latinLnBrk="0" hangingPunct="1">
              <a:defRPr kern="1200">
                <a:solidFill>
                  <a:srgbClr val="006782"/>
                </a:solidFill>
                <a:latin typeface="Verdana" charset="0"/>
                <a:ea typeface="ＭＳ Ｐゴシック" charset="0"/>
                <a:cs typeface="ＭＳ Ｐゴシック" charset="0"/>
              </a:defRPr>
            </a:lvl9pPr>
          </a:lstStyle>
          <a:p>
            <a:pPr algn="ctr"/>
            <a:r>
              <a:rPr lang="fr-FR" sz="1400" dirty="0">
                <a:solidFill>
                  <a:schemeClr val="tx1">
                    <a:lumMod val="75000"/>
                    <a:lumOff val="25000"/>
                  </a:schemeClr>
                </a:solidFill>
                <a:latin typeface="+mn-lt"/>
              </a:rPr>
              <a:t>Pointeurs</a:t>
            </a:r>
            <a:endParaRPr lang="fr-FR" dirty="0">
              <a:solidFill>
                <a:schemeClr val="tx1">
                  <a:lumMod val="75000"/>
                  <a:lumOff val="25000"/>
                </a:schemeClr>
              </a:solidFill>
              <a:latin typeface="+mn-lt"/>
            </a:endParaRPr>
          </a:p>
        </p:txBody>
      </p:sp>
    </p:spTree>
    <p:extLst>
      <p:ext uri="{BB962C8B-B14F-4D97-AF65-F5344CB8AC3E}">
        <p14:creationId xmlns:p14="http://schemas.microsoft.com/office/powerpoint/2010/main" val="238945867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6" end="1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457200" y="1306324"/>
            <a:ext cx="8686800" cy="4819839"/>
          </a:xfrm>
        </p:spPr>
        <p:txBody>
          <a:bodyPr/>
          <a:lstStyle/>
          <a:p>
            <a:r>
              <a:rPr lang="fr-BE" dirty="0">
                <a:sym typeface="Symbol" pitchFamily="18" charset="2"/>
              </a:rPr>
              <a:t>Si le pointeur vers le bloc mémoire précédemment alloué est </a:t>
            </a:r>
            <a:r>
              <a:rPr lang="fr-BE" dirty="0">
                <a:latin typeface="Consolas" panose="020B0609020204030204" pitchFamily="49" charset="0"/>
                <a:sym typeface="Symbol" pitchFamily="18" charset="2"/>
              </a:rPr>
              <a:t>NULL</a:t>
            </a:r>
            <a:r>
              <a:rPr lang="fr-BE" dirty="0">
                <a:sym typeface="Symbol" pitchFamily="18" charset="2"/>
              </a:rPr>
              <a:t>, </a:t>
            </a:r>
            <a:r>
              <a:rPr lang="fr-BE" dirty="0" err="1">
                <a:latin typeface="Consolas" panose="020B0609020204030204" pitchFamily="49" charset="0"/>
                <a:sym typeface="Symbol" pitchFamily="18" charset="2"/>
              </a:rPr>
              <a:t>realloc</a:t>
            </a:r>
            <a:r>
              <a:rPr lang="fr-BE" dirty="0">
                <a:sym typeface="Symbol" pitchFamily="18" charset="2"/>
              </a:rPr>
              <a:t> fonctionne comme </a:t>
            </a:r>
            <a:r>
              <a:rPr lang="fr-BE" dirty="0" err="1">
                <a:latin typeface="Consolas" panose="020B0609020204030204" pitchFamily="49" charset="0"/>
                <a:sym typeface="Symbol" pitchFamily="18" charset="2"/>
              </a:rPr>
              <a:t>malloc</a:t>
            </a:r>
            <a:r>
              <a:rPr lang="fr-BE" dirty="0">
                <a:sym typeface="Symbol" pitchFamily="18" charset="2"/>
              </a:rPr>
              <a:t>.</a:t>
            </a:r>
          </a:p>
          <a:p>
            <a:pPr marL="0" indent="0">
              <a:buNone/>
            </a:pPr>
            <a:endParaRPr lang="fr-BE" sz="1600" dirty="0">
              <a:latin typeface="Consolas" panose="020B0609020204030204" pitchFamily="49" charset="0"/>
              <a:sym typeface="Symbol" pitchFamily="18" charset="2"/>
            </a:endParaRPr>
          </a:p>
          <a:p>
            <a:pPr marL="355600" indent="0">
              <a:buNone/>
            </a:pPr>
            <a:r>
              <a:rPr lang="fr-BE" sz="2000" dirty="0">
                <a:latin typeface="Consolas" panose="020B0609020204030204" pitchFamily="49" charset="0"/>
                <a:sym typeface="Symbol" pitchFamily="18" charset="2"/>
              </a:rPr>
              <a:t>phrase = (char *)</a:t>
            </a:r>
            <a:r>
              <a:rPr lang="fr-BE" sz="2000" dirty="0" err="1">
                <a:latin typeface="Consolas" panose="020B0609020204030204" pitchFamily="49" charset="0"/>
                <a:sym typeface="Symbol" pitchFamily="18" charset="2"/>
              </a:rPr>
              <a:t>realloc</a:t>
            </a:r>
            <a:r>
              <a:rPr lang="fr-BE" sz="2000" dirty="0">
                <a:latin typeface="Consolas" panose="020B0609020204030204" pitchFamily="49" charset="0"/>
                <a:sym typeface="Symbol" pitchFamily="18" charset="2"/>
              </a:rPr>
              <a:t>(NULL, 7 * </a:t>
            </a:r>
            <a:r>
              <a:rPr lang="fr-BE" sz="2000" dirty="0" err="1">
                <a:latin typeface="Consolas" panose="020B0609020204030204" pitchFamily="49" charset="0"/>
                <a:sym typeface="Symbol" pitchFamily="18" charset="2"/>
              </a:rPr>
              <a:t>sizeof</a:t>
            </a:r>
            <a:r>
              <a:rPr lang="fr-BE" sz="2000" dirty="0">
                <a:latin typeface="Consolas" panose="020B0609020204030204" pitchFamily="49" charset="0"/>
                <a:sym typeface="Symbol" pitchFamily="18" charset="2"/>
              </a:rPr>
              <a:t>(char));</a:t>
            </a:r>
          </a:p>
          <a:p>
            <a:pPr marL="0" indent="0">
              <a:buNone/>
            </a:pPr>
            <a:endParaRPr lang="fr-BE" dirty="0">
              <a:sym typeface="Symbol" pitchFamily="18" charset="2"/>
            </a:endParaRPr>
          </a:p>
          <a:p>
            <a:r>
              <a:rPr lang="fr-BE" dirty="0">
                <a:sym typeface="Symbol" pitchFamily="18" charset="2"/>
              </a:rPr>
              <a:t>Si la taille totale demandée vaut 0, la zone adressée par le pointeur est libérée et </a:t>
            </a:r>
            <a:r>
              <a:rPr lang="fr-BE" dirty="0" err="1">
                <a:latin typeface="Consolas" panose="020B0609020204030204" pitchFamily="49" charset="0"/>
                <a:sym typeface="Symbol" pitchFamily="18" charset="2"/>
              </a:rPr>
              <a:t>realloc</a:t>
            </a:r>
            <a:r>
              <a:rPr lang="fr-BE" dirty="0">
                <a:sym typeface="Symbol" pitchFamily="18" charset="2"/>
              </a:rPr>
              <a:t> renvoie </a:t>
            </a:r>
            <a:r>
              <a:rPr lang="fr-BE" dirty="0">
                <a:latin typeface="Consolas" panose="020B0609020204030204" pitchFamily="49" charset="0"/>
                <a:sym typeface="Symbol" pitchFamily="18" charset="2"/>
              </a:rPr>
              <a:t>NULL</a:t>
            </a:r>
            <a:r>
              <a:rPr lang="fr-BE" dirty="0">
                <a:sym typeface="Symbol" pitchFamily="18" charset="2"/>
              </a:rPr>
              <a:t>.</a:t>
            </a:r>
          </a:p>
          <a:p>
            <a:pPr marL="355600" indent="0">
              <a:buNone/>
            </a:pPr>
            <a:r>
              <a:rPr lang="fr-BE" sz="2000" dirty="0">
                <a:latin typeface="Consolas" panose="020B0609020204030204" pitchFamily="49" charset="0"/>
                <a:sym typeface="Symbol" pitchFamily="18" charset="2"/>
              </a:rPr>
              <a:t>phrase = (char *)</a:t>
            </a:r>
            <a:r>
              <a:rPr lang="fr-BE" sz="2000" dirty="0" err="1">
                <a:latin typeface="Consolas" panose="020B0609020204030204" pitchFamily="49" charset="0"/>
                <a:sym typeface="Symbol" pitchFamily="18" charset="2"/>
              </a:rPr>
              <a:t>realloc</a:t>
            </a:r>
            <a:r>
              <a:rPr lang="fr-BE" sz="2000" dirty="0">
                <a:latin typeface="Consolas" panose="020B0609020204030204" pitchFamily="49" charset="0"/>
                <a:sym typeface="Symbol" pitchFamily="18" charset="2"/>
              </a:rPr>
              <a:t>(phrase, 0); </a:t>
            </a:r>
          </a:p>
          <a:p>
            <a:pPr marL="355600" indent="0">
              <a:buNone/>
            </a:pPr>
            <a:r>
              <a:rPr lang="fr-BE" sz="2000" dirty="0">
                <a:sym typeface="Wingdings" panose="05000000000000000000" pitchFamily="2" charset="2"/>
              </a:rPr>
              <a:t>équivaut à</a:t>
            </a:r>
            <a:r>
              <a:rPr lang="fr-BE" sz="2000" dirty="0">
                <a:solidFill>
                  <a:schemeClr val="accent2"/>
                </a:solidFill>
                <a:latin typeface="Consolas" panose="020B0609020204030204" pitchFamily="49" charset="0"/>
                <a:sym typeface="Wingdings" panose="05000000000000000000" pitchFamily="2" charset="2"/>
              </a:rPr>
              <a:t>  </a:t>
            </a:r>
            <a:r>
              <a:rPr lang="fr-BE" sz="2000" dirty="0">
                <a:latin typeface="Consolas" panose="020B0609020204030204" pitchFamily="49" charset="0"/>
                <a:sym typeface="Symbol" pitchFamily="18" charset="2"/>
              </a:rPr>
              <a:t>free (phrase);</a:t>
            </a:r>
          </a:p>
        </p:txBody>
      </p:sp>
      <p:sp>
        <p:nvSpPr>
          <p:cNvPr id="29" name="Titre 28"/>
          <p:cNvSpPr>
            <a:spLocks noGrp="1"/>
          </p:cNvSpPr>
          <p:nvPr>
            <p:ph type="title"/>
          </p:nvPr>
        </p:nvSpPr>
        <p:spPr/>
        <p:txBody>
          <a:bodyPr/>
          <a:lstStyle/>
          <a:p>
            <a:r>
              <a:rPr lang="fr-BE" dirty="0"/>
              <a:t>Cas particuliers</a:t>
            </a:r>
          </a:p>
        </p:txBody>
      </p:sp>
      <p:sp>
        <p:nvSpPr>
          <p:cNvPr id="3" name="Espace réservé du numéro de diapositive 2"/>
          <p:cNvSpPr>
            <a:spLocks noGrp="1"/>
          </p:cNvSpPr>
          <p:nvPr>
            <p:ph type="sldNum" sz="quarter" idx="12"/>
          </p:nvPr>
        </p:nvSpPr>
        <p:spPr/>
        <p:txBody>
          <a:bodyPr/>
          <a:lstStyle/>
          <a:p>
            <a:fld id="{C3802F8C-11F3-46C1-B9F8-0E87B99F30DE}" type="slidenum">
              <a:rPr lang="fr-BE" smtClean="0"/>
              <a:pPr/>
              <a:t>28</a:t>
            </a:fld>
            <a:endParaRPr lang="fr-BE" dirty="0"/>
          </a:p>
        </p:txBody>
      </p:sp>
      <p:sp>
        <p:nvSpPr>
          <p:cNvPr id="6" name="Espace réservé du pied de page 4">
            <a:extLst>
              <a:ext uri="{FF2B5EF4-FFF2-40B4-BE49-F238E27FC236}">
                <a16:creationId xmlns:a16="http://schemas.microsoft.com/office/drawing/2014/main" id="{DB79AA82-7DDB-415D-BA2B-0D284519775B}"/>
              </a:ext>
            </a:extLst>
          </p:cNvPr>
          <p:cNvSpPr txBox="1">
            <a:spLocks/>
          </p:cNvSpPr>
          <p:nvPr/>
        </p:nvSpPr>
        <p:spPr>
          <a:xfrm>
            <a:off x="2339975" y="6426054"/>
            <a:ext cx="4464050" cy="339725"/>
          </a:xfrm>
          <a:prstGeom prst="rect">
            <a:avLst/>
          </a:prstGeom>
        </p:spPr>
        <p:txBody>
          <a:bodyPr/>
          <a:lstStyle>
            <a:defPPr>
              <a:defRPr lang="fr-FR"/>
            </a:defPPr>
            <a:lvl1pPr algn="l" rtl="0" fontAlgn="base">
              <a:spcBef>
                <a:spcPct val="0"/>
              </a:spcBef>
              <a:spcAft>
                <a:spcPct val="0"/>
              </a:spcAft>
              <a:defRPr kern="1200">
                <a:solidFill>
                  <a:srgbClr val="006782"/>
                </a:solidFill>
                <a:latin typeface="Verdana" charset="0"/>
                <a:ea typeface="ＭＳ Ｐゴシック" charset="0"/>
                <a:cs typeface="ＭＳ Ｐゴシック" charset="0"/>
              </a:defRPr>
            </a:lvl1pPr>
            <a:lvl2pPr marL="457200" algn="l" rtl="0" fontAlgn="base">
              <a:spcBef>
                <a:spcPct val="0"/>
              </a:spcBef>
              <a:spcAft>
                <a:spcPct val="0"/>
              </a:spcAft>
              <a:defRPr kern="1200">
                <a:solidFill>
                  <a:srgbClr val="006782"/>
                </a:solidFill>
                <a:latin typeface="Verdana" charset="0"/>
                <a:ea typeface="ＭＳ Ｐゴシック" charset="0"/>
                <a:cs typeface="ＭＳ Ｐゴシック" charset="0"/>
              </a:defRPr>
            </a:lvl2pPr>
            <a:lvl3pPr marL="914400" algn="l" rtl="0" fontAlgn="base">
              <a:spcBef>
                <a:spcPct val="0"/>
              </a:spcBef>
              <a:spcAft>
                <a:spcPct val="0"/>
              </a:spcAft>
              <a:defRPr kern="1200">
                <a:solidFill>
                  <a:srgbClr val="006782"/>
                </a:solidFill>
                <a:latin typeface="Verdana" charset="0"/>
                <a:ea typeface="ＭＳ Ｐゴシック" charset="0"/>
                <a:cs typeface="ＭＳ Ｐゴシック" charset="0"/>
              </a:defRPr>
            </a:lvl3pPr>
            <a:lvl4pPr marL="1371600" algn="l" rtl="0" fontAlgn="base">
              <a:spcBef>
                <a:spcPct val="0"/>
              </a:spcBef>
              <a:spcAft>
                <a:spcPct val="0"/>
              </a:spcAft>
              <a:defRPr kern="1200">
                <a:solidFill>
                  <a:srgbClr val="006782"/>
                </a:solidFill>
                <a:latin typeface="Verdana" charset="0"/>
                <a:ea typeface="ＭＳ Ｐゴシック" charset="0"/>
                <a:cs typeface="ＭＳ Ｐゴシック" charset="0"/>
              </a:defRPr>
            </a:lvl4pPr>
            <a:lvl5pPr marL="1828800" algn="l" rtl="0" fontAlgn="base">
              <a:spcBef>
                <a:spcPct val="0"/>
              </a:spcBef>
              <a:spcAft>
                <a:spcPct val="0"/>
              </a:spcAft>
              <a:defRPr kern="1200">
                <a:solidFill>
                  <a:srgbClr val="006782"/>
                </a:solidFill>
                <a:latin typeface="Verdana" charset="0"/>
                <a:ea typeface="ＭＳ Ｐゴシック" charset="0"/>
                <a:cs typeface="ＭＳ Ｐゴシック" charset="0"/>
              </a:defRPr>
            </a:lvl5pPr>
            <a:lvl6pPr marL="2286000" algn="l" defTabSz="457200" rtl="0" eaLnBrk="1" latinLnBrk="0" hangingPunct="1">
              <a:defRPr kern="1200">
                <a:solidFill>
                  <a:srgbClr val="006782"/>
                </a:solidFill>
                <a:latin typeface="Verdana" charset="0"/>
                <a:ea typeface="ＭＳ Ｐゴシック" charset="0"/>
                <a:cs typeface="ＭＳ Ｐゴシック" charset="0"/>
              </a:defRPr>
            </a:lvl6pPr>
            <a:lvl7pPr marL="2743200" algn="l" defTabSz="457200" rtl="0" eaLnBrk="1" latinLnBrk="0" hangingPunct="1">
              <a:defRPr kern="1200">
                <a:solidFill>
                  <a:srgbClr val="006782"/>
                </a:solidFill>
                <a:latin typeface="Verdana" charset="0"/>
                <a:ea typeface="ＭＳ Ｐゴシック" charset="0"/>
                <a:cs typeface="ＭＳ Ｐゴシック" charset="0"/>
              </a:defRPr>
            </a:lvl7pPr>
            <a:lvl8pPr marL="3200400" algn="l" defTabSz="457200" rtl="0" eaLnBrk="1" latinLnBrk="0" hangingPunct="1">
              <a:defRPr kern="1200">
                <a:solidFill>
                  <a:srgbClr val="006782"/>
                </a:solidFill>
                <a:latin typeface="Verdana" charset="0"/>
                <a:ea typeface="ＭＳ Ｐゴシック" charset="0"/>
                <a:cs typeface="ＭＳ Ｐゴシック" charset="0"/>
              </a:defRPr>
            </a:lvl8pPr>
            <a:lvl9pPr marL="3657600" algn="l" defTabSz="457200" rtl="0" eaLnBrk="1" latinLnBrk="0" hangingPunct="1">
              <a:defRPr kern="1200">
                <a:solidFill>
                  <a:srgbClr val="006782"/>
                </a:solidFill>
                <a:latin typeface="Verdana" charset="0"/>
                <a:ea typeface="ＭＳ Ｐゴシック" charset="0"/>
                <a:cs typeface="ＭＳ Ｐゴシック" charset="0"/>
              </a:defRPr>
            </a:lvl9pPr>
          </a:lstStyle>
          <a:p>
            <a:pPr algn="ctr"/>
            <a:r>
              <a:rPr lang="fr-FR" sz="1400" dirty="0">
                <a:solidFill>
                  <a:schemeClr val="tx1">
                    <a:lumMod val="75000"/>
                    <a:lumOff val="25000"/>
                  </a:schemeClr>
                </a:solidFill>
                <a:latin typeface="+mn-lt"/>
              </a:rPr>
              <a:t>Pointeurs</a:t>
            </a:r>
            <a:endParaRPr lang="fr-FR" dirty="0">
              <a:solidFill>
                <a:schemeClr val="tx1">
                  <a:lumMod val="75000"/>
                  <a:lumOff val="25000"/>
                </a:schemeClr>
              </a:solidFill>
              <a:latin typeface="+mn-lt"/>
            </a:endParaRPr>
          </a:p>
        </p:txBody>
      </p:sp>
    </p:spTree>
    <p:extLst>
      <p:ext uri="{BB962C8B-B14F-4D97-AF65-F5344CB8AC3E}">
        <p14:creationId xmlns:p14="http://schemas.microsoft.com/office/powerpoint/2010/main" val="389855927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CDDF808-B04E-4F07-B87B-639CC077AA51}"/>
              </a:ext>
            </a:extLst>
          </p:cNvPr>
          <p:cNvSpPr>
            <a:spLocks noGrp="1"/>
          </p:cNvSpPr>
          <p:nvPr>
            <p:ph idx="1"/>
          </p:nvPr>
        </p:nvSpPr>
        <p:spPr>
          <a:xfrm>
            <a:off x="457200" y="1306324"/>
            <a:ext cx="8229600" cy="4999226"/>
          </a:xfrm>
        </p:spPr>
        <p:txBody>
          <a:bodyPr>
            <a:normAutofit fontScale="70000" lnSpcReduction="20000"/>
          </a:bodyPr>
          <a:lstStyle/>
          <a:p>
            <a:pPr marL="0" indent="0">
              <a:buNone/>
            </a:pPr>
            <a:r>
              <a:rPr lang="fr-BE" sz="4000" b="1" dirty="0"/>
              <a:t>3. Paramètre de fonction </a:t>
            </a:r>
            <a:r>
              <a:rPr lang="fr-BE" sz="4000" b="1" u="sng" dirty="0"/>
              <a:t>accessible en écriture</a:t>
            </a:r>
          </a:p>
          <a:p>
            <a:pPr marL="0" lvl="0" indent="0" defTabSz="387350" fontAlgn="auto">
              <a:spcBef>
                <a:spcPts val="0"/>
              </a:spcBef>
              <a:spcAft>
                <a:spcPts val="0"/>
              </a:spcAft>
              <a:buClr>
                <a:srgbClr val="5B9BD5">
                  <a:lumMod val="50000"/>
                </a:srgbClr>
              </a:buClr>
              <a:buNone/>
            </a:pPr>
            <a:endParaRPr lang="fr-BE" sz="1600" dirty="0">
              <a:solidFill>
                <a:prstClr val="black"/>
              </a:solidFill>
              <a:latin typeface="Consolas" panose="020B0609020204030204" pitchFamily="49" charset="0"/>
              <a:cs typeface="Consolas" panose="020B0609020204030204" pitchFamily="49" charset="0"/>
              <a:sym typeface="Symbol" pitchFamily="18" charset="2"/>
            </a:endParaRPr>
          </a:p>
          <a:p>
            <a:pPr marL="0" indent="0" defTabSz="387350">
              <a:spcBef>
                <a:spcPts val="0"/>
              </a:spcBef>
              <a:spcAft>
                <a:spcPts val="300"/>
              </a:spcAft>
              <a:buNone/>
            </a:pPr>
            <a:r>
              <a:rPr lang="fr-BE" sz="2900" dirty="0" err="1">
                <a:solidFill>
                  <a:schemeClr val="tx1"/>
                </a:solidFill>
                <a:latin typeface="Consolas" panose="020B0609020204030204" pitchFamily="49" charset="0"/>
                <a:cs typeface="Consolas" panose="020B0609020204030204" pitchFamily="49" charset="0"/>
              </a:rPr>
              <a:t>void</a:t>
            </a:r>
            <a:r>
              <a:rPr lang="fr-BE" sz="2900" dirty="0">
                <a:solidFill>
                  <a:schemeClr val="tx1"/>
                </a:solidFill>
                <a:latin typeface="Consolas" panose="020B0609020204030204" pitchFamily="49" charset="0"/>
                <a:cs typeface="Consolas" panose="020B0609020204030204" pitchFamily="49" charset="0"/>
              </a:rPr>
              <a:t> </a:t>
            </a:r>
            <a:r>
              <a:rPr lang="fr-BE" sz="2900" dirty="0" err="1">
                <a:solidFill>
                  <a:schemeClr val="tx1"/>
                </a:solidFill>
                <a:latin typeface="Consolas" panose="020B0609020204030204" pitchFamily="49" charset="0"/>
                <a:cs typeface="Consolas" panose="020B0609020204030204" pitchFamily="49" charset="0"/>
              </a:rPr>
              <a:t>montantTVAC</a:t>
            </a:r>
            <a:r>
              <a:rPr lang="fr-BE" sz="2900" dirty="0">
                <a:solidFill>
                  <a:schemeClr val="tx1"/>
                </a:solidFill>
                <a:latin typeface="Consolas" panose="020B0609020204030204" pitchFamily="49" charset="0"/>
                <a:cs typeface="Consolas" panose="020B0609020204030204" pitchFamily="49" charset="0"/>
              </a:rPr>
              <a:t>(double mnt, double tva) {	</a:t>
            </a:r>
          </a:p>
          <a:p>
            <a:pPr marL="0" indent="0" defTabSz="387350">
              <a:spcBef>
                <a:spcPts val="0"/>
              </a:spcBef>
              <a:spcAft>
                <a:spcPts val="300"/>
              </a:spcAft>
              <a:buNone/>
            </a:pPr>
            <a:r>
              <a:rPr lang="fr-BE" sz="2900" dirty="0">
                <a:solidFill>
                  <a:schemeClr val="tx1"/>
                </a:solidFill>
                <a:latin typeface="Consolas" panose="020B0609020204030204" pitchFamily="49" charset="0"/>
                <a:cs typeface="Consolas" panose="020B0609020204030204" pitchFamily="49" charset="0"/>
              </a:rPr>
              <a:t>	mnt *= (1 + tva);      </a:t>
            </a:r>
          </a:p>
          <a:p>
            <a:pPr marL="0" indent="0" defTabSz="387350">
              <a:spcBef>
                <a:spcPts val="0"/>
              </a:spcBef>
              <a:spcAft>
                <a:spcPts val="300"/>
              </a:spcAft>
              <a:buNone/>
            </a:pPr>
            <a:r>
              <a:rPr lang="fr-BE" sz="2900" dirty="0">
                <a:solidFill>
                  <a:schemeClr val="tx1"/>
                </a:solidFill>
                <a:latin typeface="Consolas" panose="020B0609020204030204" pitchFamily="49" charset="0"/>
                <a:cs typeface="Consolas" panose="020B0609020204030204" pitchFamily="49" charset="0"/>
              </a:rPr>
              <a:t>}</a:t>
            </a:r>
          </a:p>
          <a:p>
            <a:pPr marL="0" indent="0" defTabSz="387350">
              <a:spcBef>
                <a:spcPts val="0"/>
              </a:spcBef>
              <a:spcAft>
                <a:spcPts val="300"/>
              </a:spcAft>
              <a:buNone/>
            </a:pPr>
            <a:endParaRPr lang="en-GB" sz="2900" dirty="0">
              <a:solidFill>
                <a:schemeClr val="tx1"/>
              </a:solidFill>
              <a:latin typeface="Consolas" panose="020B0609020204030204" pitchFamily="49" charset="0"/>
              <a:cs typeface="Consolas" panose="020B0609020204030204" pitchFamily="49" charset="0"/>
            </a:endParaRPr>
          </a:p>
          <a:p>
            <a:pPr marL="0" lvl="0" indent="0" defTabSz="387350" fontAlgn="auto">
              <a:spcBef>
                <a:spcPts val="0"/>
              </a:spcBef>
              <a:spcAft>
                <a:spcPts val="300"/>
              </a:spcAft>
              <a:buClr>
                <a:srgbClr val="5B9BD5">
                  <a:lumMod val="50000"/>
                </a:srgbClr>
              </a:buClr>
              <a:buNone/>
            </a:pPr>
            <a:r>
              <a:rPr lang="fr-BE" sz="2900" dirty="0" err="1">
                <a:solidFill>
                  <a:schemeClr val="tx1"/>
                </a:solidFill>
                <a:latin typeface="Consolas" panose="020B0609020204030204" pitchFamily="49" charset="0"/>
                <a:cs typeface="Consolas" panose="020B0609020204030204" pitchFamily="49" charset="0"/>
                <a:sym typeface="Symbol" pitchFamily="18" charset="2"/>
              </a:rPr>
              <a:t>void</a:t>
            </a:r>
            <a:r>
              <a:rPr lang="fr-BE" sz="2900" dirty="0">
                <a:solidFill>
                  <a:schemeClr val="tx1"/>
                </a:solidFill>
                <a:latin typeface="Consolas" panose="020B0609020204030204" pitchFamily="49" charset="0"/>
                <a:cs typeface="Consolas" panose="020B0609020204030204" pitchFamily="49" charset="0"/>
                <a:sym typeface="Symbol" pitchFamily="18" charset="2"/>
              </a:rPr>
              <a:t> main(</a:t>
            </a:r>
            <a:r>
              <a:rPr lang="fr-BE" sz="2900" dirty="0" err="1">
                <a:solidFill>
                  <a:schemeClr val="tx1"/>
                </a:solidFill>
                <a:latin typeface="Consolas" panose="020B0609020204030204" pitchFamily="49" charset="0"/>
                <a:cs typeface="Consolas" panose="020B0609020204030204" pitchFamily="49" charset="0"/>
                <a:sym typeface="Symbol" pitchFamily="18" charset="2"/>
              </a:rPr>
              <a:t>void</a:t>
            </a:r>
            <a:r>
              <a:rPr lang="fr-BE" sz="2900" dirty="0">
                <a:solidFill>
                  <a:schemeClr val="tx1"/>
                </a:solidFill>
                <a:latin typeface="Consolas" panose="020B0609020204030204" pitchFamily="49" charset="0"/>
                <a:cs typeface="Consolas" panose="020B0609020204030204" pitchFamily="49" charset="0"/>
                <a:sym typeface="Symbol" pitchFamily="18" charset="2"/>
              </a:rPr>
              <a:t>) </a:t>
            </a:r>
            <a:r>
              <a:rPr lang="fr-BE" sz="2900" dirty="0">
                <a:solidFill>
                  <a:schemeClr val="tx1"/>
                </a:solidFill>
                <a:latin typeface="Consolas" panose="020B0609020204030204" pitchFamily="49" charset="0"/>
                <a:cs typeface="Consolas" panose="020B0609020204030204" pitchFamily="49" charset="0"/>
              </a:rPr>
              <a:t>{	</a:t>
            </a:r>
          </a:p>
          <a:p>
            <a:pPr marL="0" lvl="0" indent="0" defTabSz="387350" fontAlgn="auto">
              <a:spcBef>
                <a:spcPts val="0"/>
              </a:spcBef>
              <a:spcAft>
                <a:spcPts val="300"/>
              </a:spcAft>
              <a:buClr>
                <a:srgbClr val="5B9BD5">
                  <a:lumMod val="50000"/>
                </a:srgbClr>
              </a:buClr>
              <a:buNone/>
            </a:pPr>
            <a:r>
              <a:rPr lang="fr-BE" sz="2900" dirty="0">
                <a:solidFill>
                  <a:schemeClr val="tx1"/>
                </a:solidFill>
                <a:latin typeface="Consolas" panose="020B0609020204030204" pitchFamily="49" charset="0"/>
                <a:cs typeface="Consolas" panose="020B0609020204030204" pitchFamily="49" charset="0"/>
              </a:rPr>
              <a:t>	double montant = 100, tva = 0.21;	</a:t>
            </a:r>
          </a:p>
          <a:p>
            <a:pPr marL="0" lvl="0" indent="0" defTabSz="387350" fontAlgn="auto">
              <a:spcBef>
                <a:spcPts val="0"/>
              </a:spcBef>
              <a:spcAft>
                <a:spcPts val="300"/>
              </a:spcAft>
              <a:buClr>
                <a:srgbClr val="5B9BD5">
                  <a:lumMod val="50000"/>
                </a:srgbClr>
              </a:buClr>
              <a:buNone/>
            </a:pPr>
            <a:r>
              <a:rPr lang="fr-BE" sz="2900" dirty="0">
                <a:solidFill>
                  <a:schemeClr val="tx1"/>
                </a:solidFill>
                <a:latin typeface="Consolas" panose="020B0609020204030204" pitchFamily="49" charset="0"/>
                <a:cs typeface="Consolas" panose="020B0609020204030204" pitchFamily="49" charset="0"/>
              </a:rPr>
              <a:t>	</a:t>
            </a:r>
            <a:r>
              <a:rPr lang="fr-BE" sz="2900" dirty="0" err="1">
                <a:solidFill>
                  <a:schemeClr val="tx1"/>
                </a:solidFill>
                <a:latin typeface="Consolas" panose="020B0609020204030204" pitchFamily="49" charset="0"/>
                <a:cs typeface="Consolas" panose="020B0609020204030204" pitchFamily="49" charset="0"/>
              </a:rPr>
              <a:t>montantTVAC</a:t>
            </a:r>
            <a:r>
              <a:rPr lang="fr-BE" sz="2900" dirty="0">
                <a:solidFill>
                  <a:schemeClr val="tx1"/>
                </a:solidFill>
                <a:latin typeface="Consolas" panose="020B0609020204030204" pitchFamily="49" charset="0"/>
                <a:cs typeface="Consolas" panose="020B0609020204030204" pitchFamily="49" charset="0"/>
              </a:rPr>
              <a:t>(montant, tva );</a:t>
            </a:r>
          </a:p>
          <a:p>
            <a:pPr marL="0" lvl="0" indent="0" defTabSz="387350" fontAlgn="auto">
              <a:spcBef>
                <a:spcPts val="0"/>
              </a:spcBef>
              <a:spcAft>
                <a:spcPts val="300"/>
              </a:spcAft>
              <a:buClr>
                <a:srgbClr val="5B9BD5">
                  <a:lumMod val="50000"/>
                </a:srgbClr>
              </a:buClr>
              <a:buNone/>
            </a:pPr>
            <a:r>
              <a:rPr lang="fr-BE" sz="2900" dirty="0">
                <a:solidFill>
                  <a:schemeClr val="tx1"/>
                </a:solidFill>
                <a:latin typeface="Consolas" panose="020B0609020204030204" pitchFamily="49" charset="0"/>
                <a:cs typeface="Consolas" panose="020B0609020204030204" pitchFamily="49" charset="0"/>
              </a:rPr>
              <a:t>	printf("%.2f" , montant);</a:t>
            </a:r>
          </a:p>
          <a:p>
            <a:pPr marL="0" lvl="0" indent="0" defTabSz="387350" fontAlgn="auto">
              <a:spcBef>
                <a:spcPts val="0"/>
              </a:spcBef>
              <a:spcAft>
                <a:spcPts val="300"/>
              </a:spcAft>
              <a:buClr>
                <a:srgbClr val="5B9BD5">
                  <a:lumMod val="50000"/>
                </a:srgbClr>
              </a:buClr>
              <a:buNone/>
            </a:pPr>
            <a:r>
              <a:rPr lang="fr-BE" sz="2900" dirty="0">
                <a:solidFill>
                  <a:schemeClr val="tx1"/>
                </a:solidFill>
                <a:latin typeface="Consolas" panose="020B0609020204030204" pitchFamily="49" charset="0"/>
                <a:cs typeface="Consolas" panose="020B0609020204030204" pitchFamily="49" charset="0"/>
              </a:rPr>
              <a:t>	</a:t>
            </a:r>
            <a:r>
              <a:rPr lang="fr-BE" sz="2900" dirty="0" err="1">
                <a:solidFill>
                  <a:schemeClr val="tx1"/>
                </a:solidFill>
                <a:latin typeface="Consolas" panose="020B0609020204030204" pitchFamily="49" charset="0"/>
                <a:cs typeface="Consolas" panose="020B0609020204030204" pitchFamily="49" charset="0"/>
              </a:rPr>
              <a:t>getchar</a:t>
            </a:r>
            <a:r>
              <a:rPr lang="fr-BE" sz="2900" dirty="0">
                <a:solidFill>
                  <a:schemeClr val="tx1"/>
                </a:solidFill>
                <a:latin typeface="Consolas" panose="020B0609020204030204" pitchFamily="49" charset="0"/>
                <a:cs typeface="Consolas" panose="020B0609020204030204" pitchFamily="49" charset="0"/>
              </a:rPr>
              <a:t>();</a:t>
            </a:r>
          </a:p>
          <a:p>
            <a:pPr marL="0" indent="0" defTabSz="387350">
              <a:spcBef>
                <a:spcPts val="0"/>
              </a:spcBef>
              <a:spcAft>
                <a:spcPts val="300"/>
              </a:spcAft>
              <a:buNone/>
            </a:pPr>
            <a:r>
              <a:rPr lang="fr-BE" sz="2900" dirty="0">
                <a:solidFill>
                  <a:schemeClr val="tx1"/>
                </a:solidFill>
                <a:latin typeface="Consolas" panose="020B0609020204030204" pitchFamily="49" charset="0"/>
                <a:cs typeface="Consolas" panose="020B0609020204030204" pitchFamily="49" charset="0"/>
              </a:rPr>
              <a:t>} </a:t>
            </a:r>
          </a:p>
          <a:p>
            <a:pPr marL="0" indent="0">
              <a:buNone/>
            </a:pPr>
            <a:r>
              <a:rPr lang="fr-BE" dirty="0"/>
              <a:t>				</a:t>
            </a:r>
          </a:p>
          <a:p>
            <a:pPr marL="0" indent="0">
              <a:buNone/>
            </a:pPr>
            <a:endParaRPr lang="fr-BE" dirty="0"/>
          </a:p>
          <a:p>
            <a:pPr marL="0" indent="0">
              <a:buNone/>
            </a:pPr>
            <a:r>
              <a:rPr lang="fr-BE" dirty="0"/>
              <a:t>Pour récupérer la valeur modifiée, il faut…</a:t>
            </a:r>
          </a:p>
          <a:p>
            <a:r>
              <a:rPr lang="fr-BE" b="1" dirty="0">
                <a:solidFill>
                  <a:schemeClr val="accent2"/>
                </a:solidFill>
              </a:rPr>
              <a:t>renvoyer</a:t>
            </a:r>
            <a:r>
              <a:rPr lang="fr-BE" dirty="0">
                <a:solidFill>
                  <a:schemeClr val="accent2"/>
                </a:solidFill>
              </a:rPr>
              <a:t> </a:t>
            </a:r>
            <a:r>
              <a:rPr lang="fr-BE" b="1" dirty="0">
                <a:solidFill>
                  <a:schemeClr val="accent2"/>
                </a:solidFill>
              </a:rPr>
              <a:t>la valeur </a:t>
            </a:r>
            <a:r>
              <a:rPr lang="fr-BE" dirty="0"/>
              <a:t>modifiée à la fonction appelante</a:t>
            </a:r>
          </a:p>
          <a:p>
            <a:r>
              <a:rPr lang="fr-BE" dirty="0"/>
              <a:t>utiliser un </a:t>
            </a:r>
            <a:r>
              <a:rPr lang="fr-BE" sz="2900" b="1" dirty="0">
                <a:solidFill>
                  <a:schemeClr val="accent2"/>
                </a:solidFill>
              </a:rPr>
              <a:t>pointeur</a:t>
            </a:r>
          </a:p>
        </p:txBody>
      </p:sp>
      <p:pic>
        <p:nvPicPr>
          <p:cNvPr id="10" name="Image 9">
            <a:extLst>
              <a:ext uri="{FF2B5EF4-FFF2-40B4-BE49-F238E27FC236}">
                <a16:creationId xmlns:a16="http://schemas.microsoft.com/office/drawing/2014/main" id="{589AA450-A138-423F-9801-6FC0E956B069}"/>
              </a:ext>
            </a:extLst>
          </p:cNvPr>
          <p:cNvPicPr>
            <a:picLocks noChangeAspect="1"/>
          </p:cNvPicPr>
          <p:nvPr/>
        </p:nvPicPr>
        <p:blipFill rotWithShape="1">
          <a:blip r:embed="rId2"/>
          <a:srcRect b="16186"/>
          <a:stretch/>
        </p:blipFill>
        <p:spPr>
          <a:xfrm>
            <a:off x="2936014" y="4396981"/>
            <a:ext cx="2209800" cy="647700"/>
          </a:xfrm>
          <a:prstGeom prst="rect">
            <a:avLst/>
          </a:prstGeom>
          <a:ln>
            <a:solidFill>
              <a:schemeClr val="tx1"/>
            </a:solidFill>
          </a:ln>
        </p:spPr>
      </p:pic>
      <p:sp>
        <p:nvSpPr>
          <p:cNvPr id="3" name="Titre 2">
            <a:extLst>
              <a:ext uri="{FF2B5EF4-FFF2-40B4-BE49-F238E27FC236}">
                <a16:creationId xmlns:a16="http://schemas.microsoft.com/office/drawing/2014/main" id="{A35F9151-0832-4695-B3E9-52055AE02312}"/>
              </a:ext>
            </a:extLst>
          </p:cNvPr>
          <p:cNvSpPr>
            <a:spLocks noGrp="1"/>
          </p:cNvSpPr>
          <p:nvPr>
            <p:ph type="title"/>
          </p:nvPr>
        </p:nvSpPr>
        <p:spPr/>
        <p:txBody>
          <a:bodyPr/>
          <a:lstStyle/>
          <a:p>
            <a:r>
              <a:rPr lang="fr-BE" dirty="0"/>
              <a:t>Applications des pointeurs</a:t>
            </a:r>
          </a:p>
        </p:txBody>
      </p:sp>
      <p:sp>
        <p:nvSpPr>
          <p:cNvPr id="4" name="Espace réservé du numéro de diapositive 3">
            <a:extLst>
              <a:ext uri="{FF2B5EF4-FFF2-40B4-BE49-F238E27FC236}">
                <a16:creationId xmlns:a16="http://schemas.microsoft.com/office/drawing/2014/main" id="{BD06DDF9-4E72-4335-A999-F76D4F323AFC}"/>
              </a:ext>
            </a:extLst>
          </p:cNvPr>
          <p:cNvSpPr>
            <a:spLocks noGrp="1"/>
          </p:cNvSpPr>
          <p:nvPr>
            <p:ph type="sldNum" sz="quarter" idx="12"/>
          </p:nvPr>
        </p:nvSpPr>
        <p:spPr/>
        <p:txBody>
          <a:bodyPr/>
          <a:lstStyle/>
          <a:p>
            <a:pPr>
              <a:defRPr/>
            </a:pPr>
            <a:fld id="{21D20BD1-C8A5-4981-A535-F07207E69B1F}" type="slidenum">
              <a:rPr lang="fr-BE" smtClean="0"/>
              <a:pPr>
                <a:defRPr/>
              </a:pPr>
              <a:t>29</a:t>
            </a:fld>
            <a:endParaRPr lang="fr-BE" dirty="0"/>
          </a:p>
        </p:txBody>
      </p:sp>
      <p:sp>
        <p:nvSpPr>
          <p:cNvPr id="9" name="Légende : encadrée 8">
            <a:extLst>
              <a:ext uri="{FF2B5EF4-FFF2-40B4-BE49-F238E27FC236}">
                <a16:creationId xmlns:a16="http://schemas.microsoft.com/office/drawing/2014/main" id="{DF26229E-ABC1-4B03-8A44-73CC9A44FF68}"/>
              </a:ext>
            </a:extLst>
          </p:cNvPr>
          <p:cNvSpPr/>
          <p:nvPr/>
        </p:nvSpPr>
        <p:spPr>
          <a:xfrm>
            <a:off x="5848349" y="4396981"/>
            <a:ext cx="2724151" cy="647700"/>
          </a:xfrm>
          <a:prstGeom prst="borderCallout1">
            <a:avLst>
              <a:gd name="adj1" fmla="val 56985"/>
              <a:gd name="adj2" fmla="val -3455"/>
              <a:gd name="adj3" fmla="val 52206"/>
              <a:gd name="adj4" fmla="val -81222"/>
            </a:avLst>
          </a:prstGeom>
          <a:ln w="28575">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fr-BE" sz="2000" dirty="0">
                <a:solidFill>
                  <a:srgbClr val="C00000"/>
                </a:solidFill>
              </a:rPr>
              <a:t>Ce n'est pas le résultat attendu !</a:t>
            </a:r>
          </a:p>
        </p:txBody>
      </p:sp>
      <p:pic>
        <p:nvPicPr>
          <p:cNvPr id="8" name="Image 7">
            <a:extLst>
              <a:ext uri="{FF2B5EF4-FFF2-40B4-BE49-F238E27FC236}">
                <a16:creationId xmlns:a16="http://schemas.microsoft.com/office/drawing/2014/main" id="{CD0FD2B2-13D0-4AAC-B8A2-8DAAF3D3ABB5}"/>
              </a:ext>
            </a:extLst>
          </p:cNvPr>
          <p:cNvPicPr>
            <a:picLocks noChangeAspect="1"/>
          </p:cNvPicPr>
          <p:nvPr/>
        </p:nvPicPr>
        <p:blipFill rotWithShape="1">
          <a:blip r:embed="rId3"/>
          <a:srcRect t="18976" b="21487"/>
          <a:stretch/>
        </p:blipFill>
        <p:spPr>
          <a:xfrm rot="2212192">
            <a:off x="6221379" y="2717176"/>
            <a:ext cx="1843983" cy="666025"/>
          </a:xfrm>
          <a:prstGeom prst="rect">
            <a:avLst/>
          </a:prstGeom>
        </p:spPr>
      </p:pic>
      <p:sp>
        <p:nvSpPr>
          <p:cNvPr id="11" name="Espace réservé du pied de page 4">
            <a:extLst>
              <a:ext uri="{FF2B5EF4-FFF2-40B4-BE49-F238E27FC236}">
                <a16:creationId xmlns:a16="http://schemas.microsoft.com/office/drawing/2014/main" id="{A60C5877-8C13-4603-B355-7D6EB5CC028A}"/>
              </a:ext>
            </a:extLst>
          </p:cNvPr>
          <p:cNvSpPr txBox="1">
            <a:spLocks/>
          </p:cNvSpPr>
          <p:nvPr/>
        </p:nvSpPr>
        <p:spPr>
          <a:xfrm>
            <a:off x="2339975" y="6426054"/>
            <a:ext cx="4464050" cy="339725"/>
          </a:xfrm>
          <a:prstGeom prst="rect">
            <a:avLst/>
          </a:prstGeom>
        </p:spPr>
        <p:txBody>
          <a:bodyPr/>
          <a:lstStyle>
            <a:defPPr>
              <a:defRPr lang="fr-FR"/>
            </a:defPPr>
            <a:lvl1pPr algn="l" rtl="0" fontAlgn="base">
              <a:spcBef>
                <a:spcPct val="0"/>
              </a:spcBef>
              <a:spcAft>
                <a:spcPct val="0"/>
              </a:spcAft>
              <a:defRPr kern="1200">
                <a:solidFill>
                  <a:srgbClr val="006782"/>
                </a:solidFill>
                <a:latin typeface="Verdana" charset="0"/>
                <a:ea typeface="ＭＳ Ｐゴシック" charset="0"/>
                <a:cs typeface="ＭＳ Ｐゴシック" charset="0"/>
              </a:defRPr>
            </a:lvl1pPr>
            <a:lvl2pPr marL="457200" algn="l" rtl="0" fontAlgn="base">
              <a:spcBef>
                <a:spcPct val="0"/>
              </a:spcBef>
              <a:spcAft>
                <a:spcPct val="0"/>
              </a:spcAft>
              <a:defRPr kern="1200">
                <a:solidFill>
                  <a:srgbClr val="006782"/>
                </a:solidFill>
                <a:latin typeface="Verdana" charset="0"/>
                <a:ea typeface="ＭＳ Ｐゴシック" charset="0"/>
                <a:cs typeface="ＭＳ Ｐゴシック" charset="0"/>
              </a:defRPr>
            </a:lvl2pPr>
            <a:lvl3pPr marL="914400" algn="l" rtl="0" fontAlgn="base">
              <a:spcBef>
                <a:spcPct val="0"/>
              </a:spcBef>
              <a:spcAft>
                <a:spcPct val="0"/>
              </a:spcAft>
              <a:defRPr kern="1200">
                <a:solidFill>
                  <a:srgbClr val="006782"/>
                </a:solidFill>
                <a:latin typeface="Verdana" charset="0"/>
                <a:ea typeface="ＭＳ Ｐゴシック" charset="0"/>
                <a:cs typeface="ＭＳ Ｐゴシック" charset="0"/>
              </a:defRPr>
            </a:lvl3pPr>
            <a:lvl4pPr marL="1371600" algn="l" rtl="0" fontAlgn="base">
              <a:spcBef>
                <a:spcPct val="0"/>
              </a:spcBef>
              <a:spcAft>
                <a:spcPct val="0"/>
              </a:spcAft>
              <a:defRPr kern="1200">
                <a:solidFill>
                  <a:srgbClr val="006782"/>
                </a:solidFill>
                <a:latin typeface="Verdana" charset="0"/>
                <a:ea typeface="ＭＳ Ｐゴシック" charset="0"/>
                <a:cs typeface="ＭＳ Ｐゴシック" charset="0"/>
              </a:defRPr>
            </a:lvl4pPr>
            <a:lvl5pPr marL="1828800" algn="l" rtl="0" fontAlgn="base">
              <a:spcBef>
                <a:spcPct val="0"/>
              </a:spcBef>
              <a:spcAft>
                <a:spcPct val="0"/>
              </a:spcAft>
              <a:defRPr kern="1200">
                <a:solidFill>
                  <a:srgbClr val="006782"/>
                </a:solidFill>
                <a:latin typeface="Verdana" charset="0"/>
                <a:ea typeface="ＭＳ Ｐゴシック" charset="0"/>
                <a:cs typeface="ＭＳ Ｐゴシック" charset="0"/>
              </a:defRPr>
            </a:lvl5pPr>
            <a:lvl6pPr marL="2286000" algn="l" defTabSz="457200" rtl="0" eaLnBrk="1" latinLnBrk="0" hangingPunct="1">
              <a:defRPr kern="1200">
                <a:solidFill>
                  <a:srgbClr val="006782"/>
                </a:solidFill>
                <a:latin typeface="Verdana" charset="0"/>
                <a:ea typeface="ＭＳ Ｐゴシック" charset="0"/>
                <a:cs typeface="ＭＳ Ｐゴシック" charset="0"/>
              </a:defRPr>
            </a:lvl6pPr>
            <a:lvl7pPr marL="2743200" algn="l" defTabSz="457200" rtl="0" eaLnBrk="1" latinLnBrk="0" hangingPunct="1">
              <a:defRPr kern="1200">
                <a:solidFill>
                  <a:srgbClr val="006782"/>
                </a:solidFill>
                <a:latin typeface="Verdana" charset="0"/>
                <a:ea typeface="ＭＳ Ｐゴシック" charset="0"/>
                <a:cs typeface="ＭＳ Ｐゴシック" charset="0"/>
              </a:defRPr>
            </a:lvl7pPr>
            <a:lvl8pPr marL="3200400" algn="l" defTabSz="457200" rtl="0" eaLnBrk="1" latinLnBrk="0" hangingPunct="1">
              <a:defRPr kern="1200">
                <a:solidFill>
                  <a:srgbClr val="006782"/>
                </a:solidFill>
                <a:latin typeface="Verdana" charset="0"/>
                <a:ea typeface="ＭＳ Ｐゴシック" charset="0"/>
                <a:cs typeface="ＭＳ Ｐゴシック" charset="0"/>
              </a:defRPr>
            </a:lvl8pPr>
            <a:lvl9pPr marL="3657600" algn="l" defTabSz="457200" rtl="0" eaLnBrk="1" latinLnBrk="0" hangingPunct="1">
              <a:defRPr kern="1200">
                <a:solidFill>
                  <a:srgbClr val="006782"/>
                </a:solidFill>
                <a:latin typeface="Verdana" charset="0"/>
                <a:ea typeface="ＭＳ Ｐゴシック" charset="0"/>
                <a:cs typeface="ＭＳ Ｐゴシック" charset="0"/>
              </a:defRPr>
            </a:lvl9pPr>
          </a:lstStyle>
          <a:p>
            <a:pPr algn="ctr"/>
            <a:r>
              <a:rPr lang="fr-FR" sz="1400" dirty="0">
                <a:solidFill>
                  <a:schemeClr val="tx1">
                    <a:lumMod val="75000"/>
                    <a:lumOff val="25000"/>
                  </a:schemeClr>
                </a:solidFill>
                <a:latin typeface="+mn-lt"/>
              </a:rPr>
              <a:t>Pointeurs</a:t>
            </a:r>
            <a:endParaRPr lang="fr-FR" dirty="0">
              <a:solidFill>
                <a:schemeClr val="tx1">
                  <a:lumMod val="75000"/>
                  <a:lumOff val="25000"/>
                </a:schemeClr>
              </a:solidFill>
              <a:latin typeface="+mn-lt"/>
            </a:endParaRPr>
          </a:p>
        </p:txBody>
      </p:sp>
    </p:spTree>
    <p:extLst>
      <p:ext uri="{BB962C8B-B14F-4D97-AF65-F5344CB8AC3E}">
        <p14:creationId xmlns:p14="http://schemas.microsoft.com/office/powerpoint/2010/main" val="189901294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5" end="15"/>
                                            </p:txEl>
                                          </p:spTgt>
                                        </p:tgtEl>
                                        <p:attrNameLst>
                                          <p:attrName>style.visibility</p:attrName>
                                        </p:attrNameLst>
                                      </p:cBhvr>
                                      <p:to>
                                        <p:strVal val="visible"/>
                                      </p:to>
                                    </p:set>
                                    <p:animEffect transition="in" filter="fade">
                                      <p:cBhvr>
                                        <p:cTn id="7" dur="500"/>
                                        <p:tgtEl>
                                          <p:spTgt spid="2">
                                            <p:txEl>
                                              <p:pRg st="15" end="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6" end="16"/>
                                            </p:txEl>
                                          </p:spTgt>
                                        </p:tgtEl>
                                        <p:attrNameLst>
                                          <p:attrName>style.visibility</p:attrName>
                                        </p:attrNameLst>
                                      </p:cBhvr>
                                      <p:to>
                                        <p:strVal val="visible"/>
                                      </p:to>
                                    </p:set>
                                    <p:animEffect transition="in" filter="fade">
                                      <p:cBhvr>
                                        <p:cTn id="12" dur="500"/>
                                        <p:tgtEl>
                                          <p:spTgt spid="2">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e 32"/>
          <p:cNvGrpSpPr/>
          <p:nvPr/>
        </p:nvGrpSpPr>
        <p:grpSpPr>
          <a:xfrm>
            <a:off x="6334497" y="4822123"/>
            <a:ext cx="822661" cy="1129482"/>
            <a:chOff x="3923928" y="2823319"/>
            <a:chExt cx="822661" cy="1129482"/>
          </a:xfrm>
        </p:grpSpPr>
        <p:sp>
          <p:nvSpPr>
            <p:cNvPr id="36" name="ZoneTexte 35"/>
            <p:cNvSpPr txBox="1"/>
            <p:nvPr/>
          </p:nvSpPr>
          <p:spPr>
            <a:xfrm>
              <a:off x="4067944" y="2823319"/>
              <a:ext cx="470000" cy="400110"/>
            </a:xfrm>
            <a:prstGeom prst="rect">
              <a:avLst/>
            </a:prstGeom>
            <a:noFill/>
          </p:spPr>
          <p:txBody>
            <a:bodyPr wrap="none" rtlCol="0">
              <a:spAutoFit/>
            </a:bodyPr>
            <a:lstStyle/>
            <a:p>
              <a:r>
                <a:rPr lang="fr-BE" sz="2000" dirty="0">
                  <a:solidFill>
                    <a:schemeClr val="tx1"/>
                  </a:solidFill>
                  <a:latin typeface="+mn-lt"/>
                </a:rPr>
                <a:t>nb</a:t>
              </a:r>
            </a:p>
          </p:txBody>
        </p:sp>
        <p:sp>
          <p:nvSpPr>
            <p:cNvPr id="34" name="ZoneTexte 33"/>
            <p:cNvSpPr txBox="1"/>
            <p:nvPr/>
          </p:nvSpPr>
          <p:spPr>
            <a:xfrm>
              <a:off x="3923928" y="3645024"/>
              <a:ext cx="822661" cy="307777"/>
            </a:xfrm>
            <a:prstGeom prst="rect">
              <a:avLst/>
            </a:prstGeom>
            <a:noFill/>
          </p:spPr>
          <p:txBody>
            <a:bodyPr wrap="none" rtlCol="0">
              <a:spAutoFit/>
            </a:bodyPr>
            <a:lstStyle/>
            <a:p>
              <a:r>
                <a:rPr lang="fr-BE" sz="1400" dirty="0">
                  <a:solidFill>
                    <a:schemeClr val="tx1"/>
                  </a:solidFill>
                  <a:latin typeface="+mn-lt"/>
                </a:rPr>
                <a:t>0x1A5D</a:t>
              </a:r>
            </a:p>
          </p:txBody>
        </p:sp>
        <p:sp>
          <p:nvSpPr>
            <p:cNvPr id="35" name="ZoneTexte 34"/>
            <p:cNvSpPr txBox="1"/>
            <p:nvPr/>
          </p:nvSpPr>
          <p:spPr>
            <a:xfrm>
              <a:off x="4139952" y="3212976"/>
              <a:ext cx="321605" cy="369332"/>
            </a:xfrm>
            <a:prstGeom prst="rect">
              <a:avLst/>
            </a:prstGeom>
            <a:noFill/>
            <a:ln>
              <a:solidFill>
                <a:schemeClr val="accent6">
                  <a:lumMod val="75000"/>
                </a:schemeClr>
              </a:solidFill>
            </a:ln>
          </p:spPr>
          <p:txBody>
            <a:bodyPr wrap="square" rtlCol="0">
              <a:spAutoFit/>
            </a:bodyPr>
            <a:lstStyle/>
            <a:p>
              <a:r>
                <a:rPr lang="fr-BE" dirty="0">
                  <a:solidFill>
                    <a:schemeClr val="tx1"/>
                  </a:solidFill>
                  <a:latin typeface="+mn-lt"/>
                </a:rPr>
                <a:t>7</a:t>
              </a:r>
            </a:p>
          </p:txBody>
        </p:sp>
      </p:grpSp>
      <p:sp>
        <p:nvSpPr>
          <p:cNvPr id="2" name="Espace réservé du contenu 1"/>
          <p:cNvSpPr>
            <a:spLocks noGrp="1"/>
          </p:cNvSpPr>
          <p:nvPr>
            <p:ph idx="1"/>
          </p:nvPr>
        </p:nvSpPr>
        <p:spPr/>
        <p:txBody>
          <a:bodyPr/>
          <a:lstStyle/>
          <a:p>
            <a:pPr marL="0" indent="0">
              <a:spcBef>
                <a:spcPts val="0"/>
              </a:spcBef>
              <a:spcAft>
                <a:spcPts val="300"/>
              </a:spcAft>
              <a:buNone/>
            </a:pPr>
            <a:r>
              <a:rPr lang="fr-BE" sz="2000" dirty="0" err="1">
                <a:solidFill>
                  <a:schemeClr val="tx1"/>
                </a:solidFill>
                <a:latin typeface="Consolas" panose="020B0609020204030204" pitchFamily="49" charset="0"/>
              </a:rPr>
              <a:t>int</a:t>
            </a:r>
            <a:r>
              <a:rPr lang="fr-BE" sz="2000" dirty="0">
                <a:solidFill>
                  <a:schemeClr val="tx1"/>
                </a:solidFill>
                <a:latin typeface="Consolas" panose="020B0609020204030204" pitchFamily="49" charset="0"/>
              </a:rPr>
              <a:t> nb;</a:t>
            </a:r>
          </a:p>
          <a:p>
            <a:pPr marL="0" indent="0">
              <a:spcBef>
                <a:spcPts val="0"/>
              </a:spcBef>
              <a:spcAft>
                <a:spcPts val="300"/>
              </a:spcAft>
              <a:buNone/>
            </a:pPr>
            <a:r>
              <a:rPr lang="fr-BE" sz="2000" dirty="0" err="1">
                <a:solidFill>
                  <a:schemeClr val="tx1"/>
                </a:solidFill>
                <a:latin typeface="Consolas" panose="020B0609020204030204" pitchFamily="49" charset="0"/>
              </a:rPr>
              <a:t>int</a:t>
            </a:r>
            <a:r>
              <a:rPr lang="fr-BE" sz="2000" dirty="0">
                <a:solidFill>
                  <a:schemeClr val="tx1"/>
                </a:solidFill>
                <a:effectLst>
                  <a:glow rad="139700">
                    <a:schemeClr val="accent5">
                      <a:satMod val="175000"/>
                      <a:alpha val="40000"/>
                    </a:schemeClr>
                  </a:glow>
                </a:effectLst>
                <a:latin typeface="Consolas" panose="020B0609020204030204" pitchFamily="49" charset="0"/>
              </a:rPr>
              <a:t>*</a:t>
            </a:r>
            <a:r>
              <a:rPr lang="fr-BE" sz="2000" dirty="0">
                <a:solidFill>
                  <a:schemeClr val="tx1"/>
                </a:solidFill>
                <a:latin typeface="Consolas" panose="020B0609020204030204" pitchFamily="49" charset="0"/>
              </a:rPr>
              <a:t> </a:t>
            </a:r>
            <a:r>
              <a:rPr lang="fr-BE" sz="2000" dirty="0" err="1">
                <a:solidFill>
                  <a:schemeClr val="tx1"/>
                </a:solidFill>
                <a:latin typeface="Consolas" panose="020B0609020204030204" pitchFamily="49" charset="0"/>
              </a:rPr>
              <a:t>pNb</a:t>
            </a:r>
            <a:r>
              <a:rPr lang="fr-BE" sz="2000" dirty="0">
                <a:solidFill>
                  <a:schemeClr val="tx1"/>
                </a:solidFill>
                <a:latin typeface="Consolas" panose="020B0609020204030204" pitchFamily="49" charset="0"/>
              </a:rPr>
              <a:t> = </a:t>
            </a:r>
            <a:r>
              <a:rPr lang="fr-BE" sz="2000" dirty="0">
                <a:solidFill>
                  <a:schemeClr val="tx1"/>
                </a:solidFill>
                <a:effectLst>
                  <a:glow rad="139700">
                    <a:schemeClr val="accent5">
                      <a:satMod val="175000"/>
                      <a:alpha val="40000"/>
                    </a:schemeClr>
                  </a:glow>
                </a:effectLst>
                <a:latin typeface="Consolas" panose="020B0609020204030204" pitchFamily="49" charset="0"/>
              </a:rPr>
              <a:t>&amp;</a:t>
            </a:r>
            <a:r>
              <a:rPr lang="fr-BE" sz="2000" dirty="0">
                <a:solidFill>
                  <a:schemeClr val="tx1"/>
                </a:solidFill>
                <a:latin typeface="Consolas" panose="020B0609020204030204" pitchFamily="49" charset="0"/>
              </a:rPr>
              <a:t>nb;</a:t>
            </a:r>
          </a:p>
          <a:p>
            <a:pPr marL="0" indent="0">
              <a:spcBef>
                <a:spcPts val="0"/>
              </a:spcBef>
              <a:spcAft>
                <a:spcPts val="300"/>
              </a:spcAft>
              <a:buNone/>
            </a:pPr>
            <a:endParaRPr lang="fr-BE" dirty="0"/>
          </a:p>
          <a:p>
            <a:pPr marL="0" indent="0">
              <a:spcBef>
                <a:spcPts val="0"/>
              </a:spcBef>
              <a:spcAft>
                <a:spcPts val="300"/>
              </a:spcAft>
              <a:buNone/>
            </a:pPr>
            <a:r>
              <a:rPr lang="fr-BE" dirty="0"/>
              <a:t>La valeur de la variable </a:t>
            </a:r>
            <a:r>
              <a:rPr lang="fr-BE" dirty="0">
                <a:latin typeface="Consolas" panose="020B0609020204030204" pitchFamily="49" charset="0"/>
              </a:rPr>
              <a:t>nb</a:t>
            </a:r>
            <a:r>
              <a:rPr lang="fr-BE" dirty="0"/>
              <a:t> est "accessible" de deux façons :</a:t>
            </a:r>
          </a:p>
          <a:p>
            <a:pPr marL="0" indent="0">
              <a:spcBef>
                <a:spcPts val="0"/>
              </a:spcBef>
              <a:spcAft>
                <a:spcPts val="300"/>
              </a:spcAft>
              <a:buNone/>
            </a:pPr>
            <a:r>
              <a:rPr lang="fr-BE" sz="2000" dirty="0">
                <a:solidFill>
                  <a:schemeClr val="tx1"/>
                </a:solidFill>
                <a:latin typeface="Consolas" panose="020B0609020204030204" pitchFamily="49" charset="0"/>
              </a:rPr>
              <a:t>nb = 5;</a:t>
            </a:r>
          </a:p>
          <a:p>
            <a:pPr marL="0" indent="0">
              <a:spcBef>
                <a:spcPts val="0"/>
              </a:spcBef>
              <a:spcAft>
                <a:spcPts val="300"/>
              </a:spcAft>
              <a:buNone/>
            </a:pPr>
            <a:r>
              <a:rPr lang="fr-BE" sz="2000" b="1" dirty="0">
                <a:solidFill>
                  <a:schemeClr val="tx1"/>
                </a:solidFill>
                <a:effectLst>
                  <a:glow rad="139700">
                    <a:schemeClr val="accent5">
                      <a:satMod val="175000"/>
                      <a:alpha val="40000"/>
                    </a:schemeClr>
                  </a:glow>
                </a:effectLst>
                <a:latin typeface="Consolas" panose="020B0609020204030204" pitchFamily="49" charset="0"/>
              </a:rPr>
              <a:t>*</a:t>
            </a:r>
            <a:r>
              <a:rPr lang="fr-BE" sz="2000" dirty="0" err="1">
                <a:solidFill>
                  <a:schemeClr val="tx1"/>
                </a:solidFill>
                <a:latin typeface="Consolas" panose="020B0609020204030204" pitchFamily="49" charset="0"/>
              </a:rPr>
              <a:t>pNb</a:t>
            </a:r>
            <a:r>
              <a:rPr lang="fr-BE" sz="2000" dirty="0">
                <a:solidFill>
                  <a:schemeClr val="tx1"/>
                </a:solidFill>
                <a:latin typeface="Consolas" panose="020B0609020204030204" pitchFamily="49" charset="0"/>
              </a:rPr>
              <a:t> = 7;</a:t>
            </a:r>
            <a:endParaRPr lang="fr-BE" sz="2000" dirty="0">
              <a:solidFill>
                <a:schemeClr val="tx1"/>
              </a:solidFill>
            </a:endParaRPr>
          </a:p>
          <a:p>
            <a:endParaRPr lang="fr-BE" dirty="0"/>
          </a:p>
        </p:txBody>
      </p:sp>
      <p:sp>
        <p:nvSpPr>
          <p:cNvPr id="22" name="Rectangle 2"/>
          <p:cNvSpPr>
            <a:spLocks noGrp="1" noChangeArrowheads="1"/>
          </p:cNvSpPr>
          <p:nvPr>
            <p:ph type="title"/>
          </p:nvPr>
        </p:nvSpPr>
        <p:spPr/>
        <p:txBody>
          <a:bodyPr/>
          <a:lstStyle/>
          <a:p>
            <a:r>
              <a:rPr lang="fr-BE" dirty="0"/>
              <a:t>Notations</a:t>
            </a:r>
            <a:endParaRPr lang="en-US" dirty="0"/>
          </a:p>
        </p:txBody>
      </p:sp>
      <p:sp>
        <p:nvSpPr>
          <p:cNvPr id="4" name="Espace réservé du numéro de diapositive 3"/>
          <p:cNvSpPr>
            <a:spLocks noGrp="1"/>
          </p:cNvSpPr>
          <p:nvPr>
            <p:ph type="sldNum" sz="quarter" idx="12"/>
          </p:nvPr>
        </p:nvSpPr>
        <p:spPr/>
        <p:txBody>
          <a:bodyPr/>
          <a:lstStyle/>
          <a:p>
            <a:fld id="{21D20BD1-C8A5-4981-A535-F07207E69B1F}" type="slidenum">
              <a:rPr lang="fr-BE" smtClean="0"/>
              <a:pPr/>
              <a:t>3</a:t>
            </a:fld>
            <a:endParaRPr lang="fr-BE" dirty="0"/>
          </a:p>
        </p:txBody>
      </p:sp>
      <p:sp>
        <p:nvSpPr>
          <p:cNvPr id="5" name="Rectangle à coins arrondis 4"/>
          <p:cNvSpPr/>
          <p:nvPr/>
        </p:nvSpPr>
        <p:spPr>
          <a:xfrm>
            <a:off x="508000" y="4301321"/>
            <a:ext cx="2453557" cy="373688"/>
          </a:xfrm>
          <a:prstGeom prst="borderCallout1">
            <a:avLst>
              <a:gd name="adj1" fmla="val -14386"/>
              <a:gd name="adj2" fmla="val 7584"/>
              <a:gd name="adj3" fmla="val -91413"/>
              <a:gd name="adj4" fmla="val 5147"/>
            </a:avLst>
          </a:prstGeom>
          <a:ln/>
        </p:spPr>
        <p:style>
          <a:lnRef idx="2">
            <a:schemeClr val="accent5"/>
          </a:lnRef>
          <a:fillRef idx="1">
            <a:schemeClr val="lt1"/>
          </a:fillRef>
          <a:effectRef idx="0">
            <a:schemeClr val="accent5"/>
          </a:effectRef>
          <a:fontRef idx="minor">
            <a:schemeClr val="dk1"/>
          </a:fontRef>
        </p:style>
        <p:txBody>
          <a:bodyPr rtlCol="0" anchor="ctr"/>
          <a:lstStyle/>
          <a:p>
            <a:r>
              <a:rPr lang="fr-BE" sz="1800" dirty="0">
                <a:solidFill>
                  <a:schemeClr val="accent5"/>
                </a:solidFill>
              </a:rPr>
              <a:t>opérateur d'indirection</a:t>
            </a:r>
          </a:p>
        </p:txBody>
      </p:sp>
      <p:grpSp>
        <p:nvGrpSpPr>
          <p:cNvPr id="6" name="Groupe 5"/>
          <p:cNvGrpSpPr/>
          <p:nvPr/>
        </p:nvGrpSpPr>
        <p:grpSpPr>
          <a:xfrm>
            <a:off x="6334497" y="4822123"/>
            <a:ext cx="822661" cy="1129482"/>
            <a:chOff x="3923928" y="2823319"/>
            <a:chExt cx="822661" cy="1129482"/>
          </a:xfrm>
        </p:grpSpPr>
        <p:sp>
          <p:nvSpPr>
            <p:cNvPr id="7" name="ZoneTexte 6"/>
            <p:cNvSpPr txBox="1"/>
            <p:nvPr/>
          </p:nvSpPr>
          <p:spPr>
            <a:xfrm>
              <a:off x="3923928" y="3645024"/>
              <a:ext cx="822661" cy="307777"/>
            </a:xfrm>
            <a:prstGeom prst="rect">
              <a:avLst/>
            </a:prstGeom>
            <a:noFill/>
          </p:spPr>
          <p:txBody>
            <a:bodyPr wrap="none" rtlCol="0">
              <a:spAutoFit/>
            </a:bodyPr>
            <a:lstStyle/>
            <a:p>
              <a:r>
                <a:rPr lang="fr-BE" sz="1400" dirty="0">
                  <a:solidFill>
                    <a:schemeClr val="tx1"/>
                  </a:solidFill>
                  <a:latin typeface="+mn-lt"/>
                </a:rPr>
                <a:t>0x1A5D</a:t>
              </a:r>
            </a:p>
          </p:txBody>
        </p:sp>
        <p:sp>
          <p:nvSpPr>
            <p:cNvPr id="8" name="ZoneTexte 7"/>
            <p:cNvSpPr txBox="1"/>
            <p:nvPr/>
          </p:nvSpPr>
          <p:spPr>
            <a:xfrm>
              <a:off x="4139952" y="3212976"/>
              <a:ext cx="321605" cy="369332"/>
            </a:xfrm>
            <a:prstGeom prst="rect">
              <a:avLst/>
            </a:prstGeom>
            <a:noFill/>
            <a:ln w="28575">
              <a:solidFill>
                <a:schemeClr val="accent6">
                  <a:lumMod val="75000"/>
                </a:schemeClr>
              </a:solidFill>
            </a:ln>
          </p:spPr>
          <p:txBody>
            <a:bodyPr wrap="square" rtlCol="0">
              <a:spAutoFit/>
            </a:bodyPr>
            <a:lstStyle/>
            <a:p>
              <a:endParaRPr lang="fr-BE" dirty="0">
                <a:solidFill>
                  <a:schemeClr val="tx1"/>
                </a:solidFill>
                <a:latin typeface="+mn-lt"/>
              </a:endParaRPr>
            </a:p>
          </p:txBody>
        </p:sp>
        <p:sp>
          <p:nvSpPr>
            <p:cNvPr id="9" name="ZoneTexte 8"/>
            <p:cNvSpPr txBox="1"/>
            <p:nvPr/>
          </p:nvSpPr>
          <p:spPr>
            <a:xfrm>
              <a:off x="4067944" y="2823319"/>
              <a:ext cx="470000" cy="400110"/>
            </a:xfrm>
            <a:prstGeom prst="rect">
              <a:avLst/>
            </a:prstGeom>
            <a:noFill/>
          </p:spPr>
          <p:txBody>
            <a:bodyPr wrap="none" rtlCol="0">
              <a:spAutoFit/>
            </a:bodyPr>
            <a:lstStyle/>
            <a:p>
              <a:r>
                <a:rPr lang="fr-BE" sz="2000" dirty="0">
                  <a:solidFill>
                    <a:schemeClr val="tx1"/>
                  </a:solidFill>
                  <a:latin typeface="+mn-lt"/>
                </a:rPr>
                <a:t>nb</a:t>
              </a:r>
            </a:p>
          </p:txBody>
        </p:sp>
      </p:grpSp>
      <p:grpSp>
        <p:nvGrpSpPr>
          <p:cNvPr id="10" name="Groupe 9"/>
          <p:cNvGrpSpPr/>
          <p:nvPr/>
        </p:nvGrpSpPr>
        <p:grpSpPr>
          <a:xfrm>
            <a:off x="4013756" y="4822123"/>
            <a:ext cx="1355127" cy="1129482"/>
            <a:chOff x="3923928" y="2823319"/>
            <a:chExt cx="1140181" cy="1129482"/>
          </a:xfrm>
        </p:grpSpPr>
        <p:sp>
          <p:nvSpPr>
            <p:cNvPr id="11" name="ZoneTexte 10"/>
            <p:cNvSpPr txBox="1"/>
            <p:nvPr/>
          </p:nvSpPr>
          <p:spPr>
            <a:xfrm>
              <a:off x="4139952" y="3212976"/>
              <a:ext cx="924157" cy="400110"/>
            </a:xfrm>
            <a:prstGeom prst="rect">
              <a:avLst/>
            </a:prstGeom>
            <a:noFill/>
            <a:ln w="19050">
              <a:solidFill>
                <a:schemeClr val="accent6">
                  <a:lumMod val="75000"/>
                </a:schemeClr>
              </a:solidFill>
            </a:ln>
          </p:spPr>
          <p:txBody>
            <a:bodyPr wrap="none" rtlCol="0">
              <a:spAutoFit/>
            </a:bodyPr>
            <a:lstStyle/>
            <a:p>
              <a:r>
                <a:rPr lang="fr-BE" sz="2000" dirty="0">
                  <a:solidFill>
                    <a:schemeClr val="tx1"/>
                  </a:solidFill>
                  <a:latin typeface="+mn-lt"/>
                </a:rPr>
                <a:t>0x1A5D</a:t>
              </a:r>
            </a:p>
          </p:txBody>
        </p:sp>
        <p:sp>
          <p:nvSpPr>
            <p:cNvPr id="12" name="ZoneTexte 11"/>
            <p:cNvSpPr txBox="1"/>
            <p:nvPr/>
          </p:nvSpPr>
          <p:spPr>
            <a:xfrm>
              <a:off x="4067944" y="2823319"/>
              <a:ext cx="551904" cy="400110"/>
            </a:xfrm>
            <a:prstGeom prst="rect">
              <a:avLst/>
            </a:prstGeom>
            <a:noFill/>
          </p:spPr>
          <p:txBody>
            <a:bodyPr wrap="none" rtlCol="0">
              <a:spAutoFit/>
            </a:bodyPr>
            <a:lstStyle/>
            <a:p>
              <a:r>
                <a:rPr lang="fr-BE" sz="2000" dirty="0" err="1">
                  <a:solidFill>
                    <a:schemeClr val="tx1"/>
                  </a:solidFill>
                  <a:latin typeface="+mn-lt"/>
                </a:rPr>
                <a:t>pNb</a:t>
              </a:r>
              <a:endParaRPr lang="fr-BE" sz="2000" dirty="0">
                <a:solidFill>
                  <a:schemeClr val="tx1"/>
                </a:solidFill>
                <a:latin typeface="+mn-lt"/>
              </a:endParaRPr>
            </a:p>
          </p:txBody>
        </p:sp>
        <p:sp>
          <p:nvSpPr>
            <p:cNvPr id="13" name="ZoneTexte 12"/>
            <p:cNvSpPr txBox="1"/>
            <p:nvPr/>
          </p:nvSpPr>
          <p:spPr>
            <a:xfrm>
              <a:off x="3923928" y="3645024"/>
              <a:ext cx="709708" cy="307777"/>
            </a:xfrm>
            <a:prstGeom prst="rect">
              <a:avLst/>
            </a:prstGeom>
            <a:noFill/>
          </p:spPr>
          <p:txBody>
            <a:bodyPr wrap="none" rtlCol="0">
              <a:spAutoFit/>
            </a:bodyPr>
            <a:lstStyle/>
            <a:p>
              <a:r>
                <a:rPr lang="fr-BE" sz="1400" dirty="0">
                  <a:solidFill>
                    <a:schemeClr val="bg1">
                      <a:lumMod val="50000"/>
                    </a:schemeClr>
                  </a:solidFill>
                  <a:latin typeface="+mn-lt"/>
                </a:rPr>
                <a:t>0xC1BA</a:t>
              </a:r>
            </a:p>
          </p:txBody>
        </p:sp>
      </p:grpSp>
      <p:sp>
        <p:nvSpPr>
          <p:cNvPr id="14" name="ZoneTexte 13"/>
          <p:cNvSpPr txBox="1"/>
          <p:nvPr/>
        </p:nvSpPr>
        <p:spPr>
          <a:xfrm>
            <a:off x="1992681" y="3516792"/>
            <a:ext cx="6582251" cy="476726"/>
          </a:xfrm>
          <a:prstGeom prst="roundRect">
            <a:avLst/>
          </a:prstGeom>
          <a:ln/>
        </p:spPr>
        <p:style>
          <a:lnRef idx="2">
            <a:schemeClr val="accent3"/>
          </a:lnRef>
          <a:fillRef idx="1">
            <a:schemeClr val="lt1"/>
          </a:fillRef>
          <a:effectRef idx="0">
            <a:schemeClr val="accent3"/>
          </a:effectRef>
          <a:fontRef idx="minor">
            <a:schemeClr val="dk1"/>
          </a:fontRef>
        </p:style>
        <p:txBody>
          <a:bodyPr wrap="none" rtlCol="0">
            <a:spAutoFit/>
          </a:bodyPr>
          <a:lstStyle/>
          <a:p>
            <a:r>
              <a:rPr lang="fr-BE" sz="2200" dirty="0">
                <a:solidFill>
                  <a:schemeClr val="accent3"/>
                </a:solidFill>
                <a:latin typeface="+mn-lt"/>
              </a:rPr>
              <a:t>La valeur de la variable dont l'adresse est dans </a:t>
            </a:r>
            <a:r>
              <a:rPr lang="fr-BE" sz="2000" dirty="0" err="1">
                <a:solidFill>
                  <a:schemeClr val="accent3"/>
                </a:solidFill>
                <a:latin typeface="Consolas" pitchFamily="49" charset="0"/>
              </a:rPr>
              <a:t>pNb</a:t>
            </a:r>
            <a:endParaRPr lang="fr-BE" sz="2200" dirty="0">
              <a:solidFill>
                <a:schemeClr val="accent3"/>
              </a:solidFill>
              <a:latin typeface="Consolas" pitchFamily="49" charset="0"/>
            </a:endParaRPr>
          </a:p>
        </p:txBody>
      </p:sp>
      <p:sp>
        <p:nvSpPr>
          <p:cNvPr id="15" name="ZoneTexte 14"/>
          <p:cNvSpPr txBox="1"/>
          <p:nvPr/>
        </p:nvSpPr>
        <p:spPr>
          <a:xfrm>
            <a:off x="5063724" y="3555533"/>
            <a:ext cx="2867426" cy="374571"/>
          </a:xfrm>
          <a:prstGeom prst="roundRect">
            <a:avLst/>
          </a:prstGeom>
          <a:solidFill>
            <a:schemeClr val="bg1"/>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lIns="0" tIns="0" rIns="0" bIns="0" rtlCol="0">
            <a:spAutoFit/>
          </a:bodyPr>
          <a:lstStyle/>
          <a:p>
            <a:pPr algn="ctr"/>
            <a:r>
              <a:rPr lang="fr-BE" sz="2200" dirty="0">
                <a:solidFill>
                  <a:schemeClr val="accent3"/>
                </a:solidFill>
              </a:rPr>
              <a:t>pointée par</a:t>
            </a:r>
            <a:endParaRPr lang="fr-BE" sz="2200" dirty="0">
              <a:solidFill>
                <a:schemeClr val="accent3"/>
              </a:solidFill>
              <a:latin typeface="Consolas" pitchFamily="49" charset="0"/>
            </a:endParaRPr>
          </a:p>
        </p:txBody>
      </p:sp>
      <p:sp>
        <p:nvSpPr>
          <p:cNvPr id="20" name="ZoneTexte 19"/>
          <p:cNvSpPr txBox="1"/>
          <p:nvPr/>
        </p:nvSpPr>
        <p:spPr>
          <a:xfrm>
            <a:off x="6550521" y="5227566"/>
            <a:ext cx="321605" cy="369332"/>
          </a:xfrm>
          <a:prstGeom prst="rect">
            <a:avLst/>
          </a:prstGeom>
          <a:noFill/>
        </p:spPr>
        <p:txBody>
          <a:bodyPr wrap="square" rtlCol="0">
            <a:spAutoFit/>
          </a:bodyPr>
          <a:lstStyle/>
          <a:p>
            <a:r>
              <a:rPr lang="fr-BE" dirty="0">
                <a:solidFill>
                  <a:schemeClr val="tx1"/>
                </a:solidFill>
                <a:latin typeface="+mn-lt"/>
              </a:rPr>
              <a:t>5</a:t>
            </a:r>
          </a:p>
        </p:txBody>
      </p:sp>
      <p:sp>
        <p:nvSpPr>
          <p:cNvPr id="21" name="Espace réservé du pied de page 4">
            <a:extLst>
              <a:ext uri="{FF2B5EF4-FFF2-40B4-BE49-F238E27FC236}">
                <a16:creationId xmlns:a16="http://schemas.microsoft.com/office/drawing/2014/main" id="{7859B06A-A352-4374-8D8C-42E8422D10E9}"/>
              </a:ext>
            </a:extLst>
          </p:cNvPr>
          <p:cNvSpPr>
            <a:spLocks noGrp="1"/>
          </p:cNvSpPr>
          <p:nvPr>
            <p:ph type="ftr" sz="quarter" idx="11"/>
          </p:nvPr>
        </p:nvSpPr>
        <p:spPr>
          <a:xfrm>
            <a:off x="2339975" y="6426054"/>
            <a:ext cx="4464050" cy="339725"/>
          </a:xfrm>
        </p:spPr>
        <p:txBody>
          <a:bodyPr/>
          <a:lstStyle/>
          <a:p>
            <a:r>
              <a:rPr lang="fr-FR" dirty="0"/>
              <a:t>Pointeurs</a:t>
            </a:r>
          </a:p>
        </p:txBody>
      </p:sp>
    </p:spTree>
    <p:extLst>
      <p:ext uri="{BB962C8B-B14F-4D97-AF65-F5344CB8AC3E}">
        <p14:creationId xmlns:p14="http://schemas.microsoft.com/office/powerpoint/2010/main" val="203302411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20"/>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15" grpId="0" animBg="1"/>
      <p:bldP spid="20" grpId="0"/>
      <p:bldP spid="20"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4E54860E-18F1-4AC1-9E03-3C621AC817E0}"/>
              </a:ext>
            </a:extLst>
          </p:cNvPr>
          <p:cNvSpPr>
            <a:spLocks noGrp="1"/>
          </p:cNvSpPr>
          <p:nvPr>
            <p:ph idx="1"/>
          </p:nvPr>
        </p:nvSpPr>
        <p:spPr>
          <a:xfrm>
            <a:off x="457200" y="1306324"/>
            <a:ext cx="8610600" cy="4819839"/>
          </a:xfrm>
        </p:spPr>
        <p:txBody>
          <a:bodyPr/>
          <a:lstStyle/>
          <a:p>
            <a:r>
              <a:rPr lang="fr-BE" b="1" dirty="0">
                <a:solidFill>
                  <a:schemeClr val="accent2"/>
                </a:solidFill>
              </a:rPr>
              <a:t>Renvoyer</a:t>
            </a:r>
            <a:r>
              <a:rPr lang="fr-BE" dirty="0">
                <a:solidFill>
                  <a:schemeClr val="accent2"/>
                </a:solidFill>
              </a:rPr>
              <a:t> </a:t>
            </a:r>
            <a:r>
              <a:rPr lang="fr-BE" b="1" dirty="0">
                <a:solidFill>
                  <a:schemeClr val="accent2"/>
                </a:solidFill>
              </a:rPr>
              <a:t>la valeur </a:t>
            </a:r>
            <a:r>
              <a:rPr lang="fr-BE" dirty="0"/>
              <a:t>à la fonction appelante</a:t>
            </a:r>
          </a:p>
          <a:p>
            <a:pPr marL="0" indent="0" defTabSz="387350">
              <a:spcBef>
                <a:spcPts val="0"/>
              </a:spcBef>
              <a:spcAft>
                <a:spcPts val="0"/>
              </a:spcAft>
              <a:buNone/>
            </a:pPr>
            <a:endParaRPr lang="fr-BE" sz="1600" dirty="0">
              <a:solidFill>
                <a:prstClr val="black"/>
              </a:solidFill>
              <a:latin typeface="Consolas" panose="020B0609020204030204" pitchFamily="49" charset="0"/>
              <a:cs typeface="Consolas" panose="020B0609020204030204" pitchFamily="49" charset="0"/>
            </a:endParaRPr>
          </a:p>
          <a:p>
            <a:pPr marL="0" indent="0" defTabSz="387350">
              <a:spcBef>
                <a:spcPts val="0"/>
              </a:spcBef>
              <a:spcAft>
                <a:spcPts val="300"/>
              </a:spcAft>
              <a:buNone/>
            </a:pPr>
            <a:r>
              <a:rPr lang="fr-BE" sz="2000" dirty="0">
                <a:solidFill>
                  <a:prstClr val="black"/>
                </a:solidFill>
                <a:latin typeface="Consolas" panose="020B0609020204030204" pitchFamily="49" charset="0"/>
                <a:cs typeface="Consolas" panose="020B0609020204030204" pitchFamily="49" charset="0"/>
              </a:rPr>
              <a:t>double </a:t>
            </a:r>
            <a:r>
              <a:rPr lang="fr-BE" sz="2000" dirty="0" err="1">
                <a:solidFill>
                  <a:schemeClr val="tx1"/>
                </a:solidFill>
                <a:latin typeface="Consolas" panose="020B0609020204030204" pitchFamily="49" charset="0"/>
                <a:cs typeface="Consolas" panose="020B0609020204030204" pitchFamily="49" charset="0"/>
              </a:rPr>
              <a:t>montantTVAC</a:t>
            </a:r>
            <a:r>
              <a:rPr lang="fr-BE" sz="2000" dirty="0">
                <a:solidFill>
                  <a:prstClr val="black"/>
                </a:solidFill>
                <a:latin typeface="Consolas" panose="020B0609020204030204" pitchFamily="49" charset="0"/>
                <a:cs typeface="Consolas" panose="020B0609020204030204" pitchFamily="49" charset="0"/>
              </a:rPr>
              <a:t>(double mnt, double tva) {	</a:t>
            </a:r>
          </a:p>
          <a:p>
            <a:pPr marL="0" indent="0" defTabSz="387350">
              <a:spcBef>
                <a:spcPts val="0"/>
              </a:spcBef>
              <a:spcAft>
                <a:spcPts val="300"/>
              </a:spcAft>
              <a:buNone/>
            </a:pPr>
            <a:r>
              <a:rPr lang="fr-BE" sz="2000" dirty="0">
                <a:solidFill>
                  <a:prstClr val="black"/>
                </a:solidFill>
                <a:latin typeface="Consolas" panose="020B0609020204030204" pitchFamily="49" charset="0"/>
                <a:cs typeface="Consolas" panose="020B0609020204030204" pitchFamily="49" charset="0"/>
              </a:rPr>
              <a:t>	</a:t>
            </a:r>
            <a:r>
              <a:rPr lang="fr-BE" sz="2000" dirty="0">
                <a:effectLst>
                  <a:glow rad="139700">
                    <a:schemeClr val="accent5">
                      <a:satMod val="175000"/>
                      <a:alpha val="40000"/>
                    </a:schemeClr>
                  </a:glow>
                </a:effectLst>
                <a:latin typeface="Consolas" panose="020B0609020204030204" pitchFamily="49" charset="0"/>
              </a:rPr>
              <a:t>return</a:t>
            </a:r>
            <a:r>
              <a:rPr lang="fr-BE" sz="2000" dirty="0">
                <a:solidFill>
                  <a:prstClr val="black"/>
                </a:solidFill>
                <a:latin typeface="Consolas" panose="020B0609020204030204" pitchFamily="49" charset="0"/>
                <a:cs typeface="Consolas" panose="020B0609020204030204" pitchFamily="49" charset="0"/>
              </a:rPr>
              <a:t> mnt * (1 + tva);      </a:t>
            </a:r>
          </a:p>
          <a:p>
            <a:pPr marL="0" indent="0" defTabSz="387350">
              <a:spcBef>
                <a:spcPts val="0"/>
              </a:spcBef>
              <a:spcAft>
                <a:spcPts val="300"/>
              </a:spcAft>
              <a:buNone/>
            </a:pPr>
            <a:r>
              <a:rPr lang="fr-BE" sz="2000" dirty="0">
                <a:solidFill>
                  <a:prstClr val="black"/>
                </a:solidFill>
                <a:latin typeface="Consolas" panose="020B0609020204030204" pitchFamily="49" charset="0"/>
                <a:cs typeface="Consolas" panose="020B0609020204030204" pitchFamily="49" charset="0"/>
              </a:rPr>
              <a:t>}</a:t>
            </a:r>
          </a:p>
          <a:p>
            <a:pPr marL="0" lvl="0" indent="0" defTabSz="387350" fontAlgn="auto">
              <a:spcBef>
                <a:spcPts val="0"/>
              </a:spcBef>
              <a:spcAft>
                <a:spcPts val="300"/>
              </a:spcAft>
              <a:buClr>
                <a:srgbClr val="5B9BD5">
                  <a:lumMod val="50000"/>
                </a:srgbClr>
              </a:buClr>
              <a:buNone/>
            </a:pPr>
            <a:endParaRPr lang="fr-BE" sz="2000" dirty="0">
              <a:solidFill>
                <a:prstClr val="black"/>
              </a:solidFill>
              <a:latin typeface="Consolas" panose="020B0609020204030204" pitchFamily="49" charset="0"/>
              <a:cs typeface="Consolas" panose="020B0609020204030204" pitchFamily="49" charset="0"/>
            </a:endParaRPr>
          </a:p>
          <a:p>
            <a:pPr marL="0" lvl="0" indent="0" defTabSz="387350" fontAlgn="auto">
              <a:spcBef>
                <a:spcPts val="0"/>
              </a:spcBef>
              <a:spcAft>
                <a:spcPts val="300"/>
              </a:spcAft>
              <a:buClr>
                <a:srgbClr val="5B9BD5">
                  <a:lumMod val="50000"/>
                </a:srgbClr>
              </a:buClr>
              <a:buNone/>
            </a:pPr>
            <a:r>
              <a:rPr lang="fr-BE" sz="2000" dirty="0" err="1">
                <a:solidFill>
                  <a:prstClr val="black"/>
                </a:solidFill>
                <a:latin typeface="Consolas" panose="020B0609020204030204" pitchFamily="49" charset="0"/>
                <a:cs typeface="Consolas" panose="020B0609020204030204" pitchFamily="49" charset="0"/>
              </a:rPr>
              <a:t>void</a:t>
            </a:r>
            <a:r>
              <a:rPr lang="fr-BE" sz="2000" dirty="0">
                <a:solidFill>
                  <a:prstClr val="black"/>
                </a:solidFill>
                <a:latin typeface="Consolas" panose="020B0609020204030204" pitchFamily="49" charset="0"/>
                <a:cs typeface="Consolas" panose="020B0609020204030204" pitchFamily="49" charset="0"/>
              </a:rPr>
              <a:t> main(</a:t>
            </a:r>
            <a:r>
              <a:rPr lang="fr-BE" sz="2000" dirty="0" err="1">
                <a:solidFill>
                  <a:prstClr val="black"/>
                </a:solidFill>
                <a:latin typeface="Consolas" panose="020B0609020204030204" pitchFamily="49" charset="0"/>
                <a:cs typeface="Consolas" panose="020B0609020204030204" pitchFamily="49" charset="0"/>
              </a:rPr>
              <a:t>void</a:t>
            </a:r>
            <a:r>
              <a:rPr lang="fr-BE" sz="2000" dirty="0">
                <a:solidFill>
                  <a:prstClr val="black"/>
                </a:solidFill>
                <a:latin typeface="Consolas" panose="020B0609020204030204" pitchFamily="49" charset="0"/>
                <a:cs typeface="Consolas" panose="020B0609020204030204" pitchFamily="49" charset="0"/>
              </a:rPr>
              <a:t>) {	</a:t>
            </a:r>
          </a:p>
          <a:p>
            <a:pPr marL="0" lvl="0" indent="0" defTabSz="387350" fontAlgn="auto">
              <a:spcBef>
                <a:spcPts val="0"/>
              </a:spcBef>
              <a:spcAft>
                <a:spcPts val="300"/>
              </a:spcAft>
              <a:buClr>
                <a:srgbClr val="5B9BD5">
                  <a:lumMod val="50000"/>
                </a:srgbClr>
              </a:buClr>
              <a:buNone/>
            </a:pPr>
            <a:r>
              <a:rPr lang="fr-BE" sz="2000" dirty="0">
                <a:solidFill>
                  <a:prstClr val="black"/>
                </a:solidFill>
                <a:latin typeface="Consolas" panose="020B0609020204030204" pitchFamily="49" charset="0"/>
                <a:cs typeface="Consolas" panose="020B0609020204030204" pitchFamily="49" charset="0"/>
              </a:rPr>
              <a:t>	double montant = 100, tva = 0.21;	</a:t>
            </a:r>
          </a:p>
          <a:p>
            <a:pPr marL="0" lvl="0" indent="0" defTabSz="387350" fontAlgn="auto">
              <a:spcBef>
                <a:spcPts val="0"/>
              </a:spcBef>
              <a:spcAft>
                <a:spcPts val="300"/>
              </a:spcAft>
              <a:buClr>
                <a:srgbClr val="5B9BD5">
                  <a:lumMod val="50000"/>
                </a:srgbClr>
              </a:buClr>
              <a:buNone/>
            </a:pPr>
            <a:r>
              <a:rPr lang="fr-BE" sz="2000" dirty="0">
                <a:solidFill>
                  <a:prstClr val="black"/>
                </a:solidFill>
                <a:latin typeface="Consolas" panose="020B0609020204030204" pitchFamily="49" charset="0"/>
                <a:cs typeface="Consolas" panose="020B0609020204030204" pitchFamily="49" charset="0"/>
              </a:rPr>
              <a:t>	</a:t>
            </a:r>
            <a:r>
              <a:rPr lang="fr-BE" sz="2000" dirty="0">
                <a:effectLst>
                  <a:glow rad="139700">
                    <a:schemeClr val="accent5">
                      <a:satMod val="175000"/>
                      <a:alpha val="40000"/>
                    </a:schemeClr>
                  </a:glow>
                </a:effectLst>
                <a:latin typeface="Consolas" panose="020B0609020204030204" pitchFamily="49" charset="0"/>
              </a:rPr>
              <a:t>montant =</a:t>
            </a:r>
            <a:r>
              <a:rPr lang="fr-BE" sz="2000" dirty="0">
                <a:solidFill>
                  <a:prstClr val="black"/>
                </a:solidFill>
                <a:latin typeface="Consolas" panose="020B0609020204030204" pitchFamily="49" charset="0"/>
                <a:cs typeface="Consolas" panose="020B0609020204030204" pitchFamily="49" charset="0"/>
              </a:rPr>
              <a:t> </a:t>
            </a:r>
            <a:r>
              <a:rPr lang="fr-BE" sz="2000" dirty="0" err="1">
                <a:solidFill>
                  <a:prstClr val="black"/>
                </a:solidFill>
                <a:latin typeface="Consolas" panose="020B0609020204030204" pitchFamily="49" charset="0"/>
                <a:cs typeface="Consolas" panose="020B0609020204030204" pitchFamily="49" charset="0"/>
              </a:rPr>
              <a:t>montantTVAC</a:t>
            </a:r>
            <a:r>
              <a:rPr lang="fr-BE" sz="2000" dirty="0">
                <a:solidFill>
                  <a:prstClr val="black"/>
                </a:solidFill>
                <a:latin typeface="Consolas" panose="020B0609020204030204" pitchFamily="49" charset="0"/>
                <a:cs typeface="Consolas" panose="020B0609020204030204" pitchFamily="49" charset="0"/>
              </a:rPr>
              <a:t>(montant, tva);</a:t>
            </a:r>
          </a:p>
          <a:p>
            <a:pPr marL="0" lvl="0" indent="0" defTabSz="387350" fontAlgn="auto">
              <a:spcBef>
                <a:spcPts val="0"/>
              </a:spcBef>
              <a:spcAft>
                <a:spcPts val="300"/>
              </a:spcAft>
              <a:buClr>
                <a:srgbClr val="5B9BD5">
                  <a:lumMod val="50000"/>
                </a:srgbClr>
              </a:buClr>
              <a:buNone/>
            </a:pPr>
            <a:r>
              <a:rPr lang="fr-BE" sz="2000" dirty="0">
                <a:solidFill>
                  <a:prstClr val="black"/>
                </a:solidFill>
                <a:latin typeface="Consolas" panose="020B0609020204030204" pitchFamily="49" charset="0"/>
                <a:cs typeface="Consolas" panose="020B0609020204030204" pitchFamily="49" charset="0"/>
              </a:rPr>
              <a:t>	printf("%.2f", montant);</a:t>
            </a:r>
          </a:p>
          <a:p>
            <a:pPr marL="0" indent="0" defTabSz="387350">
              <a:spcBef>
                <a:spcPts val="0"/>
              </a:spcBef>
              <a:spcAft>
                <a:spcPts val="300"/>
              </a:spcAft>
              <a:buClr>
                <a:srgbClr val="5B9BD5">
                  <a:lumMod val="50000"/>
                </a:srgbClr>
              </a:buClr>
              <a:buNone/>
            </a:pPr>
            <a:r>
              <a:rPr lang="fr-BE" sz="2000" dirty="0">
                <a:solidFill>
                  <a:prstClr val="black"/>
                </a:solidFill>
                <a:latin typeface="Consolas" panose="020B0609020204030204" pitchFamily="49" charset="0"/>
                <a:cs typeface="Consolas" panose="020B0609020204030204" pitchFamily="49" charset="0"/>
              </a:rPr>
              <a:t>	</a:t>
            </a:r>
            <a:r>
              <a:rPr lang="fr-BE" sz="2000" dirty="0" err="1">
                <a:solidFill>
                  <a:prstClr val="black"/>
                </a:solidFill>
                <a:latin typeface="Consolas" panose="020B0609020204030204" pitchFamily="49" charset="0"/>
                <a:cs typeface="Consolas" panose="020B0609020204030204" pitchFamily="49" charset="0"/>
              </a:rPr>
              <a:t>getchar</a:t>
            </a:r>
            <a:r>
              <a:rPr lang="fr-BE" sz="2000" dirty="0">
                <a:solidFill>
                  <a:prstClr val="black"/>
                </a:solidFill>
                <a:latin typeface="Consolas" panose="020B0609020204030204" pitchFamily="49" charset="0"/>
                <a:cs typeface="Consolas" panose="020B0609020204030204" pitchFamily="49" charset="0"/>
              </a:rPr>
              <a:t>();</a:t>
            </a:r>
          </a:p>
          <a:p>
            <a:pPr marL="0" lvl="0" indent="0" defTabSz="387350" fontAlgn="auto">
              <a:spcBef>
                <a:spcPts val="0"/>
              </a:spcBef>
              <a:spcAft>
                <a:spcPts val="300"/>
              </a:spcAft>
              <a:buClr>
                <a:srgbClr val="5B9BD5">
                  <a:lumMod val="50000"/>
                </a:srgbClr>
              </a:buClr>
              <a:buNone/>
            </a:pPr>
            <a:r>
              <a:rPr lang="fr-BE" sz="2000" dirty="0">
                <a:solidFill>
                  <a:prstClr val="black"/>
                </a:solidFill>
                <a:latin typeface="Consolas" panose="020B0609020204030204" pitchFamily="49" charset="0"/>
                <a:cs typeface="Consolas" panose="020B0609020204030204" pitchFamily="49" charset="0"/>
              </a:rPr>
              <a:t>}</a:t>
            </a:r>
          </a:p>
          <a:p>
            <a:pPr marL="0" indent="0">
              <a:buNone/>
            </a:pPr>
            <a:endParaRPr lang="fr-BE" dirty="0"/>
          </a:p>
        </p:txBody>
      </p:sp>
      <p:sp>
        <p:nvSpPr>
          <p:cNvPr id="15" name="Rectangle 2"/>
          <p:cNvSpPr>
            <a:spLocks noGrp="1" noChangeArrowheads="1"/>
          </p:cNvSpPr>
          <p:nvPr>
            <p:ph type="title"/>
          </p:nvPr>
        </p:nvSpPr>
        <p:spPr/>
        <p:txBody>
          <a:bodyPr/>
          <a:lstStyle/>
          <a:p>
            <a:r>
              <a:rPr lang="fr-BE" dirty="0"/>
              <a:t>Rappel</a:t>
            </a:r>
            <a:endParaRPr lang="en-US" dirty="0"/>
          </a:p>
        </p:txBody>
      </p:sp>
      <p:pic>
        <p:nvPicPr>
          <p:cNvPr id="21" name="Image 20">
            <a:extLst>
              <a:ext uri="{FF2B5EF4-FFF2-40B4-BE49-F238E27FC236}">
                <a16:creationId xmlns:a16="http://schemas.microsoft.com/office/drawing/2014/main" id="{B64B81ED-F10E-46BE-BAE3-BB6DB955FC62}"/>
              </a:ext>
            </a:extLst>
          </p:cNvPr>
          <p:cNvPicPr>
            <a:picLocks noChangeAspect="1"/>
          </p:cNvPicPr>
          <p:nvPr/>
        </p:nvPicPr>
        <p:blipFill rotWithShape="1">
          <a:blip r:embed="rId2"/>
          <a:srcRect l="215" t="672" r="643" b="-486"/>
          <a:stretch/>
        </p:blipFill>
        <p:spPr>
          <a:xfrm>
            <a:off x="2535963" y="5056509"/>
            <a:ext cx="2414303" cy="647700"/>
          </a:xfrm>
          <a:prstGeom prst="rect">
            <a:avLst/>
          </a:prstGeom>
          <a:ln>
            <a:solidFill>
              <a:schemeClr val="tx1"/>
            </a:solidFill>
          </a:ln>
        </p:spPr>
      </p:pic>
      <p:sp>
        <p:nvSpPr>
          <p:cNvPr id="22" name="Légende : encadrée 21">
            <a:extLst>
              <a:ext uri="{FF2B5EF4-FFF2-40B4-BE49-F238E27FC236}">
                <a16:creationId xmlns:a16="http://schemas.microsoft.com/office/drawing/2014/main" id="{6410D2B7-341E-42A8-B07A-767455907246}"/>
              </a:ext>
            </a:extLst>
          </p:cNvPr>
          <p:cNvSpPr/>
          <p:nvPr/>
        </p:nvSpPr>
        <p:spPr>
          <a:xfrm>
            <a:off x="5562598" y="5104134"/>
            <a:ext cx="3124201" cy="525141"/>
          </a:xfrm>
          <a:prstGeom prst="borderCallout1">
            <a:avLst>
              <a:gd name="adj1" fmla="val 56985"/>
              <a:gd name="adj2" fmla="val -3455"/>
              <a:gd name="adj3" fmla="val 52206"/>
              <a:gd name="adj4" fmla="val -71466"/>
            </a:avLst>
          </a:prstGeom>
          <a:ln w="28575">
            <a:solidFill>
              <a:schemeClr val="accent3"/>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fr-BE" sz="2000" dirty="0">
                <a:solidFill>
                  <a:schemeClr val="accent3"/>
                </a:solidFill>
              </a:rPr>
              <a:t>C'est le résultat attendu !</a:t>
            </a:r>
          </a:p>
        </p:txBody>
      </p:sp>
      <p:pic>
        <p:nvPicPr>
          <p:cNvPr id="8" name="Image 7">
            <a:extLst>
              <a:ext uri="{FF2B5EF4-FFF2-40B4-BE49-F238E27FC236}">
                <a16:creationId xmlns:a16="http://schemas.microsoft.com/office/drawing/2014/main" id="{FED20250-7818-4ABC-A89F-993BD4683302}"/>
              </a:ext>
            </a:extLst>
          </p:cNvPr>
          <p:cNvPicPr>
            <a:picLocks noChangeAspect="1"/>
          </p:cNvPicPr>
          <p:nvPr/>
        </p:nvPicPr>
        <p:blipFill rotWithShape="1">
          <a:blip r:embed="rId3"/>
          <a:srcRect t="18976" b="21487"/>
          <a:stretch/>
        </p:blipFill>
        <p:spPr>
          <a:xfrm rot="2212192">
            <a:off x="6221379" y="2717176"/>
            <a:ext cx="1843983" cy="666025"/>
          </a:xfrm>
          <a:prstGeom prst="rect">
            <a:avLst/>
          </a:prstGeom>
        </p:spPr>
      </p:pic>
      <p:sp>
        <p:nvSpPr>
          <p:cNvPr id="9" name="Espace réservé du pied de page 4">
            <a:extLst>
              <a:ext uri="{FF2B5EF4-FFF2-40B4-BE49-F238E27FC236}">
                <a16:creationId xmlns:a16="http://schemas.microsoft.com/office/drawing/2014/main" id="{FAFFF8BA-01D6-42B5-BC00-931B61CBB908}"/>
              </a:ext>
            </a:extLst>
          </p:cNvPr>
          <p:cNvSpPr txBox="1">
            <a:spLocks/>
          </p:cNvSpPr>
          <p:nvPr/>
        </p:nvSpPr>
        <p:spPr>
          <a:xfrm>
            <a:off x="2339975" y="6426054"/>
            <a:ext cx="4464050" cy="339725"/>
          </a:xfrm>
          <a:prstGeom prst="rect">
            <a:avLst/>
          </a:prstGeom>
        </p:spPr>
        <p:txBody>
          <a:bodyPr/>
          <a:lstStyle>
            <a:defPPr>
              <a:defRPr lang="fr-FR"/>
            </a:defPPr>
            <a:lvl1pPr algn="l" rtl="0" fontAlgn="base">
              <a:spcBef>
                <a:spcPct val="0"/>
              </a:spcBef>
              <a:spcAft>
                <a:spcPct val="0"/>
              </a:spcAft>
              <a:defRPr kern="1200">
                <a:solidFill>
                  <a:srgbClr val="006782"/>
                </a:solidFill>
                <a:latin typeface="Verdana" charset="0"/>
                <a:ea typeface="ＭＳ Ｐゴシック" charset="0"/>
                <a:cs typeface="ＭＳ Ｐゴシック" charset="0"/>
              </a:defRPr>
            </a:lvl1pPr>
            <a:lvl2pPr marL="457200" algn="l" rtl="0" fontAlgn="base">
              <a:spcBef>
                <a:spcPct val="0"/>
              </a:spcBef>
              <a:spcAft>
                <a:spcPct val="0"/>
              </a:spcAft>
              <a:defRPr kern="1200">
                <a:solidFill>
                  <a:srgbClr val="006782"/>
                </a:solidFill>
                <a:latin typeface="Verdana" charset="0"/>
                <a:ea typeface="ＭＳ Ｐゴシック" charset="0"/>
                <a:cs typeface="ＭＳ Ｐゴシック" charset="0"/>
              </a:defRPr>
            </a:lvl2pPr>
            <a:lvl3pPr marL="914400" algn="l" rtl="0" fontAlgn="base">
              <a:spcBef>
                <a:spcPct val="0"/>
              </a:spcBef>
              <a:spcAft>
                <a:spcPct val="0"/>
              </a:spcAft>
              <a:defRPr kern="1200">
                <a:solidFill>
                  <a:srgbClr val="006782"/>
                </a:solidFill>
                <a:latin typeface="Verdana" charset="0"/>
                <a:ea typeface="ＭＳ Ｐゴシック" charset="0"/>
                <a:cs typeface="ＭＳ Ｐゴシック" charset="0"/>
              </a:defRPr>
            </a:lvl3pPr>
            <a:lvl4pPr marL="1371600" algn="l" rtl="0" fontAlgn="base">
              <a:spcBef>
                <a:spcPct val="0"/>
              </a:spcBef>
              <a:spcAft>
                <a:spcPct val="0"/>
              </a:spcAft>
              <a:defRPr kern="1200">
                <a:solidFill>
                  <a:srgbClr val="006782"/>
                </a:solidFill>
                <a:latin typeface="Verdana" charset="0"/>
                <a:ea typeface="ＭＳ Ｐゴシック" charset="0"/>
                <a:cs typeface="ＭＳ Ｐゴシック" charset="0"/>
              </a:defRPr>
            </a:lvl4pPr>
            <a:lvl5pPr marL="1828800" algn="l" rtl="0" fontAlgn="base">
              <a:spcBef>
                <a:spcPct val="0"/>
              </a:spcBef>
              <a:spcAft>
                <a:spcPct val="0"/>
              </a:spcAft>
              <a:defRPr kern="1200">
                <a:solidFill>
                  <a:srgbClr val="006782"/>
                </a:solidFill>
                <a:latin typeface="Verdana" charset="0"/>
                <a:ea typeface="ＭＳ Ｐゴシック" charset="0"/>
                <a:cs typeface="ＭＳ Ｐゴシック" charset="0"/>
              </a:defRPr>
            </a:lvl5pPr>
            <a:lvl6pPr marL="2286000" algn="l" defTabSz="457200" rtl="0" eaLnBrk="1" latinLnBrk="0" hangingPunct="1">
              <a:defRPr kern="1200">
                <a:solidFill>
                  <a:srgbClr val="006782"/>
                </a:solidFill>
                <a:latin typeface="Verdana" charset="0"/>
                <a:ea typeface="ＭＳ Ｐゴシック" charset="0"/>
                <a:cs typeface="ＭＳ Ｐゴシック" charset="0"/>
              </a:defRPr>
            </a:lvl6pPr>
            <a:lvl7pPr marL="2743200" algn="l" defTabSz="457200" rtl="0" eaLnBrk="1" latinLnBrk="0" hangingPunct="1">
              <a:defRPr kern="1200">
                <a:solidFill>
                  <a:srgbClr val="006782"/>
                </a:solidFill>
                <a:latin typeface="Verdana" charset="0"/>
                <a:ea typeface="ＭＳ Ｐゴシック" charset="0"/>
                <a:cs typeface="ＭＳ Ｐゴシック" charset="0"/>
              </a:defRPr>
            </a:lvl7pPr>
            <a:lvl8pPr marL="3200400" algn="l" defTabSz="457200" rtl="0" eaLnBrk="1" latinLnBrk="0" hangingPunct="1">
              <a:defRPr kern="1200">
                <a:solidFill>
                  <a:srgbClr val="006782"/>
                </a:solidFill>
                <a:latin typeface="Verdana" charset="0"/>
                <a:ea typeface="ＭＳ Ｐゴシック" charset="0"/>
                <a:cs typeface="ＭＳ Ｐゴシック" charset="0"/>
              </a:defRPr>
            </a:lvl8pPr>
            <a:lvl9pPr marL="3657600" algn="l" defTabSz="457200" rtl="0" eaLnBrk="1" latinLnBrk="0" hangingPunct="1">
              <a:defRPr kern="1200">
                <a:solidFill>
                  <a:srgbClr val="006782"/>
                </a:solidFill>
                <a:latin typeface="Verdana" charset="0"/>
                <a:ea typeface="ＭＳ Ｐゴシック" charset="0"/>
                <a:cs typeface="ＭＳ Ｐゴシック" charset="0"/>
              </a:defRPr>
            </a:lvl9pPr>
          </a:lstStyle>
          <a:p>
            <a:pPr algn="ctr"/>
            <a:r>
              <a:rPr lang="fr-FR" sz="1400" dirty="0">
                <a:solidFill>
                  <a:schemeClr val="tx1">
                    <a:lumMod val="75000"/>
                    <a:lumOff val="25000"/>
                  </a:schemeClr>
                </a:solidFill>
                <a:latin typeface="+mn-lt"/>
              </a:rPr>
              <a:t>Pointeurs</a:t>
            </a:r>
            <a:endParaRPr lang="fr-FR" dirty="0">
              <a:solidFill>
                <a:schemeClr val="tx1">
                  <a:lumMod val="75000"/>
                  <a:lumOff val="25000"/>
                </a:schemeClr>
              </a:solidFill>
              <a:latin typeface="+mn-lt"/>
            </a:endParaRPr>
          </a:p>
        </p:txBody>
      </p:sp>
    </p:spTree>
    <p:extLst>
      <p:ext uri="{BB962C8B-B14F-4D97-AF65-F5344CB8AC3E}">
        <p14:creationId xmlns:p14="http://schemas.microsoft.com/office/powerpoint/2010/main" val="3036540146"/>
      </p:ext>
    </p:extLst>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4E54860E-18F1-4AC1-9E03-3C621AC817E0}"/>
              </a:ext>
            </a:extLst>
          </p:cNvPr>
          <p:cNvSpPr>
            <a:spLocks noGrp="1"/>
          </p:cNvSpPr>
          <p:nvPr>
            <p:ph idx="1"/>
          </p:nvPr>
        </p:nvSpPr>
        <p:spPr/>
        <p:txBody>
          <a:bodyPr>
            <a:normAutofit/>
          </a:bodyPr>
          <a:lstStyle/>
          <a:p>
            <a:r>
              <a:rPr lang="fr-BE" dirty="0"/>
              <a:t>Utiliser un </a:t>
            </a:r>
            <a:r>
              <a:rPr lang="fr-BE" b="1" dirty="0">
                <a:solidFill>
                  <a:schemeClr val="accent2"/>
                </a:solidFill>
              </a:rPr>
              <a:t>pointeur</a:t>
            </a:r>
            <a:endParaRPr lang="fr-BE" dirty="0">
              <a:solidFill>
                <a:schemeClr val="accent2"/>
              </a:solidFill>
            </a:endParaRPr>
          </a:p>
          <a:p>
            <a:pPr marL="0" lvl="0" indent="0" defTabSz="387350" fontAlgn="auto">
              <a:spcBef>
                <a:spcPts val="0"/>
              </a:spcBef>
              <a:spcAft>
                <a:spcPts val="0"/>
              </a:spcAft>
              <a:buClr>
                <a:srgbClr val="5B9BD5">
                  <a:lumMod val="50000"/>
                </a:srgbClr>
              </a:buClr>
              <a:buNone/>
            </a:pPr>
            <a:endParaRPr lang="fr-BE" sz="1600" dirty="0">
              <a:solidFill>
                <a:prstClr val="black"/>
              </a:solidFill>
              <a:latin typeface="Consolas" panose="020B0609020204030204" pitchFamily="49" charset="0"/>
              <a:cs typeface="Consolas" panose="020B0609020204030204" pitchFamily="49" charset="0"/>
            </a:endParaRPr>
          </a:p>
          <a:p>
            <a:pPr marL="0" indent="0" defTabSz="387350">
              <a:spcBef>
                <a:spcPts val="0"/>
              </a:spcBef>
              <a:spcAft>
                <a:spcPts val="300"/>
              </a:spcAft>
              <a:buNone/>
            </a:pPr>
            <a:r>
              <a:rPr lang="fr-BE" sz="2000" dirty="0" err="1">
                <a:solidFill>
                  <a:prstClr val="black"/>
                </a:solidFill>
                <a:latin typeface="Consolas" panose="020B0609020204030204" pitchFamily="49" charset="0"/>
                <a:cs typeface="Consolas" panose="020B0609020204030204" pitchFamily="49" charset="0"/>
              </a:rPr>
              <a:t>void</a:t>
            </a:r>
            <a:r>
              <a:rPr lang="fr-BE" sz="2000" dirty="0">
                <a:solidFill>
                  <a:prstClr val="black"/>
                </a:solidFill>
                <a:latin typeface="Consolas" panose="020B0609020204030204" pitchFamily="49" charset="0"/>
                <a:cs typeface="Consolas" panose="020B0609020204030204" pitchFamily="49" charset="0"/>
              </a:rPr>
              <a:t> </a:t>
            </a:r>
            <a:r>
              <a:rPr lang="fr-BE" sz="2000" dirty="0" err="1">
                <a:solidFill>
                  <a:prstClr val="black"/>
                </a:solidFill>
                <a:latin typeface="Consolas" panose="020B0609020204030204" pitchFamily="49" charset="0"/>
                <a:cs typeface="Consolas" panose="020B0609020204030204" pitchFamily="49" charset="0"/>
              </a:rPr>
              <a:t>montantTVAC</a:t>
            </a:r>
            <a:r>
              <a:rPr lang="fr-BE" sz="2000" dirty="0">
                <a:solidFill>
                  <a:prstClr val="black"/>
                </a:solidFill>
                <a:latin typeface="Consolas" panose="020B0609020204030204" pitchFamily="49" charset="0"/>
                <a:cs typeface="Consolas" panose="020B0609020204030204" pitchFamily="49" charset="0"/>
              </a:rPr>
              <a:t>(</a:t>
            </a:r>
            <a:r>
              <a:rPr lang="fr-BE" sz="2000" b="1" dirty="0">
                <a:solidFill>
                  <a:prstClr val="black"/>
                </a:solidFill>
                <a:effectLst>
                  <a:glow rad="139700">
                    <a:schemeClr val="accent5">
                      <a:satMod val="175000"/>
                      <a:alpha val="40000"/>
                    </a:schemeClr>
                  </a:glow>
                </a:effectLst>
                <a:latin typeface="Consolas" panose="020B0609020204030204" pitchFamily="49" charset="0"/>
                <a:cs typeface="Consolas" panose="020B0609020204030204" pitchFamily="49" charset="0"/>
              </a:rPr>
              <a:t>double * </a:t>
            </a:r>
            <a:r>
              <a:rPr lang="fr-BE" sz="2000" b="1" dirty="0" err="1">
                <a:solidFill>
                  <a:prstClr val="black"/>
                </a:solidFill>
                <a:effectLst>
                  <a:glow rad="139700">
                    <a:schemeClr val="accent5">
                      <a:satMod val="175000"/>
                      <a:alpha val="40000"/>
                    </a:schemeClr>
                  </a:glow>
                </a:effectLst>
                <a:latin typeface="Consolas" panose="020B0609020204030204" pitchFamily="49" charset="0"/>
                <a:cs typeface="Consolas" panose="020B0609020204030204" pitchFamily="49" charset="0"/>
              </a:rPr>
              <a:t>pMontant</a:t>
            </a:r>
            <a:r>
              <a:rPr lang="fr-BE" sz="2000" dirty="0">
                <a:solidFill>
                  <a:prstClr val="black"/>
                </a:solidFill>
                <a:latin typeface="Consolas" panose="020B0609020204030204" pitchFamily="49" charset="0"/>
                <a:cs typeface="Consolas" panose="020B0609020204030204" pitchFamily="49" charset="0"/>
              </a:rPr>
              <a:t>, double tva) {	</a:t>
            </a:r>
          </a:p>
          <a:p>
            <a:pPr marL="0" indent="0" defTabSz="387350">
              <a:spcBef>
                <a:spcPts val="0"/>
              </a:spcBef>
              <a:spcAft>
                <a:spcPts val="300"/>
              </a:spcAft>
              <a:buNone/>
            </a:pPr>
            <a:r>
              <a:rPr lang="fr-BE" sz="2000" dirty="0">
                <a:solidFill>
                  <a:prstClr val="black"/>
                </a:solidFill>
                <a:latin typeface="Consolas" panose="020B0609020204030204" pitchFamily="49" charset="0"/>
                <a:cs typeface="Consolas" panose="020B0609020204030204" pitchFamily="49" charset="0"/>
              </a:rPr>
              <a:t>	</a:t>
            </a:r>
            <a:r>
              <a:rPr lang="fr-BE" sz="2000" b="1" dirty="0">
                <a:solidFill>
                  <a:prstClr val="black"/>
                </a:solidFill>
                <a:effectLst>
                  <a:glow rad="139700">
                    <a:schemeClr val="accent5">
                      <a:satMod val="175000"/>
                      <a:alpha val="40000"/>
                    </a:schemeClr>
                  </a:glow>
                </a:effectLst>
                <a:latin typeface="Consolas" panose="020B0609020204030204" pitchFamily="49" charset="0"/>
                <a:cs typeface="Consolas" panose="020B0609020204030204" pitchFamily="49" charset="0"/>
              </a:rPr>
              <a:t> *</a:t>
            </a:r>
            <a:r>
              <a:rPr lang="fr-BE" sz="2000" b="1" dirty="0" err="1">
                <a:solidFill>
                  <a:prstClr val="black"/>
                </a:solidFill>
                <a:effectLst>
                  <a:glow rad="139700">
                    <a:schemeClr val="accent5">
                      <a:satMod val="175000"/>
                      <a:alpha val="40000"/>
                    </a:schemeClr>
                  </a:glow>
                </a:effectLst>
                <a:latin typeface="Consolas" panose="020B0609020204030204" pitchFamily="49" charset="0"/>
                <a:cs typeface="Consolas" panose="020B0609020204030204" pitchFamily="49" charset="0"/>
              </a:rPr>
              <a:t>pMontant</a:t>
            </a:r>
            <a:r>
              <a:rPr lang="fr-BE" sz="2000" dirty="0">
                <a:solidFill>
                  <a:prstClr val="black"/>
                </a:solidFill>
                <a:latin typeface="Consolas" panose="020B0609020204030204" pitchFamily="49" charset="0"/>
                <a:cs typeface="Consolas" panose="020B0609020204030204" pitchFamily="49" charset="0"/>
              </a:rPr>
              <a:t> *= 1 + tva;      </a:t>
            </a:r>
          </a:p>
          <a:p>
            <a:pPr marL="0" indent="0" defTabSz="387350">
              <a:spcBef>
                <a:spcPts val="0"/>
              </a:spcBef>
              <a:spcAft>
                <a:spcPts val="300"/>
              </a:spcAft>
              <a:buNone/>
            </a:pPr>
            <a:r>
              <a:rPr lang="fr-BE" sz="2000" dirty="0">
                <a:solidFill>
                  <a:prstClr val="black"/>
                </a:solidFill>
                <a:latin typeface="Consolas" panose="020B0609020204030204" pitchFamily="49" charset="0"/>
                <a:cs typeface="Consolas" panose="020B0609020204030204" pitchFamily="49" charset="0"/>
              </a:rPr>
              <a:t>}</a:t>
            </a:r>
          </a:p>
          <a:p>
            <a:pPr marL="0" indent="0" defTabSz="387350">
              <a:spcBef>
                <a:spcPts val="0"/>
              </a:spcBef>
              <a:spcAft>
                <a:spcPts val="300"/>
              </a:spcAft>
              <a:buNone/>
            </a:pPr>
            <a:endParaRPr lang="fr-BE" sz="2000" dirty="0">
              <a:solidFill>
                <a:prstClr val="black"/>
              </a:solidFill>
              <a:latin typeface="Consolas" panose="020B0609020204030204" pitchFamily="49" charset="0"/>
              <a:cs typeface="Consolas" panose="020B0609020204030204" pitchFamily="49" charset="0"/>
            </a:endParaRPr>
          </a:p>
          <a:p>
            <a:pPr marL="0" lvl="0" indent="0" defTabSz="387350" fontAlgn="auto">
              <a:spcBef>
                <a:spcPts val="0"/>
              </a:spcBef>
              <a:spcAft>
                <a:spcPts val="300"/>
              </a:spcAft>
              <a:buClr>
                <a:srgbClr val="5B9BD5">
                  <a:lumMod val="50000"/>
                </a:srgbClr>
              </a:buClr>
              <a:buNone/>
            </a:pPr>
            <a:r>
              <a:rPr lang="fr-BE" sz="2000" dirty="0" err="1">
                <a:solidFill>
                  <a:prstClr val="black"/>
                </a:solidFill>
                <a:latin typeface="Consolas" panose="020B0609020204030204" pitchFamily="49" charset="0"/>
                <a:cs typeface="Consolas" panose="020B0609020204030204" pitchFamily="49" charset="0"/>
              </a:rPr>
              <a:t>void</a:t>
            </a:r>
            <a:r>
              <a:rPr lang="fr-BE" sz="2000" dirty="0">
                <a:solidFill>
                  <a:prstClr val="black"/>
                </a:solidFill>
                <a:latin typeface="Consolas" panose="020B0609020204030204" pitchFamily="49" charset="0"/>
                <a:cs typeface="Consolas" panose="020B0609020204030204" pitchFamily="49" charset="0"/>
              </a:rPr>
              <a:t> main(</a:t>
            </a:r>
            <a:r>
              <a:rPr lang="fr-BE" sz="2000" dirty="0" err="1">
                <a:solidFill>
                  <a:prstClr val="black"/>
                </a:solidFill>
                <a:latin typeface="Consolas" panose="020B0609020204030204" pitchFamily="49" charset="0"/>
                <a:cs typeface="Consolas" panose="020B0609020204030204" pitchFamily="49" charset="0"/>
              </a:rPr>
              <a:t>void</a:t>
            </a:r>
            <a:r>
              <a:rPr lang="fr-BE" sz="2000" dirty="0">
                <a:solidFill>
                  <a:prstClr val="black"/>
                </a:solidFill>
                <a:latin typeface="Consolas" panose="020B0609020204030204" pitchFamily="49" charset="0"/>
                <a:cs typeface="Consolas" panose="020B0609020204030204" pitchFamily="49" charset="0"/>
              </a:rPr>
              <a:t>) {	</a:t>
            </a:r>
          </a:p>
          <a:p>
            <a:pPr marL="0" lvl="0" indent="0" defTabSz="387350" fontAlgn="auto">
              <a:spcBef>
                <a:spcPts val="0"/>
              </a:spcBef>
              <a:spcAft>
                <a:spcPts val="300"/>
              </a:spcAft>
              <a:buClr>
                <a:srgbClr val="5B9BD5">
                  <a:lumMod val="50000"/>
                </a:srgbClr>
              </a:buClr>
              <a:buNone/>
            </a:pPr>
            <a:r>
              <a:rPr lang="fr-BE" sz="2000" dirty="0">
                <a:solidFill>
                  <a:prstClr val="black"/>
                </a:solidFill>
                <a:latin typeface="Consolas" panose="020B0609020204030204" pitchFamily="49" charset="0"/>
                <a:cs typeface="Consolas" panose="020B0609020204030204" pitchFamily="49" charset="0"/>
              </a:rPr>
              <a:t>	double montant = 100, tva = 0.21;	</a:t>
            </a:r>
          </a:p>
          <a:p>
            <a:pPr marL="0" lvl="0" indent="0" defTabSz="387350" fontAlgn="auto">
              <a:spcBef>
                <a:spcPts val="0"/>
              </a:spcBef>
              <a:spcAft>
                <a:spcPts val="300"/>
              </a:spcAft>
              <a:buClr>
                <a:srgbClr val="5B9BD5">
                  <a:lumMod val="50000"/>
                </a:srgbClr>
              </a:buClr>
              <a:buNone/>
            </a:pPr>
            <a:r>
              <a:rPr lang="fr-BE" sz="2000" dirty="0">
                <a:solidFill>
                  <a:prstClr val="black"/>
                </a:solidFill>
                <a:latin typeface="Consolas" panose="020B0609020204030204" pitchFamily="49" charset="0"/>
                <a:cs typeface="Consolas" panose="020B0609020204030204" pitchFamily="49" charset="0"/>
              </a:rPr>
              <a:t>	</a:t>
            </a:r>
            <a:r>
              <a:rPr lang="fr-BE" sz="2000" dirty="0" err="1">
                <a:solidFill>
                  <a:prstClr val="black"/>
                </a:solidFill>
                <a:latin typeface="Consolas" panose="020B0609020204030204" pitchFamily="49" charset="0"/>
                <a:cs typeface="Consolas" panose="020B0609020204030204" pitchFamily="49" charset="0"/>
              </a:rPr>
              <a:t>montantTVAC</a:t>
            </a:r>
            <a:r>
              <a:rPr lang="fr-BE" sz="2000" dirty="0">
                <a:solidFill>
                  <a:prstClr val="black"/>
                </a:solidFill>
                <a:latin typeface="Consolas" panose="020B0609020204030204" pitchFamily="49" charset="0"/>
                <a:cs typeface="Consolas" panose="020B0609020204030204" pitchFamily="49" charset="0"/>
              </a:rPr>
              <a:t>(</a:t>
            </a:r>
            <a:r>
              <a:rPr lang="fr-BE" sz="2000" b="1" dirty="0">
                <a:effectLst>
                  <a:glow rad="139700">
                    <a:schemeClr val="accent5">
                      <a:satMod val="175000"/>
                      <a:alpha val="40000"/>
                    </a:schemeClr>
                  </a:glow>
                </a:effectLst>
                <a:latin typeface="Consolas" panose="020B0609020204030204" pitchFamily="49" charset="0"/>
                <a:cs typeface="Consolas" panose="020B0609020204030204" pitchFamily="49" charset="0"/>
              </a:rPr>
              <a:t>&amp;</a:t>
            </a:r>
            <a:r>
              <a:rPr lang="fr-BE" sz="2000" dirty="0">
                <a:solidFill>
                  <a:prstClr val="black"/>
                </a:solidFill>
                <a:latin typeface="Consolas" panose="020B0609020204030204" pitchFamily="49" charset="0"/>
                <a:cs typeface="Consolas" panose="020B0609020204030204" pitchFamily="49" charset="0"/>
              </a:rPr>
              <a:t>montant, tva);</a:t>
            </a:r>
          </a:p>
          <a:p>
            <a:pPr marL="0" lvl="0" indent="0" defTabSz="387350" fontAlgn="auto">
              <a:spcBef>
                <a:spcPts val="0"/>
              </a:spcBef>
              <a:spcAft>
                <a:spcPts val="300"/>
              </a:spcAft>
              <a:buClr>
                <a:srgbClr val="5B9BD5">
                  <a:lumMod val="50000"/>
                </a:srgbClr>
              </a:buClr>
              <a:buNone/>
            </a:pPr>
            <a:r>
              <a:rPr lang="fr-BE" sz="2000" dirty="0">
                <a:solidFill>
                  <a:prstClr val="black"/>
                </a:solidFill>
                <a:latin typeface="Consolas" panose="020B0609020204030204" pitchFamily="49" charset="0"/>
                <a:cs typeface="Consolas" panose="020B0609020204030204" pitchFamily="49" charset="0"/>
              </a:rPr>
              <a:t>	printf("%.2f", montant);</a:t>
            </a:r>
          </a:p>
          <a:p>
            <a:pPr marL="0" indent="0" defTabSz="387350">
              <a:spcBef>
                <a:spcPts val="0"/>
              </a:spcBef>
              <a:spcAft>
                <a:spcPts val="300"/>
              </a:spcAft>
              <a:buClr>
                <a:srgbClr val="5B9BD5">
                  <a:lumMod val="50000"/>
                </a:srgbClr>
              </a:buClr>
              <a:buNone/>
            </a:pPr>
            <a:r>
              <a:rPr lang="fr-BE" sz="2000" dirty="0">
                <a:solidFill>
                  <a:prstClr val="black"/>
                </a:solidFill>
                <a:latin typeface="Consolas" panose="020B0609020204030204" pitchFamily="49" charset="0"/>
                <a:cs typeface="Consolas" panose="020B0609020204030204" pitchFamily="49" charset="0"/>
              </a:rPr>
              <a:t>	</a:t>
            </a:r>
            <a:r>
              <a:rPr lang="fr-BE" sz="2000" dirty="0" err="1">
                <a:solidFill>
                  <a:prstClr val="black"/>
                </a:solidFill>
                <a:latin typeface="Consolas" panose="020B0609020204030204" pitchFamily="49" charset="0"/>
                <a:cs typeface="Consolas" panose="020B0609020204030204" pitchFamily="49" charset="0"/>
              </a:rPr>
              <a:t>getchar</a:t>
            </a:r>
            <a:r>
              <a:rPr lang="fr-BE" sz="2000" dirty="0">
                <a:solidFill>
                  <a:prstClr val="black"/>
                </a:solidFill>
                <a:latin typeface="Consolas" panose="020B0609020204030204" pitchFamily="49" charset="0"/>
                <a:cs typeface="Consolas" panose="020B0609020204030204" pitchFamily="49" charset="0"/>
              </a:rPr>
              <a:t>();</a:t>
            </a:r>
          </a:p>
          <a:p>
            <a:pPr marL="0" lvl="0" indent="0" defTabSz="387350" fontAlgn="auto">
              <a:spcBef>
                <a:spcPts val="0"/>
              </a:spcBef>
              <a:spcAft>
                <a:spcPts val="300"/>
              </a:spcAft>
              <a:buClr>
                <a:srgbClr val="5B9BD5">
                  <a:lumMod val="50000"/>
                </a:srgbClr>
              </a:buClr>
              <a:buNone/>
            </a:pPr>
            <a:r>
              <a:rPr lang="fr-BE" sz="2000" dirty="0">
                <a:solidFill>
                  <a:prstClr val="black"/>
                </a:solidFill>
                <a:latin typeface="Consolas" panose="020B0609020204030204" pitchFamily="49" charset="0"/>
                <a:cs typeface="Consolas" panose="020B0609020204030204" pitchFamily="49" charset="0"/>
              </a:rPr>
              <a:t>}</a:t>
            </a:r>
          </a:p>
          <a:p>
            <a:pPr marL="0" indent="0">
              <a:buNone/>
            </a:pPr>
            <a:endParaRPr lang="fr-BE" dirty="0"/>
          </a:p>
        </p:txBody>
      </p:sp>
      <p:sp>
        <p:nvSpPr>
          <p:cNvPr id="15" name="Rectangle 2"/>
          <p:cNvSpPr>
            <a:spLocks noGrp="1" noChangeArrowheads="1"/>
          </p:cNvSpPr>
          <p:nvPr>
            <p:ph type="title"/>
          </p:nvPr>
        </p:nvSpPr>
        <p:spPr/>
        <p:txBody>
          <a:bodyPr/>
          <a:lstStyle/>
          <a:p>
            <a:r>
              <a:rPr lang="fr-BE" dirty="0"/>
              <a:t>Passage par référence</a:t>
            </a:r>
            <a:endParaRPr lang="en-US" dirty="0"/>
          </a:p>
        </p:txBody>
      </p:sp>
      <p:sp>
        <p:nvSpPr>
          <p:cNvPr id="3" name="Espace réservé du numéro de diapositive 2"/>
          <p:cNvSpPr>
            <a:spLocks noGrp="1"/>
          </p:cNvSpPr>
          <p:nvPr>
            <p:ph type="sldNum" sz="quarter" idx="12"/>
          </p:nvPr>
        </p:nvSpPr>
        <p:spPr/>
        <p:txBody>
          <a:bodyPr/>
          <a:lstStyle/>
          <a:p>
            <a:fld id="{C3802F8C-11F3-46C1-B9F8-0E87B99F30DE}" type="slidenum">
              <a:rPr lang="fr-BE" smtClean="0"/>
              <a:pPr/>
              <a:t>31</a:t>
            </a:fld>
            <a:endParaRPr lang="fr-BE"/>
          </a:p>
        </p:txBody>
      </p:sp>
      <p:sp>
        <p:nvSpPr>
          <p:cNvPr id="17" name="Espace réservé du numéro de diapositive 2">
            <a:extLst>
              <a:ext uri="{FF2B5EF4-FFF2-40B4-BE49-F238E27FC236}">
                <a16:creationId xmlns:a16="http://schemas.microsoft.com/office/drawing/2014/main" id="{90F43468-E884-41DD-B95C-01EB221B034F}"/>
              </a:ext>
            </a:extLst>
          </p:cNvPr>
          <p:cNvSpPr txBox="1">
            <a:spLocks/>
          </p:cNvSpPr>
          <p:nvPr/>
        </p:nvSpPr>
        <p:spPr>
          <a:xfrm>
            <a:off x="8515350" y="6469120"/>
            <a:ext cx="628650" cy="365125"/>
          </a:xfrm>
          <a:prstGeom prst="rect">
            <a:avLst/>
          </a:prstGeom>
          <a:noFill/>
        </p:spPr>
        <p:txBody>
          <a:bodyPr vert="horz" lIns="91440" tIns="45720" rIns="91440" bIns="45720" rtlCol="0" anchor="ctr"/>
          <a:lstStyle>
            <a:defPPr>
              <a:defRPr lang="en-GB"/>
            </a:defPPr>
            <a:lvl1pPr algn="r" rtl="0" fontAlgn="base">
              <a:spcBef>
                <a:spcPct val="0"/>
              </a:spcBef>
              <a:spcAft>
                <a:spcPct val="0"/>
              </a:spcAft>
              <a:defRPr sz="1400" b="1" kern="1200">
                <a:solidFill>
                  <a:schemeClr val="tx1"/>
                </a:solidFill>
                <a:latin typeface="+mj-lt"/>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fld id="{C3802F8C-11F3-46C1-B9F8-0E87B99F30DE}" type="slidenum">
              <a:rPr lang="fr-BE" smtClean="0"/>
              <a:pPr/>
              <a:t>31</a:t>
            </a:fld>
            <a:endParaRPr lang="fr-BE"/>
          </a:p>
        </p:txBody>
      </p:sp>
      <p:sp>
        <p:nvSpPr>
          <p:cNvPr id="21" name="Rectangle à coins arrondis 27">
            <a:extLst>
              <a:ext uri="{FF2B5EF4-FFF2-40B4-BE49-F238E27FC236}">
                <a16:creationId xmlns:a16="http://schemas.microsoft.com/office/drawing/2014/main" id="{E6225684-36A5-43AF-896B-CCA1B33F6E04}"/>
              </a:ext>
            </a:extLst>
          </p:cNvPr>
          <p:cNvSpPr/>
          <p:nvPr/>
        </p:nvSpPr>
        <p:spPr>
          <a:xfrm>
            <a:off x="3610910" y="3162209"/>
            <a:ext cx="3042320" cy="365125"/>
          </a:xfrm>
          <a:prstGeom prst="borderCallout1">
            <a:avLst>
              <a:gd name="adj1" fmla="val 42229"/>
              <a:gd name="adj2" fmla="val -2698"/>
              <a:gd name="adj3" fmla="val 265544"/>
              <a:gd name="adj4" fmla="val -28377"/>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r>
              <a:rPr lang="fr-BE" dirty="0">
                <a:solidFill>
                  <a:schemeClr val="accent5"/>
                </a:solidFill>
              </a:rPr>
              <a:t>Passage par adresse…</a:t>
            </a:r>
          </a:p>
        </p:txBody>
      </p:sp>
      <p:pic>
        <p:nvPicPr>
          <p:cNvPr id="12" name="Image 11">
            <a:extLst>
              <a:ext uri="{FF2B5EF4-FFF2-40B4-BE49-F238E27FC236}">
                <a16:creationId xmlns:a16="http://schemas.microsoft.com/office/drawing/2014/main" id="{0DC60930-F78A-4598-A53B-76090222AB74}"/>
              </a:ext>
            </a:extLst>
          </p:cNvPr>
          <p:cNvPicPr>
            <a:picLocks noChangeAspect="1"/>
          </p:cNvPicPr>
          <p:nvPr/>
        </p:nvPicPr>
        <p:blipFill rotWithShape="1">
          <a:blip r:embed="rId3"/>
          <a:srcRect l="215" t="672" r="643" b="-486"/>
          <a:stretch/>
        </p:blipFill>
        <p:spPr>
          <a:xfrm>
            <a:off x="2535963" y="5056509"/>
            <a:ext cx="2414303" cy="647700"/>
          </a:xfrm>
          <a:prstGeom prst="rect">
            <a:avLst/>
          </a:prstGeom>
          <a:ln>
            <a:solidFill>
              <a:schemeClr val="tx1"/>
            </a:solidFill>
          </a:ln>
        </p:spPr>
      </p:pic>
      <p:sp>
        <p:nvSpPr>
          <p:cNvPr id="13" name="Légende : encadrée 12">
            <a:extLst>
              <a:ext uri="{FF2B5EF4-FFF2-40B4-BE49-F238E27FC236}">
                <a16:creationId xmlns:a16="http://schemas.microsoft.com/office/drawing/2014/main" id="{BBD7760B-85BC-4FCF-BE45-54C233FD253D}"/>
              </a:ext>
            </a:extLst>
          </p:cNvPr>
          <p:cNvSpPr/>
          <p:nvPr/>
        </p:nvSpPr>
        <p:spPr>
          <a:xfrm>
            <a:off x="5562598" y="5104134"/>
            <a:ext cx="3124201" cy="525141"/>
          </a:xfrm>
          <a:prstGeom prst="borderCallout1">
            <a:avLst>
              <a:gd name="adj1" fmla="val 56985"/>
              <a:gd name="adj2" fmla="val -3455"/>
              <a:gd name="adj3" fmla="val 52206"/>
              <a:gd name="adj4" fmla="val -71466"/>
            </a:avLst>
          </a:prstGeom>
          <a:ln w="28575">
            <a:solidFill>
              <a:schemeClr val="accent3"/>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fr-BE" sz="2000" dirty="0">
                <a:solidFill>
                  <a:schemeClr val="accent3"/>
                </a:solidFill>
              </a:rPr>
              <a:t>C'est le résultat attendu !</a:t>
            </a:r>
          </a:p>
        </p:txBody>
      </p:sp>
      <p:sp>
        <p:nvSpPr>
          <p:cNvPr id="9" name="Espace réservé du pied de page 4">
            <a:extLst>
              <a:ext uri="{FF2B5EF4-FFF2-40B4-BE49-F238E27FC236}">
                <a16:creationId xmlns:a16="http://schemas.microsoft.com/office/drawing/2014/main" id="{ADAC1A54-B697-409B-8022-E31D1515E0CC}"/>
              </a:ext>
            </a:extLst>
          </p:cNvPr>
          <p:cNvSpPr txBox="1">
            <a:spLocks/>
          </p:cNvSpPr>
          <p:nvPr/>
        </p:nvSpPr>
        <p:spPr>
          <a:xfrm>
            <a:off x="2339975" y="6426054"/>
            <a:ext cx="4464050" cy="339725"/>
          </a:xfrm>
          <a:prstGeom prst="rect">
            <a:avLst/>
          </a:prstGeom>
        </p:spPr>
        <p:txBody>
          <a:bodyPr/>
          <a:lstStyle>
            <a:defPPr>
              <a:defRPr lang="fr-FR"/>
            </a:defPPr>
            <a:lvl1pPr algn="l" rtl="0" fontAlgn="base">
              <a:spcBef>
                <a:spcPct val="0"/>
              </a:spcBef>
              <a:spcAft>
                <a:spcPct val="0"/>
              </a:spcAft>
              <a:defRPr kern="1200">
                <a:solidFill>
                  <a:srgbClr val="006782"/>
                </a:solidFill>
                <a:latin typeface="Verdana" charset="0"/>
                <a:ea typeface="ＭＳ Ｐゴシック" charset="0"/>
                <a:cs typeface="ＭＳ Ｐゴシック" charset="0"/>
              </a:defRPr>
            </a:lvl1pPr>
            <a:lvl2pPr marL="457200" algn="l" rtl="0" fontAlgn="base">
              <a:spcBef>
                <a:spcPct val="0"/>
              </a:spcBef>
              <a:spcAft>
                <a:spcPct val="0"/>
              </a:spcAft>
              <a:defRPr kern="1200">
                <a:solidFill>
                  <a:srgbClr val="006782"/>
                </a:solidFill>
                <a:latin typeface="Verdana" charset="0"/>
                <a:ea typeface="ＭＳ Ｐゴシック" charset="0"/>
                <a:cs typeface="ＭＳ Ｐゴシック" charset="0"/>
              </a:defRPr>
            </a:lvl2pPr>
            <a:lvl3pPr marL="914400" algn="l" rtl="0" fontAlgn="base">
              <a:spcBef>
                <a:spcPct val="0"/>
              </a:spcBef>
              <a:spcAft>
                <a:spcPct val="0"/>
              </a:spcAft>
              <a:defRPr kern="1200">
                <a:solidFill>
                  <a:srgbClr val="006782"/>
                </a:solidFill>
                <a:latin typeface="Verdana" charset="0"/>
                <a:ea typeface="ＭＳ Ｐゴシック" charset="0"/>
                <a:cs typeface="ＭＳ Ｐゴシック" charset="0"/>
              </a:defRPr>
            </a:lvl3pPr>
            <a:lvl4pPr marL="1371600" algn="l" rtl="0" fontAlgn="base">
              <a:spcBef>
                <a:spcPct val="0"/>
              </a:spcBef>
              <a:spcAft>
                <a:spcPct val="0"/>
              </a:spcAft>
              <a:defRPr kern="1200">
                <a:solidFill>
                  <a:srgbClr val="006782"/>
                </a:solidFill>
                <a:latin typeface="Verdana" charset="0"/>
                <a:ea typeface="ＭＳ Ｐゴシック" charset="0"/>
                <a:cs typeface="ＭＳ Ｐゴシック" charset="0"/>
              </a:defRPr>
            </a:lvl4pPr>
            <a:lvl5pPr marL="1828800" algn="l" rtl="0" fontAlgn="base">
              <a:spcBef>
                <a:spcPct val="0"/>
              </a:spcBef>
              <a:spcAft>
                <a:spcPct val="0"/>
              </a:spcAft>
              <a:defRPr kern="1200">
                <a:solidFill>
                  <a:srgbClr val="006782"/>
                </a:solidFill>
                <a:latin typeface="Verdana" charset="0"/>
                <a:ea typeface="ＭＳ Ｐゴシック" charset="0"/>
                <a:cs typeface="ＭＳ Ｐゴシック" charset="0"/>
              </a:defRPr>
            </a:lvl5pPr>
            <a:lvl6pPr marL="2286000" algn="l" defTabSz="457200" rtl="0" eaLnBrk="1" latinLnBrk="0" hangingPunct="1">
              <a:defRPr kern="1200">
                <a:solidFill>
                  <a:srgbClr val="006782"/>
                </a:solidFill>
                <a:latin typeface="Verdana" charset="0"/>
                <a:ea typeface="ＭＳ Ｐゴシック" charset="0"/>
                <a:cs typeface="ＭＳ Ｐゴシック" charset="0"/>
              </a:defRPr>
            </a:lvl6pPr>
            <a:lvl7pPr marL="2743200" algn="l" defTabSz="457200" rtl="0" eaLnBrk="1" latinLnBrk="0" hangingPunct="1">
              <a:defRPr kern="1200">
                <a:solidFill>
                  <a:srgbClr val="006782"/>
                </a:solidFill>
                <a:latin typeface="Verdana" charset="0"/>
                <a:ea typeface="ＭＳ Ｐゴシック" charset="0"/>
                <a:cs typeface="ＭＳ Ｐゴシック" charset="0"/>
              </a:defRPr>
            </a:lvl7pPr>
            <a:lvl8pPr marL="3200400" algn="l" defTabSz="457200" rtl="0" eaLnBrk="1" latinLnBrk="0" hangingPunct="1">
              <a:defRPr kern="1200">
                <a:solidFill>
                  <a:srgbClr val="006782"/>
                </a:solidFill>
                <a:latin typeface="Verdana" charset="0"/>
                <a:ea typeface="ＭＳ Ｐゴシック" charset="0"/>
                <a:cs typeface="ＭＳ Ｐゴシック" charset="0"/>
              </a:defRPr>
            </a:lvl8pPr>
            <a:lvl9pPr marL="3657600" algn="l" defTabSz="457200" rtl="0" eaLnBrk="1" latinLnBrk="0" hangingPunct="1">
              <a:defRPr kern="1200">
                <a:solidFill>
                  <a:srgbClr val="006782"/>
                </a:solidFill>
                <a:latin typeface="Verdana" charset="0"/>
                <a:ea typeface="ＭＳ Ｐゴシック" charset="0"/>
                <a:cs typeface="ＭＳ Ｐゴシック" charset="0"/>
              </a:defRPr>
            </a:lvl9pPr>
          </a:lstStyle>
          <a:p>
            <a:pPr algn="ctr"/>
            <a:r>
              <a:rPr lang="fr-FR" sz="1400" dirty="0">
                <a:solidFill>
                  <a:schemeClr val="tx1">
                    <a:lumMod val="75000"/>
                    <a:lumOff val="25000"/>
                  </a:schemeClr>
                </a:solidFill>
                <a:latin typeface="+mn-lt"/>
              </a:rPr>
              <a:t>Pointeurs</a:t>
            </a:r>
            <a:endParaRPr lang="fr-FR" dirty="0">
              <a:solidFill>
                <a:schemeClr val="tx1">
                  <a:lumMod val="75000"/>
                  <a:lumOff val="25000"/>
                </a:schemeClr>
              </a:solidFill>
              <a:latin typeface="+mn-lt"/>
            </a:endParaRPr>
          </a:p>
        </p:txBody>
      </p:sp>
    </p:spTree>
    <p:extLst>
      <p:ext uri="{BB962C8B-B14F-4D97-AF65-F5344CB8AC3E}">
        <p14:creationId xmlns:p14="http://schemas.microsoft.com/office/powerpoint/2010/main" val="291076032"/>
      </p:ext>
    </p:extLst>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306324"/>
            <a:ext cx="8229600" cy="5013196"/>
          </a:xfrm>
        </p:spPr>
        <p:txBody>
          <a:bodyPr/>
          <a:lstStyle/>
          <a:p>
            <a:pPr marL="0" indent="0">
              <a:buNone/>
            </a:pPr>
            <a:r>
              <a:rPr lang="fr-BE" b="1" dirty="0">
                <a:solidFill>
                  <a:schemeClr val="tx1">
                    <a:lumMod val="75000"/>
                    <a:lumOff val="25000"/>
                  </a:schemeClr>
                </a:solidFill>
              </a:rPr>
              <a:t>4. </a:t>
            </a:r>
            <a:r>
              <a:rPr lang="fr-BE" b="1" dirty="0">
                <a:solidFill>
                  <a:schemeClr val="tx1">
                    <a:lumMod val="75000"/>
                    <a:lumOff val="25000"/>
                  </a:schemeClr>
                </a:solidFill>
                <a:sym typeface="Symbol" pitchFamily="18" charset="2"/>
              </a:rPr>
              <a:t>Paramètres de la fonction principale</a:t>
            </a:r>
            <a:endParaRPr lang="fr-BE" b="1" dirty="0">
              <a:solidFill>
                <a:schemeClr val="tx1">
                  <a:lumMod val="75000"/>
                  <a:lumOff val="25000"/>
                </a:schemeClr>
              </a:solidFill>
            </a:endParaRPr>
          </a:p>
          <a:p>
            <a:pPr marL="0" indent="0">
              <a:buNone/>
            </a:pPr>
            <a:endParaRPr lang="fr-BE" dirty="0">
              <a:sym typeface="Symbol" pitchFamily="18" charset="2"/>
            </a:endParaRPr>
          </a:p>
          <a:p>
            <a:r>
              <a:rPr lang="fr-BE" dirty="0">
                <a:sym typeface="Symbol" pitchFamily="18" charset="2"/>
              </a:rPr>
              <a:t>Signature</a:t>
            </a:r>
          </a:p>
          <a:p>
            <a:pPr marL="0" indent="0">
              <a:buNone/>
            </a:pPr>
            <a:r>
              <a:rPr lang="fr-BE" sz="2000" dirty="0" err="1">
                <a:latin typeface="Consolas" panose="020B0609020204030204" pitchFamily="49" charset="0"/>
                <a:sym typeface="Symbol" pitchFamily="18" charset="2"/>
              </a:rPr>
              <a:t>void</a:t>
            </a:r>
            <a:r>
              <a:rPr lang="fr-BE" sz="2000" dirty="0">
                <a:latin typeface="Consolas" panose="020B0609020204030204" pitchFamily="49" charset="0"/>
                <a:sym typeface="Symbol" pitchFamily="18" charset="2"/>
              </a:rPr>
              <a:t> main (</a:t>
            </a:r>
            <a:r>
              <a:rPr lang="fr-BE" sz="2000" dirty="0" err="1">
                <a:latin typeface="Consolas" panose="020B0609020204030204" pitchFamily="49" charset="0"/>
                <a:sym typeface="Symbol" pitchFamily="18" charset="2"/>
              </a:rPr>
              <a:t>int</a:t>
            </a:r>
            <a:r>
              <a:rPr lang="fr-BE" sz="2000" dirty="0">
                <a:latin typeface="Consolas" panose="020B0609020204030204" pitchFamily="49" charset="0"/>
                <a:sym typeface="Symbol" pitchFamily="18" charset="2"/>
              </a:rPr>
              <a:t> </a:t>
            </a:r>
            <a:r>
              <a:rPr lang="fr-BE" sz="2000" dirty="0" err="1">
                <a:latin typeface="Consolas" panose="020B0609020204030204" pitchFamily="49" charset="0"/>
                <a:sym typeface="Symbol" pitchFamily="18" charset="2"/>
              </a:rPr>
              <a:t>argc</a:t>
            </a:r>
            <a:r>
              <a:rPr lang="fr-BE" sz="2000" dirty="0">
                <a:latin typeface="Consolas" panose="020B0609020204030204" pitchFamily="49" charset="0"/>
                <a:sym typeface="Symbol" pitchFamily="18" charset="2"/>
              </a:rPr>
              <a:t>, char * </a:t>
            </a:r>
            <a:r>
              <a:rPr lang="fr-BE" sz="2000" dirty="0" err="1">
                <a:latin typeface="Consolas" panose="020B0609020204030204" pitchFamily="49" charset="0"/>
                <a:sym typeface="Symbol" pitchFamily="18" charset="2"/>
              </a:rPr>
              <a:t>argv</a:t>
            </a:r>
            <a:r>
              <a:rPr lang="fr-BE" sz="2000" dirty="0">
                <a:latin typeface="Consolas" panose="020B0609020204030204" pitchFamily="49" charset="0"/>
                <a:sym typeface="Symbol" pitchFamily="18" charset="2"/>
              </a:rPr>
              <a:t>[]) {…}</a:t>
            </a:r>
          </a:p>
          <a:p>
            <a:pPr marL="355600" indent="0">
              <a:buNone/>
            </a:pPr>
            <a:r>
              <a:rPr lang="fr-BE" dirty="0"/>
              <a:t>avec</a:t>
            </a:r>
          </a:p>
          <a:p>
            <a:pPr lvl="1"/>
            <a:r>
              <a:rPr lang="fr-BE" dirty="0" err="1">
                <a:latin typeface="Consolas" panose="020B0609020204030204" pitchFamily="49" charset="0"/>
                <a:sym typeface="Symbol" pitchFamily="18" charset="2"/>
              </a:rPr>
              <a:t>argc</a:t>
            </a:r>
            <a:r>
              <a:rPr lang="fr-BE" dirty="0">
                <a:sym typeface="Symbol" pitchFamily="18" charset="2"/>
              </a:rPr>
              <a:t> : un entier (</a:t>
            </a:r>
            <a:r>
              <a:rPr lang="fr-BE" i="1" dirty="0">
                <a:sym typeface="Symbol" pitchFamily="18" charset="2"/>
              </a:rPr>
              <a:t>argument count</a:t>
            </a:r>
            <a:r>
              <a:rPr lang="fr-BE" dirty="0">
                <a:sym typeface="Symbol" pitchFamily="18" charset="2"/>
              </a:rPr>
              <a:t>) représentant le nombre total d'arguments</a:t>
            </a:r>
          </a:p>
          <a:p>
            <a:pPr lvl="1"/>
            <a:r>
              <a:rPr lang="fr-BE" dirty="0" err="1">
                <a:latin typeface="Consolas" panose="020B0609020204030204" pitchFamily="49" charset="0"/>
                <a:sym typeface="Symbol" pitchFamily="18" charset="2"/>
              </a:rPr>
              <a:t>argv</a:t>
            </a:r>
            <a:r>
              <a:rPr lang="fr-BE" dirty="0">
                <a:sym typeface="Symbol" pitchFamily="18" charset="2"/>
              </a:rPr>
              <a:t> : un tableau de pointeurs (</a:t>
            </a:r>
            <a:r>
              <a:rPr lang="fr-BE" i="1" dirty="0">
                <a:sym typeface="Symbol" pitchFamily="18" charset="2"/>
              </a:rPr>
              <a:t>argument </a:t>
            </a:r>
            <a:r>
              <a:rPr lang="fr-BE" i="1" dirty="0" err="1">
                <a:sym typeface="Symbol" pitchFamily="18" charset="2"/>
              </a:rPr>
              <a:t>vector</a:t>
            </a:r>
            <a:r>
              <a:rPr lang="fr-BE" dirty="0">
                <a:sym typeface="Symbol" pitchFamily="18" charset="2"/>
              </a:rPr>
              <a:t>) vers des chaînes de caractères </a:t>
            </a:r>
          </a:p>
          <a:p>
            <a:pPr marL="720725" lvl="1" indent="-263525">
              <a:buNone/>
            </a:pPr>
            <a:r>
              <a:rPr lang="fr-BE" dirty="0">
                <a:sym typeface="Symbol" pitchFamily="18" charset="2"/>
              </a:rPr>
              <a:t>	</a:t>
            </a:r>
            <a:r>
              <a:rPr lang="fr-BE" i="1" dirty="0">
                <a:solidFill>
                  <a:schemeClr val="accent4"/>
                </a:solidFill>
                <a:sym typeface="Symbol" pitchFamily="18" charset="2"/>
              </a:rPr>
              <a:t>1ère chaîne = nom du programme</a:t>
            </a:r>
          </a:p>
          <a:p>
            <a:pPr marL="0" indent="0">
              <a:buNone/>
            </a:pPr>
            <a:endParaRPr lang="fr-BE" dirty="0">
              <a:sym typeface="Symbol" pitchFamily="18" charset="2"/>
            </a:endParaRPr>
          </a:p>
          <a:p>
            <a:endParaRPr lang="fr-BE" dirty="0"/>
          </a:p>
        </p:txBody>
      </p:sp>
      <p:sp>
        <p:nvSpPr>
          <p:cNvPr id="3" name="Titre 2"/>
          <p:cNvSpPr>
            <a:spLocks noGrp="1"/>
          </p:cNvSpPr>
          <p:nvPr>
            <p:ph type="title"/>
          </p:nvPr>
        </p:nvSpPr>
        <p:spPr/>
        <p:txBody>
          <a:bodyPr/>
          <a:lstStyle/>
          <a:p>
            <a:r>
              <a:rPr lang="fr-BE" dirty="0"/>
              <a:t>Applications des pointeurs</a:t>
            </a:r>
          </a:p>
        </p:txBody>
      </p:sp>
      <p:sp>
        <p:nvSpPr>
          <p:cNvPr id="4" name="Espace réservé du numéro de diapositive 3"/>
          <p:cNvSpPr>
            <a:spLocks noGrp="1"/>
          </p:cNvSpPr>
          <p:nvPr>
            <p:ph type="sldNum" sz="quarter" idx="12"/>
          </p:nvPr>
        </p:nvSpPr>
        <p:spPr/>
        <p:txBody>
          <a:bodyPr/>
          <a:lstStyle/>
          <a:p>
            <a:fld id="{21D20BD1-C8A5-4981-A535-F07207E69B1F}" type="slidenum">
              <a:rPr lang="fr-BE" smtClean="0"/>
              <a:pPr/>
              <a:t>32</a:t>
            </a:fld>
            <a:endParaRPr lang="fr-BE" dirty="0"/>
          </a:p>
        </p:txBody>
      </p:sp>
      <p:sp>
        <p:nvSpPr>
          <p:cNvPr id="5" name="Espace réservé du pied de page 4">
            <a:extLst>
              <a:ext uri="{FF2B5EF4-FFF2-40B4-BE49-F238E27FC236}">
                <a16:creationId xmlns:a16="http://schemas.microsoft.com/office/drawing/2014/main" id="{C01DE043-2439-4CD0-9DB6-527EFD15D31D}"/>
              </a:ext>
            </a:extLst>
          </p:cNvPr>
          <p:cNvSpPr txBox="1">
            <a:spLocks/>
          </p:cNvSpPr>
          <p:nvPr/>
        </p:nvSpPr>
        <p:spPr>
          <a:xfrm>
            <a:off x="2339975" y="6426054"/>
            <a:ext cx="4464050" cy="339725"/>
          </a:xfrm>
          <a:prstGeom prst="rect">
            <a:avLst/>
          </a:prstGeom>
        </p:spPr>
        <p:txBody>
          <a:bodyPr/>
          <a:lstStyle>
            <a:defPPr>
              <a:defRPr lang="fr-FR"/>
            </a:defPPr>
            <a:lvl1pPr algn="l" rtl="0" fontAlgn="base">
              <a:spcBef>
                <a:spcPct val="0"/>
              </a:spcBef>
              <a:spcAft>
                <a:spcPct val="0"/>
              </a:spcAft>
              <a:defRPr kern="1200">
                <a:solidFill>
                  <a:srgbClr val="006782"/>
                </a:solidFill>
                <a:latin typeface="Verdana" charset="0"/>
                <a:ea typeface="ＭＳ Ｐゴシック" charset="0"/>
                <a:cs typeface="ＭＳ Ｐゴシック" charset="0"/>
              </a:defRPr>
            </a:lvl1pPr>
            <a:lvl2pPr marL="457200" algn="l" rtl="0" fontAlgn="base">
              <a:spcBef>
                <a:spcPct val="0"/>
              </a:spcBef>
              <a:spcAft>
                <a:spcPct val="0"/>
              </a:spcAft>
              <a:defRPr kern="1200">
                <a:solidFill>
                  <a:srgbClr val="006782"/>
                </a:solidFill>
                <a:latin typeface="Verdana" charset="0"/>
                <a:ea typeface="ＭＳ Ｐゴシック" charset="0"/>
                <a:cs typeface="ＭＳ Ｐゴシック" charset="0"/>
              </a:defRPr>
            </a:lvl2pPr>
            <a:lvl3pPr marL="914400" algn="l" rtl="0" fontAlgn="base">
              <a:spcBef>
                <a:spcPct val="0"/>
              </a:spcBef>
              <a:spcAft>
                <a:spcPct val="0"/>
              </a:spcAft>
              <a:defRPr kern="1200">
                <a:solidFill>
                  <a:srgbClr val="006782"/>
                </a:solidFill>
                <a:latin typeface="Verdana" charset="0"/>
                <a:ea typeface="ＭＳ Ｐゴシック" charset="0"/>
                <a:cs typeface="ＭＳ Ｐゴシック" charset="0"/>
              </a:defRPr>
            </a:lvl3pPr>
            <a:lvl4pPr marL="1371600" algn="l" rtl="0" fontAlgn="base">
              <a:spcBef>
                <a:spcPct val="0"/>
              </a:spcBef>
              <a:spcAft>
                <a:spcPct val="0"/>
              </a:spcAft>
              <a:defRPr kern="1200">
                <a:solidFill>
                  <a:srgbClr val="006782"/>
                </a:solidFill>
                <a:latin typeface="Verdana" charset="0"/>
                <a:ea typeface="ＭＳ Ｐゴシック" charset="0"/>
                <a:cs typeface="ＭＳ Ｐゴシック" charset="0"/>
              </a:defRPr>
            </a:lvl4pPr>
            <a:lvl5pPr marL="1828800" algn="l" rtl="0" fontAlgn="base">
              <a:spcBef>
                <a:spcPct val="0"/>
              </a:spcBef>
              <a:spcAft>
                <a:spcPct val="0"/>
              </a:spcAft>
              <a:defRPr kern="1200">
                <a:solidFill>
                  <a:srgbClr val="006782"/>
                </a:solidFill>
                <a:latin typeface="Verdana" charset="0"/>
                <a:ea typeface="ＭＳ Ｐゴシック" charset="0"/>
                <a:cs typeface="ＭＳ Ｐゴシック" charset="0"/>
              </a:defRPr>
            </a:lvl5pPr>
            <a:lvl6pPr marL="2286000" algn="l" defTabSz="457200" rtl="0" eaLnBrk="1" latinLnBrk="0" hangingPunct="1">
              <a:defRPr kern="1200">
                <a:solidFill>
                  <a:srgbClr val="006782"/>
                </a:solidFill>
                <a:latin typeface="Verdana" charset="0"/>
                <a:ea typeface="ＭＳ Ｐゴシック" charset="0"/>
                <a:cs typeface="ＭＳ Ｐゴシック" charset="0"/>
              </a:defRPr>
            </a:lvl6pPr>
            <a:lvl7pPr marL="2743200" algn="l" defTabSz="457200" rtl="0" eaLnBrk="1" latinLnBrk="0" hangingPunct="1">
              <a:defRPr kern="1200">
                <a:solidFill>
                  <a:srgbClr val="006782"/>
                </a:solidFill>
                <a:latin typeface="Verdana" charset="0"/>
                <a:ea typeface="ＭＳ Ｐゴシック" charset="0"/>
                <a:cs typeface="ＭＳ Ｐゴシック" charset="0"/>
              </a:defRPr>
            </a:lvl7pPr>
            <a:lvl8pPr marL="3200400" algn="l" defTabSz="457200" rtl="0" eaLnBrk="1" latinLnBrk="0" hangingPunct="1">
              <a:defRPr kern="1200">
                <a:solidFill>
                  <a:srgbClr val="006782"/>
                </a:solidFill>
                <a:latin typeface="Verdana" charset="0"/>
                <a:ea typeface="ＭＳ Ｐゴシック" charset="0"/>
                <a:cs typeface="ＭＳ Ｐゴシック" charset="0"/>
              </a:defRPr>
            </a:lvl8pPr>
            <a:lvl9pPr marL="3657600" algn="l" defTabSz="457200" rtl="0" eaLnBrk="1" latinLnBrk="0" hangingPunct="1">
              <a:defRPr kern="1200">
                <a:solidFill>
                  <a:srgbClr val="006782"/>
                </a:solidFill>
                <a:latin typeface="Verdana" charset="0"/>
                <a:ea typeface="ＭＳ Ｐゴシック" charset="0"/>
                <a:cs typeface="ＭＳ Ｐゴシック" charset="0"/>
              </a:defRPr>
            </a:lvl9pPr>
          </a:lstStyle>
          <a:p>
            <a:pPr algn="ctr"/>
            <a:r>
              <a:rPr lang="fr-FR" sz="1400" dirty="0">
                <a:solidFill>
                  <a:schemeClr val="tx1">
                    <a:lumMod val="75000"/>
                    <a:lumOff val="25000"/>
                  </a:schemeClr>
                </a:solidFill>
                <a:latin typeface="+mn-lt"/>
              </a:rPr>
              <a:t>Pointeurs</a:t>
            </a:r>
            <a:endParaRPr lang="fr-FR" dirty="0">
              <a:solidFill>
                <a:schemeClr val="tx1">
                  <a:lumMod val="75000"/>
                  <a:lumOff val="25000"/>
                </a:schemeClr>
              </a:solidFill>
              <a:latin typeface="+mn-lt"/>
            </a:endParaRPr>
          </a:p>
        </p:txBody>
      </p:sp>
    </p:spTree>
    <p:extLst>
      <p:ext uri="{BB962C8B-B14F-4D97-AF65-F5344CB8AC3E}">
        <p14:creationId xmlns:p14="http://schemas.microsoft.com/office/powerpoint/2010/main" val="2596973035"/>
      </p:ext>
    </p:extLst>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0" indent="0">
              <a:spcBef>
                <a:spcPts val="0"/>
              </a:spcBef>
              <a:buNone/>
              <a:tabLst>
                <a:tab pos="361950" algn="l"/>
                <a:tab pos="715963" algn="l"/>
              </a:tabLst>
            </a:pPr>
            <a:r>
              <a:rPr lang="fr-BE" sz="1600" dirty="0">
                <a:latin typeface="Consolas" panose="020B0609020204030204" pitchFamily="49" charset="0"/>
                <a:sym typeface="Symbol" pitchFamily="18" charset="2"/>
              </a:rPr>
              <a:t>//</a:t>
            </a:r>
            <a:r>
              <a:rPr lang="fr-BE" sz="1600" dirty="0" err="1">
                <a:latin typeface="Consolas" panose="020B0609020204030204" pitchFamily="49" charset="0"/>
                <a:sym typeface="Symbol" pitchFamily="18" charset="2"/>
              </a:rPr>
              <a:t>date.c</a:t>
            </a:r>
            <a:r>
              <a:rPr lang="fr-BE" sz="1600" dirty="0">
                <a:latin typeface="Consolas" panose="020B0609020204030204" pitchFamily="49" charset="0"/>
                <a:sym typeface="Symbol" pitchFamily="18" charset="2"/>
              </a:rPr>
              <a:t> </a:t>
            </a:r>
            <a:r>
              <a:rPr lang="fr-BE" sz="1600" dirty="0">
                <a:latin typeface="Consolas" panose="020B0609020204030204" pitchFamily="49" charset="0"/>
                <a:sym typeface="Wingdings" panose="05000000000000000000" pitchFamily="2" charset="2"/>
              </a:rPr>
              <a:t> date.exe</a:t>
            </a:r>
            <a:endParaRPr lang="fr-BE" sz="1600" dirty="0">
              <a:latin typeface="Consolas" panose="020B0609020204030204" pitchFamily="49" charset="0"/>
              <a:sym typeface="Symbol" pitchFamily="18" charset="2"/>
            </a:endParaRPr>
          </a:p>
          <a:p>
            <a:pPr marL="0" indent="0">
              <a:spcBef>
                <a:spcPts val="0"/>
              </a:spcBef>
              <a:buNone/>
              <a:tabLst>
                <a:tab pos="361950" algn="l"/>
                <a:tab pos="715963" algn="l"/>
              </a:tabLst>
            </a:pPr>
            <a:endParaRPr lang="fr-BE" sz="1600" dirty="0">
              <a:latin typeface="Consolas" panose="020B0609020204030204" pitchFamily="49" charset="0"/>
              <a:sym typeface="Symbol" pitchFamily="18" charset="2"/>
            </a:endParaRPr>
          </a:p>
          <a:p>
            <a:pPr marL="0" indent="0">
              <a:spcBef>
                <a:spcPts val="0"/>
              </a:spcBef>
              <a:buNone/>
              <a:tabLst>
                <a:tab pos="361950" algn="l"/>
                <a:tab pos="715963" algn="l"/>
              </a:tabLst>
            </a:pPr>
            <a:r>
              <a:rPr lang="fr-BE" sz="1600" dirty="0" err="1">
                <a:latin typeface="Consolas" panose="020B0609020204030204" pitchFamily="49" charset="0"/>
                <a:sym typeface="Symbol" pitchFamily="18" charset="2"/>
              </a:rPr>
              <a:t>void</a:t>
            </a:r>
            <a:r>
              <a:rPr lang="fr-BE" sz="1600" dirty="0">
                <a:latin typeface="Consolas" panose="020B0609020204030204" pitchFamily="49" charset="0"/>
                <a:sym typeface="Symbol" pitchFamily="18" charset="2"/>
              </a:rPr>
              <a:t> main(</a:t>
            </a:r>
            <a:r>
              <a:rPr lang="fr-BE" sz="1600" dirty="0" err="1">
                <a:latin typeface="Consolas" panose="020B0609020204030204" pitchFamily="49" charset="0"/>
                <a:sym typeface="Symbol" pitchFamily="18" charset="2"/>
              </a:rPr>
              <a:t>int</a:t>
            </a:r>
            <a:r>
              <a:rPr lang="fr-BE" sz="1600" dirty="0">
                <a:latin typeface="Consolas" panose="020B0609020204030204" pitchFamily="49" charset="0"/>
                <a:sym typeface="Symbol" pitchFamily="18" charset="2"/>
              </a:rPr>
              <a:t> </a:t>
            </a:r>
            <a:r>
              <a:rPr lang="fr-BE" sz="1600" dirty="0" err="1">
                <a:latin typeface="Consolas" panose="020B0609020204030204" pitchFamily="49" charset="0"/>
                <a:sym typeface="Symbol" pitchFamily="18" charset="2"/>
              </a:rPr>
              <a:t>argc</a:t>
            </a:r>
            <a:r>
              <a:rPr lang="fr-BE" sz="1600" dirty="0">
                <a:latin typeface="Consolas" panose="020B0609020204030204" pitchFamily="49" charset="0"/>
                <a:sym typeface="Symbol" pitchFamily="18" charset="2"/>
              </a:rPr>
              <a:t>, char * </a:t>
            </a:r>
            <a:r>
              <a:rPr lang="fr-BE" sz="1600" dirty="0" err="1">
                <a:latin typeface="Consolas" panose="020B0609020204030204" pitchFamily="49" charset="0"/>
                <a:sym typeface="Symbol" pitchFamily="18" charset="2"/>
              </a:rPr>
              <a:t>argv</a:t>
            </a:r>
            <a:r>
              <a:rPr lang="fr-BE" sz="1600" dirty="0">
                <a:latin typeface="Consolas" panose="020B0609020204030204" pitchFamily="49" charset="0"/>
                <a:sym typeface="Symbol" pitchFamily="18" charset="2"/>
              </a:rPr>
              <a:t> []) </a:t>
            </a:r>
          </a:p>
          <a:p>
            <a:pPr marL="0" indent="0">
              <a:spcBef>
                <a:spcPts val="0"/>
              </a:spcBef>
              <a:buNone/>
              <a:tabLst>
                <a:tab pos="361950" algn="l"/>
                <a:tab pos="715963" algn="l"/>
              </a:tabLst>
            </a:pPr>
            <a:r>
              <a:rPr lang="fr-BE" sz="1600" dirty="0">
                <a:latin typeface="Consolas" panose="020B0609020204030204" pitchFamily="49" charset="0"/>
                <a:sym typeface="Symbol" pitchFamily="18" charset="2"/>
              </a:rPr>
              <a:t>{	</a:t>
            </a:r>
          </a:p>
          <a:p>
            <a:pPr marL="0" indent="0">
              <a:spcBef>
                <a:spcPts val="0"/>
              </a:spcBef>
              <a:buNone/>
              <a:tabLst>
                <a:tab pos="361950" algn="l"/>
                <a:tab pos="715963" algn="l"/>
              </a:tabLst>
            </a:pPr>
            <a:r>
              <a:rPr lang="fr-BE" sz="1600" dirty="0">
                <a:latin typeface="Consolas" panose="020B0609020204030204" pitchFamily="49" charset="0"/>
                <a:sym typeface="Symbol" pitchFamily="18" charset="2"/>
              </a:rPr>
              <a:t>	</a:t>
            </a:r>
            <a:r>
              <a:rPr lang="fr-BE" sz="1600" dirty="0" err="1">
                <a:latin typeface="Consolas" panose="020B0609020204030204" pitchFamily="49" charset="0"/>
                <a:sym typeface="Symbol" pitchFamily="18" charset="2"/>
              </a:rPr>
              <a:t>int</a:t>
            </a:r>
            <a:r>
              <a:rPr lang="fr-BE" sz="1600" dirty="0">
                <a:latin typeface="Consolas" panose="020B0609020204030204" pitchFamily="49" charset="0"/>
                <a:sym typeface="Symbol" pitchFamily="18" charset="2"/>
              </a:rPr>
              <a:t> jour, </a:t>
            </a:r>
            <a:r>
              <a:rPr lang="fr-BE" sz="1600" dirty="0" err="1">
                <a:latin typeface="Consolas" panose="020B0609020204030204" pitchFamily="49" charset="0"/>
                <a:sym typeface="Symbol" pitchFamily="18" charset="2"/>
              </a:rPr>
              <a:t>annee</a:t>
            </a:r>
            <a:r>
              <a:rPr lang="fr-BE" sz="1600" dirty="0">
                <a:latin typeface="Consolas" panose="020B0609020204030204" pitchFamily="49" charset="0"/>
                <a:sym typeface="Symbol" pitchFamily="18" charset="2"/>
              </a:rPr>
              <a:t> ;</a:t>
            </a:r>
          </a:p>
          <a:p>
            <a:pPr marL="0" indent="0">
              <a:spcBef>
                <a:spcPts val="0"/>
              </a:spcBef>
              <a:buNone/>
              <a:tabLst>
                <a:tab pos="361950" algn="l"/>
                <a:tab pos="715963" algn="l"/>
              </a:tabLst>
            </a:pPr>
            <a:r>
              <a:rPr lang="fr-BE" sz="1600" dirty="0">
                <a:latin typeface="Consolas" panose="020B0609020204030204" pitchFamily="49" charset="0"/>
                <a:sym typeface="Symbol" pitchFamily="18" charset="2"/>
              </a:rPr>
              <a:t>	</a:t>
            </a:r>
          </a:p>
          <a:p>
            <a:pPr marL="0" indent="0">
              <a:spcBef>
                <a:spcPts val="0"/>
              </a:spcBef>
              <a:buNone/>
              <a:tabLst>
                <a:tab pos="361950" algn="l"/>
                <a:tab pos="715963" algn="l"/>
              </a:tabLst>
            </a:pPr>
            <a:r>
              <a:rPr lang="fr-BE" sz="1600" dirty="0">
                <a:latin typeface="Consolas" panose="020B0609020204030204" pitchFamily="49" charset="0"/>
                <a:sym typeface="Symbol" pitchFamily="18" charset="2"/>
              </a:rPr>
              <a:t>	if(</a:t>
            </a:r>
            <a:r>
              <a:rPr lang="fr-BE" sz="1600" dirty="0" err="1">
                <a:latin typeface="Consolas" panose="020B0609020204030204" pitchFamily="49" charset="0"/>
                <a:sym typeface="Symbol" pitchFamily="18" charset="2"/>
              </a:rPr>
              <a:t>argc</a:t>
            </a:r>
            <a:r>
              <a:rPr lang="fr-BE" sz="1600" dirty="0">
                <a:latin typeface="Consolas" panose="020B0609020204030204" pitchFamily="49" charset="0"/>
                <a:sym typeface="Symbol" pitchFamily="18" charset="2"/>
              </a:rPr>
              <a:t> != 4) {		</a:t>
            </a:r>
            <a:r>
              <a:rPr lang="fr-BE" sz="1600" dirty="0">
                <a:solidFill>
                  <a:schemeClr val="accent3"/>
                </a:solidFill>
                <a:latin typeface="Consolas" panose="020B0609020204030204" pitchFamily="49" charset="0"/>
                <a:sym typeface="Symbol" pitchFamily="18" charset="2"/>
              </a:rPr>
              <a:t>// validation du nombre d'arguments</a:t>
            </a:r>
          </a:p>
          <a:p>
            <a:pPr marL="0" indent="0">
              <a:spcBef>
                <a:spcPts val="0"/>
              </a:spcBef>
              <a:buNone/>
              <a:tabLst>
                <a:tab pos="361950" algn="l"/>
                <a:tab pos="715963" algn="l"/>
              </a:tabLst>
            </a:pPr>
            <a:r>
              <a:rPr lang="fr-BE" sz="1600" dirty="0">
                <a:latin typeface="Consolas" panose="020B0609020204030204" pitchFamily="49" charset="0"/>
                <a:sym typeface="Symbol" pitchFamily="18" charset="2"/>
              </a:rPr>
              <a:t>		</a:t>
            </a:r>
            <a:r>
              <a:rPr lang="fr-BE" sz="1600" dirty="0" err="1">
                <a:latin typeface="Consolas" panose="020B0609020204030204" pitchFamily="49" charset="0"/>
                <a:sym typeface="Symbol" pitchFamily="18" charset="2"/>
              </a:rPr>
              <a:t>puts</a:t>
            </a:r>
            <a:r>
              <a:rPr lang="fr-BE" sz="1600" dirty="0">
                <a:latin typeface="Consolas" panose="020B0609020204030204" pitchFamily="49" charset="0"/>
                <a:sym typeface="Symbol" pitchFamily="18" charset="2"/>
              </a:rPr>
              <a:t>("Format attendu : date.exe JJ MOIS AAAA") ;</a:t>
            </a:r>
          </a:p>
          <a:p>
            <a:pPr marL="0" indent="0">
              <a:spcBef>
                <a:spcPts val="0"/>
              </a:spcBef>
              <a:buNone/>
              <a:tabLst>
                <a:tab pos="361950" algn="l"/>
                <a:tab pos="715963" algn="l"/>
              </a:tabLst>
            </a:pPr>
            <a:r>
              <a:rPr lang="fr-BE" sz="1600" dirty="0">
                <a:latin typeface="Consolas" panose="020B0609020204030204" pitchFamily="49" charset="0"/>
                <a:sym typeface="Symbol" pitchFamily="18" charset="2"/>
              </a:rPr>
              <a:t>	} </a:t>
            </a:r>
            <a:r>
              <a:rPr lang="fr-BE" sz="1600" dirty="0" err="1">
                <a:latin typeface="Consolas" panose="020B0609020204030204" pitchFamily="49" charset="0"/>
                <a:sym typeface="Symbol" pitchFamily="18" charset="2"/>
              </a:rPr>
              <a:t>else</a:t>
            </a:r>
            <a:r>
              <a:rPr lang="fr-BE" sz="1600" dirty="0">
                <a:latin typeface="Consolas" panose="020B0609020204030204" pitchFamily="49" charset="0"/>
                <a:sym typeface="Symbol" pitchFamily="18" charset="2"/>
              </a:rPr>
              <a:t> {</a:t>
            </a:r>
          </a:p>
          <a:p>
            <a:pPr marL="0" indent="0">
              <a:spcBef>
                <a:spcPts val="0"/>
              </a:spcBef>
              <a:buNone/>
              <a:tabLst>
                <a:tab pos="361950" algn="l"/>
                <a:tab pos="715963" algn="l"/>
              </a:tabLst>
            </a:pPr>
            <a:r>
              <a:rPr lang="fr-BE" sz="1600" dirty="0">
                <a:latin typeface="Consolas" panose="020B0609020204030204" pitchFamily="49" charset="0"/>
                <a:sym typeface="Symbol" pitchFamily="18" charset="2"/>
              </a:rPr>
              <a:t>		jour = </a:t>
            </a:r>
            <a:r>
              <a:rPr lang="fr-BE" sz="1600" dirty="0" err="1">
                <a:latin typeface="Consolas" panose="020B0609020204030204" pitchFamily="49" charset="0"/>
                <a:sym typeface="Symbol" pitchFamily="18" charset="2"/>
              </a:rPr>
              <a:t>atoi</a:t>
            </a:r>
            <a:r>
              <a:rPr lang="fr-BE" sz="1600" dirty="0">
                <a:latin typeface="Consolas" panose="020B0609020204030204" pitchFamily="49" charset="0"/>
                <a:sym typeface="Symbol" pitchFamily="18" charset="2"/>
              </a:rPr>
              <a:t>(</a:t>
            </a:r>
            <a:r>
              <a:rPr lang="fr-BE" sz="1600" dirty="0" err="1">
                <a:latin typeface="Consolas" panose="020B0609020204030204" pitchFamily="49" charset="0"/>
                <a:sym typeface="Symbol" pitchFamily="18" charset="2"/>
              </a:rPr>
              <a:t>argv</a:t>
            </a:r>
            <a:r>
              <a:rPr lang="fr-BE" sz="1600" dirty="0">
                <a:latin typeface="Consolas" panose="020B0609020204030204" pitchFamily="49" charset="0"/>
                <a:sym typeface="Symbol" pitchFamily="18" charset="2"/>
              </a:rPr>
              <a:t>[1]); </a:t>
            </a:r>
          </a:p>
          <a:p>
            <a:pPr marL="0" indent="0">
              <a:spcBef>
                <a:spcPts val="0"/>
              </a:spcBef>
              <a:buNone/>
              <a:tabLst>
                <a:tab pos="361950" algn="l"/>
                <a:tab pos="715963" algn="l"/>
              </a:tabLst>
            </a:pPr>
            <a:r>
              <a:rPr lang="fr-BE" sz="1600" dirty="0">
                <a:latin typeface="Consolas" panose="020B0609020204030204" pitchFamily="49" charset="0"/>
                <a:sym typeface="Symbol" pitchFamily="18" charset="2"/>
              </a:rPr>
              <a:t>		</a:t>
            </a:r>
            <a:r>
              <a:rPr lang="fr-BE" sz="1600" dirty="0" err="1">
                <a:latin typeface="Consolas" panose="020B0609020204030204" pitchFamily="49" charset="0"/>
                <a:sym typeface="Symbol" pitchFamily="18" charset="2"/>
              </a:rPr>
              <a:t>annee</a:t>
            </a:r>
            <a:r>
              <a:rPr lang="fr-BE" sz="1600" dirty="0">
                <a:latin typeface="Consolas" panose="020B0609020204030204" pitchFamily="49" charset="0"/>
                <a:sym typeface="Symbol" pitchFamily="18" charset="2"/>
              </a:rPr>
              <a:t> = </a:t>
            </a:r>
            <a:r>
              <a:rPr lang="fr-BE" sz="1600" dirty="0" err="1">
                <a:latin typeface="Consolas" panose="020B0609020204030204" pitchFamily="49" charset="0"/>
                <a:sym typeface="Symbol" pitchFamily="18" charset="2"/>
              </a:rPr>
              <a:t>atoi</a:t>
            </a:r>
            <a:r>
              <a:rPr lang="fr-BE" sz="1600" dirty="0">
                <a:latin typeface="Consolas" panose="020B0609020204030204" pitchFamily="49" charset="0"/>
                <a:sym typeface="Symbol" pitchFamily="18" charset="2"/>
              </a:rPr>
              <a:t>(</a:t>
            </a:r>
            <a:r>
              <a:rPr lang="fr-BE" sz="1600" dirty="0" err="1">
                <a:latin typeface="Consolas" panose="020B0609020204030204" pitchFamily="49" charset="0"/>
                <a:sym typeface="Symbol" pitchFamily="18" charset="2"/>
              </a:rPr>
              <a:t>argv</a:t>
            </a:r>
            <a:r>
              <a:rPr lang="fr-BE" sz="1600" dirty="0">
                <a:latin typeface="Consolas" panose="020B0609020204030204" pitchFamily="49" charset="0"/>
                <a:sym typeface="Symbol" pitchFamily="18" charset="2"/>
              </a:rPr>
              <a:t>[3]); </a:t>
            </a:r>
          </a:p>
          <a:p>
            <a:pPr marL="0" indent="0">
              <a:spcBef>
                <a:spcPts val="0"/>
              </a:spcBef>
              <a:buNone/>
              <a:tabLst>
                <a:tab pos="361950" algn="l"/>
                <a:tab pos="715963" algn="l"/>
              </a:tabLst>
            </a:pPr>
            <a:r>
              <a:rPr lang="fr-BE" sz="1600" dirty="0">
                <a:latin typeface="Consolas" panose="020B0609020204030204" pitchFamily="49" charset="0"/>
                <a:sym typeface="Symbol" pitchFamily="18" charset="2"/>
              </a:rPr>
              <a:t>		printf("%d %s %d\n", jour, </a:t>
            </a:r>
            <a:r>
              <a:rPr lang="fr-BE" sz="1600" dirty="0" err="1">
                <a:latin typeface="Consolas" panose="020B0609020204030204" pitchFamily="49" charset="0"/>
                <a:sym typeface="Symbol" pitchFamily="18" charset="2"/>
              </a:rPr>
              <a:t>argv</a:t>
            </a:r>
            <a:r>
              <a:rPr lang="fr-BE" sz="1600" dirty="0">
                <a:latin typeface="Consolas" panose="020B0609020204030204" pitchFamily="49" charset="0"/>
                <a:sym typeface="Symbol" pitchFamily="18" charset="2"/>
              </a:rPr>
              <a:t>[2], </a:t>
            </a:r>
            <a:r>
              <a:rPr lang="fr-BE" sz="1600" dirty="0" err="1">
                <a:latin typeface="Consolas" panose="020B0609020204030204" pitchFamily="49" charset="0"/>
                <a:sym typeface="Symbol" pitchFamily="18" charset="2"/>
              </a:rPr>
              <a:t>annee</a:t>
            </a:r>
            <a:r>
              <a:rPr lang="fr-BE" sz="1600" dirty="0">
                <a:latin typeface="Consolas" panose="020B0609020204030204" pitchFamily="49" charset="0"/>
                <a:sym typeface="Symbol" pitchFamily="18" charset="2"/>
              </a:rPr>
              <a:t>);</a:t>
            </a:r>
          </a:p>
          <a:p>
            <a:pPr marL="0" indent="0">
              <a:spcBef>
                <a:spcPts val="0"/>
              </a:spcBef>
              <a:buNone/>
              <a:tabLst>
                <a:tab pos="361950" algn="l"/>
                <a:tab pos="715963" algn="l"/>
              </a:tabLst>
            </a:pPr>
            <a:r>
              <a:rPr lang="fr-BE" sz="1600" dirty="0">
                <a:latin typeface="Consolas" panose="020B0609020204030204" pitchFamily="49" charset="0"/>
                <a:sym typeface="Symbol" pitchFamily="18" charset="2"/>
              </a:rPr>
              <a:t>	}</a:t>
            </a:r>
          </a:p>
          <a:p>
            <a:pPr marL="0" indent="0">
              <a:spcBef>
                <a:spcPts val="0"/>
              </a:spcBef>
              <a:buNone/>
              <a:tabLst>
                <a:tab pos="361950" algn="l"/>
                <a:tab pos="715963" algn="l"/>
              </a:tabLst>
            </a:pPr>
            <a:r>
              <a:rPr lang="fr-BE" sz="1600" dirty="0">
                <a:latin typeface="Consolas" panose="020B0609020204030204" pitchFamily="49" charset="0"/>
              </a:rPr>
              <a:t>}</a:t>
            </a:r>
          </a:p>
        </p:txBody>
      </p:sp>
      <p:sp>
        <p:nvSpPr>
          <p:cNvPr id="3" name="Title 2"/>
          <p:cNvSpPr>
            <a:spLocks noGrp="1"/>
          </p:cNvSpPr>
          <p:nvPr>
            <p:ph type="title"/>
          </p:nvPr>
        </p:nvSpPr>
        <p:spPr/>
        <p:txBody>
          <a:bodyPr/>
          <a:lstStyle/>
          <a:p>
            <a:r>
              <a:rPr lang="fr-BE" dirty="0"/>
              <a:t>Exemple</a:t>
            </a:r>
          </a:p>
        </p:txBody>
      </p:sp>
      <p:sp>
        <p:nvSpPr>
          <p:cNvPr id="5" name="ZoneTexte 9"/>
          <p:cNvSpPr txBox="1"/>
          <p:nvPr/>
        </p:nvSpPr>
        <p:spPr>
          <a:xfrm>
            <a:off x="3991234" y="4637848"/>
            <a:ext cx="436338" cy="307777"/>
          </a:xfrm>
          <a:prstGeom prst="rect">
            <a:avLst/>
          </a:prstGeom>
          <a:noFill/>
        </p:spPr>
        <p:txBody>
          <a:bodyPr wrap="none" rtlCol="0">
            <a:spAutoFit/>
          </a:bodyPr>
          <a:lstStyle/>
          <a:p>
            <a:r>
              <a:rPr lang="fr-BE" sz="1400" dirty="0">
                <a:latin typeface="+mn-lt"/>
              </a:rPr>
              <a:t>@1</a:t>
            </a:r>
          </a:p>
        </p:txBody>
      </p:sp>
      <p:sp>
        <p:nvSpPr>
          <p:cNvPr id="6" name="ZoneTexte 10"/>
          <p:cNvSpPr txBox="1"/>
          <p:nvPr/>
        </p:nvSpPr>
        <p:spPr>
          <a:xfrm>
            <a:off x="3991234" y="5085700"/>
            <a:ext cx="436338" cy="307777"/>
          </a:xfrm>
          <a:prstGeom prst="rect">
            <a:avLst/>
          </a:prstGeom>
          <a:noFill/>
        </p:spPr>
        <p:txBody>
          <a:bodyPr wrap="none" rtlCol="0">
            <a:spAutoFit/>
          </a:bodyPr>
          <a:lstStyle/>
          <a:p>
            <a:r>
              <a:rPr lang="fr-BE" sz="1400" dirty="0">
                <a:latin typeface="+mn-lt"/>
              </a:rPr>
              <a:t>@2</a:t>
            </a:r>
          </a:p>
        </p:txBody>
      </p:sp>
      <p:sp>
        <p:nvSpPr>
          <p:cNvPr id="7" name="ZoneTexte 11"/>
          <p:cNvSpPr txBox="1"/>
          <p:nvPr/>
        </p:nvSpPr>
        <p:spPr>
          <a:xfrm>
            <a:off x="3991234" y="5492591"/>
            <a:ext cx="436338" cy="307777"/>
          </a:xfrm>
          <a:prstGeom prst="rect">
            <a:avLst/>
          </a:prstGeom>
          <a:noFill/>
        </p:spPr>
        <p:txBody>
          <a:bodyPr wrap="none" rtlCol="0">
            <a:spAutoFit/>
          </a:bodyPr>
          <a:lstStyle/>
          <a:p>
            <a:r>
              <a:rPr lang="fr-BE" sz="1400" dirty="0">
                <a:latin typeface="+mn-lt"/>
              </a:rPr>
              <a:t>@3</a:t>
            </a:r>
          </a:p>
        </p:txBody>
      </p:sp>
      <p:sp>
        <p:nvSpPr>
          <p:cNvPr id="8" name="ZoneTexte 12"/>
          <p:cNvSpPr txBox="1"/>
          <p:nvPr/>
        </p:nvSpPr>
        <p:spPr>
          <a:xfrm>
            <a:off x="3991234" y="5899482"/>
            <a:ext cx="436338" cy="307777"/>
          </a:xfrm>
          <a:prstGeom prst="rect">
            <a:avLst/>
          </a:prstGeom>
          <a:noFill/>
        </p:spPr>
        <p:txBody>
          <a:bodyPr wrap="none" rtlCol="0">
            <a:spAutoFit/>
          </a:bodyPr>
          <a:lstStyle/>
          <a:p>
            <a:r>
              <a:rPr lang="fr-BE" sz="1400" dirty="0">
                <a:latin typeface="+mn-lt"/>
              </a:rPr>
              <a:t>@4</a:t>
            </a:r>
          </a:p>
        </p:txBody>
      </p:sp>
      <p:graphicFrame>
        <p:nvGraphicFramePr>
          <p:cNvPr id="9" name="Tableau 13"/>
          <p:cNvGraphicFramePr>
            <a:graphicFrameLocks noGrp="1"/>
          </p:cNvGraphicFramePr>
          <p:nvPr>
            <p:extLst>
              <p:ext uri="{D42A27DB-BD31-4B8C-83A1-F6EECF244321}">
                <p14:modId xmlns:p14="http://schemas.microsoft.com/office/powerpoint/2010/main" val="1986886023"/>
              </p:ext>
            </p:extLst>
          </p:nvPr>
        </p:nvGraphicFramePr>
        <p:xfrm>
          <a:off x="4378959" y="4493832"/>
          <a:ext cx="3431259" cy="370840"/>
        </p:xfrm>
        <a:graphic>
          <a:graphicData uri="http://schemas.openxmlformats.org/drawingml/2006/table">
            <a:tbl>
              <a:tblPr firstRow="1" bandRow="1">
                <a:tableStyleId>{5940675A-B579-460E-94D1-54222C63F5DA}</a:tableStyleId>
              </a:tblPr>
              <a:tblGrid>
                <a:gridCol w="381251">
                  <a:extLst>
                    <a:ext uri="{9D8B030D-6E8A-4147-A177-3AD203B41FA5}">
                      <a16:colId xmlns:a16="http://schemas.microsoft.com/office/drawing/2014/main" val="20000"/>
                    </a:ext>
                  </a:extLst>
                </a:gridCol>
                <a:gridCol w="381251">
                  <a:extLst>
                    <a:ext uri="{9D8B030D-6E8A-4147-A177-3AD203B41FA5}">
                      <a16:colId xmlns:a16="http://schemas.microsoft.com/office/drawing/2014/main" val="20001"/>
                    </a:ext>
                  </a:extLst>
                </a:gridCol>
                <a:gridCol w="381251">
                  <a:extLst>
                    <a:ext uri="{9D8B030D-6E8A-4147-A177-3AD203B41FA5}">
                      <a16:colId xmlns:a16="http://schemas.microsoft.com/office/drawing/2014/main" val="20002"/>
                    </a:ext>
                  </a:extLst>
                </a:gridCol>
                <a:gridCol w="381251">
                  <a:extLst>
                    <a:ext uri="{9D8B030D-6E8A-4147-A177-3AD203B41FA5}">
                      <a16:colId xmlns:a16="http://schemas.microsoft.com/office/drawing/2014/main" val="20003"/>
                    </a:ext>
                  </a:extLst>
                </a:gridCol>
                <a:gridCol w="381251">
                  <a:extLst>
                    <a:ext uri="{9D8B030D-6E8A-4147-A177-3AD203B41FA5}">
                      <a16:colId xmlns:a16="http://schemas.microsoft.com/office/drawing/2014/main" val="20004"/>
                    </a:ext>
                  </a:extLst>
                </a:gridCol>
                <a:gridCol w="381251">
                  <a:extLst>
                    <a:ext uri="{9D8B030D-6E8A-4147-A177-3AD203B41FA5}">
                      <a16:colId xmlns:a16="http://schemas.microsoft.com/office/drawing/2014/main" val="20005"/>
                    </a:ext>
                  </a:extLst>
                </a:gridCol>
                <a:gridCol w="381251">
                  <a:extLst>
                    <a:ext uri="{9D8B030D-6E8A-4147-A177-3AD203B41FA5}">
                      <a16:colId xmlns:a16="http://schemas.microsoft.com/office/drawing/2014/main" val="20006"/>
                    </a:ext>
                  </a:extLst>
                </a:gridCol>
                <a:gridCol w="381251">
                  <a:extLst>
                    <a:ext uri="{9D8B030D-6E8A-4147-A177-3AD203B41FA5}">
                      <a16:colId xmlns:a16="http://schemas.microsoft.com/office/drawing/2014/main" val="20007"/>
                    </a:ext>
                  </a:extLst>
                </a:gridCol>
                <a:gridCol w="381251">
                  <a:extLst>
                    <a:ext uri="{9D8B030D-6E8A-4147-A177-3AD203B41FA5}">
                      <a16:colId xmlns:a16="http://schemas.microsoft.com/office/drawing/2014/main" val="20008"/>
                    </a:ext>
                  </a:extLst>
                </a:gridCol>
              </a:tblGrid>
              <a:tr h="370840">
                <a:tc>
                  <a:txBody>
                    <a:bodyPr/>
                    <a:lstStyle/>
                    <a:p>
                      <a:pPr algn="ctr"/>
                      <a:r>
                        <a:rPr lang="fr-BE" sz="1400" dirty="0">
                          <a:latin typeface="Consolas" panose="020B0609020204030204" pitchFamily="49" charset="0"/>
                        </a:rPr>
                        <a:t>d</a:t>
                      </a:r>
                      <a:endParaRPr lang="fr-BE" sz="1400" b="0" dirty="0">
                        <a:solidFill>
                          <a:schemeClr val="tx1"/>
                        </a:solidFill>
                        <a:latin typeface="Consolas" panose="020B0609020204030204" pitchFamily="49" charset="0"/>
                      </a:endParaRPr>
                    </a:p>
                  </a:txBody>
                  <a:tcPr anchor="ctr"/>
                </a:tc>
                <a:tc>
                  <a:txBody>
                    <a:bodyPr/>
                    <a:lstStyle/>
                    <a:p>
                      <a:pPr algn="ctr"/>
                      <a:r>
                        <a:rPr lang="fr-BE" sz="1400" dirty="0">
                          <a:latin typeface="Consolas" panose="020B0609020204030204" pitchFamily="49" charset="0"/>
                        </a:rPr>
                        <a:t>a</a:t>
                      </a:r>
                      <a:endParaRPr lang="fr-BE" sz="1400" b="0" dirty="0">
                        <a:solidFill>
                          <a:schemeClr val="tx1"/>
                        </a:solidFill>
                        <a:latin typeface="Consolas" panose="020B0609020204030204" pitchFamily="49" charset="0"/>
                      </a:endParaRPr>
                    </a:p>
                  </a:txBody>
                  <a:tcPr anchor="ctr"/>
                </a:tc>
                <a:tc>
                  <a:txBody>
                    <a:bodyPr/>
                    <a:lstStyle/>
                    <a:p>
                      <a:pPr algn="ctr"/>
                      <a:r>
                        <a:rPr lang="fr-BE" sz="1400" dirty="0">
                          <a:latin typeface="Consolas" panose="020B0609020204030204" pitchFamily="49" charset="0"/>
                        </a:rPr>
                        <a:t>t</a:t>
                      </a:r>
                      <a:endParaRPr lang="fr-BE" sz="1400" b="0" dirty="0">
                        <a:solidFill>
                          <a:schemeClr val="tx1"/>
                        </a:solidFill>
                        <a:latin typeface="Consolas" panose="020B0609020204030204" pitchFamily="49" charset="0"/>
                      </a:endParaRPr>
                    </a:p>
                  </a:txBody>
                  <a:tcPr anchor="ctr"/>
                </a:tc>
                <a:tc>
                  <a:txBody>
                    <a:bodyPr/>
                    <a:lstStyle/>
                    <a:p>
                      <a:pPr algn="ctr"/>
                      <a:r>
                        <a:rPr lang="fr-BE" sz="1400" dirty="0">
                          <a:latin typeface="Consolas" panose="020B0609020204030204" pitchFamily="49" charset="0"/>
                        </a:rPr>
                        <a:t>e</a:t>
                      </a:r>
                      <a:endParaRPr lang="fr-BE" sz="1400" b="0" dirty="0">
                        <a:solidFill>
                          <a:schemeClr val="tx1"/>
                        </a:solidFill>
                        <a:latin typeface="Consolas" panose="020B0609020204030204" pitchFamily="49" charset="0"/>
                      </a:endParaRPr>
                    </a:p>
                  </a:txBody>
                  <a:tcPr anchor="ctr"/>
                </a:tc>
                <a:tc>
                  <a:txBody>
                    <a:bodyPr/>
                    <a:lstStyle/>
                    <a:p>
                      <a:pPr algn="ctr"/>
                      <a:r>
                        <a:rPr lang="fr-BE" sz="1400" dirty="0">
                          <a:latin typeface="Consolas" panose="020B0609020204030204" pitchFamily="49" charset="0"/>
                        </a:rPr>
                        <a:t>.</a:t>
                      </a:r>
                      <a:endParaRPr lang="fr-BE" sz="1400" b="0" dirty="0">
                        <a:solidFill>
                          <a:schemeClr val="tx1"/>
                        </a:solidFill>
                        <a:latin typeface="Consolas" panose="020B0609020204030204" pitchFamily="49" charset="0"/>
                      </a:endParaRPr>
                    </a:p>
                  </a:txBody>
                  <a:tcPr anchor="ctr"/>
                </a:tc>
                <a:tc>
                  <a:txBody>
                    <a:bodyPr/>
                    <a:lstStyle/>
                    <a:p>
                      <a:pPr algn="ctr"/>
                      <a:r>
                        <a:rPr lang="fr-BE" sz="1400" dirty="0">
                          <a:latin typeface="Consolas" panose="020B0609020204030204" pitchFamily="49" charset="0"/>
                        </a:rPr>
                        <a:t>e</a:t>
                      </a:r>
                      <a:endParaRPr lang="fr-BE" sz="1400" b="0" dirty="0">
                        <a:solidFill>
                          <a:schemeClr val="tx1"/>
                        </a:solidFill>
                        <a:latin typeface="Consolas" panose="020B0609020204030204" pitchFamily="49" charset="0"/>
                      </a:endParaRPr>
                    </a:p>
                  </a:txBody>
                  <a:tcPr anchor="ctr"/>
                </a:tc>
                <a:tc>
                  <a:txBody>
                    <a:bodyPr/>
                    <a:lstStyle/>
                    <a:p>
                      <a:pPr algn="ctr"/>
                      <a:r>
                        <a:rPr lang="fr-BE" sz="1400" dirty="0">
                          <a:latin typeface="Consolas" panose="020B0609020204030204" pitchFamily="49" charset="0"/>
                        </a:rPr>
                        <a:t>x</a:t>
                      </a:r>
                      <a:endParaRPr lang="fr-BE" sz="1400" b="0" dirty="0">
                        <a:solidFill>
                          <a:schemeClr val="tx1"/>
                        </a:solidFill>
                        <a:latin typeface="Consolas" panose="020B0609020204030204" pitchFamily="49" charset="0"/>
                      </a:endParaRPr>
                    </a:p>
                  </a:txBody>
                  <a:tcPr anchor="ctr"/>
                </a:tc>
                <a:tc>
                  <a:txBody>
                    <a:bodyPr/>
                    <a:lstStyle/>
                    <a:p>
                      <a:pPr algn="ctr"/>
                      <a:r>
                        <a:rPr lang="fr-BE" sz="1400" dirty="0">
                          <a:latin typeface="Consolas" panose="020B0609020204030204" pitchFamily="49" charset="0"/>
                        </a:rPr>
                        <a:t>e</a:t>
                      </a:r>
                      <a:endParaRPr lang="fr-BE" sz="1400" b="0" dirty="0">
                        <a:solidFill>
                          <a:schemeClr val="tx1"/>
                        </a:solidFill>
                        <a:latin typeface="Consolas" panose="020B0609020204030204" pitchFamily="49" charset="0"/>
                      </a:endParaRPr>
                    </a:p>
                  </a:txBody>
                  <a:tcPr anchor="ctr"/>
                </a:tc>
                <a:tc>
                  <a:txBody>
                    <a:bodyPr/>
                    <a:lstStyle/>
                    <a:p>
                      <a:pPr algn="ctr"/>
                      <a:r>
                        <a:rPr lang="fr-BE" sz="1400" dirty="0">
                          <a:latin typeface="Consolas" panose="020B0609020204030204" pitchFamily="49" charset="0"/>
                        </a:rPr>
                        <a:t>\0</a:t>
                      </a:r>
                      <a:endParaRPr lang="fr-BE" sz="1400" b="0" dirty="0">
                        <a:solidFill>
                          <a:schemeClr val="tx1"/>
                        </a:solidFill>
                        <a:latin typeface="Consolas" panose="020B0609020204030204" pitchFamily="49" charset="0"/>
                      </a:endParaRPr>
                    </a:p>
                  </a:txBody>
                  <a:tcPr anchor="ctr"/>
                </a:tc>
                <a:extLst>
                  <a:ext uri="{0D108BD9-81ED-4DB2-BD59-A6C34878D82A}">
                    <a16:rowId xmlns:a16="http://schemas.microsoft.com/office/drawing/2014/main" val="10000"/>
                  </a:ext>
                </a:extLst>
              </a:tr>
            </a:tbl>
          </a:graphicData>
        </a:graphic>
      </p:graphicFrame>
      <p:graphicFrame>
        <p:nvGraphicFramePr>
          <p:cNvPr id="10" name="Tableau 14"/>
          <p:cNvGraphicFramePr>
            <a:graphicFrameLocks noGrp="1"/>
          </p:cNvGraphicFramePr>
          <p:nvPr>
            <p:extLst>
              <p:ext uri="{D42A27DB-BD31-4B8C-83A1-F6EECF244321}">
                <p14:modId xmlns:p14="http://schemas.microsoft.com/office/powerpoint/2010/main" val="3621521092"/>
              </p:ext>
            </p:extLst>
          </p:nvPr>
        </p:nvGraphicFramePr>
        <p:xfrm>
          <a:off x="4378960" y="5789976"/>
          <a:ext cx="1932790" cy="370840"/>
        </p:xfrm>
        <a:graphic>
          <a:graphicData uri="http://schemas.openxmlformats.org/drawingml/2006/table">
            <a:tbl>
              <a:tblPr firstRow="1" bandRow="1">
                <a:tableStyleId>{5C22544A-7EE6-4342-B048-85BDC9FD1C3A}</a:tableStyleId>
              </a:tblPr>
              <a:tblGrid>
                <a:gridCol w="386558">
                  <a:extLst>
                    <a:ext uri="{9D8B030D-6E8A-4147-A177-3AD203B41FA5}">
                      <a16:colId xmlns:a16="http://schemas.microsoft.com/office/drawing/2014/main" val="20000"/>
                    </a:ext>
                  </a:extLst>
                </a:gridCol>
                <a:gridCol w="386558">
                  <a:extLst>
                    <a:ext uri="{9D8B030D-6E8A-4147-A177-3AD203B41FA5}">
                      <a16:colId xmlns:a16="http://schemas.microsoft.com/office/drawing/2014/main" val="20001"/>
                    </a:ext>
                  </a:extLst>
                </a:gridCol>
                <a:gridCol w="386558">
                  <a:extLst>
                    <a:ext uri="{9D8B030D-6E8A-4147-A177-3AD203B41FA5}">
                      <a16:colId xmlns:a16="http://schemas.microsoft.com/office/drawing/2014/main" val="20002"/>
                    </a:ext>
                  </a:extLst>
                </a:gridCol>
                <a:gridCol w="386558">
                  <a:extLst>
                    <a:ext uri="{9D8B030D-6E8A-4147-A177-3AD203B41FA5}">
                      <a16:colId xmlns:a16="http://schemas.microsoft.com/office/drawing/2014/main" val="20003"/>
                    </a:ext>
                  </a:extLst>
                </a:gridCol>
                <a:gridCol w="386558">
                  <a:extLst>
                    <a:ext uri="{9D8B030D-6E8A-4147-A177-3AD203B41FA5}">
                      <a16:colId xmlns:a16="http://schemas.microsoft.com/office/drawing/2014/main" val="20004"/>
                    </a:ext>
                  </a:extLst>
                </a:gridCol>
              </a:tblGrid>
              <a:tr h="370840">
                <a:tc>
                  <a:txBody>
                    <a:bodyPr/>
                    <a:lstStyle/>
                    <a:p>
                      <a:pPr algn="ctr"/>
                      <a:r>
                        <a:rPr lang="fr-BE" sz="1400" b="0" dirty="0">
                          <a:solidFill>
                            <a:schemeClr val="tx1"/>
                          </a:solidFill>
                          <a:latin typeface="Consolas" panose="020B0609020204030204" pitchFamily="49"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BE" sz="1400" b="0" dirty="0">
                          <a:solidFill>
                            <a:schemeClr val="tx1"/>
                          </a:solidFill>
                          <a:latin typeface="Consolas" panose="020B0609020204030204" pitchFamily="49"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BE" sz="1400" b="0" dirty="0">
                          <a:solidFill>
                            <a:schemeClr val="tx1"/>
                          </a:solidFill>
                          <a:latin typeface="Consolas" panose="020B0609020204030204" pitchFamily="49"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BE" sz="1400" b="0" dirty="0">
                          <a:solidFill>
                            <a:schemeClr val="tx1"/>
                          </a:solidFill>
                          <a:latin typeface="Consolas" panose="020B0609020204030204" pitchFamily="49"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BE" sz="1400" b="0" dirty="0">
                          <a:solidFill>
                            <a:schemeClr val="tx1"/>
                          </a:solidFill>
                          <a:latin typeface="Consolas" panose="020B0609020204030204" pitchFamily="49"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1" name="Tableau 15"/>
          <p:cNvGraphicFramePr>
            <a:graphicFrameLocks noGrp="1"/>
          </p:cNvGraphicFramePr>
          <p:nvPr>
            <p:extLst>
              <p:ext uri="{D42A27DB-BD31-4B8C-83A1-F6EECF244321}">
                <p14:modId xmlns:p14="http://schemas.microsoft.com/office/powerpoint/2010/main" val="3893347523"/>
              </p:ext>
            </p:extLst>
          </p:nvPr>
        </p:nvGraphicFramePr>
        <p:xfrm>
          <a:off x="4378960" y="4936680"/>
          <a:ext cx="1181955" cy="370840"/>
        </p:xfrm>
        <a:graphic>
          <a:graphicData uri="http://schemas.openxmlformats.org/drawingml/2006/table">
            <a:tbl>
              <a:tblPr firstRow="1" bandRow="1">
                <a:tableStyleId>{5C22544A-7EE6-4342-B048-85BDC9FD1C3A}</a:tableStyleId>
              </a:tblPr>
              <a:tblGrid>
                <a:gridCol w="379730">
                  <a:extLst>
                    <a:ext uri="{9D8B030D-6E8A-4147-A177-3AD203B41FA5}">
                      <a16:colId xmlns:a16="http://schemas.microsoft.com/office/drawing/2014/main" val="20000"/>
                    </a:ext>
                  </a:extLst>
                </a:gridCol>
                <a:gridCol w="379730">
                  <a:extLst>
                    <a:ext uri="{9D8B030D-6E8A-4147-A177-3AD203B41FA5}">
                      <a16:colId xmlns:a16="http://schemas.microsoft.com/office/drawing/2014/main" val="20001"/>
                    </a:ext>
                  </a:extLst>
                </a:gridCol>
                <a:gridCol w="422495">
                  <a:extLst>
                    <a:ext uri="{9D8B030D-6E8A-4147-A177-3AD203B41FA5}">
                      <a16:colId xmlns:a16="http://schemas.microsoft.com/office/drawing/2014/main" val="20002"/>
                    </a:ext>
                  </a:extLst>
                </a:gridCol>
              </a:tblGrid>
              <a:tr h="370840">
                <a:tc>
                  <a:txBody>
                    <a:bodyPr/>
                    <a:lstStyle/>
                    <a:p>
                      <a:pPr algn="ctr"/>
                      <a:r>
                        <a:rPr lang="fr-BE" sz="1400" b="0" dirty="0">
                          <a:solidFill>
                            <a:schemeClr val="tx1"/>
                          </a:solidFill>
                          <a:latin typeface="Consolas" panose="020B0609020204030204" pitchFamily="49"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BE" sz="1400" b="0" dirty="0">
                          <a:solidFill>
                            <a:schemeClr val="tx1"/>
                          </a:solidFill>
                          <a:latin typeface="Consolas" panose="020B0609020204030204" pitchFamily="49"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BE" sz="1400" b="0" dirty="0">
                          <a:solidFill>
                            <a:schemeClr val="tx1"/>
                          </a:solidFill>
                          <a:latin typeface="Consolas" panose="020B0609020204030204" pitchFamily="49"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2" name="Tableau 16"/>
          <p:cNvGraphicFramePr>
            <a:graphicFrameLocks noGrp="1"/>
          </p:cNvGraphicFramePr>
          <p:nvPr>
            <p:extLst>
              <p:ext uri="{D42A27DB-BD31-4B8C-83A1-F6EECF244321}">
                <p14:modId xmlns:p14="http://schemas.microsoft.com/office/powerpoint/2010/main" val="1415577816"/>
              </p:ext>
            </p:extLst>
          </p:nvPr>
        </p:nvGraphicFramePr>
        <p:xfrm>
          <a:off x="4378961" y="5368728"/>
          <a:ext cx="1932790" cy="370840"/>
        </p:xfrm>
        <a:graphic>
          <a:graphicData uri="http://schemas.openxmlformats.org/drawingml/2006/table">
            <a:tbl>
              <a:tblPr firstRow="1" bandRow="1">
                <a:tableStyleId>{5C22544A-7EE6-4342-B048-85BDC9FD1C3A}</a:tableStyleId>
              </a:tblPr>
              <a:tblGrid>
                <a:gridCol w="379730">
                  <a:extLst>
                    <a:ext uri="{9D8B030D-6E8A-4147-A177-3AD203B41FA5}">
                      <a16:colId xmlns:a16="http://schemas.microsoft.com/office/drawing/2014/main" val="20000"/>
                    </a:ext>
                  </a:extLst>
                </a:gridCol>
                <a:gridCol w="379730">
                  <a:extLst>
                    <a:ext uri="{9D8B030D-6E8A-4147-A177-3AD203B41FA5}">
                      <a16:colId xmlns:a16="http://schemas.microsoft.com/office/drawing/2014/main" val="20001"/>
                    </a:ext>
                  </a:extLst>
                </a:gridCol>
                <a:gridCol w="391110">
                  <a:extLst>
                    <a:ext uri="{9D8B030D-6E8A-4147-A177-3AD203B41FA5}">
                      <a16:colId xmlns:a16="http://schemas.microsoft.com/office/drawing/2014/main" val="20002"/>
                    </a:ext>
                  </a:extLst>
                </a:gridCol>
                <a:gridCol w="391110">
                  <a:extLst>
                    <a:ext uri="{9D8B030D-6E8A-4147-A177-3AD203B41FA5}">
                      <a16:colId xmlns:a16="http://schemas.microsoft.com/office/drawing/2014/main" val="20003"/>
                    </a:ext>
                  </a:extLst>
                </a:gridCol>
                <a:gridCol w="391110">
                  <a:extLst>
                    <a:ext uri="{9D8B030D-6E8A-4147-A177-3AD203B41FA5}">
                      <a16:colId xmlns:a16="http://schemas.microsoft.com/office/drawing/2014/main" val="20004"/>
                    </a:ext>
                  </a:extLst>
                </a:gridCol>
              </a:tblGrid>
              <a:tr h="370840">
                <a:tc>
                  <a:txBody>
                    <a:bodyPr/>
                    <a:lstStyle/>
                    <a:p>
                      <a:pPr algn="ctr"/>
                      <a:r>
                        <a:rPr lang="fr-BE" sz="1400" b="0" dirty="0">
                          <a:solidFill>
                            <a:schemeClr val="tx1"/>
                          </a:solidFill>
                          <a:latin typeface="Consolas" panose="020B0609020204030204" pitchFamily="49" charset="0"/>
                        </a:rPr>
                        <a:t>j</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BE" sz="1400" b="0" dirty="0">
                          <a:solidFill>
                            <a:schemeClr val="tx1"/>
                          </a:solidFill>
                          <a:latin typeface="Consolas" panose="020B0609020204030204" pitchFamily="49" charset="0"/>
                        </a:rPr>
                        <a: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BE" sz="1400" b="0" dirty="0">
                          <a:solidFill>
                            <a:schemeClr val="tx1"/>
                          </a:solidFill>
                          <a:latin typeface="Consolas" panose="020B0609020204030204" pitchFamily="49" charset="0"/>
                        </a:rPr>
                        <a:t>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BE" sz="1400" b="0" dirty="0">
                          <a:solidFill>
                            <a:schemeClr val="tx1"/>
                          </a:solidFill>
                          <a:latin typeface="Consolas" panose="020B0609020204030204" pitchFamily="49"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BE" sz="1400" b="0" dirty="0">
                          <a:solidFill>
                            <a:schemeClr val="tx1"/>
                          </a:solidFill>
                          <a:latin typeface="Consolas" panose="020B0609020204030204" pitchFamily="49"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3" name="Tableau 18"/>
          <p:cNvGraphicFramePr>
            <a:graphicFrameLocks noGrp="1"/>
          </p:cNvGraphicFramePr>
          <p:nvPr/>
        </p:nvGraphicFramePr>
        <p:xfrm>
          <a:off x="1243173" y="5575515"/>
          <a:ext cx="2183904" cy="370840"/>
        </p:xfrm>
        <a:graphic>
          <a:graphicData uri="http://schemas.openxmlformats.org/drawingml/2006/table">
            <a:tbl>
              <a:tblPr firstRow="1" bandRow="1">
                <a:tableStyleId>{5940675A-B579-460E-94D1-54222C63F5DA}</a:tableStyleId>
              </a:tblPr>
              <a:tblGrid>
                <a:gridCol w="545976">
                  <a:extLst>
                    <a:ext uri="{9D8B030D-6E8A-4147-A177-3AD203B41FA5}">
                      <a16:colId xmlns:a16="http://schemas.microsoft.com/office/drawing/2014/main" val="20000"/>
                    </a:ext>
                  </a:extLst>
                </a:gridCol>
                <a:gridCol w="545976">
                  <a:extLst>
                    <a:ext uri="{9D8B030D-6E8A-4147-A177-3AD203B41FA5}">
                      <a16:colId xmlns:a16="http://schemas.microsoft.com/office/drawing/2014/main" val="20001"/>
                    </a:ext>
                  </a:extLst>
                </a:gridCol>
                <a:gridCol w="545976">
                  <a:extLst>
                    <a:ext uri="{9D8B030D-6E8A-4147-A177-3AD203B41FA5}">
                      <a16:colId xmlns:a16="http://schemas.microsoft.com/office/drawing/2014/main" val="20002"/>
                    </a:ext>
                  </a:extLst>
                </a:gridCol>
                <a:gridCol w="545976">
                  <a:extLst>
                    <a:ext uri="{9D8B030D-6E8A-4147-A177-3AD203B41FA5}">
                      <a16:colId xmlns:a16="http://schemas.microsoft.com/office/drawing/2014/main" val="20003"/>
                    </a:ext>
                  </a:extLst>
                </a:gridCol>
              </a:tblGrid>
              <a:tr h="370840">
                <a:tc>
                  <a:txBody>
                    <a:bodyPr/>
                    <a:lstStyle/>
                    <a:p>
                      <a:pPr algn="ctr"/>
                      <a:r>
                        <a:rPr lang="fr-BE" sz="1800" dirty="0"/>
                        <a:t>@1</a:t>
                      </a:r>
                      <a:endParaRPr lang="fr-BE" sz="1800" b="0" dirty="0">
                        <a:solidFill>
                          <a:schemeClr val="tx1"/>
                        </a:solidFill>
                      </a:endParaRPr>
                    </a:p>
                  </a:txBody>
                  <a:tcPr anchor="ctr"/>
                </a:tc>
                <a:tc>
                  <a:txBody>
                    <a:bodyPr/>
                    <a:lstStyle/>
                    <a:p>
                      <a:pPr algn="ctr"/>
                      <a:r>
                        <a:rPr lang="fr-BE" sz="1800" dirty="0"/>
                        <a:t>@2</a:t>
                      </a:r>
                      <a:endParaRPr lang="fr-BE" sz="1800" b="0" dirty="0">
                        <a:solidFill>
                          <a:schemeClr val="tx1"/>
                        </a:solidFill>
                      </a:endParaRPr>
                    </a:p>
                  </a:txBody>
                  <a:tcPr anchor="ctr"/>
                </a:tc>
                <a:tc>
                  <a:txBody>
                    <a:bodyPr/>
                    <a:lstStyle/>
                    <a:p>
                      <a:pPr algn="ctr"/>
                      <a:r>
                        <a:rPr lang="fr-BE" sz="1800" dirty="0"/>
                        <a:t>@3</a:t>
                      </a:r>
                      <a:endParaRPr lang="fr-BE" sz="1800" b="0" dirty="0">
                        <a:solidFill>
                          <a:schemeClr val="tx1"/>
                        </a:solidFill>
                      </a:endParaRPr>
                    </a:p>
                  </a:txBody>
                  <a:tcPr anchor="ctr"/>
                </a:tc>
                <a:tc>
                  <a:txBody>
                    <a:bodyPr/>
                    <a:lstStyle/>
                    <a:p>
                      <a:pPr algn="ctr"/>
                      <a:r>
                        <a:rPr lang="fr-BE" sz="1800" dirty="0"/>
                        <a:t>@4</a:t>
                      </a:r>
                      <a:endParaRPr lang="fr-BE" sz="1800" b="0" dirty="0">
                        <a:solidFill>
                          <a:schemeClr val="tx1"/>
                        </a:solidFill>
                      </a:endParaRPr>
                    </a:p>
                  </a:txBody>
                  <a:tcPr anchor="ctr"/>
                </a:tc>
                <a:extLst>
                  <a:ext uri="{0D108BD9-81ED-4DB2-BD59-A6C34878D82A}">
                    <a16:rowId xmlns:a16="http://schemas.microsoft.com/office/drawing/2014/main" val="10000"/>
                  </a:ext>
                </a:extLst>
              </a:tr>
            </a:tbl>
          </a:graphicData>
        </a:graphic>
      </p:graphicFrame>
      <p:grpSp>
        <p:nvGrpSpPr>
          <p:cNvPr id="14" name="Groupe 19"/>
          <p:cNvGrpSpPr/>
          <p:nvPr/>
        </p:nvGrpSpPr>
        <p:grpSpPr>
          <a:xfrm>
            <a:off x="667109" y="4859592"/>
            <a:ext cx="864096" cy="369332"/>
            <a:chOff x="1043608" y="5759196"/>
            <a:chExt cx="1129197" cy="369332"/>
          </a:xfrm>
        </p:grpSpPr>
        <p:sp>
          <p:nvSpPr>
            <p:cNvPr id="15" name="Rectangle 14"/>
            <p:cNvSpPr/>
            <p:nvPr/>
          </p:nvSpPr>
          <p:spPr>
            <a:xfrm>
              <a:off x="1043608" y="5759196"/>
              <a:ext cx="827864" cy="369332"/>
            </a:xfrm>
            <a:prstGeom prst="rect">
              <a:avLst/>
            </a:prstGeom>
          </p:spPr>
          <p:txBody>
            <a:bodyPr wrap="none">
              <a:spAutoFit/>
            </a:bodyPr>
            <a:lstStyle/>
            <a:p>
              <a:r>
                <a:rPr lang="fr-BE" sz="1800" dirty="0" err="1">
                  <a:solidFill>
                    <a:schemeClr val="tx1"/>
                  </a:solidFill>
                  <a:latin typeface="+mn-lt"/>
                  <a:cs typeface="Consolas" panose="020B0609020204030204" pitchFamily="49" charset="0"/>
                </a:rPr>
                <a:t>argc</a:t>
              </a:r>
              <a:endParaRPr lang="fr-BE" sz="1800" dirty="0">
                <a:solidFill>
                  <a:schemeClr val="tx1"/>
                </a:solidFill>
                <a:latin typeface="+mn-lt"/>
              </a:endParaRPr>
            </a:p>
          </p:txBody>
        </p:sp>
        <p:sp>
          <p:nvSpPr>
            <p:cNvPr id="16" name="Text Box 29"/>
            <p:cNvSpPr txBox="1">
              <a:spLocks noChangeArrowheads="1"/>
            </p:cNvSpPr>
            <p:nvPr/>
          </p:nvSpPr>
          <p:spPr bwMode="auto">
            <a:xfrm>
              <a:off x="1798571" y="5759196"/>
              <a:ext cx="374234" cy="369332"/>
            </a:xfrm>
            <a:prstGeom prst="rect">
              <a:avLst/>
            </a:prstGeom>
            <a:noFill/>
            <a:ln w="19050">
              <a:solidFill>
                <a:schemeClr val="tx1"/>
              </a:solidFill>
              <a:headEnd/>
              <a:tailEnd/>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spcBef>
                  <a:spcPct val="50000"/>
                </a:spcBef>
              </a:pPr>
              <a:r>
                <a:rPr lang="en-GB" sz="1800" dirty="0">
                  <a:solidFill>
                    <a:sysClr val="windowText" lastClr="000000"/>
                  </a:solidFill>
                </a:rPr>
                <a:t>4</a:t>
              </a:r>
            </a:p>
          </p:txBody>
        </p:sp>
      </p:grpSp>
      <p:sp>
        <p:nvSpPr>
          <p:cNvPr id="17" name="Rectangle 16"/>
          <p:cNvSpPr/>
          <p:nvPr/>
        </p:nvSpPr>
        <p:spPr>
          <a:xfrm>
            <a:off x="667109" y="5577023"/>
            <a:ext cx="633507" cy="369332"/>
          </a:xfrm>
          <a:prstGeom prst="rect">
            <a:avLst/>
          </a:prstGeom>
        </p:spPr>
        <p:txBody>
          <a:bodyPr wrap="none">
            <a:spAutoFit/>
          </a:bodyPr>
          <a:lstStyle/>
          <a:p>
            <a:r>
              <a:rPr lang="fr-BE" sz="1800" dirty="0" err="1">
                <a:solidFill>
                  <a:schemeClr val="tx1"/>
                </a:solidFill>
                <a:latin typeface="+mn-lt"/>
                <a:cs typeface="Consolas" panose="020B0609020204030204" pitchFamily="49" charset="0"/>
              </a:rPr>
              <a:t>argv</a:t>
            </a:r>
            <a:endParaRPr lang="fr-BE" sz="1800" dirty="0">
              <a:solidFill>
                <a:schemeClr val="tx1"/>
              </a:solidFill>
              <a:latin typeface="+mn-lt"/>
            </a:endParaRPr>
          </a:p>
        </p:txBody>
      </p:sp>
      <p:sp>
        <p:nvSpPr>
          <p:cNvPr id="18" name="Espace réservé du numéro de diapositive 4">
            <a:extLst>
              <a:ext uri="{FF2B5EF4-FFF2-40B4-BE49-F238E27FC236}">
                <a16:creationId xmlns:a16="http://schemas.microsoft.com/office/drawing/2014/main" id="{DD20764E-3355-4885-B4AA-1A7030A69E7C}"/>
              </a:ext>
            </a:extLst>
          </p:cNvPr>
          <p:cNvSpPr>
            <a:spLocks noGrp="1"/>
          </p:cNvSpPr>
          <p:nvPr>
            <p:ph type="sldNum" sz="quarter" idx="12"/>
          </p:nvPr>
        </p:nvSpPr>
        <p:spPr>
          <a:xfrm>
            <a:off x="7019925" y="6426054"/>
            <a:ext cx="1081088" cy="339725"/>
          </a:xfrm>
        </p:spPr>
        <p:txBody>
          <a:bodyPr/>
          <a:lstStyle/>
          <a:p>
            <a:pPr>
              <a:defRPr/>
            </a:pPr>
            <a:fld id="{37E4E265-2F72-DF4D-B77D-D3249BA76B9F}" type="slidenum">
              <a:rPr lang="fr-FR" smtClean="0"/>
              <a:pPr>
                <a:defRPr/>
              </a:pPr>
              <a:t>33</a:t>
            </a:fld>
            <a:endParaRPr lang="fr-FR" dirty="0"/>
          </a:p>
        </p:txBody>
      </p:sp>
      <p:sp>
        <p:nvSpPr>
          <p:cNvPr id="19" name="Espace réservé du pied de page 4">
            <a:extLst>
              <a:ext uri="{FF2B5EF4-FFF2-40B4-BE49-F238E27FC236}">
                <a16:creationId xmlns:a16="http://schemas.microsoft.com/office/drawing/2014/main" id="{B54F0DE2-6E92-46B5-8B1D-79DBEDE51F4F}"/>
              </a:ext>
            </a:extLst>
          </p:cNvPr>
          <p:cNvSpPr txBox="1">
            <a:spLocks/>
          </p:cNvSpPr>
          <p:nvPr/>
        </p:nvSpPr>
        <p:spPr>
          <a:xfrm>
            <a:off x="2339975" y="6426054"/>
            <a:ext cx="4464050" cy="339725"/>
          </a:xfrm>
          <a:prstGeom prst="rect">
            <a:avLst/>
          </a:prstGeom>
        </p:spPr>
        <p:txBody>
          <a:bodyPr/>
          <a:lstStyle>
            <a:defPPr>
              <a:defRPr lang="fr-FR"/>
            </a:defPPr>
            <a:lvl1pPr algn="l" rtl="0" fontAlgn="base">
              <a:spcBef>
                <a:spcPct val="0"/>
              </a:spcBef>
              <a:spcAft>
                <a:spcPct val="0"/>
              </a:spcAft>
              <a:defRPr kern="1200">
                <a:solidFill>
                  <a:srgbClr val="006782"/>
                </a:solidFill>
                <a:latin typeface="Verdana" charset="0"/>
                <a:ea typeface="ＭＳ Ｐゴシック" charset="0"/>
                <a:cs typeface="ＭＳ Ｐゴシック" charset="0"/>
              </a:defRPr>
            </a:lvl1pPr>
            <a:lvl2pPr marL="457200" algn="l" rtl="0" fontAlgn="base">
              <a:spcBef>
                <a:spcPct val="0"/>
              </a:spcBef>
              <a:spcAft>
                <a:spcPct val="0"/>
              </a:spcAft>
              <a:defRPr kern="1200">
                <a:solidFill>
                  <a:srgbClr val="006782"/>
                </a:solidFill>
                <a:latin typeface="Verdana" charset="0"/>
                <a:ea typeface="ＭＳ Ｐゴシック" charset="0"/>
                <a:cs typeface="ＭＳ Ｐゴシック" charset="0"/>
              </a:defRPr>
            </a:lvl2pPr>
            <a:lvl3pPr marL="914400" algn="l" rtl="0" fontAlgn="base">
              <a:spcBef>
                <a:spcPct val="0"/>
              </a:spcBef>
              <a:spcAft>
                <a:spcPct val="0"/>
              </a:spcAft>
              <a:defRPr kern="1200">
                <a:solidFill>
                  <a:srgbClr val="006782"/>
                </a:solidFill>
                <a:latin typeface="Verdana" charset="0"/>
                <a:ea typeface="ＭＳ Ｐゴシック" charset="0"/>
                <a:cs typeface="ＭＳ Ｐゴシック" charset="0"/>
              </a:defRPr>
            </a:lvl3pPr>
            <a:lvl4pPr marL="1371600" algn="l" rtl="0" fontAlgn="base">
              <a:spcBef>
                <a:spcPct val="0"/>
              </a:spcBef>
              <a:spcAft>
                <a:spcPct val="0"/>
              </a:spcAft>
              <a:defRPr kern="1200">
                <a:solidFill>
                  <a:srgbClr val="006782"/>
                </a:solidFill>
                <a:latin typeface="Verdana" charset="0"/>
                <a:ea typeface="ＭＳ Ｐゴシック" charset="0"/>
                <a:cs typeface="ＭＳ Ｐゴシック" charset="0"/>
              </a:defRPr>
            </a:lvl4pPr>
            <a:lvl5pPr marL="1828800" algn="l" rtl="0" fontAlgn="base">
              <a:spcBef>
                <a:spcPct val="0"/>
              </a:spcBef>
              <a:spcAft>
                <a:spcPct val="0"/>
              </a:spcAft>
              <a:defRPr kern="1200">
                <a:solidFill>
                  <a:srgbClr val="006782"/>
                </a:solidFill>
                <a:latin typeface="Verdana" charset="0"/>
                <a:ea typeface="ＭＳ Ｐゴシック" charset="0"/>
                <a:cs typeface="ＭＳ Ｐゴシック" charset="0"/>
              </a:defRPr>
            </a:lvl5pPr>
            <a:lvl6pPr marL="2286000" algn="l" defTabSz="457200" rtl="0" eaLnBrk="1" latinLnBrk="0" hangingPunct="1">
              <a:defRPr kern="1200">
                <a:solidFill>
                  <a:srgbClr val="006782"/>
                </a:solidFill>
                <a:latin typeface="Verdana" charset="0"/>
                <a:ea typeface="ＭＳ Ｐゴシック" charset="0"/>
                <a:cs typeface="ＭＳ Ｐゴシック" charset="0"/>
              </a:defRPr>
            </a:lvl6pPr>
            <a:lvl7pPr marL="2743200" algn="l" defTabSz="457200" rtl="0" eaLnBrk="1" latinLnBrk="0" hangingPunct="1">
              <a:defRPr kern="1200">
                <a:solidFill>
                  <a:srgbClr val="006782"/>
                </a:solidFill>
                <a:latin typeface="Verdana" charset="0"/>
                <a:ea typeface="ＭＳ Ｐゴシック" charset="0"/>
                <a:cs typeface="ＭＳ Ｐゴシック" charset="0"/>
              </a:defRPr>
            </a:lvl7pPr>
            <a:lvl8pPr marL="3200400" algn="l" defTabSz="457200" rtl="0" eaLnBrk="1" latinLnBrk="0" hangingPunct="1">
              <a:defRPr kern="1200">
                <a:solidFill>
                  <a:srgbClr val="006782"/>
                </a:solidFill>
                <a:latin typeface="Verdana" charset="0"/>
                <a:ea typeface="ＭＳ Ｐゴシック" charset="0"/>
                <a:cs typeface="ＭＳ Ｐゴシック" charset="0"/>
              </a:defRPr>
            </a:lvl8pPr>
            <a:lvl9pPr marL="3657600" algn="l" defTabSz="457200" rtl="0" eaLnBrk="1" latinLnBrk="0" hangingPunct="1">
              <a:defRPr kern="1200">
                <a:solidFill>
                  <a:srgbClr val="006782"/>
                </a:solidFill>
                <a:latin typeface="Verdana" charset="0"/>
                <a:ea typeface="ＭＳ Ｐゴシック" charset="0"/>
                <a:cs typeface="ＭＳ Ｐゴシック" charset="0"/>
              </a:defRPr>
            </a:lvl9pPr>
          </a:lstStyle>
          <a:p>
            <a:pPr algn="ctr"/>
            <a:r>
              <a:rPr lang="fr-FR" sz="1400" dirty="0">
                <a:solidFill>
                  <a:schemeClr val="tx1">
                    <a:lumMod val="75000"/>
                    <a:lumOff val="25000"/>
                  </a:schemeClr>
                </a:solidFill>
                <a:latin typeface="+mn-lt"/>
              </a:rPr>
              <a:t>Pointeurs</a:t>
            </a:r>
            <a:endParaRPr lang="fr-FR" dirty="0">
              <a:solidFill>
                <a:schemeClr val="tx1">
                  <a:lumMod val="75000"/>
                  <a:lumOff val="25000"/>
                </a:schemeClr>
              </a:solidFill>
              <a:latin typeface="+mn-lt"/>
            </a:endParaRPr>
          </a:p>
        </p:txBody>
      </p:sp>
    </p:spTree>
    <p:extLst>
      <p:ext uri="{BB962C8B-B14F-4D97-AF65-F5344CB8AC3E}">
        <p14:creationId xmlns:p14="http://schemas.microsoft.com/office/powerpoint/2010/main" val="40602073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p:txBody>
          <a:bodyPr/>
          <a:lstStyle/>
          <a:p>
            <a:r>
              <a:rPr lang="fr-BE" dirty="0"/>
              <a:t>Dans un fichier .bat ou directement dans l'interpréteur de commande :</a:t>
            </a:r>
          </a:p>
          <a:p>
            <a:pPr marL="355600" lvl="1" indent="0">
              <a:buNone/>
            </a:pPr>
            <a:r>
              <a:rPr lang="fr-BE" sz="2000" dirty="0">
                <a:latin typeface="Consolas" panose="020B0609020204030204" pitchFamily="49" charset="0"/>
              </a:rPr>
              <a:t>u:\Date\Debug\date.exe 30 juin 2015</a:t>
            </a:r>
          </a:p>
          <a:p>
            <a:pPr marL="0" indent="0">
              <a:buNone/>
            </a:pPr>
            <a:endParaRPr lang="fr-BE" dirty="0"/>
          </a:p>
          <a:p>
            <a:r>
              <a:rPr lang="fr-BE" dirty="0"/>
              <a:t>Dans VS : </a:t>
            </a:r>
          </a:p>
          <a:p>
            <a:pPr marL="698500" lvl="1"/>
            <a:r>
              <a:rPr lang="fr-BE" sz="2000" dirty="0"/>
              <a:t>Clic droit sur le projet date </a:t>
            </a:r>
            <a:br>
              <a:rPr lang="fr-BE" sz="2000" dirty="0"/>
            </a:br>
            <a:r>
              <a:rPr lang="fr-BE" sz="2000" dirty="0"/>
              <a:t>dans l'explorateur de solutions</a:t>
            </a:r>
          </a:p>
          <a:p>
            <a:pPr marL="698500" lvl="1"/>
            <a:r>
              <a:rPr lang="fr-BE" sz="2000" dirty="0"/>
              <a:t>Propriétés de configuration </a:t>
            </a:r>
            <a:br>
              <a:rPr lang="fr-BE" sz="2000" dirty="0"/>
            </a:br>
            <a:r>
              <a:rPr lang="fr-BE" sz="2000" dirty="0">
                <a:sym typeface="Wingdings" pitchFamily="2" charset="2"/>
              </a:rPr>
              <a:t> </a:t>
            </a:r>
            <a:r>
              <a:rPr lang="fr-BE" sz="2000" dirty="0"/>
              <a:t>Débogage</a:t>
            </a:r>
          </a:p>
          <a:p>
            <a:pPr marL="698500" lvl="1"/>
            <a:r>
              <a:rPr lang="fr-BE" sz="2000" dirty="0">
                <a:sym typeface="Wingdings" pitchFamily="2" charset="2"/>
              </a:rPr>
              <a:t>Ligne "Arguments de la commande" : </a:t>
            </a:r>
            <a:r>
              <a:rPr lang="fr-BE" sz="2000" dirty="0"/>
              <a:t>30 juin 2015</a:t>
            </a:r>
            <a:endParaRPr lang="en-GB" sz="2000" dirty="0"/>
          </a:p>
        </p:txBody>
      </p:sp>
      <p:sp>
        <p:nvSpPr>
          <p:cNvPr id="4" name="Titre 3"/>
          <p:cNvSpPr>
            <a:spLocks noGrp="1"/>
          </p:cNvSpPr>
          <p:nvPr>
            <p:ph type="title"/>
          </p:nvPr>
        </p:nvSpPr>
        <p:spPr/>
        <p:txBody>
          <a:bodyPr/>
          <a:lstStyle/>
          <a:p>
            <a:r>
              <a:rPr lang="fr-BE" dirty="0"/>
              <a:t>Appel de la fonction principale</a:t>
            </a:r>
          </a:p>
        </p:txBody>
      </p:sp>
      <p:sp>
        <p:nvSpPr>
          <p:cNvPr id="5" name="Espace réservé du numéro de diapositive 4"/>
          <p:cNvSpPr>
            <a:spLocks noGrp="1"/>
          </p:cNvSpPr>
          <p:nvPr>
            <p:ph type="sldNum" sz="quarter" idx="12"/>
          </p:nvPr>
        </p:nvSpPr>
        <p:spPr/>
        <p:txBody>
          <a:bodyPr/>
          <a:lstStyle/>
          <a:p>
            <a:fld id="{C3802F8C-11F3-46C1-B9F8-0E87B99F30DE}" type="slidenum">
              <a:rPr lang="fr-BE" smtClean="0"/>
              <a:pPr/>
              <a:t>34</a:t>
            </a:fld>
            <a:endParaRPr lang="fr-BE"/>
          </a:p>
        </p:txBody>
      </p:sp>
      <p:pic>
        <p:nvPicPr>
          <p:cNvPr id="7" name="Image 6"/>
          <p:cNvPicPr>
            <a:picLocks noChangeAspect="1"/>
          </p:cNvPicPr>
          <p:nvPr/>
        </p:nvPicPr>
        <p:blipFill>
          <a:blip r:embed="rId2"/>
          <a:stretch>
            <a:fillRect/>
          </a:stretch>
        </p:blipFill>
        <p:spPr>
          <a:xfrm>
            <a:off x="5077927" y="2594409"/>
            <a:ext cx="3883996" cy="2243667"/>
          </a:xfrm>
          <a:prstGeom prst="rect">
            <a:avLst/>
          </a:prstGeom>
        </p:spPr>
      </p:pic>
      <p:sp>
        <p:nvSpPr>
          <p:cNvPr id="8" name="Espace réservé du pied de page 4">
            <a:extLst>
              <a:ext uri="{FF2B5EF4-FFF2-40B4-BE49-F238E27FC236}">
                <a16:creationId xmlns:a16="http://schemas.microsoft.com/office/drawing/2014/main" id="{C1B4ECE8-4086-40CF-AEB3-F99A045F849E}"/>
              </a:ext>
            </a:extLst>
          </p:cNvPr>
          <p:cNvSpPr txBox="1">
            <a:spLocks/>
          </p:cNvSpPr>
          <p:nvPr/>
        </p:nvSpPr>
        <p:spPr>
          <a:xfrm>
            <a:off x="2339975" y="6426054"/>
            <a:ext cx="4464050" cy="339725"/>
          </a:xfrm>
          <a:prstGeom prst="rect">
            <a:avLst/>
          </a:prstGeom>
        </p:spPr>
        <p:txBody>
          <a:bodyPr/>
          <a:lstStyle>
            <a:defPPr>
              <a:defRPr lang="fr-FR"/>
            </a:defPPr>
            <a:lvl1pPr algn="l" rtl="0" fontAlgn="base">
              <a:spcBef>
                <a:spcPct val="0"/>
              </a:spcBef>
              <a:spcAft>
                <a:spcPct val="0"/>
              </a:spcAft>
              <a:defRPr kern="1200">
                <a:solidFill>
                  <a:srgbClr val="006782"/>
                </a:solidFill>
                <a:latin typeface="Verdana" charset="0"/>
                <a:ea typeface="ＭＳ Ｐゴシック" charset="0"/>
                <a:cs typeface="ＭＳ Ｐゴシック" charset="0"/>
              </a:defRPr>
            </a:lvl1pPr>
            <a:lvl2pPr marL="457200" algn="l" rtl="0" fontAlgn="base">
              <a:spcBef>
                <a:spcPct val="0"/>
              </a:spcBef>
              <a:spcAft>
                <a:spcPct val="0"/>
              </a:spcAft>
              <a:defRPr kern="1200">
                <a:solidFill>
                  <a:srgbClr val="006782"/>
                </a:solidFill>
                <a:latin typeface="Verdana" charset="0"/>
                <a:ea typeface="ＭＳ Ｐゴシック" charset="0"/>
                <a:cs typeface="ＭＳ Ｐゴシック" charset="0"/>
              </a:defRPr>
            </a:lvl2pPr>
            <a:lvl3pPr marL="914400" algn="l" rtl="0" fontAlgn="base">
              <a:spcBef>
                <a:spcPct val="0"/>
              </a:spcBef>
              <a:spcAft>
                <a:spcPct val="0"/>
              </a:spcAft>
              <a:defRPr kern="1200">
                <a:solidFill>
                  <a:srgbClr val="006782"/>
                </a:solidFill>
                <a:latin typeface="Verdana" charset="0"/>
                <a:ea typeface="ＭＳ Ｐゴシック" charset="0"/>
                <a:cs typeface="ＭＳ Ｐゴシック" charset="0"/>
              </a:defRPr>
            </a:lvl3pPr>
            <a:lvl4pPr marL="1371600" algn="l" rtl="0" fontAlgn="base">
              <a:spcBef>
                <a:spcPct val="0"/>
              </a:spcBef>
              <a:spcAft>
                <a:spcPct val="0"/>
              </a:spcAft>
              <a:defRPr kern="1200">
                <a:solidFill>
                  <a:srgbClr val="006782"/>
                </a:solidFill>
                <a:latin typeface="Verdana" charset="0"/>
                <a:ea typeface="ＭＳ Ｐゴシック" charset="0"/>
                <a:cs typeface="ＭＳ Ｐゴシック" charset="0"/>
              </a:defRPr>
            </a:lvl4pPr>
            <a:lvl5pPr marL="1828800" algn="l" rtl="0" fontAlgn="base">
              <a:spcBef>
                <a:spcPct val="0"/>
              </a:spcBef>
              <a:spcAft>
                <a:spcPct val="0"/>
              </a:spcAft>
              <a:defRPr kern="1200">
                <a:solidFill>
                  <a:srgbClr val="006782"/>
                </a:solidFill>
                <a:latin typeface="Verdana" charset="0"/>
                <a:ea typeface="ＭＳ Ｐゴシック" charset="0"/>
                <a:cs typeface="ＭＳ Ｐゴシック" charset="0"/>
              </a:defRPr>
            </a:lvl5pPr>
            <a:lvl6pPr marL="2286000" algn="l" defTabSz="457200" rtl="0" eaLnBrk="1" latinLnBrk="0" hangingPunct="1">
              <a:defRPr kern="1200">
                <a:solidFill>
                  <a:srgbClr val="006782"/>
                </a:solidFill>
                <a:latin typeface="Verdana" charset="0"/>
                <a:ea typeface="ＭＳ Ｐゴシック" charset="0"/>
                <a:cs typeface="ＭＳ Ｐゴシック" charset="0"/>
              </a:defRPr>
            </a:lvl6pPr>
            <a:lvl7pPr marL="2743200" algn="l" defTabSz="457200" rtl="0" eaLnBrk="1" latinLnBrk="0" hangingPunct="1">
              <a:defRPr kern="1200">
                <a:solidFill>
                  <a:srgbClr val="006782"/>
                </a:solidFill>
                <a:latin typeface="Verdana" charset="0"/>
                <a:ea typeface="ＭＳ Ｐゴシック" charset="0"/>
                <a:cs typeface="ＭＳ Ｐゴシック" charset="0"/>
              </a:defRPr>
            </a:lvl7pPr>
            <a:lvl8pPr marL="3200400" algn="l" defTabSz="457200" rtl="0" eaLnBrk="1" latinLnBrk="0" hangingPunct="1">
              <a:defRPr kern="1200">
                <a:solidFill>
                  <a:srgbClr val="006782"/>
                </a:solidFill>
                <a:latin typeface="Verdana" charset="0"/>
                <a:ea typeface="ＭＳ Ｐゴシック" charset="0"/>
                <a:cs typeface="ＭＳ Ｐゴシック" charset="0"/>
              </a:defRPr>
            </a:lvl8pPr>
            <a:lvl9pPr marL="3657600" algn="l" defTabSz="457200" rtl="0" eaLnBrk="1" latinLnBrk="0" hangingPunct="1">
              <a:defRPr kern="1200">
                <a:solidFill>
                  <a:srgbClr val="006782"/>
                </a:solidFill>
                <a:latin typeface="Verdana" charset="0"/>
                <a:ea typeface="ＭＳ Ｐゴシック" charset="0"/>
                <a:cs typeface="ＭＳ Ｐゴシック" charset="0"/>
              </a:defRPr>
            </a:lvl9pPr>
          </a:lstStyle>
          <a:p>
            <a:pPr algn="ctr"/>
            <a:r>
              <a:rPr lang="fr-FR" sz="1400" dirty="0">
                <a:solidFill>
                  <a:schemeClr val="tx1">
                    <a:lumMod val="75000"/>
                    <a:lumOff val="25000"/>
                  </a:schemeClr>
                </a:solidFill>
                <a:latin typeface="+mn-lt"/>
              </a:rPr>
              <a:t>Pointeurs</a:t>
            </a:r>
            <a:endParaRPr lang="fr-FR" dirty="0">
              <a:solidFill>
                <a:schemeClr val="tx1">
                  <a:lumMod val="75000"/>
                  <a:lumOff val="25000"/>
                </a:schemeClr>
              </a:solidFill>
              <a:latin typeface="+mn-lt"/>
            </a:endParaRPr>
          </a:p>
        </p:txBody>
      </p:sp>
    </p:spTree>
    <p:extLst>
      <p:ext uri="{BB962C8B-B14F-4D97-AF65-F5344CB8AC3E}">
        <p14:creationId xmlns:p14="http://schemas.microsoft.com/office/powerpoint/2010/main" val="51410698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a:effectLst>
            <a:glow rad="101600">
              <a:srgbClr val="FFFF00">
                <a:alpha val="60000"/>
              </a:srgbClr>
            </a:glow>
          </a:effectLst>
        </p:spPr>
        <p:txBody>
          <a:bodyPr/>
          <a:lstStyle/>
          <a:p>
            <a:pPr marL="0" indent="0">
              <a:buNone/>
            </a:pPr>
            <a:endParaRPr lang="fr-BE" dirty="0">
              <a:solidFill>
                <a:schemeClr val="accent5"/>
              </a:solidFill>
            </a:endParaRPr>
          </a:p>
          <a:p>
            <a:pPr marL="0" indent="0">
              <a:buNone/>
            </a:pPr>
            <a:endParaRPr lang="fr-BE" dirty="0">
              <a:solidFill>
                <a:schemeClr val="accent5"/>
              </a:solidFill>
            </a:endParaRPr>
          </a:p>
          <a:p>
            <a:pPr marL="0" indent="0">
              <a:buNone/>
            </a:pPr>
            <a:endParaRPr lang="fr-BE" dirty="0">
              <a:solidFill>
                <a:schemeClr val="accent5"/>
              </a:solidFill>
            </a:endParaRPr>
          </a:p>
          <a:p>
            <a:pPr marL="0" indent="0">
              <a:buNone/>
            </a:pPr>
            <a:endParaRPr lang="fr-BE" dirty="0">
              <a:solidFill>
                <a:schemeClr val="accent5"/>
              </a:solidFill>
            </a:endParaRPr>
          </a:p>
          <a:p>
            <a:pPr marL="0" indent="0">
              <a:buNone/>
            </a:pPr>
            <a:endParaRPr lang="fr-BE" dirty="0">
              <a:solidFill>
                <a:schemeClr val="accent5"/>
              </a:solidFill>
            </a:endParaRPr>
          </a:p>
          <a:p>
            <a:pPr marL="0" indent="0" algn="ctr">
              <a:buNone/>
            </a:pPr>
            <a:endParaRPr lang="fr-BE" sz="2800" dirty="0">
              <a:solidFill>
                <a:schemeClr val="accent4"/>
              </a:solidFill>
            </a:endParaRPr>
          </a:p>
          <a:p>
            <a:pPr marL="0" indent="0" algn="ctr">
              <a:buNone/>
            </a:pPr>
            <a:r>
              <a:rPr lang="fr-BE" sz="2800" dirty="0">
                <a:solidFill>
                  <a:schemeClr val="tx1"/>
                </a:solidFill>
              </a:rPr>
              <a:t>Utiliser les notations pointées </a:t>
            </a:r>
            <a:br>
              <a:rPr lang="fr-BE" sz="2800" dirty="0">
                <a:solidFill>
                  <a:schemeClr val="accent4"/>
                </a:solidFill>
              </a:rPr>
            </a:br>
            <a:r>
              <a:rPr lang="fr-BE" sz="2800" b="1" dirty="0">
                <a:solidFill>
                  <a:schemeClr val="accent4"/>
                </a:solidFill>
              </a:rPr>
              <a:t>uniquement si c'est nécessaire</a:t>
            </a:r>
            <a:r>
              <a:rPr lang="fr-BE" sz="2800" dirty="0">
                <a:solidFill>
                  <a:schemeClr val="accent4"/>
                </a:solidFill>
              </a:rPr>
              <a:t>…</a:t>
            </a:r>
          </a:p>
          <a:p>
            <a:pPr marL="0" indent="0" algn="ctr">
              <a:buNone/>
            </a:pPr>
            <a:r>
              <a:rPr lang="fr-BE" i="1" dirty="0">
                <a:solidFill>
                  <a:schemeClr val="tx1"/>
                </a:solidFill>
                <a:effectLst>
                  <a:glow rad="101600">
                    <a:srgbClr val="FFFF00">
                      <a:alpha val="60000"/>
                    </a:srgbClr>
                  </a:glow>
                </a:effectLst>
              </a:rPr>
              <a:t>Pensez lisibilité et pérennité !</a:t>
            </a:r>
          </a:p>
        </p:txBody>
      </p:sp>
      <p:sp>
        <p:nvSpPr>
          <p:cNvPr id="7" name="Rectangle 2"/>
          <p:cNvSpPr>
            <a:spLocks noGrp="1" noChangeArrowheads="1"/>
          </p:cNvSpPr>
          <p:nvPr>
            <p:ph type="title"/>
          </p:nvPr>
        </p:nvSpPr>
        <p:spPr/>
        <p:txBody>
          <a:bodyPr/>
          <a:lstStyle/>
          <a:p>
            <a:r>
              <a:rPr lang="fr-BE" dirty="0"/>
              <a:t>Notations</a:t>
            </a:r>
            <a:endParaRPr lang="en-US" dirty="0"/>
          </a:p>
        </p:txBody>
      </p:sp>
      <p:sp>
        <p:nvSpPr>
          <p:cNvPr id="2" name="Slide Number Placeholder 1"/>
          <p:cNvSpPr>
            <a:spLocks noGrp="1"/>
          </p:cNvSpPr>
          <p:nvPr>
            <p:ph type="sldNum" sz="quarter" idx="12"/>
          </p:nvPr>
        </p:nvSpPr>
        <p:spPr/>
        <p:txBody>
          <a:bodyPr/>
          <a:lstStyle/>
          <a:p>
            <a:fld id="{21D20BD1-C8A5-4981-A535-F07207E69B1F}" type="slidenum">
              <a:rPr lang="fr-BE" smtClean="0"/>
              <a:pPr/>
              <a:t>4</a:t>
            </a:fld>
            <a:endParaRPr lang="fr-BE" dirty="0"/>
          </a:p>
        </p:txBody>
      </p:sp>
      <p:graphicFrame>
        <p:nvGraphicFramePr>
          <p:cNvPr id="8" name="Tableau 7"/>
          <p:cNvGraphicFramePr>
            <a:graphicFrameLocks noGrp="1"/>
          </p:cNvGraphicFramePr>
          <p:nvPr>
            <p:extLst>
              <p:ext uri="{D42A27DB-BD31-4B8C-83A1-F6EECF244321}">
                <p14:modId xmlns:p14="http://schemas.microsoft.com/office/powerpoint/2010/main" val="2839645008"/>
              </p:ext>
            </p:extLst>
          </p:nvPr>
        </p:nvGraphicFramePr>
        <p:xfrm>
          <a:off x="692113" y="1378099"/>
          <a:ext cx="7759774" cy="2448272"/>
        </p:xfrm>
        <a:graphic>
          <a:graphicData uri="http://schemas.openxmlformats.org/drawingml/2006/table">
            <a:tbl>
              <a:tblPr firstRow="1" bandRow="1">
                <a:tableStyleId>{21E4AEA4-8DFA-4A89-87EB-49C32662AFE0}</a:tableStyleId>
              </a:tblPr>
              <a:tblGrid>
                <a:gridCol w="3879887">
                  <a:extLst>
                    <a:ext uri="{9D8B030D-6E8A-4147-A177-3AD203B41FA5}">
                      <a16:colId xmlns:a16="http://schemas.microsoft.com/office/drawing/2014/main" val="20000"/>
                    </a:ext>
                  </a:extLst>
                </a:gridCol>
                <a:gridCol w="3879887">
                  <a:extLst>
                    <a:ext uri="{9D8B030D-6E8A-4147-A177-3AD203B41FA5}">
                      <a16:colId xmlns:a16="http://schemas.microsoft.com/office/drawing/2014/main" val="20001"/>
                    </a:ext>
                  </a:extLst>
                </a:gridCol>
              </a:tblGrid>
              <a:tr h="612068">
                <a:tc>
                  <a:txBody>
                    <a:bodyPr/>
                    <a:lstStyle/>
                    <a:p>
                      <a:pPr algn="ctr"/>
                      <a:r>
                        <a:rPr lang="fr-BE" sz="2200" dirty="0"/>
                        <a:t>Sans</a:t>
                      </a:r>
                      <a:r>
                        <a:rPr lang="fr-BE" sz="2200" baseline="0" dirty="0"/>
                        <a:t> pointeur</a:t>
                      </a:r>
                      <a:endParaRPr lang="fr-BE" sz="2200" dirty="0"/>
                    </a:p>
                  </a:txBody>
                  <a:tcPr anchor="ctr">
                    <a:solidFill>
                      <a:schemeClr val="accent3"/>
                    </a:solidFill>
                  </a:tcPr>
                </a:tc>
                <a:tc>
                  <a:txBody>
                    <a:bodyPr/>
                    <a:lstStyle/>
                    <a:p>
                      <a:pPr algn="ctr"/>
                      <a:r>
                        <a:rPr lang="fr-BE" sz="2200" dirty="0"/>
                        <a:t>Avec pointeur</a:t>
                      </a:r>
                    </a:p>
                  </a:txBody>
                  <a:tcPr anchor="ctr">
                    <a:solidFill>
                      <a:schemeClr val="accent4"/>
                    </a:solidFill>
                  </a:tcPr>
                </a:tc>
                <a:extLst>
                  <a:ext uri="{0D108BD9-81ED-4DB2-BD59-A6C34878D82A}">
                    <a16:rowId xmlns:a16="http://schemas.microsoft.com/office/drawing/2014/main" val="10000"/>
                  </a:ext>
                </a:extLst>
              </a:tr>
              <a:tr h="612068">
                <a:tc>
                  <a:txBody>
                    <a:bodyPr/>
                    <a:lstStyle/>
                    <a:p>
                      <a:r>
                        <a:rPr lang="fr-BE" sz="1800" dirty="0">
                          <a:latin typeface="Consolas" panose="020B0609020204030204" pitchFamily="49" charset="0"/>
                        </a:rPr>
                        <a:t>nb = 15;</a:t>
                      </a:r>
                      <a:endParaRPr lang="fr-BE" sz="1800" dirty="0">
                        <a:latin typeface="Consolas" panose="020B0609020204030204" pitchFamily="49" charset="0"/>
                        <a:cs typeface="Consolas" panose="020B0609020204030204" pitchFamily="49" charset="0"/>
                      </a:endParaRPr>
                    </a:p>
                  </a:txBody>
                  <a:tcPr anchor="ctr">
                    <a:solidFill>
                      <a:srgbClr val="C9EAB8"/>
                    </a:solidFill>
                  </a:tcPr>
                </a:tc>
                <a:tc>
                  <a:txBody>
                    <a:bodyPr/>
                    <a:lstStyle/>
                    <a:p>
                      <a:r>
                        <a:rPr lang="fr-BE" sz="1600" kern="1200" dirty="0">
                          <a:effectLst>
                            <a:glow rad="139700">
                              <a:schemeClr val="accent5">
                                <a:satMod val="175000"/>
                                <a:alpha val="40000"/>
                              </a:schemeClr>
                            </a:glow>
                          </a:effectLst>
                          <a:latin typeface="Consolas" panose="020B0609020204030204" pitchFamily="49" charset="0"/>
                        </a:rPr>
                        <a:t>*</a:t>
                      </a:r>
                      <a:r>
                        <a:rPr lang="fr-BE" sz="1800" dirty="0" err="1">
                          <a:latin typeface="Consolas" panose="020B0609020204030204" pitchFamily="49" charset="0"/>
                        </a:rPr>
                        <a:t>pNb</a:t>
                      </a:r>
                      <a:r>
                        <a:rPr lang="fr-BE" sz="1800" dirty="0">
                          <a:latin typeface="Consolas" panose="020B0609020204030204" pitchFamily="49" charset="0"/>
                        </a:rPr>
                        <a:t> = 15;</a:t>
                      </a:r>
                      <a:endParaRPr lang="fr-BE" sz="1800" dirty="0">
                        <a:latin typeface="Consolas" panose="020B0609020204030204" pitchFamily="49" charset="0"/>
                        <a:cs typeface="Consolas" panose="020B0609020204030204" pitchFamily="49" charset="0"/>
                      </a:endParaRPr>
                    </a:p>
                  </a:txBody>
                  <a:tcPr anchor="ctr">
                    <a:solidFill>
                      <a:schemeClr val="accent4">
                        <a:lumMod val="20000"/>
                        <a:lumOff val="80000"/>
                      </a:schemeClr>
                    </a:solidFill>
                  </a:tcPr>
                </a:tc>
                <a:extLst>
                  <a:ext uri="{0D108BD9-81ED-4DB2-BD59-A6C34878D82A}">
                    <a16:rowId xmlns:a16="http://schemas.microsoft.com/office/drawing/2014/main" val="10001"/>
                  </a:ext>
                </a:extLst>
              </a:tr>
              <a:tr h="612068">
                <a:tc>
                  <a:txBody>
                    <a:bodyPr/>
                    <a:lstStyle/>
                    <a:p>
                      <a:r>
                        <a:rPr lang="fr-BE" sz="1800" dirty="0">
                          <a:latin typeface="Consolas" panose="020B0609020204030204" pitchFamily="49" charset="0"/>
                        </a:rPr>
                        <a:t>nb++;</a:t>
                      </a:r>
                      <a:endParaRPr lang="fr-BE" sz="1800" dirty="0">
                        <a:latin typeface="Consolas" panose="020B0609020204030204" pitchFamily="49" charset="0"/>
                        <a:cs typeface="Consolas" panose="020B0609020204030204" pitchFamily="49" charset="0"/>
                      </a:endParaRPr>
                    </a:p>
                  </a:txBody>
                  <a:tcPr anchor="ctr">
                    <a:solidFill>
                      <a:srgbClr val="C9EAB8"/>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fr-BE" sz="1800" dirty="0">
                          <a:solidFill>
                            <a:schemeClr val="accent4"/>
                          </a:solidFill>
                          <a:latin typeface="Consolas" panose="020B0609020204030204" pitchFamily="49" charset="0"/>
                        </a:rPr>
                        <a:t>(</a:t>
                      </a:r>
                      <a:r>
                        <a:rPr lang="fr-BE" sz="1600" kern="1200" dirty="0">
                          <a:effectLst>
                            <a:glow rad="139700">
                              <a:schemeClr val="accent5">
                                <a:satMod val="175000"/>
                                <a:alpha val="40000"/>
                              </a:schemeClr>
                            </a:glow>
                          </a:effectLst>
                          <a:latin typeface="Consolas" panose="020B0609020204030204" pitchFamily="49" charset="0"/>
                        </a:rPr>
                        <a:t>*</a:t>
                      </a:r>
                      <a:r>
                        <a:rPr lang="fr-BE" sz="1800" dirty="0" err="1">
                          <a:latin typeface="Consolas" panose="020B0609020204030204" pitchFamily="49" charset="0"/>
                        </a:rPr>
                        <a:t>pNb</a:t>
                      </a:r>
                      <a:r>
                        <a:rPr lang="fr-BE" sz="1800" dirty="0">
                          <a:solidFill>
                            <a:schemeClr val="accent4"/>
                          </a:solidFill>
                          <a:latin typeface="Consolas" panose="020B0609020204030204" pitchFamily="49" charset="0"/>
                        </a:rPr>
                        <a:t>)</a:t>
                      </a:r>
                      <a:r>
                        <a:rPr lang="fr-BE" sz="1800" dirty="0">
                          <a:latin typeface="Consolas" panose="020B0609020204030204" pitchFamily="49" charset="0"/>
                        </a:rPr>
                        <a:t>++;</a:t>
                      </a:r>
                      <a:endParaRPr lang="fr-BE" sz="1800" dirty="0">
                        <a:latin typeface="Consolas" panose="020B0609020204030204" pitchFamily="49" charset="0"/>
                        <a:cs typeface="Consolas" panose="020B0609020204030204" pitchFamily="49" charset="0"/>
                      </a:endParaRPr>
                    </a:p>
                  </a:txBody>
                  <a:tcPr anchor="ctr">
                    <a:solidFill>
                      <a:schemeClr val="accent4">
                        <a:lumMod val="20000"/>
                        <a:lumOff val="80000"/>
                      </a:schemeClr>
                    </a:solidFill>
                  </a:tcPr>
                </a:tc>
                <a:extLst>
                  <a:ext uri="{0D108BD9-81ED-4DB2-BD59-A6C34878D82A}">
                    <a16:rowId xmlns:a16="http://schemas.microsoft.com/office/drawing/2014/main" val="10002"/>
                  </a:ext>
                </a:extLst>
              </a:tr>
              <a:tr h="612068">
                <a:tc>
                  <a:txBody>
                    <a:bodyPr/>
                    <a:lstStyle/>
                    <a:p>
                      <a:r>
                        <a:rPr lang="fr-BE" sz="1800" dirty="0" err="1">
                          <a:latin typeface="Consolas" panose="020B0609020204030204" pitchFamily="49" charset="0"/>
                        </a:rPr>
                        <a:t>printf</a:t>
                      </a:r>
                      <a:r>
                        <a:rPr lang="fr-BE" sz="1800" dirty="0">
                          <a:latin typeface="Consolas" panose="020B0609020204030204" pitchFamily="49" charset="0"/>
                        </a:rPr>
                        <a:t>("nb = %d", nb);</a:t>
                      </a:r>
                      <a:endParaRPr lang="fr-BE" sz="1800" dirty="0">
                        <a:latin typeface="Consolas" panose="020B0609020204030204" pitchFamily="49" charset="0"/>
                        <a:cs typeface="Consolas" panose="020B0609020204030204" pitchFamily="49" charset="0"/>
                      </a:endParaRPr>
                    </a:p>
                  </a:txBody>
                  <a:tcPr anchor="ctr">
                    <a:solidFill>
                      <a:srgbClr val="C9EAB8"/>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fr-BE" sz="1800" dirty="0" err="1">
                          <a:latin typeface="Consolas" panose="020B0609020204030204" pitchFamily="49" charset="0"/>
                        </a:rPr>
                        <a:t>printf</a:t>
                      </a:r>
                      <a:r>
                        <a:rPr lang="fr-BE" sz="1800" dirty="0">
                          <a:latin typeface="Consolas" panose="020B0609020204030204" pitchFamily="49" charset="0"/>
                        </a:rPr>
                        <a:t>("nb = %d", </a:t>
                      </a:r>
                      <a:r>
                        <a:rPr lang="fr-BE" sz="1600" kern="1200" dirty="0">
                          <a:effectLst>
                            <a:glow rad="139700">
                              <a:schemeClr val="accent5">
                                <a:satMod val="175000"/>
                                <a:alpha val="40000"/>
                              </a:schemeClr>
                            </a:glow>
                          </a:effectLst>
                          <a:latin typeface="Consolas" panose="020B0609020204030204" pitchFamily="49" charset="0"/>
                        </a:rPr>
                        <a:t>*</a:t>
                      </a:r>
                      <a:r>
                        <a:rPr lang="fr-BE" sz="1800" dirty="0" err="1">
                          <a:latin typeface="Consolas" panose="020B0609020204030204" pitchFamily="49" charset="0"/>
                        </a:rPr>
                        <a:t>pNb</a:t>
                      </a:r>
                      <a:r>
                        <a:rPr lang="fr-BE" sz="1800" dirty="0">
                          <a:latin typeface="Consolas" panose="020B0609020204030204" pitchFamily="49" charset="0"/>
                        </a:rPr>
                        <a:t>);</a:t>
                      </a:r>
                      <a:endParaRPr lang="fr-BE" sz="1800" dirty="0">
                        <a:latin typeface="Consolas" panose="020B0609020204030204" pitchFamily="49" charset="0"/>
                        <a:cs typeface="Consolas" panose="020B0609020204030204" pitchFamily="49" charset="0"/>
                      </a:endParaRPr>
                    </a:p>
                  </a:txBody>
                  <a:tcPr anchor="ctr">
                    <a:solidFill>
                      <a:schemeClr val="accent4">
                        <a:lumMod val="20000"/>
                        <a:lumOff val="80000"/>
                      </a:schemeClr>
                    </a:solidFill>
                  </a:tcPr>
                </a:tc>
                <a:extLst>
                  <a:ext uri="{0D108BD9-81ED-4DB2-BD59-A6C34878D82A}">
                    <a16:rowId xmlns:a16="http://schemas.microsoft.com/office/drawing/2014/main" val="10003"/>
                  </a:ext>
                </a:extLst>
              </a:tr>
            </a:tbl>
          </a:graphicData>
        </a:graphic>
      </p:graphicFrame>
      <p:sp>
        <p:nvSpPr>
          <p:cNvPr id="9" name="Espace réservé du pied de page 4">
            <a:extLst>
              <a:ext uri="{FF2B5EF4-FFF2-40B4-BE49-F238E27FC236}">
                <a16:creationId xmlns:a16="http://schemas.microsoft.com/office/drawing/2014/main" id="{44356640-760A-4B8A-A0F8-4B7D2C7C5404}"/>
              </a:ext>
            </a:extLst>
          </p:cNvPr>
          <p:cNvSpPr>
            <a:spLocks noGrp="1"/>
          </p:cNvSpPr>
          <p:nvPr>
            <p:ph type="ftr" sz="quarter" idx="11"/>
          </p:nvPr>
        </p:nvSpPr>
        <p:spPr>
          <a:xfrm>
            <a:off x="2339975" y="6426054"/>
            <a:ext cx="4464050" cy="339725"/>
          </a:xfrm>
        </p:spPr>
        <p:txBody>
          <a:bodyPr/>
          <a:lstStyle/>
          <a:p>
            <a:r>
              <a:rPr lang="fr-FR" dirty="0"/>
              <a:t>Pointeurs</a:t>
            </a:r>
          </a:p>
        </p:txBody>
      </p:sp>
    </p:spTree>
    <p:extLst>
      <p:ext uri="{BB962C8B-B14F-4D97-AF65-F5344CB8AC3E}">
        <p14:creationId xmlns:p14="http://schemas.microsoft.com/office/powerpoint/2010/main" val="4231812440"/>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a:xfrm>
            <a:off x="623888" y="1282485"/>
            <a:ext cx="7886700" cy="5408828"/>
          </a:xfrm>
        </p:spPr>
        <p:txBody>
          <a:bodyPr/>
          <a:lstStyle/>
          <a:p>
            <a:pPr marL="0" indent="0">
              <a:spcBef>
                <a:spcPts val="0"/>
              </a:spcBef>
              <a:spcAft>
                <a:spcPts val="300"/>
              </a:spcAft>
              <a:buNone/>
            </a:pPr>
            <a:r>
              <a:rPr lang="fr-BE" sz="2000" dirty="0" err="1">
                <a:solidFill>
                  <a:schemeClr val="tx1"/>
                </a:solidFill>
                <a:latin typeface="Consolas" panose="020B0609020204030204" pitchFamily="49" charset="0"/>
              </a:rPr>
              <a:t>int</a:t>
            </a:r>
            <a:r>
              <a:rPr lang="fr-BE" sz="2000" dirty="0">
                <a:solidFill>
                  <a:schemeClr val="tx1"/>
                </a:solidFill>
                <a:latin typeface="Consolas" panose="020B0609020204030204" pitchFamily="49" charset="0"/>
              </a:rPr>
              <a:t> * p;</a:t>
            </a:r>
          </a:p>
          <a:p>
            <a:pPr marL="0" indent="0">
              <a:spcBef>
                <a:spcPts val="0"/>
              </a:spcBef>
              <a:spcAft>
                <a:spcPts val="300"/>
              </a:spcAft>
              <a:buNone/>
            </a:pPr>
            <a:r>
              <a:rPr lang="fr-BE" sz="2000" dirty="0">
                <a:solidFill>
                  <a:schemeClr val="tx1"/>
                </a:solidFill>
                <a:latin typeface="Consolas" panose="020B0609020204030204" pitchFamily="49" charset="0"/>
              </a:rPr>
              <a:t>p++;</a:t>
            </a:r>
            <a:r>
              <a:rPr lang="fr-BE" sz="2000" dirty="0">
                <a:latin typeface="Consolas" panose="020B0609020204030204" pitchFamily="49" charset="0"/>
              </a:rPr>
              <a:t>		</a:t>
            </a:r>
            <a:r>
              <a:rPr lang="fr-BE" sz="2000" dirty="0"/>
              <a:t>incrémente </a:t>
            </a:r>
            <a:r>
              <a:rPr lang="fr-BE" sz="2000" dirty="0">
                <a:latin typeface="Consolas" panose="020B0609020204030204" pitchFamily="49" charset="0"/>
              </a:rPr>
              <a:t>p</a:t>
            </a:r>
            <a:r>
              <a:rPr lang="fr-BE" sz="2000" dirty="0"/>
              <a:t> de la taille d'un </a:t>
            </a:r>
            <a:r>
              <a:rPr lang="fr-BE" sz="2000" dirty="0" err="1">
                <a:latin typeface="Consolas" panose="020B0609020204030204" pitchFamily="49" charset="0"/>
              </a:rPr>
              <a:t>int</a:t>
            </a:r>
            <a:r>
              <a:rPr lang="fr-BE" sz="2000" dirty="0"/>
              <a:t> (</a:t>
            </a:r>
            <a:r>
              <a:rPr lang="fr-BE" sz="2000" dirty="0">
                <a:solidFill>
                  <a:schemeClr val="bg1">
                    <a:lumMod val="50000"/>
                  </a:schemeClr>
                </a:solidFill>
              </a:rPr>
              <a:t>2 ou </a:t>
            </a:r>
            <a:r>
              <a:rPr lang="fr-BE" sz="2000" dirty="0"/>
              <a:t>4 octets)</a:t>
            </a:r>
          </a:p>
          <a:p>
            <a:pPr marL="0" indent="0">
              <a:spcBef>
                <a:spcPts val="0"/>
              </a:spcBef>
              <a:spcAft>
                <a:spcPts val="300"/>
              </a:spcAft>
              <a:buNone/>
            </a:pPr>
            <a:r>
              <a:rPr lang="fr-BE" sz="2000" dirty="0">
                <a:solidFill>
                  <a:schemeClr val="tx1"/>
                </a:solidFill>
                <a:latin typeface="Consolas" panose="020B0609020204030204" pitchFamily="49" charset="0"/>
              </a:rPr>
              <a:t>p--;</a:t>
            </a:r>
            <a:r>
              <a:rPr lang="fr-BE" sz="2000" dirty="0">
                <a:latin typeface="Consolas" panose="020B0609020204030204" pitchFamily="49" charset="0"/>
              </a:rPr>
              <a:t>		</a:t>
            </a:r>
            <a:r>
              <a:rPr lang="fr-BE" sz="2000" dirty="0"/>
              <a:t>décrémente </a:t>
            </a:r>
            <a:r>
              <a:rPr lang="fr-BE" sz="2000" dirty="0">
                <a:latin typeface="Consolas" panose="020B0609020204030204" pitchFamily="49" charset="0"/>
              </a:rPr>
              <a:t>p</a:t>
            </a:r>
            <a:r>
              <a:rPr lang="fr-BE" sz="2000" dirty="0"/>
              <a:t> de la taille d'un </a:t>
            </a:r>
            <a:r>
              <a:rPr lang="fr-BE" sz="2000" dirty="0" err="1">
                <a:latin typeface="Consolas" panose="020B0609020204030204" pitchFamily="49" charset="0"/>
              </a:rPr>
              <a:t>int</a:t>
            </a:r>
            <a:endParaRPr lang="fr-BE" sz="2000" dirty="0">
              <a:latin typeface="Consolas" panose="020B0609020204030204" pitchFamily="49" charset="0"/>
            </a:endParaRPr>
          </a:p>
          <a:p>
            <a:pPr marL="0" indent="0">
              <a:spcBef>
                <a:spcPts val="0"/>
              </a:spcBef>
              <a:spcAft>
                <a:spcPts val="300"/>
              </a:spcAft>
              <a:buNone/>
            </a:pPr>
            <a:endParaRPr lang="fr-BE" sz="2000" dirty="0">
              <a:latin typeface="Consolas" panose="020B0609020204030204" pitchFamily="49" charset="0"/>
            </a:endParaRPr>
          </a:p>
          <a:p>
            <a:pPr marL="0" indent="0">
              <a:spcBef>
                <a:spcPts val="0"/>
              </a:spcBef>
              <a:spcAft>
                <a:spcPts val="300"/>
              </a:spcAft>
              <a:buNone/>
            </a:pPr>
            <a:r>
              <a:rPr lang="fr-BE" sz="2000" dirty="0" err="1">
                <a:solidFill>
                  <a:schemeClr val="tx1"/>
                </a:solidFill>
                <a:latin typeface="Consolas" panose="020B0609020204030204" pitchFamily="49" charset="0"/>
              </a:rPr>
              <a:t>int</a:t>
            </a:r>
            <a:r>
              <a:rPr lang="fr-BE" sz="2000" dirty="0">
                <a:solidFill>
                  <a:schemeClr val="tx1"/>
                </a:solidFill>
                <a:latin typeface="Consolas" panose="020B0609020204030204" pitchFamily="49" charset="0"/>
              </a:rPr>
              <a:t> nb = 16;</a:t>
            </a:r>
          </a:p>
          <a:p>
            <a:pPr marL="0" indent="0">
              <a:spcBef>
                <a:spcPts val="0"/>
              </a:spcBef>
              <a:spcAft>
                <a:spcPts val="300"/>
              </a:spcAft>
              <a:buNone/>
            </a:pPr>
            <a:r>
              <a:rPr lang="fr-BE" sz="2000" dirty="0">
                <a:solidFill>
                  <a:schemeClr val="tx1"/>
                </a:solidFill>
                <a:latin typeface="Consolas" panose="020B0609020204030204" pitchFamily="49" charset="0"/>
              </a:rPr>
              <a:t>p = &amp;nb;</a:t>
            </a:r>
          </a:p>
          <a:p>
            <a:pPr marL="0" indent="0">
              <a:spcBef>
                <a:spcPts val="0"/>
              </a:spcBef>
              <a:spcAft>
                <a:spcPts val="300"/>
              </a:spcAft>
              <a:buNone/>
            </a:pPr>
            <a:r>
              <a:rPr lang="fr-BE" sz="2000" dirty="0">
                <a:solidFill>
                  <a:schemeClr val="tx1"/>
                </a:solidFill>
                <a:latin typeface="Consolas" panose="020B0609020204030204" pitchFamily="49" charset="0"/>
              </a:rPr>
              <a:t>p++;</a:t>
            </a:r>
          </a:p>
          <a:p>
            <a:pPr marL="0" indent="0">
              <a:spcBef>
                <a:spcPts val="0"/>
              </a:spcBef>
              <a:spcAft>
                <a:spcPts val="300"/>
              </a:spcAft>
              <a:buNone/>
            </a:pPr>
            <a:endParaRPr lang="fr-BE" sz="2000" dirty="0">
              <a:solidFill>
                <a:schemeClr val="tx1"/>
              </a:solidFill>
              <a:latin typeface="Consolas" panose="020B0609020204030204" pitchFamily="49" charset="0"/>
            </a:endParaRPr>
          </a:p>
          <a:p>
            <a:pPr marL="0" indent="0">
              <a:spcBef>
                <a:spcPts val="0"/>
              </a:spcBef>
              <a:spcAft>
                <a:spcPts val="300"/>
              </a:spcAft>
              <a:buNone/>
            </a:pPr>
            <a:endParaRPr lang="fr-BE" sz="2000" dirty="0">
              <a:solidFill>
                <a:schemeClr val="tx1"/>
              </a:solidFill>
              <a:latin typeface="Consolas" panose="020B0609020204030204" pitchFamily="49" charset="0"/>
            </a:endParaRPr>
          </a:p>
          <a:p>
            <a:pPr marL="0" indent="0">
              <a:spcBef>
                <a:spcPts val="0"/>
              </a:spcBef>
              <a:spcAft>
                <a:spcPts val="300"/>
              </a:spcAft>
              <a:buNone/>
            </a:pPr>
            <a:endParaRPr lang="fr-BE" sz="2000" dirty="0">
              <a:solidFill>
                <a:schemeClr val="tx1"/>
              </a:solidFill>
              <a:latin typeface="Consolas" panose="020B0609020204030204" pitchFamily="49" charset="0"/>
            </a:endParaRPr>
          </a:p>
          <a:p>
            <a:pPr marL="0" indent="0">
              <a:spcBef>
                <a:spcPts val="0"/>
              </a:spcBef>
              <a:spcAft>
                <a:spcPts val="300"/>
              </a:spcAft>
              <a:buNone/>
            </a:pPr>
            <a:endParaRPr lang="fr-BE" sz="2000" dirty="0">
              <a:solidFill>
                <a:schemeClr val="tx1"/>
              </a:solidFill>
              <a:latin typeface="Consolas" panose="020B0609020204030204" pitchFamily="49" charset="0"/>
            </a:endParaRPr>
          </a:p>
          <a:p>
            <a:pPr marL="0" indent="0">
              <a:spcBef>
                <a:spcPts val="0"/>
              </a:spcBef>
              <a:spcAft>
                <a:spcPts val="300"/>
              </a:spcAft>
              <a:buNone/>
            </a:pPr>
            <a:r>
              <a:rPr lang="fr-BE" sz="2000" dirty="0">
                <a:solidFill>
                  <a:schemeClr val="tx1"/>
                </a:solidFill>
                <a:latin typeface="Consolas" panose="020B0609020204030204" pitchFamily="49" charset="0"/>
              </a:rPr>
              <a:t>double * p;</a:t>
            </a:r>
          </a:p>
          <a:p>
            <a:pPr marL="0" indent="0">
              <a:spcBef>
                <a:spcPts val="0"/>
              </a:spcBef>
              <a:spcAft>
                <a:spcPts val="300"/>
              </a:spcAft>
              <a:buNone/>
            </a:pPr>
            <a:r>
              <a:rPr lang="fr-BE" sz="2000" dirty="0">
                <a:solidFill>
                  <a:schemeClr val="tx1"/>
                </a:solidFill>
                <a:latin typeface="Consolas" panose="020B0609020204030204" pitchFamily="49" charset="0"/>
              </a:rPr>
              <a:t>++p;	</a:t>
            </a:r>
            <a:r>
              <a:rPr lang="fr-BE" sz="2000" dirty="0">
                <a:latin typeface="Consolas" panose="020B0609020204030204" pitchFamily="49" charset="0"/>
              </a:rPr>
              <a:t>	</a:t>
            </a:r>
            <a:r>
              <a:rPr lang="fr-BE" sz="2000" dirty="0"/>
              <a:t>incrémente</a:t>
            </a:r>
            <a:r>
              <a:rPr lang="fr-BE" sz="2000" dirty="0">
                <a:latin typeface="Consolas" panose="020B0609020204030204" pitchFamily="49" charset="0"/>
              </a:rPr>
              <a:t> p </a:t>
            </a:r>
            <a:r>
              <a:rPr lang="fr-BE" sz="2000" dirty="0"/>
              <a:t>de la taille d'un </a:t>
            </a:r>
            <a:r>
              <a:rPr lang="fr-BE" sz="2000" dirty="0">
                <a:latin typeface="Consolas" panose="020B0609020204030204" pitchFamily="49" charset="0"/>
              </a:rPr>
              <a:t>double </a:t>
            </a:r>
            <a:r>
              <a:rPr lang="fr-BE" sz="2000" dirty="0"/>
              <a:t>(8 octets)</a:t>
            </a:r>
            <a:endParaRPr lang="fr-BE" sz="2000" dirty="0">
              <a:latin typeface="Consolas" panose="020B0609020204030204" pitchFamily="49" charset="0"/>
            </a:endParaRPr>
          </a:p>
          <a:p>
            <a:pPr marL="0" indent="0">
              <a:spcBef>
                <a:spcPts val="0"/>
              </a:spcBef>
              <a:spcAft>
                <a:spcPts val="300"/>
              </a:spcAft>
              <a:buNone/>
            </a:pPr>
            <a:r>
              <a:rPr lang="fr-BE" sz="2000" dirty="0">
                <a:solidFill>
                  <a:schemeClr val="tx1"/>
                </a:solidFill>
                <a:latin typeface="Consolas" panose="020B0609020204030204" pitchFamily="49" charset="0"/>
              </a:rPr>
              <a:t>--p;</a:t>
            </a:r>
            <a:r>
              <a:rPr lang="fr-BE" sz="2000" dirty="0">
                <a:latin typeface="Consolas" panose="020B0609020204030204" pitchFamily="49" charset="0"/>
              </a:rPr>
              <a:t>		</a:t>
            </a:r>
            <a:r>
              <a:rPr lang="fr-BE" sz="2000" dirty="0"/>
              <a:t>décrémente</a:t>
            </a:r>
            <a:r>
              <a:rPr lang="fr-BE" sz="2000" dirty="0">
                <a:latin typeface="Consolas" panose="020B0609020204030204" pitchFamily="49" charset="0"/>
              </a:rPr>
              <a:t> p </a:t>
            </a:r>
            <a:r>
              <a:rPr lang="fr-BE" sz="2000" dirty="0"/>
              <a:t>de la taille d'un </a:t>
            </a:r>
            <a:r>
              <a:rPr lang="fr-BE" sz="2000" dirty="0">
                <a:latin typeface="Consolas" panose="020B0609020204030204" pitchFamily="49" charset="0"/>
              </a:rPr>
              <a:t>double</a:t>
            </a:r>
          </a:p>
          <a:p>
            <a:pPr marL="0" indent="0">
              <a:buNone/>
            </a:pPr>
            <a:endParaRPr lang="fr-BE" dirty="0">
              <a:sym typeface="Symbol" pitchFamily="18" charset="2"/>
            </a:endParaRPr>
          </a:p>
        </p:txBody>
      </p:sp>
      <p:grpSp>
        <p:nvGrpSpPr>
          <p:cNvPr id="19" name="Groupe 18">
            <a:extLst>
              <a:ext uri="{FF2B5EF4-FFF2-40B4-BE49-F238E27FC236}">
                <a16:creationId xmlns:a16="http://schemas.microsoft.com/office/drawing/2014/main" id="{666B5D2F-54E9-4EC7-9957-4B0EEE0554BD}"/>
              </a:ext>
            </a:extLst>
          </p:cNvPr>
          <p:cNvGrpSpPr/>
          <p:nvPr/>
        </p:nvGrpSpPr>
        <p:grpSpPr>
          <a:xfrm>
            <a:off x="425638" y="3990975"/>
            <a:ext cx="7918262" cy="1014142"/>
            <a:chOff x="425638" y="4200525"/>
            <a:chExt cx="7918262" cy="1014142"/>
          </a:xfrm>
        </p:grpSpPr>
        <p:sp>
          <p:nvSpPr>
            <p:cNvPr id="2" name="Rectangle 1">
              <a:extLst>
                <a:ext uri="{FF2B5EF4-FFF2-40B4-BE49-F238E27FC236}">
                  <a16:creationId xmlns:a16="http://schemas.microsoft.com/office/drawing/2014/main" id="{8C39FDFB-11A1-49C5-9D5E-15759FF6F2A8}"/>
                </a:ext>
              </a:extLst>
            </p:cNvPr>
            <p:cNvSpPr/>
            <p:nvPr/>
          </p:nvSpPr>
          <p:spPr>
            <a:xfrm>
              <a:off x="695325" y="4200525"/>
              <a:ext cx="7648575"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BE"/>
            </a:p>
          </p:txBody>
        </p:sp>
        <p:sp>
          <p:nvSpPr>
            <p:cNvPr id="3" name="ZoneTexte 2">
              <a:extLst>
                <a:ext uri="{FF2B5EF4-FFF2-40B4-BE49-F238E27FC236}">
                  <a16:creationId xmlns:a16="http://schemas.microsoft.com/office/drawing/2014/main" id="{6BE9FF9C-B2A8-49A7-AE5D-0EE723B23DCF}"/>
                </a:ext>
              </a:extLst>
            </p:cNvPr>
            <p:cNvSpPr txBox="1"/>
            <p:nvPr/>
          </p:nvSpPr>
          <p:spPr>
            <a:xfrm>
              <a:off x="425638" y="4753002"/>
              <a:ext cx="941283" cy="461665"/>
            </a:xfrm>
            <a:prstGeom prst="rect">
              <a:avLst/>
            </a:prstGeom>
            <a:noFill/>
          </p:spPr>
          <p:txBody>
            <a:bodyPr wrap="none" rtlCol="0">
              <a:spAutoFit/>
            </a:bodyPr>
            <a:lstStyle/>
            <a:p>
              <a:r>
                <a:rPr lang="fr-BE" dirty="0">
                  <a:latin typeface="Chiller" panose="04020404031007020602" pitchFamily="82" charset="0"/>
                </a:rPr>
                <a:t>Mémoire</a:t>
              </a:r>
            </a:p>
          </p:txBody>
        </p:sp>
      </p:grpSp>
      <p:grpSp>
        <p:nvGrpSpPr>
          <p:cNvPr id="13" name="Groupe 12">
            <a:extLst>
              <a:ext uri="{FF2B5EF4-FFF2-40B4-BE49-F238E27FC236}">
                <a16:creationId xmlns:a16="http://schemas.microsoft.com/office/drawing/2014/main" id="{18A1AC0C-DA65-4798-BBCC-B114DE4C5EC1}"/>
              </a:ext>
            </a:extLst>
          </p:cNvPr>
          <p:cNvGrpSpPr/>
          <p:nvPr/>
        </p:nvGrpSpPr>
        <p:grpSpPr>
          <a:xfrm>
            <a:off x="4897248" y="3601837"/>
            <a:ext cx="882649" cy="1001118"/>
            <a:chOff x="5429249" y="3817622"/>
            <a:chExt cx="882649" cy="1001118"/>
          </a:xfrm>
        </p:grpSpPr>
        <p:sp>
          <p:nvSpPr>
            <p:cNvPr id="15" name="ZoneTexte 14">
              <a:extLst>
                <a:ext uri="{FF2B5EF4-FFF2-40B4-BE49-F238E27FC236}">
                  <a16:creationId xmlns:a16="http://schemas.microsoft.com/office/drawing/2014/main" id="{6C7D0335-BEBE-4DBF-958C-833B47BAF04F}"/>
                </a:ext>
              </a:extLst>
            </p:cNvPr>
            <p:cNvSpPr txBox="1"/>
            <p:nvPr/>
          </p:nvSpPr>
          <p:spPr>
            <a:xfrm>
              <a:off x="5486401" y="3817622"/>
              <a:ext cx="292068" cy="338554"/>
            </a:xfrm>
            <a:prstGeom prst="rect">
              <a:avLst/>
            </a:prstGeom>
            <a:noFill/>
          </p:spPr>
          <p:txBody>
            <a:bodyPr wrap="none" rtlCol="0">
              <a:spAutoFit/>
            </a:bodyPr>
            <a:lstStyle/>
            <a:p>
              <a:r>
                <a:rPr lang="fr-BE" sz="1600" dirty="0">
                  <a:latin typeface="+mn-lt"/>
                </a:rPr>
                <a:t>p</a:t>
              </a:r>
            </a:p>
          </p:txBody>
        </p:sp>
        <p:sp>
          <p:nvSpPr>
            <p:cNvPr id="20" name="Rectangle 19">
              <a:extLst>
                <a:ext uri="{FF2B5EF4-FFF2-40B4-BE49-F238E27FC236}">
                  <a16:creationId xmlns:a16="http://schemas.microsoft.com/office/drawing/2014/main" id="{08895D6C-6446-465C-8C85-ACD3205E72D4}"/>
                </a:ext>
              </a:extLst>
            </p:cNvPr>
            <p:cNvSpPr/>
            <p:nvPr/>
          </p:nvSpPr>
          <p:spPr>
            <a:xfrm>
              <a:off x="5429249" y="4209140"/>
              <a:ext cx="882649"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BE" dirty="0">
                <a:solidFill>
                  <a:schemeClr val="accent2"/>
                </a:solidFill>
                <a:latin typeface="Consolas" panose="020B0609020204030204" pitchFamily="49" charset="0"/>
              </a:endParaRPr>
            </a:p>
          </p:txBody>
        </p:sp>
      </p:grpSp>
      <p:sp>
        <p:nvSpPr>
          <p:cNvPr id="7" name="Rectangle 2"/>
          <p:cNvSpPr>
            <a:spLocks noGrp="1" noChangeArrowheads="1"/>
          </p:cNvSpPr>
          <p:nvPr>
            <p:ph type="title"/>
          </p:nvPr>
        </p:nvSpPr>
        <p:spPr/>
        <p:txBody>
          <a:bodyPr/>
          <a:lstStyle/>
          <a:p>
            <a:r>
              <a:rPr lang="fr-BE" dirty="0"/>
              <a:t>Opérations sur les pointeurs</a:t>
            </a:r>
            <a:endParaRPr lang="en-US" dirty="0"/>
          </a:p>
        </p:txBody>
      </p:sp>
      <p:sp>
        <p:nvSpPr>
          <p:cNvPr id="4" name="Espace réservé du numéro de diapositive 3"/>
          <p:cNvSpPr>
            <a:spLocks noGrp="1"/>
          </p:cNvSpPr>
          <p:nvPr>
            <p:ph type="sldNum" sz="quarter" idx="12"/>
          </p:nvPr>
        </p:nvSpPr>
        <p:spPr/>
        <p:txBody>
          <a:bodyPr/>
          <a:lstStyle/>
          <a:p>
            <a:fld id="{C3802F8C-11F3-46C1-B9F8-0E87B99F30DE}" type="slidenum">
              <a:rPr lang="fr-BE" smtClean="0"/>
              <a:pPr/>
              <a:t>5</a:t>
            </a:fld>
            <a:endParaRPr lang="fr-BE"/>
          </a:p>
        </p:txBody>
      </p:sp>
      <p:sp>
        <p:nvSpPr>
          <p:cNvPr id="9" name="Rectangle 8">
            <a:extLst>
              <a:ext uri="{FF2B5EF4-FFF2-40B4-BE49-F238E27FC236}">
                <a16:creationId xmlns:a16="http://schemas.microsoft.com/office/drawing/2014/main" id="{630DC23D-4468-4E2F-8C8E-4D2F426C6AB1}"/>
              </a:ext>
            </a:extLst>
          </p:cNvPr>
          <p:cNvSpPr/>
          <p:nvPr/>
        </p:nvSpPr>
        <p:spPr>
          <a:xfrm>
            <a:off x="4897248" y="3995704"/>
            <a:ext cx="882649"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BE" sz="1600" dirty="0">
                <a:solidFill>
                  <a:schemeClr val="accent5"/>
                </a:solidFill>
                <a:latin typeface="Consolas" panose="020B0609020204030204" pitchFamily="49" charset="0"/>
              </a:rPr>
              <a:t>0x2A1C</a:t>
            </a:r>
            <a:endParaRPr lang="fr-BE" dirty="0">
              <a:solidFill>
                <a:schemeClr val="accent5"/>
              </a:solidFill>
              <a:latin typeface="Consolas" panose="020B0609020204030204" pitchFamily="49" charset="0"/>
            </a:endParaRPr>
          </a:p>
        </p:txBody>
      </p:sp>
      <p:sp>
        <p:nvSpPr>
          <p:cNvPr id="16" name="Rectangle 15">
            <a:extLst>
              <a:ext uri="{FF2B5EF4-FFF2-40B4-BE49-F238E27FC236}">
                <a16:creationId xmlns:a16="http://schemas.microsoft.com/office/drawing/2014/main" id="{41701DF7-5101-4FE5-BCCB-71FC9AD08783}"/>
              </a:ext>
            </a:extLst>
          </p:cNvPr>
          <p:cNvSpPr/>
          <p:nvPr/>
        </p:nvSpPr>
        <p:spPr>
          <a:xfrm>
            <a:off x="4898645" y="3995672"/>
            <a:ext cx="882649"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BE" sz="1600" dirty="0">
                <a:solidFill>
                  <a:schemeClr val="accent2"/>
                </a:solidFill>
                <a:latin typeface="Consolas" panose="020B0609020204030204" pitchFamily="49" charset="0"/>
              </a:rPr>
              <a:t>0x2A20</a:t>
            </a:r>
            <a:endParaRPr lang="fr-BE" dirty="0">
              <a:solidFill>
                <a:schemeClr val="accent2"/>
              </a:solidFill>
              <a:latin typeface="Consolas" panose="020B0609020204030204" pitchFamily="49" charset="0"/>
            </a:endParaRPr>
          </a:p>
        </p:txBody>
      </p:sp>
      <p:grpSp>
        <p:nvGrpSpPr>
          <p:cNvPr id="14" name="Groupe 13">
            <a:extLst>
              <a:ext uri="{FF2B5EF4-FFF2-40B4-BE49-F238E27FC236}">
                <a16:creationId xmlns:a16="http://schemas.microsoft.com/office/drawing/2014/main" id="{F252CAF8-F39D-4261-8950-65C1ED64E456}"/>
              </a:ext>
            </a:extLst>
          </p:cNvPr>
          <p:cNvGrpSpPr/>
          <p:nvPr/>
        </p:nvGrpSpPr>
        <p:grpSpPr>
          <a:xfrm>
            <a:off x="1384632" y="3678766"/>
            <a:ext cx="780983" cy="1198808"/>
            <a:chOff x="1384632" y="3888316"/>
            <a:chExt cx="780983" cy="1198808"/>
          </a:xfrm>
        </p:grpSpPr>
        <p:sp>
          <p:nvSpPr>
            <p:cNvPr id="8" name="Rectangle 7">
              <a:extLst>
                <a:ext uri="{FF2B5EF4-FFF2-40B4-BE49-F238E27FC236}">
                  <a16:creationId xmlns:a16="http://schemas.microsoft.com/office/drawing/2014/main" id="{79165459-6B49-44E4-929B-C74BF6229CCD}"/>
                </a:ext>
              </a:extLst>
            </p:cNvPr>
            <p:cNvSpPr/>
            <p:nvPr/>
          </p:nvSpPr>
          <p:spPr>
            <a:xfrm>
              <a:off x="1514476" y="4200525"/>
              <a:ext cx="62865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BE" dirty="0"/>
                <a:t>16</a:t>
              </a:r>
            </a:p>
          </p:txBody>
        </p:sp>
        <p:sp>
          <p:nvSpPr>
            <p:cNvPr id="10" name="ZoneTexte 9">
              <a:extLst>
                <a:ext uri="{FF2B5EF4-FFF2-40B4-BE49-F238E27FC236}">
                  <a16:creationId xmlns:a16="http://schemas.microsoft.com/office/drawing/2014/main" id="{C6806A5B-2B3B-4ADA-B22D-1538E3EF8451}"/>
                </a:ext>
              </a:extLst>
            </p:cNvPr>
            <p:cNvSpPr txBox="1"/>
            <p:nvPr/>
          </p:nvSpPr>
          <p:spPr>
            <a:xfrm>
              <a:off x="1514476" y="3888316"/>
              <a:ext cx="399468" cy="338554"/>
            </a:xfrm>
            <a:prstGeom prst="rect">
              <a:avLst/>
            </a:prstGeom>
            <a:noFill/>
          </p:spPr>
          <p:txBody>
            <a:bodyPr wrap="none" rtlCol="0">
              <a:spAutoFit/>
            </a:bodyPr>
            <a:lstStyle/>
            <a:p>
              <a:r>
                <a:rPr lang="fr-BE" sz="1600" dirty="0">
                  <a:latin typeface="+mn-lt"/>
                </a:rPr>
                <a:t>nb</a:t>
              </a:r>
            </a:p>
          </p:txBody>
        </p:sp>
        <p:grpSp>
          <p:nvGrpSpPr>
            <p:cNvPr id="11" name="Groupe 10">
              <a:extLst>
                <a:ext uri="{FF2B5EF4-FFF2-40B4-BE49-F238E27FC236}">
                  <a16:creationId xmlns:a16="http://schemas.microsoft.com/office/drawing/2014/main" id="{106A2C8E-851D-46BF-90B0-A62A8FE2F9CC}"/>
                </a:ext>
              </a:extLst>
            </p:cNvPr>
            <p:cNvGrpSpPr/>
            <p:nvPr/>
          </p:nvGrpSpPr>
          <p:grpSpPr>
            <a:xfrm>
              <a:off x="1384632" y="4779347"/>
              <a:ext cx="780983" cy="307777"/>
              <a:chOff x="1384632" y="4779347"/>
              <a:chExt cx="780983" cy="307777"/>
            </a:xfrm>
          </p:grpSpPr>
          <p:sp>
            <p:nvSpPr>
              <p:cNvPr id="12" name="ZoneTexte 11">
                <a:extLst>
                  <a:ext uri="{FF2B5EF4-FFF2-40B4-BE49-F238E27FC236}">
                    <a16:creationId xmlns:a16="http://schemas.microsoft.com/office/drawing/2014/main" id="{9295FE92-3033-44F4-8CBB-C8CEB0ACD8F7}"/>
                  </a:ext>
                </a:extLst>
              </p:cNvPr>
              <p:cNvSpPr txBox="1"/>
              <p:nvPr/>
            </p:nvSpPr>
            <p:spPr>
              <a:xfrm>
                <a:off x="1384632" y="4779347"/>
                <a:ext cx="780983" cy="307777"/>
              </a:xfrm>
              <a:prstGeom prst="rect">
                <a:avLst/>
              </a:prstGeom>
              <a:noFill/>
            </p:spPr>
            <p:txBody>
              <a:bodyPr wrap="none" rtlCol="0">
                <a:spAutoFit/>
              </a:bodyPr>
              <a:lstStyle/>
              <a:p>
                <a:r>
                  <a:rPr lang="fr-BE" sz="1400" dirty="0">
                    <a:solidFill>
                      <a:schemeClr val="accent5"/>
                    </a:solidFill>
                    <a:latin typeface="Consolas" panose="020B0609020204030204" pitchFamily="49" charset="0"/>
                  </a:rPr>
                  <a:t>0x2A1C</a:t>
                </a:r>
              </a:p>
            </p:txBody>
          </p:sp>
          <p:sp>
            <p:nvSpPr>
              <p:cNvPr id="5" name="Ellipse 4">
                <a:extLst>
                  <a:ext uri="{FF2B5EF4-FFF2-40B4-BE49-F238E27FC236}">
                    <a16:creationId xmlns:a16="http://schemas.microsoft.com/office/drawing/2014/main" id="{53E76F80-BEA7-459D-A11B-6E6AFA68F957}"/>
                  </a:ext>
                </a:extLst>
              </p:cNvPr>
              <p:cNvSpPr/>
              <p:nvPr/>
            </p:nvSpPr>
            <p:spPr>
              <a:xfrm>
                <a:off x="1491616" y="4787265"/>
                <a:ext cx="45719" cy="45719"/>
              </a:xfrm>
              <a:prstGeom prst="ellipse">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grpSp>
      </p:grpSp>
      <p:grpSp>
        <p:nvGrpSpPr>
          <p:cNvPr id="21" name="Groupe 20">
            <a:extLst>
              <a:ext uri="{FF2B5EF4-FFF2-40B4-BE49-F238E27FC236}">
                <a16:creationId xmlns:a16="http://schemas.microsoft.com/office/drawing/2014/main" id="{27C3F9D6-6A25-41ED-83B3-8CEC9B3EC916}"/>
              </a:ext>
            </a:extLst>
          </p:cNvPr>
          <p:cNvGrpSpPr/>
          <p:nvPr/>
        </p:nvGrpSpPr>
        <p:grpSpPr>
          <a:xfrm>
            <a:off x="2013686" y="4569797"/>
            <a:ext cx="780983" cy="307777"/>
            <a:chOff x="2013686" y="4779347"/>
            <a:chExt cx="780983" cy="307777"/>
          </a:xfrm>
        </p:grpSpPr>
        <p:sp>
          <p:nvSpPr>
            <p:cNvPr id="17" name="ZoneTexte 16">
              <a:extLst>
                <a:ext uri="{FF2B5EF4-FFF2-40B4-BE49-F238E27FC236}">
                  <a16:creationId xmlns:a16="http://schemas.microsoft.com/office/drawing/2014/main" id="{D5B3E3FF-641A-4394-AF1F-6F1224C5CB05}"/>
                </a:ext>
              </a:extLst>
            </p:cNvPr>
            <p:cNvSpPr txBox="1"/>
            <p:nvPr/>
          </p:nvSpPr>
          <p:spPr>
            <a:xfrm>
              <a:off x="2013686" y="4779347"/>
              <a:ext cx="780983" cy="307777"/>
            </a:xfrm>
            <a:prstGeom prst="rect">
              <a:avLst/>
            </a:prstGeom>
            <a:noFill/>
          </p:spPr>
          <p:txBody>
            <a:bodyPr wrap="none" rtlCol="0">
              <a:spAutoFit/>
            </a:bodyPr>
            <a:lstStyle/>
            <a:p>
              <a:r>
                <a:rPr lang="fr-BE" sz="1400" dirty="0">
                  <a:solidFill>
                    <a:schemeClr val="accent2"/>
                  </a:solidFill>
                  <a:latin typeface="Consolas" panose="020B0609020204030204" pitchFamily="49" charset="0"/>
                </a:rPr>
                <a:t>0x2A20</a:t>
              </a:r>
            </a:p>
          </p:txBody>
        </p:sp>
        <p:sp>
          <p:nvSpPr>
            <p:cNvPr id="18" name="Ellipse 17">
              <a:extLst>
                <a:ext uri="{FF2B5EF4-FFF2-40B4-BE49-F238E27FC236}">
                  <a16:creationId xmlns:a16="http://schemas.microsoft.com/office/drawing/2014/main" id="{2D916032-0DFC-42DE-BFD9-FD06E1730DBB}"/>
                </a:ext>
              </a:extLst>
            </p:cNvPr>
            <p:cNvSpPr/>
            <p:nvPr/>
          </p:nvSpPr>
          <p:spPr>
            <a:xfrm>
              <a:off x="2120670" y="4787265"/>
              <a:ext cx="45719" cy="45719"/>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grpSp>
      <p:sp>
        <p:nvSpPr>
          <p:cNvPr id="22" name="Espace réservé du pied de page 4">
            <a:extLst>
              <a:ext uri="{FF2B5EF4-FFF2-40B4-BE49-F238E27FC236}">
                <a16:creationId xmlns:a16="http://schemas.microsoft.com/office/drawing/2014/main" id="{DDC35B6D-CC09-4107-A999-2D163392A8F9}"/>
              </a:ext>
            </a:extLst>
          </p:cNvPr>
          <p:cNvSpPr>
            <a:spLocks noGrp="1"/>
          </p:cNvSpPr>
          <p:nvPr>
            <p:ph type="ftr" sz="quarter" idx="11"/>
          </p:nvPr>
        </p:nvSpPr>
        <p:spPr>
          <a:xfrm>
            <a:off x="2339975" y="6426054"/>
            <a:ext cx="4464050" cy="339725"/>
          </a:xfrm>
        </p:spPr>
        <p:txBody>
          <a:bodyPr/>
          <a:lstStyle/>
          <a:p>
            <a:r>
              <a:rPr lang="fr-FR" dirty="0"/>
              <a:t>Pointeurs</a:t>
            </a:r>
          </a:p>
        </p:txBody>
      </p:sp>
    </p:spTree>
    <p:extLst>
      <p:ext uri="{BB962C8B-B14F-4D97-AF65-F5344CB8AC3E}">
        <p14:creationId xmlns:p14="http://schemas.microsoft.com/office/powerpoint/2010/main" val="214977622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68BED207-B21A-43ED-A680-A9F213B50610}"/>
              </a:ext>
            </a:extLst>
          </p:cNvPr>
          <p:cNvSpPr>
            <a:spLocks noGrp="1"/>
          </p:cNvSpPr>
          <p:nvPr>
            <p:ph idx="1"/>
          </p:nvPr>
        </p:nvSpPr>
        <p:spPr/>
        <p:txBody>
          <a:bodyPr/>
          <a:lstStyle/>
          <a:p>
            <a:pPr marL="0" indent="0">
              <a:spcBef>
                <a:spcPts val="0"/>
              </a:spcBef>
              <a:spcAft>
                <a:spcPts val="300"/>
              </a:spcAft>
              <a:buNone/>
            </a:pPr>
            <a:r>
              <a:rPr lang="fr-BE" dirty="0">
                <a:sym typeface="Symbol" pitchFamily="18" charset="2"/>
              </a:rPr>
              <a:t>On peut réaliser des opérations arithmétiques sur les pointeurs : incrémenter, décrémenter et…</a:t>
            </a:r>
          </a:p>
          <a:p>
            <a:pPr marL="0" indent="0">
              <a:spcBef>
                <a:spcPts val="0"/>
              </a:spcBef>
              <a:spcAft>
                <a:spcPts val="300"/>
              </a:spcAft>
              <a:buNone/>
            </a:pPr>
            <a:endParaRPr lang="fr-BE" sz="2000" dirty="0">
              <a:latin typeface="Consolas" panose="020B0609020204030204" pitchFamily="49" charset="0"/>
              <a:sym typeface="Symbol" pitchFamily="18" charset="2"/>
            </a:endParaRPr>
          </a:p>
          <a:p>
            <a:pPr marL="0" indent="0">
              <a:spcBef>
                <a:spcPts val="0"/>
              </a:spcBef>
              <a:spcAft>
                <a:spcPts val="300"/>
              </a:spcAft>
              <a:buNone/>
            </a:pPr>
            <a:r>
              <a:rPr lang="fr-BE" sz="2000" dirty="0" err="1">
                <a:solidFill>
                  <a:schemeClr val="tx1"/>
                </a:solidFill>
                <a:latin typeface="Consolas" panose="020B0609020204030204" pitchFamily="49" charset="0"/>
                <a:sym typeface="Symbol" pitchFamily="18" charset="2"/>
              </a:rPr>
              <a:t>int</a:t>
            </a:r>
            <a:r>
              <a:rPr lang="fr-BE" sz="2000" dirty="0">
                <a:solidFill>
                  <a:schemeClr val="tx1"/>
                </a:solidFill>
                <a:latin typeface="Consolas" panose="020B0609020204030204" pitchFamily="49" charset="0"/>
                <a:sym typeface="Symbol" pitchFamily="18" charset="2"/>
              </a:rPr>
              <a:t> * p;</a:t>
            </a:r>
            <a:r>
              <a:rPr lang="fr-BE" sz="2000" dirty="0">
                <a:solidFill>
                  <a:schemeClr val="tx1"/>
                </a:solidFill>
                <a:sym typeface="Symbol" pitchFamily="18" charset="2"/>
              </a:rPr>
              <a:t>	</a:t>
            </a:r>
          </a:p>
          <a:p>
            <a:pPr marL="0" indent="0">
              <a:spcBef>
                <a:spcPts val="0"/>
              </a:spcBef>
              <a:spcAft>
                <a:spcPts val="300"/>
              </a:spcAft>
              <a:buNone/>
            </a:pPr>
            <a:r>
              <a:rPr lang="fr-BE" sz="2000" dirty="0">
                <a:solidFill>
                  <a:schemeClr val="tx1"/>
                </a:solidFill>
                <a:latin typeface="Consolas" panose="020B0609020204030204" pitchFamily="49" charset="0"/>
                <a:sym typeface="Symbol" pitchFamily="18" charset="2"/>
              </a:rPr>
              <a:t>p += 3;</a:t>
            </a:r>
            <a:r>
              <a:rPr lang="fr-BE" sz="2000" dirty="0">
                <a:sym typeface="Symbol" pitchFamily="18" charset="2"/>
              </a:rPr>
              <a:t>		</a:t>
            </a:r>
            <a:r>
              <a:rPr lang="fr-BE" sz="2000" dirty="0">
                <a:latin typeface="Consolas" panose="020B0609020204030204" pitchFamily="49" charset="0"/>
                <a:sym typeface="Symbol" pitchFamily="18" charset="2"/>
              </a:rPr>
              <a:t>p</a:t>
            </a:r>
            <a:r>
              <a:rPr lang="fr-BE" sz="2000" dirty="0">
                <a:sym typeface="Symbol" pitchFamily="18" charset="2"/>
              </a:rPr>
              <a:t> est augmenté de 3 fois la taille d'un </a:t>
            </a:r>
            <a:r>
              <a:rPr lang="fr-BE" sz="2000" dirty="0" err="1">
                <a:latin typeface="Consolas" panose="020B0609020204030204" pitchFamily="49" charset="0"/>
                <a:sym typeface="Symbol" pitchFamily="18" charset="2"/>
              </a:rPr>
              <a:t>int</a:t>
            </a:r>
            <a:endParaRPr lang="fr-BE" sz="2000" dirty="0">
              <a:latin typeface="Consolas" panose="020B0609020204030204" pitchFamily="49" charset="0"/>
              <a:sym typeface="Symbol" pitchFamily="18" charset="2"/>
            </a:endParaRPr>
          </a:p>
          <a:p>
            <a:pPr marL="0" indent="0">
              <a:spcBef>
                <a:spcPts val="0"/>
              </a:spcBef>
              <a:spcAft>
                <a:spcPts val="300"/>
              </a:spcAft>
              <a:buNone/>
            </a:pPr>
            <a:r>
              <a:rPr lang="fr-BE" sz="2000" dirty="0">
                <a:solidFill>
                  <a:schemeClr val="tx1"/>
                </a:solidFill>
                <a:latin typeface="Consolas" panose="020B0609020204030204" pitchFamily="49" charset="0"/>
                <a:sym typeface="Symbol" pitchFamily="18" charset="2"/>
              </a:rPr>
              <a:t>p -= 2;</a:t>
            </a:r>
            <a:r>
              <a:rPr lang="fr-BE" sz="2000" dirty="0">
                <a:sym typeface="Symbol" pitchFamily="18" charset="2"/>
              </a:rPr>
              <a:t>		</a:t>
            </a:r>
            <a:r>
              <a:rPr lang="fr-BE" sz="2000" dirty="0">
                <a:latin typeface="Consolas" panose="020B0609020204030204" pitchFamily="49" charset="0"/>
                <a:sym typeface="Symbol" pitchFamily="18" charset="2"/>
              </a:rPr>
              <a:t>p</a:t>
            </a:r>
            <a:r>
              <a:rPr lang="fr-BE" sz="2000" dirty="0">
                <a:sym typeface="Symbol" pitchFamily="18" charset="2"/>
              </a:rPr>
              <a:t> est diminué de 2 fois la taille d'un </a:t>
            </a:r>
            <a:r>
              <a:rPr lang="fr-BE" sz="2000" dirty="0" err="1">
                <a:latin typeface="Consolas" panose="020B0609020204030204" pitchFamily="49" charset="0"/>
                <a:sym typeface="Symbol" pitchFamily="18" charset="2"/>
              </a:rPr>
              <a:t>int</a:t>
            </a:r>
            <a:endParaRPr lang="fr-BE" sz="2000" dirty="0">
              <a:latin typeface="Consolas" panose="020B0609020204030204" pitchFamily="49" charset="0"/>
              <a:sym typeface="Symbol" pitchFamily="18" charset="2"/>
            </a:endParaRPr>
          </a:p>
          <a:p>
            <a:pPr marL="0" indent="0">
              <a:spcBef>
                <a:spcPts val="0"/>
              </a:spcBef>
              <a:spcAft>
                <a:spcPts val="300"/>
              </a:spcAft>
              <a:buNone/>
            </a:pPr>
            <a:endParaRPr lang="fr-BE" sz="2000" dirty="0">
              <a:sym typeface="Symbol" pitchFamily="18" charset="2"/>
            </a:endParaRPr>
          </a:p>
          <a:p>
            <a:pPr marL="0" indent="0">
              <a:spcBef>
                <a:spcPts val="0"/>
              </a:spcBef>
              <a:spcAft>
                <a:spcPts val="300"/>
              </a:spcAft>
              <a:buNone/>
            </a:pPr>
            <a:r>
              <a:rPr lang="fr-BE" dirty="0">
                <a:sym typeface="Symbol" pitchFamily="18" charset="2"/>
              </a:rPr>
              <a:t>On peut réaliser des opérations de comparaison sur les pointeurs…</a:t>
            </a:r>
          </a:p>
          <a:p>
            <a:pPr marL="0" indent="0">
              <a:spcBef>
                <a:spcPts val="0"/>
              </a:spcBef>
              <a:spcAft>
                <a:spcPts val="300"/>
              </a:spcAft>
              <a:buNone/>
            </a:pPr>
            <a:endParaRPr lang="fr-BE" sz="2000" dirty="0">
              <a:sym typeface="Symbol" pitchFamily="18" charset="2"/>
            </a:endParaRPr>
          </a:p>
          <a:p>
            <a:pPr marL="0" indent="0">
              <a:spcBef>
                <a:spcPts val="0"/>
              </a:spcBef>
              <a:spcAft>
                <a:spcPts val="300"/>
              </a:spcAft>
              <a:buNone/>
            </a:pPr>
            <a:r>
              <a:rPr lang="fr-BE" sz="2000" dirty="0">
                <a:solidFill>
                  <a:schemeClr val="tx1"/>
                </a:solidFill>
                <a:latin typeface="Consolas" panose="020B0609020204030204" pitchFamily="49" charset="0"/>
                <a:sym typeface="Symbol" pitchFamily="18" charset="2"/>
              </a:rPr>
              <a:t>if(p != NULL) </a:t>
            </a:r>
            <a:r>
              <a:rPr lang="fr-BE" sz="2000" dirty="0">
                <a:sym typeface="Symbol" pitchFamily="18" charset="2"/>
              </a:rPr>
              <a:t>	si (</a:t>
            </a:r>
            <a:r>
              <a:rPr lang="fr-BE" sz="2000" dirty="0">
                <a:latin typeface="Consolas" panose="020B0609020204030204" pitchFamily="49" charset="0"/>
                <a:sym typeface="Symbol" pitchFamily="18" charset="2"/>
              </a:rPr>
              <a:t>p</a:t>
            </a:r>
            <a:r>
              <a:rPr lang="fr-BE" sz="2000" dirty="0">
                <a:sym typeface="Symbol" pitchFamily="18" charset="2"/>
              </a:rPr>
              <a:t> contient une adresse)</a:t>
            </a:r>
            <a:br>
              <a:rPr lang="fr-BE" sz="2000" dirty="0">
                <a:sym typeface="Symbol" pitchFamily="18" charset="2"/>
              </a:rPr>
            </a:br>
            <a:r>
              <a:rPr lang="fr-BE" sz="2000" dirty="0">
                <a:solidFill>
                  <a:schemeClr val="tx1"/>
                </a:solidFill>
                <a:latin typeface="Consolas" panose="020B0609020204030204" pitchFamily="49" charset="0"/>
                <a:sym typeface="Symbol" pitchFamily="18" charset="2"/>
              </a:rPr>
              <a:t>if(p == NULL)</a:t>
            </a:r>
            <a:r>
              <a:rPr lang="fr-BE" sz="2000" dirty="0">
                <a:solidFill>
                  <a:schemeClr val="tx1"/>
                </a:solidFill>
                <a:sym typeface="Symbol" pitchFamily="18" charset="2"/>
              </a:rPr>
              <a:t>	</a:t>
            </a:r>
            <a:r>
              <a:rPr lang="fr-BE" sz="2000" dirty="0">
                <a:sym typeface="Symbol" pitchFamily="18" charset="2"/>
              </a:rPr>
              <a:t>	si (</a:t>
            </a:r>
            <a:r>
              <a:rPr lang="fr-BE" sz="2000" dirty="0">
                <a:latin typeface="Consolas" panose="020B0609020204030204" pitchFamily="49" charset="0"/>
                <a:sym typeface="Symbol" pitchFamily="18" charset="2"/>
              </a:rPr>
              <a:t>p</a:t>
            </a:r>
            <a:r>
              <a:rPr lang="fr-BE" sz="2000" dirty="0">
                <a:sym typeface="Symbol" pitchFamily="18" charset="2"/>
              </a:rPr>
              <a:t> ne contient aucune adresse)	</a:t>
            </a:r>
          </a:p>
          <a:p>
            <a:pPr marL="0" indent="0">
              <a:spcBef>
                <a:spcPts val="0"/>
              </a:spcBef>
              <a:spcAft>
                <a:spcPts val="300"/>
              </a:spcAft>
              <a:buNone/>
            </a:pPr>
            <a:endParaRPr lang="fr-BE" sz="2000" dirty="0">
              <a:sym typeface="Symbol" pitchFamily="18" charset="2"/>
            </a:endParaRPr>
          </a:p>
          <a:p>
            <a:pPr marL="0" indent="0">
              <a:buNone/>
            </a:pPr>
            <a:endParaRPr lang="fr-BE" sz="2000" dirty="0">
              <a:sym typeface="Symbol" pitchFamily="18" charset="2"/>
            </a:endParaRPr>
          </a:p>
          <a:p>
            <a:endParaRPr lang="fr-BE" sz="2000" dirty="0"/>
          </a:p>
        </p:txBody>
      </p:sp>
      <p:sp>
        <p:nvSpPr>
          <p:cNvPr id="6" name="Titre 5">
            <a:extLst>
              <a:ext uri="{FF2B5EF4-FFF2-40B4-BE49-F238E27FC236}">
                <a16:creationId xmlns:a16="http://schemas.microsoft.com/office/drawing/2014/main" id="{6A1CBAD8-CCA5-437D-B346-5B9AA0582655}"/>
              </a:ext>
            </a:extLst>
          </p:cNvPr>
          <p:cNvSpPr>
            <a:spLocks noGrp="1"/>
          </p:cNvSpPr>
          <p:nvPr>
            <p:ph type="title"/>
          </p:nvPr>
        </p:nvSpPr>
        <p:spPr/>
        <p:txBody>
          <a:bodyPr/>
          <a:lstStyle/>
          <a:p>
            <a:r>
              <a:rPr lang="fr-BE" dirty="0"/>
              <a:t>Opérations sur les pointeurs</a:t>
            </a:r>
          </a:p>
        </p:txBody>
      </p:sp>
      <p:sp>
        <p:nvSpPr>
          <p:cNvPr id="5" name="Espace réservé du numéro de diapositive 4">
            <a:extLst>
              <a:ext uri="{FF2B5EF4-FFF2-40B4-BE49-F238E27FC236}">
                <a16:creationId xmlns:a16="http://schemas.microsoft.com/office/drawing/2014/main" id="{BAC49D7D-D4E3-4D7D-AC84-11198B31666C}"/>
              </a:ext>
            </a:extLst>
          </p:cNvPr>
          <p:cNvSpPr>
            <a:spLocks noGrp="1"/>
          </p:cNvSpPr>
          <p:nvPr>
            <p:ph type="sldNum" sz="quarter" idx="12"/>
          </p:nvPr>
        </p:nvSpPr>
        <p:spPr/>
        <p:txBody>
          <a:bodyPr/>
          <a:lstStyle/>
          <a:p>
            <a:pPr>
              <a:defRPr/>
            </a:pPr>
            <a:fld id="{21D20BD1-C8A5-4981-A535-F07207E69B1F}" type="slidenum">
              <a:rPr lang="fr-BE" smtClean="0"/>
              <a:pPr>
                <a:defRPr/>
              </a:pPr>
              <a:t>6</a:t>
            </a:fld>
            <a:endParaRPr lang="fr-BE" dirty="0"/>
          </a:p>
        </p:txBody>
      </p:sp>
      <p:sp>
        <p:nvSpPr>
          <p:cNvPr id="8" name="Espace réservé du pied de page 4">
            <a:extLst>
              <a:ext uri="{FF2B5EF4-FFF2-40B4-BE49-F238E27FC236}">
                <a16:creationId xmlns:a16="http://schemas.microsoft.com/office/drawing/2014/main" id="{7CBD1B71-5D75-4DD6-B601-041AA8A9B2E2}"/>
              </a:ext>
            </a:extLst>
          </p:cNvPr>
          <p:cNvSpPr>
            <a:spLocks noGrp="1"/>
          </p:cNvSpPr>
          <p:nvPr>
            <p:ph type="ftr" sz="quarter" idx="11"/>
          </p:nvPr>
        </p:nvSpPr>
        <p:spPr>
          <a:xfrm>
            <a:off x="2339975" y="6426054"/>
            <a:ext cx="4464050" cy="339725"/>
          </a:xfrm>
        </p:spPr>
        <p:txBody>
          <a:bodyPr/>
          <a:lstStyle/>
          <a:p>
            <a:r>
              <a:rPr lang="fr-FR" dirty="0"/>
              <a:t>Pointeurs</a:t>
            </a:r>
          </a:p>
        </p:txBody>
      </p:sp>
    </p:spTree>
    <p:extLst>
      <p:ext uri="{BB962C8B-B14F-4D97-AF65-F5344CB8AC3E}">
        <p14:creationId xmlns:p14="http://schemas.microsoft.com/office/powerpoint/2010/main" val="1160672594"/>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68BED207-B21A-43ED-A680-A9F213B50610}"/>
              </a:ext>
            </a:extLst>
          </p:cNvPr>
          <p:cNvSpPr>
            <a:spLocks noGrp="1"/>
          </p:cNvSpPr>
          <p:nvPr>
            <p:ph idx="1"/>
          </p:nvPr>
        </p:nvSpPr>
        <p:spPr/>
        <p:txBody>
          <a:bodyPr/>
          <a:lstStyle/>
          <a:p>
            <a:pPr marL="0" indent="0">
              <a:buNone/>
            </a:pPr>
            <a:r>
              <a:rPr lang="fr-BE" dirty="0">
                <a:sym typeface="Symbol" pitchFamily="18" charset="2"/>
              </a:rPr>
              <a:t>Lorsque 2 pointeurs pointent vers le même type de variable, on peut  les comparer, effectuer des opérations arithmétiques…</a:t>
            </a:r>
          </a:p>
          <a:p>
            <a:pPr marL="0" indent="0">
              <a:buNone/>
            </a:pPr>
            <a:endParaRPr lang="fr-BE" sz="2000" dirty="0">
              <a:solidFill>
                <a:schemeClr val="accent5"/>
              </a:solidFill>
              <a:sym typeface="Symbol" pitchFamily="18" charset="2"/>
            </a:endParaRPr>
          </a:p>
          <a:p>
            <a:pPr marL="0" indent="0">
              <a:buNone/>
            </a:pPr>
            <a:r>
              <a:rPr lang="fr-BE" sz="2000" dirty="0">
                <a:solidFill>
                  <a:schemeClr val="tx1"/>
                </a:solidFill>
                <a:latin typeface="Consolas" panose="020B0609020204030204" pitchFamily="49" charset="0"/>
                <a:sym typeface="Symbol" pitchFamily="18" charset="2"/>
              </a:rPr>
              <a:t>double * pDeb, </a:t>
            </a:r>
            <a:r>
              <a:rPr lang="fr-BE" sz="2000" dirty="0">
                <a:solidFill>
                  <a:schemeClr val="tx1"/>
                </a:solidFill>
                <a:effectLst>
                  <a:glow rad="139700">
                    <a:schemeClr val="accent4">
                      <a:satMod val="175000"/>
                      <a:alpha val="40000"/>
                    </a:schemeClr>
                  </a:glow>
                </a:effectLst>
                <a:latin typeface="Consolas" panose="020B0609020204030204" pitchFamily="49" charset="0"/>
                <a:sym typeface="Symbol" pitchFamily="18" charset="2"/>
              </a:rPr>
              <a:t>* </a:t>
            </a:r>
            <a:r>
              <a:rPr lang="fr-BE" sz="2000" dirty="0" err="1">
                <a:solidFill>
                  <a:schemeClr val="tx1"/>
                </a:solidFill>
                <a:latin typeface="Consolas" panose="020B0609020204030204" pitchFamily="49" charset="0"/>
                <a:sym typeface="Symbol" pitchFamily="18" charset="2"/>
              </a:rPr>
              <a:t>pFin</a:t>
            </a:r>
            <a:r>
              <a:rPr lang="fr-BE" sz="2000" dirty="0">
                <a:solidFill>
                  <a:schemeClr val="tx1"/>
                </a:solidFill>
                <a:latin typeface="Consolas" panose="020B0609020204030204" pitchFamily="49" charset="0"/>
                <a:sym typeface="Symbol" pitchFamily="18" charset="2"/>
              </a:rPr>
              <a:t>;</a:t>
            </a:r>
          </a:p>
          <a:p>
            <a:pPr marL="0" indent="0">
              <a:buNone/>
            </a:pPr>
            <a:endParaRPr lang="fr-BE" sz="2000" dirty="0">
              <a:solidFill>
                <a:schemeClr val="tx1"/>
              </a:solidFill>
              <a:latin typeface="Consolas" panose="020B0609020204030204" pitchFamily="49" charset="0"/>
              <a:sym typeface="Symbol" pitchFamily="18" charset="2"/>
            </a:endParaRPr>
          </a:p>
          <a:p>
            <a:r>
              <a:rPr lang="fr-BE" dirty="0">
                <a:sym typeface="Symbol" pitchFamily="18" charset="2"/>
              </a:rPr>
              <a:t>les comparer</a:t>
            </a:r>
          </a:p>
          <a:p>
            <a:pPr marL="0" indent="0">
              <a:buNone/>
            </a:pPr>
            <a:r>
              <a:rPr lang="fr-BE" sz="2000" dirty="0">
                <a:solidFill>
                  <a:schemeClr val="accent5"/>
                </a:solidFill>
                <a:latin typeface="Consolas" panose="020B0609020204030204" pitchFamily="49" charset="0"/>
                <a:sym typeface="Symbol" pitchFamily="18" charset="2"/>
              </a:rPr>
              <a:t>	</a:t>
            </a:r>
            <a:r>
              <a:rPr lang="fr-BE" sz="2000" dirty="0">
                <a:solidFill>
                  <a:schemeClr val="accent2"/>
                </a:solidFill>
                <a:latin typeface="Consolas" panose="020B0609020204030204" pitchFamily="49" charset="0"/>
                <a:sym typeface="Symbol" pitchFamily="18" charset="2"/>
              </a:rPr>
              <a:t>if(pDeb &lt; </a:t>
            </a:r>
            <a:r>
              <a:rPr lang="fr-BE" sz="2000" dirty="0" err="1">
                <a:solidFill>
                  <a:schemeClr val="accent2"/>
                </a:solidFill>
                <a:latin typeface="Consolas" panose="020B0609020204030204" pitchFamily="49" charset="0"/>
                <a:sym typeface="Symbol" pitchFamily="18" charset="2"/>
              </a:rPr>
              <a:t>pFin</a:t>
            </a:r>
            <a:r>
              <a:rPr lang="fr-BE" sz="2000" dirty="0">
                <a:solidFill>
                  <a:schemeClr val="accent2"/>
                </a:solidFill>
                <a:latin typeface="Consolas" panose="020B0609020204030204" pitchFamily="49" charset="0"/>
                <a:sym typeface="Symbol" pitchFamily="18" charset="2"/>
              </a:rPr>
              <a:t>) </a:t>
            </a:r>
            <a:r>
              <a:rPr lang="fr-BE" sz="2000" dirty="0">
                <a:sym typeface="Symbol" pitchFamily="18" charset="2"/>
              </a:rPr>
              <a:t>OU</a:t>
            </a:r>
            <a:r>
              <a:rPr lang="fr-BE" sz="2000" dirty="0">
                <a:latin typeface="Consolas" panose="020B0609020204030204" pitchFamily="49" charset="0"/>
                <a:sym typeface="Symbol" pitchFamily="18" charset="2"/>
              </a:rPr>
              <a:t> </a:t>
            </a:r>
            <a:r>
              <a:rPr lang="fr-BE" sz="2000" dirty="0">
                <a:solidFill>
                  <a:schemeClr val="accent2"/>
                </a:solidFill>
                <a:latin typeface="Consolas" panose="020B0609020204030204" pitchFamily="49" charset="0"/>
                <a:sym typeface="Symbol" pitchFamily="18" charset="2"/>
              </a:rPr>
              <a:t>if(pDeb != </a:t>
            </a:r>
            <a:r>
              <a:rPr lang="fr-BE" sz="2000" dirty="0" err="1">
                <a:solidFill>
                  <a:schemeClr val="accent2"/>
                </a:solidFill>
                <a:latin typeface="Consolas" panose="020B0609020204030204" pitchFamily="49" charset="0"/>
                <a:sym typeface="Symbol" pitchFamily="18" charset="2"/>
              </a:rPr>
              <a:t>pFin</a:t>
            </a:r>
            <a:r>
              <a:rPr lang="fr-BE" sz="2000" dirty="0">
                <a:solidFill>
                  <a:schemeClr val="accent2"/>
                </a:solidFill>
                <a:latin typeface="Consolas" panose="020B0609020204030204" pitchFamily="49" charset="0"/>
                <a:sym typeface="Symbol" pitchFamily="18" charset="2"/>
              </a:rPr>
              <a:t>)</a:t>
            </a:r>
          </a:p>
          <a:p>
            <a:r>
              <a:rPr lang="fr-BE" dirty="0">
                <a:sym typeface="Symbol" pitchFamily="18" charset="2"/>
              </a:rPr>
              <a:t>les soustraire : </a:t>
            </a:r>
          </a:p>
          <a:p>
            <a:pPr marL="0" indent="0">
              <a:buNone/>
            </a:pPr>
            <a:r>
              <a:rPr lang="fr-BE" sz="2000" dirty="0">
                <a:solidFill>
                  <a:schemeClr val="accent5"/>
                </a:solidFill>
                <a:latin typeface="Consolas" panose="020B0609020204030204" pitchFamily="49" charset="0"/>
                <a:sym typeface="Symbol" pitchFamily="18" charset="2"/>
              </a:rPr>
              <a:t>	</a:t>
            </a:r>
            <a:r>
              <a:rPr lang="fr-BE" sz="2000" dirty="0" err="1">
                <a:solidFill>
                  <a:schemeClr val="accent2"/>
                </a:solidFill>
                <a:latin typeface="Consolas" panose="020B0609020204030204" pitchFamily="49" charset="0"/>
                <a:sym typeface="Symbol" pitchFamily="18" charset="2"/>
              </a:rPr>
              <a:t>pFin</a:t>
            </a:r>
            <a:r>
              <a:rPr lang="fr-BE" sz="2000" dirty="0">
                <a:solidFill>
                  <a:schemeClr val="accent2"/>
                </a:solidFill>
                <a:latin typeface="Consolas" panose="020B0609020204030204" pitchFamily="49" charset="0"/>
                <a:sym typeface="Symbol" pitchFamily="18" charset="2"/>
              </a:rPr>
              <a:t> - pDeb</a:t>
            </a:r>
            <a:r>
              <a:rPr lang="fr-BE" sz="2000" dirty="0">
                <a:solidFill>
                  <a:schemeClr val="accent5"/>
                </a:solidFill>
                <a:latin typeface="Consolas" panose="020B0609020204030204" pitchFamily="49" charset="0"/>
                <a:sym typeface="Symbol" pitchFamily="18" charset="2"/>
              </a:rPr>
              <a:t> </a:t>
            </a:r>
            <a:r>
              <a:rPr lang="fr-BE" sz="2000" dirty="0">
                <a:sym typeface="Wingdings" panose="05000000000000000000" pitchFamily="2" charset="2"/>
              </a:rPr>
              <a:t> </a:t>
            </a:r>
            <a:r>
              <a:rPr lang="fr-BE" sz="2000" dirty="0">
                <a:sym typeface="Symbol" pitchFamily="18" charset="2"/>
              </a:rPr>
              <a:t>nombre d'éléments (</a:t>
            </a:r>
            <a:r>
              <a:rPr lang="fr-BE" sz="2000" dirty="0">
                <a:solidFill>
                  <a:schemeClr val="tx1"/>
                </a:solidFill>
                <a:latin typeface="Consolas" panose="020B0609020204030204" pitchFamily="49" charset="0"/>
                <a:sym typeface="Symbol" pitchFamily="18" charset="2"/>
              </a:rPr>
              <a:t>double</a:t>
            </a:r>
            <a:r>
              <a:rPr lang="fr-BE" sz="2000" dirty="0">
                <a:sym typeface="Symbol" pitchFamily="18" charset="2"/>
              </a:rPr>
              <a:t>) qui les séparent</a:t>
            </a:r>
            <a:br>
              <a:rPr lang="fr-BE" sz="2000" dirty="0">
                <a:sym typeface="Symbol" pitchFamily="18" charset="2"/>
              </a:rPr>
            </a:br>
            <a:r>
              <a:rPr lang="fr-BE" sz="2000" dirty="0">
                <a:sym typeface="Symbol" pitchFamily="18" charset="2"/>
              </a:rPr>
              <a:t>                                                    (dans un tableau par exemple)</a:t>
            </a:r>
          </a:p>
          <a:p>
            <a:endParaRPr lang="fr-BE" sz="2000" dirty="0"/>
          </a:p>
        </p:txBody>
      </p:sp>
      <p:sp>
        <p:nvSpPr>
          <p:cNvPr id="6" name="Titre 5">
            <a:extLst>
              <a:ext uri="{FF2B5EF4-FFF2-40B4-BE49-F238E27FC236}">
                <a16:creationId xmlns:a16="http://schemas.microsoft.com/office/drawing/2014/main" id="{6A1CBAD8-CCA5-437D-B346-5B9AA0582655}"/>
              </a:ext>
            </a:extLst>
          </p:cNvPr>
          <p:cNvSpPr>
            <a:spLocks noGrp="1"/>
          </p:cNvSpPr>
          <p:nvPr>
            <p:ph type="title"/>
          </p:nvPr>
        </p:nvSpPr>
        <p:spPr/>
        <p:txBody>
          <a:bodyPr/>
          <a:lstStyle/>
          <a:p>
            <a:r>
              <a:rPr lang="fr-BE" dirty="0"/>
              <a:t>Opérations sur les pointeurs</a:t>
            </a:r>
          </a:p>
        </p:txBody>
      </p:sp>
      <p:sp>
        <p:nvSpPr>
          <p:cNvPr id="5" name="Espace réservé du numéro de diapositive 4">
            <a:extLst>
              <a:ext uri="{FF2B5EF4-FFF2-40B4-BE49-F238E27FC236}">
                <a16:creationId xmlns:a16="http://schemas.microsoft.com/office/drawing/2014/main" id="{BAC49D7D-D4E3-4D7D-AC84-11198B31666C}"/>
              </a:ext>
            </a:extLst>
          </p:cNvPr>
          <p:cNvSpPr>
            <a:spLocks noGrp="1"/>
          </p:cNvSpPr>
          <p:nvPr>
            <p:ph type="sldNum" sz="quarter" idx="12"/>
          </p:nvPr>
        </p:nvSpPr>
        <p:spPr/>
        <p:txBody>
          <a:bodyPr/>
          <a:lstStyle/>
          <a:p>
            <a:pPr>
              <a:defRPr/>
            </a:pPr>
            <a:fld id="{21D20BD1-C8A5-4981-A535-F07207E69B1F}" type="slidenum">
              <a:rPr lang="fr-BE" smtClean="0"/>
              <a:pPr>
                <a:defRPr/>
              </a:pPr>
              <a:t>7</a:t>
            </a:fld>
            <a:endParaRPr lang="fr-BE" dirty="0"/>
          </a:p>
        </p:txBody>
      </p:sp>
      <p:sp>
        <p:nvSpPr>
          <p:cNvPr id="8" name="Espace réservé du pied de page 4">
            <a:extLst>
              <a:ext uri="{FF2B5EF4-FFF2-40B4-BE49-F238E27FC236}">
                <a16:creationId xmlns:a16="http://schemas.microsoft.com/office/drawing/2014/main" id="{EE13C2B5-38ED-457A-AB4B-F68095891A70}"/>
              </a:ext>
            </a:extLst>
          </p:cNvPr>
          <p:cNvSpPr>
            <a:spLocks noGrp="1"/>
          </p:cNvSpPr>
          <p:nvPr>
            <p:ph type="ftr" sz="quarter" idx="11"/>
          </p:nvPr>
        </p:nvSpPr>
        <p:spPr>
          <a:xfrm>
            <a:off x="2339975" y="6426054"/>
            <a:ext cx="4464050" cy="339725"/>
          </a:xfrm>
        </p:spPr>
        <p:txBody>
          <a:bodyPr/>
          <a:lstStyle/>
          <a:p>
            <a:r>
              <a:rPr lang="fr-FR" dirty="0"/>
              <a:t>Pointeurs</a:t>
            </a:r>
          </a:p>
        </p:txBody>
      </p:sp>
    </p:spTree>
    <p:extLst>
      <p:ext uri="{BB962C8B-B14F-4D97-AF65-F5344CB8AC3E}">
        <p14:creationId xmlns:p14="http://schemas.microsoft.com/office/powerpoint/2010/main" val="79730976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a:xfrm>
            <a:off x="457199" y="1306324"/>
            <a:ext cx="8620125" cy="5027801"/>
          </a:xfrm>
        </p:spPr>
        <p:txBody>
          <a:bodyPr/>
          <a:lstStyle/>
          <a:p>
            <a:pPr marL="0" indent="0">
              <a:buNone/>
            </a:pPr>
            <a:r>
              <a:rPr lang="fr-BE" dirty="0">
                <a:sym typeface="Symbol" pitchFamily="18" charset="2"/>
              </a:rPr>
              <a:t>Soit un tableau </a:t>
            </a:r>
            <a:r>
              <a:rPr lang="fr-BE" sz="2400" dirty="0">
                <a:latin typeface="Consolas" panose="020B0609020204030204" pitchFamily="49" charset="0"/>
                <a:sym typeface="Symbol" pitchFamily="18" charset="2"/>
              </a:rPr>
              <a:t>valeurs</a:t>
            </a:r>
            <a:r>
              <a:rPr lang="fr-BE" dirty="0">
                <a:sym typeface="Symbol" pitchFamily="18" charset="2"/>
              </a:rPr>
              <a:t> de 10 entiers et un pointeur </a:t>
            </a:r>
            <a:r>
              <a:rPr lang="fr-BE" sz="2400" dirty="0" err="1">
                <a:latin typeface="Consolas" panose="020B0609020204030204" pitchFamily="49" charset="0"/>
              </a:rPr>
              <a:t>pValeurs</a:t>
            </a:r>
            <a:r>
              <a:rPr lang="fr-BE" dirty="0">
                <a:sym typeface="Symbol" pitchFamily="18" charset="2"/>
              </a:rPr>
              <a:t> vers la première cellule de ce tableau.</a:t>
            </a:r>
          </a:p>
          <a:p>
            <a:pPr marL="0" indent="0">
              <a:spcBef>
                <a:spcPts val="0"/>
              </a:spcBef>
              <a:buNone/>
            </a:pPr>
            <a:endParaRPr lang="fr-BE" sz="1600" dirty="0">
              <a:solidFill>
                <a:schemeClr val="tx1"/>
              </a:solidFill>
              <a:latin typeface="Consolas" panose="020B0609020204030204" pitchFamily="49" charset="0"/>
            </a:endParaRPr>
          </a:p>
          <a:p>
            <a:pPr marL="0" indent="0">
              <a:spcBef>
                <a:spcPts val="0"/>
              </a:spcBef>
              <a:buNone/>
            </a:pPr>
            <a:r>
              <a:rPr lang="fr-BE" sz="2000" dirty="0" err="1">
                <a:solidFill>
                  <a:schemeClr val="tx1"/>
                </a:solidFill>
                <a:latin typeface="Consolas" panose="020B0609020204030204" pitchFamily="49" charset="0"/>
              </a:rPr>
              <a:t>int</a:t>
            </a:r>
            <a:r>
              <a:rPr lang="fr-BE" sz="2000" dirty="0">
                <a:solidFill>
                  <a:schemeClr val="tx1"/>
                </a:solidFill>
                <a:latin typeface="Consolas" panose="020B0609020204030204" pitchFamily="49" charset="0"/>
              </a:rPr>
              <a:t> valeurs[] = {67,25,-7,-31,0,72,-6,14,24,77};</a:t>
            </a:r>
          </a:p>
          <a:p>
            <a:pPr marL="0" indent="0">
              <a:spcBef>
                <a:spcPts val="0"/>
              </a:spcBef>
              <a:buNone/>
            </a:pPr>
            <a:r>
              <a:rPr lang="fr-BE" sz="2000" dirty="0" err="1">
                <a:solidFill>
                  <a:schemeClr val="tx1"/>
                </a:solidFill>
                <a:latin typeface="Consolas" panose="020B0609020204030204" pitchFamily="49" charset="0"/>
              </a:rPr>
              <a:t>int</a:t>
            </a:r>
            <a:r>
              <a:rPr lang="fr-BE" sz="2000" dirty="0">
                <a:solidFill>
                  <a:schemeClr val="tx1"/>
                </a:solidFill>
                <a:latin typeface="Consolas" panose="020B0609020204030204" pitchFamily="49" charset="0"/>
              </a:rPr>
              <a:t> * </a:t>
            </a:r>
            <a:r>
              <a:rPr lang="fr-BE" sz="2000" dirty="0" err="1">
                <a:solidFill>
                  <a:schemeClr val="tx1"/>
                </a:solidFill>
                <a:latin typeface="Consolas" panose="020B0609020204030204" pitchFamily="49" charset="0"/>
              </a:rPr>
              <a:t>pValeurs</a:t>
            </a:r>
            <a:r>
              <a:rPr lang="fr-BE" sz="2000" dirty="0">
                <a:solidFill>
                  <a:schemeClr val="tx1"/>
                </a:solidFill>
                <a:latin typeface="Consolas" panose="020B0609020204030204" pitchFamily="49" charset="0"/>
              </a:rPr>
              <a:t> ;</a:t>
            </a:r>
          </a:p>
          <a:p>
            <a:pPr marL="0" indent="0">
              <a:spcBef>
                <a:spcPts val="0"/>
              </a:spcBef>
              <a:buNone/>
            </a:pPr>
            <a:r>
              <a:rPr lang="fr-BE" sz="2000" dirty="0" err="1">
                <a:solidFill>
                  <a:schemeClr val="tx1"/>
                </a:solidFill>
                <a:latin typeface="Consolas" panose="020B0609020204030204" pitchFamily="49" charset="0"/>
              </a:rPr>
              <a:t>pValeurs</a:t>
            </a:r>
            <a:r>
              <a:rPr lang="fr-BE" sz="2000" dirty="0">
                <a:solidFill>
                  <a:schemeClr val="tx1"/>
                </a:solidFill>
                <a:latin typeface="Consolas" panose="020B0609020204030204" pitchFamily="49" charset="0"/>
              </a:rPr>
              <a:t> = valeurs;	</a:t>
            </a:r>
            <a:r>
              <a:rPr lang="fr-BE" sz="2000" dirty="0">
                <a:latin typeface="Consolas" panose="020B0609020204030204" pitchFamily="49" charset="0"/>
              </a:rPr>
              <a:t>	</a:t>
            </a:r>
            <a:r>
              <a:rPr lang="fr-BE" sz="2000" dirty="0"/>
              <a:t>OU</a:t>
            </a:r>
            <a:r>
              <a:rPr lang="fr-BE" sz="2000" dirty="0">
                <a:latin typeface="Consolas" panose="020B0609020204030204" pitchFamily="49" charset="0"/>
              </a:rPr>
              <a:t>	</a:t>
            </a:r>
            <a:r>
              <a:rPr lang="fr-BE" sz="2000" dirty="0"/>
              <a:t> </a:t>
            </a:r>
            <a:r>
              <a:rPr lang="fr-BE" sz="2000" dirty="0" err="1">
                <a:solidFill>
                  <a:schemeClr val="tx1"/>
                </a:solidFill>
                <a:latin typeface="Consolas" panose="020B0609020204030204" pitchFamily="49" charset="0"/>
              </a:rPr>
              <a:t>pValeurs</a:t>
            </a:r>
            <a:r>
              <a:rPr lang="fr-BE" sz="2000" dirty="0">
                <a:solidFill>
                  <a:schemeClr val="tx1"/>
                </a:solidFill>
                <a:latin typeface="Consolas" panose="020B0609020204030204" pitchFamily="49" charset="0"/>
              </a:rPr>
              <a:t> = &amp;valeurs[0];</a:t>
            </a:r>
          </a:p>
          <a:p>
            <a:pPr marL="0" indent="0">
              <a:buNone/>
            </a:pPr>
            <a:endParaRPr lang="fr-BE" sz="2000" dirty="0">
              <a:sym typeface="Symbol" pitchFamily="18" charset="2"/>
            </a:endParaRPr>
          </a:p>
          <a:p>
            <a:pPr marL="0" indent="0">
              <a:buNone/>
            </a:pPr>
            <a:endParaRPr lang="fr-BE" sz="2000" dirty="0">
              <a:sym typeface="Symbol" pitchFamily="18" charset="2"/>
            </a:endParaRPr>
          </a:p>
          <a:p>
            <a:pPr marL="0" indent="0">
              <a:spcBef>
                <a:spcPts val="0"/>
              </a:spcBef>
              <a:buNone/>
            </a:pPr>
            <a:endParaRPr lang="fr-BE" sz="2000" dirty="0">
              <a:latin typeface="Consolas" panose="020B0609020204030204" pitchFamily="49" charset="0"/>
            </a:endParaRPr>
          </a:p>
          <a:p>
            <a:pPr marL="0" indent="0">
              <a:spcBef>
                <a:spcPts val="0"/>
              </a:spcBef>
              <a:buNone/>
            </a:pPr>
            <a:endParaRPr lang="fr-BE" sz="2000" dirty="0">
              <a:solidFill>
                <a:schemeClr val="tx1"/>
              </a:solidFill>
              <a:latin typeface="Consolas" panose="020B0609020204030204" pitchFamily="49" charset="0"/>
            </a:endParaRPr>
          </a:p>
          <a:p>
            <a:pPr marL="0" indent="0">
              <a:spcBef>
                <a:spcPts val="0"/>
              </a:spcBef>
              <a:buNone/>
            </a:pPr>
            <a:endParaRPr lang="fr-BE" sz="2000" dirty="0">
              <a:latin typeface="Consolas" panose="020B0609020204030204" pitchFamily="49" charset="0"/>
              <a:sym typeface="Symbol" pitchFamily="18" charset="2"/>
            </a:endParaRPr>
          </a:p>
        </p:txBody>
      </p:sp>
      <p:sp>
        <p:nvSpPr>
          <p:cNvPr id="138242" name="Rectangle 2"/>
          <p:cNvSpPr>
            <a:spLocks noGrp="1" noChangeArrowheads="1"/>
          </p:cNvSpPr>
          <p:nvPr>
            <p:ph type="title"/>
          </p:nvPr>
        </p:nvSpPr>
        <p:spPr>
          <a:xfrm>
            <a:off x="457200" y="99633"/>
            <a:ext cx="8229600" cy="946000"/>
          </a:xfrm>
        </p:spPr>
        <p:txBody>
          <a:bodyPr/>
          <a:lstStyle/>
          <a:p>
            <a:pPr marL="0" indent="0">
              <a:buNone/>
            </a:pPr>
            <a:r>
              <a:rPr lang="fr-BE" dirty="0"/>
              <a:t>Pointeur et tableau à simple indice</a:t>
            </a:r>
          </a:p>
        </p:txBody>
      </p:sp>
      <p:sp>
        <p:nvSpPr>
          <p:cNvPr id="3" name="Espace réservé du numéro de diapositive 2"/>
          <p:cNvSpPr>
            <a:spLocks noGrp="1"/>
          </p:cNvSpPr>
          <p:nvPr>
            <p:ph type="sldNum" sz="quarter" idx="12"/>
          </p:nvPr>
        </p:nvSpPr>
        <p:spPr/>
        <p:txBody>
          <a:bodyPr/>
          <a:lstStyle/>
          <a:p>
            <a:fld id="{C3802F8C-11F3-46C1-B9F8-0E87B99F30DE}" type="slidenum">
              <a:rPr lang="fr-BE" smtClean="0"/>
              <a:pPr/>
              <a:t>8</a:t>
            </a:fld>
            <a:endParaRPr lang="fr-BE"/>
          </a:p>
        </p:txBody>
      </p:sp>
      <p:graphicFrame>
        <p:nvGraphicFramePr>
          <p:cNvPr id="118788" name="Group 4"/>
          <p:cNvGraphicFramePr>
            <a:graphicFrameLocks noGrp="1"/>
          </p:cNvGraphicFramePr>
          <p:nvPr>
            <p:extLst>
              <p:ext uri="{D42A27DB-BD31-4B8C-83A1-F6EECF244321}">
                <p14:modId xmlns:p14="http://schemas.microsoft.com/office/powerpoint/2010/main" val="247170555"/>
              </p:ext>
            </p:extLst>
          </p:nvPr>
        </p:nvGraphicFramePr>
        <p:xfrm>
          <a:off x="2478534" y="3685950"/>
          <a:ext cx="5855570" cy="367074"/>
        </p:xfrm>
        <a:graphic>
          <a:graphicData uri="http://schemas.openxmlformats.org/drawingml/2006/table">
            <a:tbl>
              <a:tblPr>
                <a:tableStyleId>{5940675A-B579-460E-94D1-54222C63F5DA}</a:tableStyleId>
              </a:tblPr>
              <a:tblGrid>
                <a:gridCol w="585557">
                  <a:extLst>
                    <a:ext uri="{9D8B030D-6E8A-4147-A177-3AD203B41FA5}">
                      <a16:colId xmlns:a16="http://schemas.microsoft.com/office/drawing/2014/main" val="20000"/>
                    </a:ext>
                  </a:extLst>
                </a:gridCol>
                <a:gridCol w="585557">
                  <a:extLst>
                    <a:ext uri="{9D8B030D-6E8A-4147-A177-3AD203B41FA5}">
                      <a16:colId xmlns:a16="http://schemas.microsoft.com/office/drawing/2014/main" val="20001"/>
                    </a:ext>
                  </a:extLst>
                </a:gridCol>
                <a:gridCol w="585557">
                  <a:extLst>
                    <a:ext uri="{9D8B030D-6E8A-4147-A177-3AD203B41FA5}">
                      <a16:colId xmlns:a16="http://schemas.microsoft.com/office/drawing/2014/main" val="20002"/>
                    </a:ext>
                  </a:extLst>
                </a:gridCol>
                <a:gridCol w="585557">
                  <a:extLst>
                    <a:ext uri="{9D8B030D-6E8A-4147-A177-3AD203B41FA5}">
                      <a16:colId xmlns:a16="http://schemas.microsoft.com/office/drawing/2014/main" val="20003"/>
                    </a:ext>
                  </a:extLst>
                </a:gridCol>
                <a:gridCol w="585557">
                  <a:extLst>
                    <a:ext uri="{9D8B030D-6E8A-4147-A177-3AD203B41FA5}">
                      <a16:colId xmlns:a16="http://schemas.microsoft.com/office/drawing/2014/main" val="20004"/>
                    </a:ext>
                  </a:extLst>
                </a:gridCol>
                <a:gridCol w="585557">
                  <a:extLst>
                    <a:ext uri="{9D8B030D-6E8A-4147-A177-3AD203B41FA5}">
                      <a16:colId xmlns:a16="http://schemas.microsoft.com/office/drawing/2014/main" val="20005"/>
                    </a:ext>
                  </a:extLst>
                </a:gridCol>
                <a:gridCol w="585557">
                  <a:extLst>
                    <a:ext uri="{9D8B030D-6E8A-4147-A177-3AD203B41FA5}">
                      <a16:colId xmlns:a16="http://schemas.microsoft.com/office/drawing/2014/main" val="20006"/>
                    </a:ext>
                  </a:extLst>
                </a:gridCol>
                <a:gridCol w="585557">
                  <a:extLst>
                    <a:ext uri="{9D8B030D-6E8A-4147-A177-3AD203B41FA5}">
                      <a16:colId xmlns:a16="http://schemas.microsoft.com/office/drawing/2014/main" val="20007"/>
                    </a:ext>
                  </a:extLst>
                </a:gridCol>
                <a:gridCol w="585557">
                  <a:extLst>
                    <a:ext uri="{9D8B030D-6E8A-4147-A177-3AD203B41FA5}">
                      <a16:colId xmlns:a16="http://schemas.microsoft.com/office/drawing/2014/main" val="20008"/>
                    </a:ext>
                  </a:extLst>
                </a:gridCol>
                <a:gridCol w="585557">
                  <a:extLst>
                    <a:ext uri="{9D8B030D-6E8A-4147-A177-3AD203B41FA5}">
                      <a16:colId xmlns:a16="http://schemas.microsoft.com/office/drawing/2014/main" val="20009"/>
                    </a:ext>
                  </a:extLst>
                </a:gridCol>
              </a:tblGrid>
              <a:tr h="36707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BE" sz="1800" u="none" strike="noStrike" cap="none" normalizeH="0" baseline="0" dirty="0">
                          <a:ln>
                            <a:noFill/>
                          </a:ln>
                          <a:effectLst/>
                        </a:rPr>
                        <a:t>67</a:t>
                      </a:r>
                      <a:endParaRPr kumimoji="0" lang="en-GB"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BE" sz="1800" u="none" strike="noStrike" cap="none" normalizeH="0" baseline="0" dirty="0">
                          <a:ln>
                            <a:noFill/>
                          </a:ln>
                          <a:effectLst/>
                        </a:rPr>
                        <a:t>25</a:t>
                      </a:r>
                      <a:endParaRPr kumimoji="0" lang="en-GB"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BE" sz="1800" u="none" strike="noStrike" cap="none" normalizeH="0" baseline="0" dirty="0">
                          <a:ln>
                            <a:noFill/>
                          </a:ln>
                          <a:effectLst/>
                        </a:rPr>
                        <a:t>-7</a:t>
                      </a:r>
                      <a:endParaRPr kumimoji="0" lang="en-GB"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BE" sz="1800" u="none" strike="noStrike" cap="none" normalizeH="0" baseline="0" dirty="0">
                          <a:ln>
                            <a:noFill/>
                          </a:ln>
                          <a:effectLst/>
                        </a:rPr>
                        <a:t>-31</a:t>
                      </a:r>
                      <a:endParaRPr kumimoji="0" lang="en-GB"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BE" sz="1800" u="none" strike="noStrike" cap="none" normalizeH="0" baseline="0" dirty="0">
                          <a:ln>
                            <a:noFill/>
                          </a:ln>
                          <a:effectLst/>
                        </a:rPr>
                        <a:t>0</a:t>
                      </a:r>
                      <a:endParaRPr kumimoji="0" lang="en-GB"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BE" sz="1800" u="none" strike="noStrike" cap="none" normalizeH="0" baseline="0" dirty="0">
                          <a:ln>
                            <a:noFill/>
                          </a:ln>
                          <a:effectLst/>
                        </a:rPr>
                        <a:t>72</a:t>
                      </a:r>
                      <a:endParaRPr kumimoji="0" lang="en-GB"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BE" sz="1800" u="none" strike="noStrike" cap="none" normalizeH="0" baseline="0" dirty="0">
                          <a:ln>
                            <a:noFill/>
                          </a:ln>
                          <a:effectLst/>
                        </a:rPr>
                        <a:t>-6</a:t>
                      </a:r>
                      <a:endParaRPr kumimoji="0" lang="en-GB"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BE" sz="1800" u="none" strike="noStrike" cap="none" normalizeH="0" baseline="0" dirty="0">
                          <a:ln>
                            <a:noFill/>
                          </a:ln>
                          <a:effectLst/>
                        </a:rPr>
                        <a:t>14</a:t>
                      </a:r>
                      <a:endParaRPr kumimoji="0" lang="en-GB"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BE" sz="1800" u="none" strike="noStrike" cap="none" normalizeH="0" baseline="0" dirty="0">
                          <a:ln>
                            <a:noFill/>
                          </a:ln>
                          <a:effectLst/>
                        </a:rPr>
                        <a:t>24</a:t>
                      </a:r>
                      <a:endParaRPr kumimoji="0" lang="en-GB" sz="1800" b="0"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BE" sz="1800" u="none" strike="noStrike" cap="none" normalizeH="0" baseline="0" dirty="0">
                          <a:ln>
                            <a:noFill/>
                          </a:ln>
                          <a:effectLst/>
                        </a:rPr>
                        <a:t>77</a:t>
                      </a:r>
                      <a:endParaRPr kumimoji="0" lang="en-GB" sz="18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0"/>
                  </a:ext>
                </a:extLst>
              </a:tr>
            </a:tbl>
          </a:graphicData>
        </a:graphic>
      </p:graphicFrame>
      <p:grpSp>
        <p:nvGrpSpPr>
          <p:cNvPr id="8" name="Groupe 7"/>
          <p:cNvGrpSpPr/>
          <p:nvPr/>
        </p:nvGrpSpPr>
        <p:grpSpPr>
          <a:xfrm>
            <a:off x="723570" y="3376610"/>
            <a:ext cx="2647649" cy="975907"/>
            <a:chOff x="899592" y="2752585"/>
            <a:chExt cx="2647649" cy="975907"/>
          </a:xfrm>
        </p:grpSpPr>
        <p:sp>
          <p:nvSpPr>
            <p:cNvPr id="118812" name="Text Box 28"/>
            <p:cNvSpPr txBox="1">
              <a:spLocks noChangeArrowheads="1"/>
            </p:cNvSpPr>
            <p:nvPr/>
          </p:nvSpPr>
          <p:spPr bwMode="auto">
            <a:xfrm>
              <a:off x="2640095" y="2752585"/>
              <a:ext cx="907146" cy="338554"/>
            </a:xfrm>
            <a:prstGeom prst="rect">
              <a:avLst/>
            </a:prstGeom>
            <a:noFill/>
            <a:ln w="9525">
              <a:noFill/>
              <a:miter lim="800000"/>
              <a:headEnd/>
              <a:tailEnd/>
            </a:ln>
          </p:spPr>
          <p:txBody>
            <a:bodyPr wrap="square">
              <a:spAutoFit/>
            </a:bodyPr>
            <a:lstStyle/>
            <a:p>
              <a:pPr>
                <a:spcBef>
                  <a:spcPct val="50000"/>
                </a:spcBef>
              </a:pPr>
              <a:r>
                <a:rPr lang="fr-BE" sz="1600" dirty="0">
                  <a:solidFill>
                    <a:schemeClr val="tx1"/>
                  </a:solidFill>
                  <a:latin typeface="+mn-lt"/>
                </a:rPr>
                <a:t>valeurs</a:t>
              </a:r>
              <a:endParaRPr lang="en-GB" sz="1600" dirty="0">
                <a:solidFill>
                  <a:schemeClr val="tx1"/>
                </a:solidFill>
                <a:latin typeface="+mn-lt"/>
              </a:endParaRPr>
            </a:p>
          </p:txBody>
        </p:sp>
        <p:sp>
          <p:nvSpPr>
            <p:cNvPr id="118813" name="Text Box 29"/>
            <p:cNvSpPr txBox="1">
              <a:spLocks noChangeArrowheads="1"/>
            </p:cNvSpPr>
            <p:nvPr/>
          </p:nvSpPr>
          <p:spPr bwMode="auto">
            <a:xfrm>
              <a:off x="899592" y="3052762"/>
              <a:ext cx="965448" cy="36933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spcBef>
                  <a:spcPct val="50000"/>
                </a:spcBef>
              </a:pPr>
              <a:r>
                <a:rPr lang="fr-BE" sz="1800" dirty="0">
                  <a:solidFill>
                    <a:schemeClr val="accent2"/>
                  </a:solidFill>
                  <a:latin typeface="Consolas" panose="020B0609020204030204" pitchFamily="49" charset="0"/>
                </a:rPr>
                <a:t>0x24A3</a:t>
              </a:r>
              <a:endParaRPr lang="en-GB" sz="1800" dirty="0">
                <a:solidFill>
                  <a:schemeClr val="accent2"/>
                </a:solidFill>
                <a:latin typeface="Consolas" panose="020B0609020204030204" pitchFamily="49" charset="0"/>
              </a:endParaRPr>
            </a:p>
          </p:txBody>
        </p:sp>
        <p:sp>
          <p:nvSpPr>
            <p:cNvPr id="118814" name="Text Box 30"/>
            <p:cNvSpPr txBox="1">
              <a:spLocks noChangeArrowheads="1"/>
            </p:cNvSpPr>
            <p:nvPr/>
          </p:nvSpPr>
          <p:spPr bwMode="auto">
            <a:xfrm>
              <a:off x="899592" y="2752585"/>
              <a:ext cx="1011744" cy="338554"/>
            </a:xfrm>
            <a:prstGeom prst="rect">
              <a:avLst/>
            </a:prstGeom>
            <a:noFill/>
            <a:ln w="9525">
              <a:noFill/>
              <a:miter lim="800000"/>
              <a:headEnd/>
              <a:tailEnd/>
            </a:ln>
          </p:spPr>
          <p:txBody>
            <a:bodyPr wrap="square">
              <a:spAutoFit/>
            </a:bodyPr>
            <a:lstStyle/>
            <a:p>
              <a:pPr>
                <a:spcBef>
                  <a:spcPct val="50000"/>
                </a:spcBef>
              </a:pPr>
              <a:r>
                <a:rPr lang="fr-BE" sz="1600" dirty="0" err="1">
                  <a:solidFill>
                    <a:schemeClr val="tx1"/>
                  </a:solidFill>
                  <a:latin typeface="+mn-lt"/>
                </a:rPr>
                <a:t>pValeurs</a:t>
              </a:r>
              <a:endParaRPr lang="en-GB" sz="1600" dirty="0">
                <a:solidFill>
                  <a:schemeClr val="tx1"/>
                </a:solidFill>
                <a:latin typeface="+mn-lt"/>
              </a:endParaRPr>
            </a:p>
          </p:txBody>
        </p:sp>
        <p:sp>
          <p:nvSpPr>
            <p:cNvPr id="17" name="Text Box 28"/>
            <p:cNvSpPr txBox="1">
              <a:spLocks noChangeArrowheads="1"/>
            </p:cNvSpPr>
            <p:nvPr/>
          </p:nvSpPr>
          <p:spPr bwMode="auto">
            <a:xfrm>
              <a:off x="2640094" y="3389938"/>
              <a:ext cx="907147" cy="338554"/>
            </a:xfrm>
            <a:prstGeom prst="rect">
              <a:avLst/>
            </a:prstGeom>
            <a:noFill/>
            <a:ln w="9525">
              <a:noFill/>
              <a:miter lim="800000"/>
              <a:headEnd/>
              <a:tailEnd/>
            </a:ln>
          </p:spPr>
          <p:txBody>
            <a:bodyPr wrap="square">
              <a:spAutoFit/>
            </a:bodyPr>
            <a:lstStyle/>
            <a:p>
              <a:pPr>
                <a:spcBef>
                  <a:spcPct val="50000"/>
                </a:spcBef>
              </a:pPr>
              <a:r>
                <a:rPr lang="fr-BE" sz="1600" dirty="0">
                  <a:solidFill>
                    <a:schemeClr val="accent2"/>
                  </a:solidFill>
                  <a:latin typeface="Consolas" panose="020B0609020204030204" pitchFamily="49" charset="0"/>
                </a:rPr>
                <a:t>0x24A3</a:t>
              </a:r>
              <a:endParaRPr lang="en-GB" sz="1600" dirty="0">
                <a:solidFill>
                  <a:schemeClr val="accent2"/>
                </a:solidFill>
                <a:latin typeface="Consolas" panose="020B0609020204030204" pitchFamily="49" charset="0"/>
              </a:endParaRPr>
            </a:p>
          </p:txBody>
        </p:sp>
      </p:grpSp>
      <p:sp>
        <p:nvSpPr>
          <p:cNvPr id="9" name="Flèche courbée vers le bas 8"/>
          <p:cNvSpPr/>
          <p:nvPr/>
        </p:nvSpPr>
        <p:spPr>
          <a:xfrm flipV="1">
            <a:off x="1631084" y="4053025"/>
            <a:ext cx="892685" cy="218137"/>
          </a:xfrm>
          <a:prstGeom prst="curved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solidFill>
                <a:schemeClr val="tx1"/>
              </a:solidFill>
            </a:endParaRPr>
          </a:p>
        </p:txBody>
      </p:sp>
      <p:sp>
        <p:nvSpPr>
          <p:cNvPr id="2" name="Rectangle 1">
            <a:extLst>
              <a:ext uri="{FF2B5EF4-FFF2-40B4-BE49-F238E27FC236}">
                <a16:creationId xmlns:a16="http://schemas.microsoft.com/office/drawing/2014/main" id="{7B44A5DC-A64D-470B-9391-781B090431D9}"/>
              </a:ext>
            </a:extLst>
          </p:cNvPr>
          <p:cNvSpPr/>
          <p:nvPr/>
        </p:nvSpPr>
        <p:spPr>
          <a:xfrm>
            <a:off x="5405438" y="3685951"/>
            <a:ext cx="588168" cy="3670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BE" sz="1600" dirty="0">
                <a:latin typeface="Consolas" panose="020B0609020204030204" pitchFamily="49" charset="0"/>
              </a:rPr>
              <a:t>71</a:t>
            </a:r>
          </a:p>
        </p:txBody>
      </p:sp>
      <p:sp>
        <p:nvSpPr>
          <p:cNvPr id="14" name="Espace réservé du pied de page 4">
            <a:extLst>
              <a:ext uri="{FF2B5EF4-FFF2-40B4-BE49-F238E27FC236}">
                <a16:creationId xmlns:a16="http://schemas.microsoft.com/office/drawing/2014/main" id="{FDA5AAE4-B6FD-4F3F-A433-CEA3BF342944}"/>
              </a:ext>
            </a:extLst>
          </p:cNvPr>
          <p:cNvSpPr>
            <a:spLocks noGrp="1"/>
          </p:cNvSpPr>
          <p:nvPr>
            <p:ph type="ftr" sz="quarter" idx="11"/>
          </p:nvPr>
        </p:nvSpPr>
        <p:spPr>
          <a:xfrm>
            <a:off x="2339975" y="6426054"/>
            <a:ext cx="4464050" cy="339725"/>
          </a:xfrm>
        </p:spPr>
        <p:txBody>
          <a:bodyPr/>
          <a:lstStyle/>
          <a:p>
            <a:r>
              <a:rPr lang="fr-FR" dirty="0"/>
              <a:t>Pointeurs</a:t>
            </a:r>
          </a:p>
        </p:txBody>
      </p:sp>
      <p:graphicFrame>
        <p:nvGraphicFramePr>
          <p:cNvPr id="4" name="Tableau 6">
            <a:extLst>
              <a:ext uri="{FF2B5EF4-FFF2-40B4-BE49-F238E27FC236}">
                <a16:creationId xmlns:a16="http://schemas.microsoft.com/office/drawing/2014/main" id="{8BD4551C-9FB3-465E-9A5E-63A78A794D3E}"/>
              </a:ext>
            </a:extLst>
          </p:cNvPr>
          <p:cNvGraphicFramePr>
            <a:graphicFrameLocks noGrp="1"/>
          </p:cNvGraphicFramePr>
          <p:nvPr>
            <p:extLst>
              <p:ext uri="{D42A27DB-BD31-4B8C-83A1-F6EECF244321}">
                <p14:modId xmlns:p14="http://schemas.microsoft.com/office/powerpoint/2010/main" val="1782474196"/>
              </p:ext>
            </p:extLst>
          </p:nvPr>
        </p:nvGraphicFramePr>
        <p:xfrm>
          <a:off x="723569" y="4359422"/>
          <a:ext cx="7610535" cy="1900210"/>
        </p:xfrm>
        <a:graphic>
          <a:graphicData uri="http://schemas.openxmlformats.org/drawingml/2006/table">
            <a:tbl>
              <a:tblPr firstRow="1">
                <a:tableStyleId>{E8B1032C-EA38-4F05-BA0D-38AFFFC7BED3}</a:tableStyleId>
              </a:tblPr>
              <a:tblGrid>
                <a:gridCol w="2794694">
                  <a:extLst>
                    <a:ext uri="{9D8B030D-6E8A-4147-A177-3AD203B41FA5}">
                      <a16:colId xmlns:a16="http://schemas.microsoft.com/office/drawing/2014/main" val="228222239"/>
                    </a:ext>
                  </a:extLst>
                </a:gridCol>
                <a:gridCol w="3065417">
                  <a:extLst>
                    <a:ext uri="{9D8B030D-6E8A-4147-A177-3AD203B41FA5}">
                      <a16:colId xmlns:a16="http://schemas.microsoft.com/office/drawing/2014/main" val="3681951284"/>
                    </a:ext>
                  </a:extLst>
                </a:gridCol>
                <a:gridCol w="1750424">
                  <a:extLst>
                    <a:ext uri="{9D8B030D-6E8A-4147-A177-3AD203B41FA5}">
                      <a16:colId xmlns:a16="http://schemas.microsoft.com/office/drawing/2014/main" val="2956247806"/>
                    </a:ext>
                  </a:extLst>
                </a:gridCol>
              </a:tblGrid>
              <a:tr h="380042">
                <a:tc>
                  <a:txBody>
                    <a:bodyPr/>
                    <a:lstStyle/>
                    <a:p>
                      <a:pPr marL="0" indent="0">
                        <a:spcBef>
                          <a:spcPts val="0"/>
                        </a:spcBef>
                        <a:buNone/>
                      </a:pPr>
                      <a:r>
                        <a:rPr lang="fr-BE" sz="1400" dirty="0"/>
                        <a:t>Que vaut, après l’instruction…</a:t>
                      </a:r>
                    </a:p>
                  </a:txBody>
                  <a:tcPr/>
                </a:tc>
                <a:tc>
                  <a:txBody>
                    <a:bodyPr/>
                    <a:lstStyle/>
                    <a:p>
                      <a:r>
                        <a:rPr lang="fr-BE" dirty="0" err="1">
                          <a:latin typeface="Consolas" panose="020B0609020204030204" pitchFamily="49" charset="0"/>
                        </a:rPr>
                        <a:t>pvaleur</a:t>
                      </a:r>
                      <a:endParaRPr lang="fr-BE" dirty="0">
                        <a:latin typeface="Consolas" panose="020B0609020204030204" pitchFamily="49" charset="0"/>
                      </a:endParaRPr>
                    </a:p>
                  </a:txBody>
                  <a:tcPr/>
                </a:tc>
                <a:tc>
                  <a:txBody>
                    <a:bodyPr/>
                    <a:lstStyle/>
                    <a:p>
                      <a:r>
                        <a:rPr lang="fr-BE" dirty="0">
                          <a:latin typeface="Consolas" panose="020B0609020204030204" pitchFamily="49" charset="0"/>
                        </a:rPr>
                        <a:t>*</a:t>
                      </a:r>
                      <a:r>
                        <a:rPr lang="fr-BE" dirty="0" err="1">
                          <a:latin typeface="Consolas" panose="020B0609020204030204" pitchFamily="49" charset="0"/>
                        </a:rPr>
                        <a:t>pvaleur</a:t>
                      </a:r>
                      <a:endParaRPr lang="fr-BE" dirty="0">
                        <a:latin typeface="Consolas" panose="020B0609020204030204" pitchFamily="49" charset="0"/>
                      </a:endParaRPr>
                    </a:p>
                  </a:txBody>
                  <a:tcPr/>
                </a:tc>
                <a:extLst>
                  <a:ext uri="{0D108BD9-81ED-4DB2-BD59-A6C34878D82A}">
                    <a16:rowId xmlns:a16="http://schemas.microsoft.com/office/drawing/2014/main" val="930474048"/>
                  </a:ext>
                </a:extLst>
              </a:tr>
              <a:tr h="380042">
                <a:tc>
                  <a:txBody>
                    <a:bodyPr/>
                    <a:lstStyle/>
                    <a:p>
                      <a:pPr marL="0" indent="0">
                        <a:spcBef>
                          <a:spcPts val="0"/>
                        </a:spcBef>
                        <a:buNone/>
                      </a:pPr>
                      <a:r>
                        <a:rPr lang="fr-BE" sz="1800" i="1" dirty="0">
                          <a:latin typeface="Consolas" panose="020B0609020204030204" pitchFamily="49" charset="0"/>
                        </a:rPr>
                        <a:t>(Au départ)</a:t>
                      </a:r>
                    </a:p>
                  </a:txBody>
                  <a:tcPr/>
                </a:tc>
                <a:tc>
                  <a:txBody>
                    <a:bodyPr/>
                    <a:lstStyle/>
                    <a:p>
                      <a:r>
                        <a:rPr lang="fr-BE" dirty="0">
                          <a:latin typeface="Consolas" panose="020B0609020204030204" pitchFamily="49" charset="0"/>
                        </a:rPr>
                        <a:t>0x24A3 </a:t>
                      </a:r>
                      <a:r>
                        <a:rPr lang="fr-BE" dirty="0">
                          <a:latin typeface="Consolas" panose="020B0609020204030204" pitchFamily="49" charset="0"/>
                          <a:sym typeface="Wingdings" panose="05000000000000000000" pitchFamily="2" charset="2"/>
                        </a:rPr>
                        <a:t> valeurs[0]</a:t>
                      </a:r>
                      <a:endParaRPr lang="fr-BE" dirty="0">
                        <a:latin typeface="Consolas" panose="020B0609020204030204" pitchFamily="49" charset="0"/>
                      </a:endParaRPr>
                    </a:p>
                  </a:txBody>
                  <a:tcPr/>
                </a:tc>
                <a:tc>
                  <a:txBody>
                    <a:bodyPr/>
                    <a:lstStyle/>
                    <a:p>
                      <a:r>
                        <a:rPr lang="fr-BE" dirty="0">
                          <a:latin typeface="Consolas" panose="020B0609020204030204" pitchFamily="49" charset="0"/>
                        </a:rPr>
                        <a:t>67</a:t>
                      </a:r>
                    </a:p>
                  </a:txBody>
                  <a:tcPr/>
                </a:tc>
                <a:extLst>
                  <a:ext uri="{0D108BD9-81ED-4DB2-BD59-A6C34878D82A}">
                    <a16:rowId xmlns:a16="http://schemas.microsoft.com/office/drawing/2014/main" val="1238612199"/>
                  </a:ext>
                </a:extLst>
              </a:tr>
              <a:tr h="3800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BE" sz="1800" dirty="0" err="1">
                          <a:solidFill>
                            <a:schemeClr val="tx1"/>
                          </a:solidFill>
                          <a:latin typeface="Consolas" panose="020B0609020204030204" pitchFamily="49" charset="0"/>
                        </a:rPr>
                        <a:t>pValeurs</a:t>
                      </a:r>
                      <a:r>
                        <a:rPr lang="fr-BE" sz="1800" dirty="0">
                          <a:solidFill>
                            <a:schemeClr val="tx1"/>
                          </a:solidFill>
                          <a:latin typeface="Consolas" panose="020B0609020204030204" pitchFamily="49" charset="0"/>
                        </a:rPr>
                        <a:t>++;</a:t>
                      </a:r>
                      <a:r>
                        <a:rPr lang="fr-BE" sz="1800" dirty="0">
                          <a:latin typeface="Consolas" panose="020B0609020204030204" pitchFamily="49" charset="0"/>
                        </a:rPr>
                        <a:t>	</a:t>
                      </a:r>
                      <a:endParaRPr lang="fr-B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BE" dirty="0">
                          <a:latin typeface="Consolas" panose="020B0609020204030204" pitchFamily="49" charset="0"/>
                        </a:rPr>
                        <a:t>0x24A7 </a:t>
                      </a:r>
                      <a:r>
                        <a:rPr lang="fr-BE" dirty="0">
                          <a:latin typeface="Consolas" panose="020B0609020204030204" pitchFamily="49" charset="0"/>
                          <a:sym typeface="Wingdings" panose="05000000000000000000" pitchFamily="2" charset="2"/>
                        </a:rPr>
                        <a:t> valeurs[1]</a:t>
                      </a:r>
                      <a:endParaRPr lang="fr-BE" dirty="0">
                        <a:latin typeface="Consolas" panose="020B0609020204030204" pitchFamily="49" charset="0"/>
                      </a:endParaRPr>
                    </a:p>
                  </a:txBody>
                  <a:tcPr/>
                </a:tc>
                <a:tc>
                  <a:txBody>
                    <a:bodyPr/>
                    <a:lstStyle/>
                    <a:p>
                      <a:r>
                        <a:rPr lang="fr-BE" dirty="0">
                          <a:latin typeface="Consolas" panose="020B0609020204030204" pitchFamily="49" charset="0"/>
                        </a:rPr>
                        <a:t>25</a:t>
                      </a:r>
                    </a:p>
                  </a:txBody>
                  <a:tcPr/>
                </a:tc>
                <a:extLst>
                  <a:ext uri="{0D108BD9-81ED-4DB2-BD59-A6C34878D82A}">
                    <a16:rowId xmlns:a16="http://schemas.microsoft.com/office/drawing/2014/main" val="3897643653"/>
                  </a:ext>
                </a:extLst>
              </a:tr>
              <a:tr h="3800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BE" sz="1800" dirty="0" err="1">
                          <a:solidFill>
                            <a:schemeClr val="tx1"/>
                          </a:solidFill>
                          <a:latin typeface="Consolas" panose="020B0609020204030204" pitchFamily="49" charset="0"/>
                        </a:rPr>
                        <a:t>pValeurs</a:t>
                      </a:r>
                      <a:r>
                        <a:rPr lang="fr-BE" sz="1800" dirty="0">
                          <a:solidFill>
                            <a:schemeClr val="tx1"/>
                          </a:solidFill>
                          <a:latin typeface="Consolas" panose="020B0609020204030204" pitchFamily="49" charset="0"/>
                        </a:rPr>
                        <a:t> += 4;</a:t>
                      </a:r>
                      <a:endParaRPr lang="fr-BE" sz="1800" dirty="0">
                        <a:latin typeface="Consolas" panose="020B06090202040302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BE" dirty="0">
                          <a:latin typeface="Consolas" panose="020B0609020204030204" pitchFamily="49" charset="0"/>
                        </a:rPr>
                        <a:t>0x24B7 </a:t>
                      </a:r>
                      <a:r>
                        <a:rPr lang="fr-BE" dirty="0">
                          <a:latin typeface="Consolas" panose="020B0609020204030204" pitchFamily="49" charset="0"/>
                          <a:sym typeface="Wingdings" panose="05000000000000000000" pitchFamily="2" charset="2"/>
                        </a:rPr>
                        <a:t> valeurs[5]</a:t>
                      </a:r>
                      <a:endParaRPr lang="fr-BE" dirty="0">
                        <a:latin typeface="Consolas" panose="020B0609020204030204" pitchFamily="49" charset="0"/>
                      </a:endParaRPr>
                    </a:p>
                  </a:txBody>
                  <a:tcPr/>
                </a:tc>
                <a:tc>
                  <a:txBody>
                    <a:bodyPr/>
                    <a:lstStyle/>
                    <a:p>
                      <a:r>
                        <a:rPr lang="fr-BE" dirty="0">
                          <a:latin typeface="Consolas" panose="020B0609020204030204" pitchFamily="49" charset="0"/>
                        </a:rPr>
                        <a:t>72</a:t>
                      </a:r>
                    </a:p>
                  </a:txBody>
                  <a:tcPr/>
                </a:tc>
                <a:extLst>
                  <a:ext uri="{0D108BD9-81ED-4DB2-BD59-A6C34878D82A}">
                    <a16:rowId xmlns:a16="http://schemas.microsoft.com/office/drawing/2014/main" val="3398921677"/>
                  </a:ext>
                </a:extLst>
              </a:tr>
              <a:tr h="3800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BE" sz="1800" dirty="0">
                          <a:solidFill>
                            <a:schemeClr val="tx1"/>
                          </a:solidFill>
                          <a:latin typeface="Consolas" panose="020B0609020204030204" pitchFamily="49" charset="0"/>
                        </a:rPr>
                        <a:t>--(*</a:t>
                      </a:r>
                      <a:r>
                        <a:rPr lang="fr-BE" sz="1800" dirty="0" err="1">
                          <a:solidFill>
                            <a:schemeClr val="tx1"/>
                          </a:solidFill>
                          <a:latin typeface="Consolas" panose="020B0609020204030204" pitchFamily="49" charset="0"/>
                        </a:rPr>
                        <a:t>pValeurs</a:t>
                      </a:r>
                      <a:r>
                        <a:rPr lang="fr-BE" sz="1800" dirty="0">
                          <a:solidFill>
                            <a:schemeClr val="tx1"/>
                          </a:solidFill>
                          <a:latin typeface="Consolas" panose="020B0609020204030204" pitchFamily="49" charset="0"/>
                        </a:rPr>
                        <a:t>);</a:t>
                      </a:r>
                      <a:endParaRPr lang="fr-BE" sz="1800" dirty="0">
                        <a:latin typeface="Consolas" panose="020B0609020204030204" pitchFamily="49" charset="0"/>
                      </a:endParaRPr>
                    </a:p>
                  </a:txBody>
                  <a:tcPr/>
                </a:tc>
                <a:tc>
                  <a:txBody>
                    <a:bodyPr/>
                    <a:lstStyle/>
                    <a:p>
                      <a:r>
                        <a:rPr lang="fr-BE" dirty="0">
                          <a:latin typeface="Consolas" panose="020B0609020204030204" pitchFamily="49" charset="0"/>
                        </a:rPr>
                        <a:t>0x24B7 </a:t>
                      </a:r>
                      <a:r>
                        <a:rPr lang="fr-BE" dirty="0">
                          <a:latin typeface="Consolas" panose="020B0609020204030204" pitchFamily="49" charset="0"/>
                          <a:sym typeface="Wingdings" panose="05000000000000000000" pitchFamily="2" charset="2"/>
                        </a:rPr>
                        <a:t> valeurs[5]</a:t>
                      </a:r>
                      <a:endParaRPr lang="fr-BE" dirty="0">
                        <a:latin typeface="Consolas" panose="020B0609020204030204" pitchFamily="49" charset="0"/>
                      </a:endParaRPr>
                    </a:p>
                  </a:txBody>
                  <a:tcPr/>
                </a:tc>
                <a:tc>
                  <a:txBody>
                    <a:bodyPr/>
                    <a:lstStyle/>
                    <a:p>
                      <a:r>
                        <a:rPr lang="fr-BE" dirty="0">
                          <a:latin typeface="Consolas" panose="020B0609020204030204" pitchFamily="49" charset="0"/>
                        </a:rPr>
                        <a:t>71</a:t>
                      </a:r>
                    </a:p>
                  </a:txBody>
                  <a:tcPr/>
                </a:tc>
                <a:extLst>
                  <a:ext uri="{0D108BD9-81ED-4DB2-BD59-A6C34878D82A}">
                    <a16:rowId xmlns:a16="http://schemas.microsoft.com/office/drawing/2014/main" val="1732880270"/>
                  </a:ext>
                </a:extLst>
              </a:tr>
            </a:tbl>
          </a:graphicData>
        </a:graphic>
      </p:graphicFrame>
      <p:sp>
        <p:nvSpPr>
          <p:cNvPr id="5" name="Rectangle 4">
            <a:extLst>
              <a:ext uri="{FF2B5EF4-FFF2-40B4-BE49-F238E27FC236}">
                <a16:creationId xmlns:a16="http://schemas.microsoft.com/office/drawing/2014/main" id="{E2ABECE2-7012-470A-BDB6-5D9461BB21E5}"/>
              </a:ext>
            </a:extLst>
          </p:cNvPr>
          <p:cNvSpPr/>
          <p:nvPr/>
        </p:nvSpPr>
        <p:spPr>
          <a:xfrm>
            <a:off x="3579223" y="4807131"/>
            <a:ext cx="2612571" cy="2612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6" name="Rectangle 15">
            <a:extLst>
              <a:ext uri="{FF2B5EF4-FFF2-40B4-BE49-F238E27FC236}">
                <a16:creationId xmlns:a16="http://schemas.microsoft.com/office/drawing/2014/main" id="{E8918E79-705B-4E07-BE39-0CBCB79B2846}"/>
              </a:ext>
            </a:extLst>
          </p:cNvPr>
          <p:cNvSpPr/>
          <p:nvPr/>
        </p:nvSpPr>
        <p:spPr>
          <a:xfrm>
            <a:off x="6617154" y="4807131"/>
            <a:ext cx="402772" cy="2612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8" name="Rectangle 17">
            <a:extLst>
              <a:ext uri="{FF2B5EF4-FFF2-40B4-BE49-F238E27FC236}">
                <a16:creationId xmlns:a16="http://schemas.microsoft.com/office/drawing/2014/main" id="{59689727-A423-4C1D-81BD-FBE45045C471}"/>
              </a:ext>
            </a:extLst>
          </p:cNvPr>
          <p:cNvSpPr/>
          <p:nvPr/>
        </p:nvSpPr>
        <p:spPr>
          <a:xfrm>
            <a:off x="3579223" y="5198451"/>
            <a:ext cx="2612571" cy="2612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9" name="Rectangle 18">
            <a:extLst>
              <a:ext uri="{FF2B5EF4-FFF2-40B4-BE49-F238E27FC236}">
                <a16:creationId xmlns:a16="http://schemas.microsoft.com/office/drawing/2014/main" id="{E58E75A3-2DEB-43D9-8DE1-9DF44FC391A9}"/>
              </a:ext>
            </a:extLst>
          </p:cNvPr>
          <p:cNvSpPr/>
          <p:nvPr/>
        </p:nvSpPr>
        <p:spPr>
          <a:xfrm>
            <a:off x="6617154" y="5198451"/>
            <a:ext cx="402772" cy="2612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0" name="Rectangle 19">
            <a:extLst>
              <a:ext uri="{FF2B5EF4-FFF2-40B4-BE49-F238E27FC236}">
                <a16:creationId xmlns:a16="http://schemas.microsoft.com/office/drawing/2014/main" id="{67542F69-52AA-4C36-ADCB-B3A6D20A6DE5}"/>
              </a:ext>
            </a:extLst>
          </p:cNvPr>
          <p:cNvSpPr/>
          <p:nvPr/>
        </p:nvSpPr>
        <p:spPr>
          <a:xfrm>
            <a:off x="3579223" y="5561368"/>
            <a:ext cx="2612571" cy="2612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1" name="Rectangle 20">
            <a:extLst>
              <a:ext uri="{FF2B5EF4-FFF2-40B4-BE49-F238E27FC236}">
                <a16:creationId xmlns:a16="http://schemas.microsoft.com/office/drawing/2014/main" id="{A2CC3BD3-AA25-4BF9-A08C-2E2CEC4E6F01}"/>
              </a:ext>
            </a:extLst>
          </p:cNvPr>
          <p:cNvSpPr/>
          <p:nvPr/>
        </p:nvSpPr>
        <p:spPr>
          <a:xfrm>
            <a:off x="6617154" y="5561368"/>
            <a:ext cx="402772" cy="2612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2" name="Rectangle 21">
            <a:extLst>
              <a:ext uri="{FF2B5EF4-FFF2-40B4-BE49-F238E27FC236}">
                <a16:creationId xmlns:a16="http://schemas.microsoft.com/office/drawing/2014/main" id="{0DDFA45E-6DF0-427E-80CD-5F5B493A71C3}"/>
              </a:ext>
            </a:extLst>
          </p:cNvPr>
          <p:cNvSpPr/>
          <p:nvPr/>
        </p:nvSpPr>
        <p:spPr>
          <a:xfrm>
            <a:off x="3603035" y="5942239"/>
            <a:ext cx="2612571" cy="2612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3" name="Rectangle 22">
            <a:extLst>
              <a:ext uri="{FF2B5EF4-FFF2-40B4-BE49-F238E27FC236}">
                <a16:creationId xmlns:a16="http://schemas.microsoft.com/office/drawing/2014/main" id="{1CA1EF06-8544-46AA-A1F4-2090E14398CD}"/>
              </a:ext>
            </a:extLst>
          </p:cNvPr>
          <p:cNvSpPr/>
          <p:nvPr/>
        </p:nvSpPr>
        <p:spPr>
          <a:xfrm>
            <a:off x="6640966" y="5942239"/>
            <a:ext cx="402772" cy="2612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224041920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16" grpId="0" animBg="1"/>
      <p:bldP spid="18" grpId="0" animBg="1"/>
      <p:bldP spid="19" grpId="0" animBg="1"/>
      <p:bldP spid="20" grpId="0" animBg="1"/>
      <p:bldP spid="21" grpId="0" animBg="1"/>
      <p:bldP spid="22" grpId="0" animBg="1"/>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a:cxnSpLocks/>
            <a:stCxn id="6" idx="1"/>
            <a:endCxn id="6" idx="5"/>
          </p:cNvCxnSpPr>
          <p:nvPr/>
        </p:nvCxnSpPr>
        <p:spPr>
          <a:xfrm>
            <a:off x="5331017" y="1547880"/>
            <a:ext cx="3007276" cy="39784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Espace réservé du contenu 1"/>
          <p:cNvSpPr>
            <a:spLocks noGrp="1"/>
          </p:cNvSpPr>
          <p:nvPr>
            <p:ph idx="1"/>
          </p:nvPr>
        </p:nvSpPr>
        <p:spPr/>
        <p:txBody>
          <a:bodyPr/>
          <a:lstStyle/>
          <a:p>
            <a:pPr marL="0" indent="0">
              <a:spcBef>
                <a:spcPts val="0"/>
              </a:spcBef>
              <a:spcAft>
                <a:spcPts val="300"/>
              </a:spcAft>
              <a:buNone/>
            </a:pPr>
            <a:r>
              <a:rPr lang="fr-BE" sz="2000" dirty="0" err="1">
                <a:solidFill>
                  <a:schemeClr val="tx1"/>
                </a:solidFill>
                <a:latin typeface="Consolas" panose="020B0609020204030204" pitchFamily="49" charset="0"/>
                <a:sym typeface="Symbol" pitchFamily="18" charset="2"/>
              </a:rPr>
              <a:t>int</a:t>
            </a:r>
            <a:r>
              <a:rPr lang="fr-BE" sz="2000" dirty="0">
                <a:solidFill>
                  <a:schemeClr val="tx1"/>
                </a:solidFill>
                <a:latin typeface="Consolas" panose="020B0609020204030204" pitchFamily="49" charset="0"/>
                <a:sym typeface="Symbol" pitchFamily="18" charset="2"/>
              </a:rPr>
              <a:t> </a:t>
            </a:r>
            <a:r>
              <a:rPr lang="fr-BE" sz="2000" dirty="0" err="1">
                <a:solidFill>
                  <a:schemeClr val="tx1"/>
                </a:solidFill>
                <a:latin typeface="Consolas" panose="020B0609020204030204" pitchFamily="49" charset="0"/>
                <a:sym typeface="Symbol" pitchFamily="18" charset="2"/>
              </a:rPr>
              <a:t>tabCAMois</a:t>
            </a:r>
            <a:r>
              <a:rPr lang="fr-BE" sz="2000" dirty="0">
                <a:solidFill>
                  <a:schemeClr val="tx1"/>
                </a:solidFill>
                <a:latin typeface="Consolas" panose="020B0609020204030204" pitchFamily="49" charset="0"/>
                <a:sym typeface="Symbol" pitchFamily="18" charset="2"/>
              </a:rPr>
              <a:t>[12];</a:t>
            </a:r>
          </a:p>
          <a:p>
            <a:pPr marL="0" indent="0">
              <a:spcBef>
                <a:spcPts val="0"/>
              </a:spcBef>
              <a:spcAft>
                <a:spcPts val="300"/>
              </a:spcAft>
              <a:buNone/>
            </a:pPr>
            <a:r>
              <a:rPr lang="fr-BE" sz="2000" dirty="0" err="1">
                <a:solidFill>
                  <a:schemeClr val="tx1"/>
                </a:solidFill>
                <a:latin typeface="Consolas" panose="020B0609020204030204" pitchFamily="49" charset="0"/>
                <a:sym typeface="Symbol" pitchFamily="18" charset="2"/>
              </a:rPr>
              <a:t>int</a:t>
            </a:r>
            <a:r>
              <a:rPr lang="fr-BE" sz="2000" dirty="0">
                <a:solidFill>
                  <a:schemeClr val="tx1"/>
                </a:solidFill>
                <a:latin typeface="Consolas" panose="020B0609020204030204" pitchFamily="49" charset="0"/>
                <a:sym typeface="Symbol" pitchFamily="18" charset="2"/>
              </a:rPr>
              <a:t> * </a:t>
            </a:r>
            <a:r>
              <a:rPr lang="fr-BE" sz="2000" dirty="0" err="1">
                <a:solidFill>
                  <a:schemeClr val="tx1"/>
                </a:solidFill>
                <a:latin typeface="Consolas" panose="020B0609020204030204" pitchFamily="49" charset="0"/>
                <a:sym typeface="Symbol" pitchFamily="18" charset="2"/>
              </a:rPr>
              <a:t>pCAMois</a:t>
            </a:r>
            <a:r>
              <a:rPr lang="fr-BE" sz="2000" dirty="0">
                <a:solidFill>
                  <a:schemeClr val="tx1"/>
                </a:solidFill>
                <a:latin typeface="Consolas" panose="020B0609020204030204" pitchFamily="49" charset="0"/>
                <a:sym typeface="Symbol" pitchFamily="18" charset="2"/>
              </a:rPr>
              <a:t> = </a:t>
            </a:r>
            <a:r>
              <a:rPr lang="fr-BE" sz="2000" dirty="0" err="1">
                <a:solidFill>
                  <a:schemeClr val="tx1"/>
                </a:solidFill>
                <a:latin typeface="Consolas" panose="020B0609020204030204" pitchFamily="49" charset="0"/>
                <a:sym typeface="Symbol" pitchFamily="18" charset="2"/>
              </a:rPr>
              <a:t>tabCAMois</a:t>
            </a:r>
            <a:r>
              <a:rPr lang="fr-BE" sz="2000" dirty="0">
                <a:solidFill>
                  <a:schemeClr val="tx1"/>
                </a:solidFill>
                <a:latin typeface="Consolas" panose="020B0609020204030204" pitchFamily="49" charset="0"/>
                <a:sym typeface="Symbol" pitchFamily="18" charset="2"/>
              </a:rPr>
              <a:t>;</a:t>
            </a:r>
          </a:p>
          <a:p>
            <a:pPr marL="0" indent="0">
              <a:spcBef>
                <a:spcPts val="0"/>
              </a:spcBef>
              <a:spcAft>
                <a:spcPts val="300"/>
              </a:spcAft>
              <a:buNone/>
            </a:pPr>
            <a:r>
              <a:rPr lang="fr-BE" sz="2000" dirty="0" err="1">
                <a:solidFill>
                  <a:schemeClr val="tx1"/>
                </a:solidFill>
                <a:latin typeface="Consolas" panose="020B0609020204030204" pitchFamily="49" charset="0"/>
                <a:sym typeface="Symbol" pitchFamily="18" charset="2"/>
              </a:rPr>
              <a:t>int</a:t>
            </a:r>
            <a:r>
              <a:rPr lang="fr-BE" sz="2000" dirty="0">
                <a:solidFill>
                  <a:schemeClr val="tx1"/>
                </a:solidFill>
                <a:latin typeface="Consolas" panose="020B0609020204030204" pitchFamily="49" charset="0"/>
                <a:sym typeface="Symbol" pitchFamily="18" charset="2"/>
              </a:rPr>
              <a:t> </a:t>
            </a:r>
            <a:r>
              <a:rPr lang="fr-BE" sz="2000" dirty="0" err="1">
                <a:solidFill>
                  <a:schemeClr val="tx1"/>
                </a:solidFill>
                <a:latin typeface="Consolas" panose="020B0609020204030204" pitchFamily="49" charset="0"/>
                <a:sym typeface="Symbol" pitchFamily="18" charset="2"/>
              </a:rPr>
              <a:t>iMois</a:t>
            </a:r>
            <a:r>
              <a:rPr lang="fr-BE" sz="2000" dirty="0">
                <a:solidFill>
                  <a:schemeClr val="tx1"/>
                </a:solidFill>
                <a:latin typeface="Consolas" panose="020B0609020204030204" pitchFamily="49" charset="0"/>
                <a:sym typeface="Symbol" pitchFamily="18" charset="2"/>
              </a:rPr>
              <a:t>;</a:t>
            </a:r>
          </a:p>
          <a:p>
            <a:pPr marL="0" indent="0">
              <a:spcBef>
                <a:spcPts val="0"/>
              </a:spcBef>
              <a:spcAft>
                <a:spcPts val="300"/>
              </a:spcAft>
              <a:buNone/>
            </a:pPr>
            <a:endParaRPr lang="fr-BE" sz="2000" dirty="0">
              <a:sym typeface="Symbol" pitchFamily="18" charset="2"/>
            </a:endParaRPr>
          </a:p>
          <a:p>
            <a:pPr marL="0" indent="0">
              <a:spcBef>
                <a:spcPts val="0"/>
              </a:spcBef>
              <a:spcAft>
                <a:spcPts val="300"/>
              </a:spcAft>
              <a:buNone/>
            </a:pPr>
            <a:r>
              <a:rPr lang="fr-BE" sz="2000" dirty="0"/>
              <a:t>Pour mettre </a:t>
            </a:r>
            <a:r>
              <a:rPr lang="fr-BE" sz="2000" dirty="0">
                <a:latin typeface="Consolas" panose="020B0609020204030204" pitchFamily="49" charset="0"/>
              </a:rPr>
              <a:t>0</a:t>
            </a:r>
            <a:r>
              <a:rPr lang="fr-BE" sz="2000" dirty="0"/>
              <a:t> dans la cellule d'indice </a:t>
            </a:r>
            <a:r>
              <a:rPr lang="fr-BE" sz="2000" dirty="0" err="1">
                <a:latin typeface="Consolas" panose="020B0609020204030204" pitchFamily="49" charset="0"/>
              </a:rPr>
              <a:t>iMois</a:t>
            </a:r>
            <a:r>
              <a:rPr lang="fr-BE" sz="2000" dirty="0"/>
              <a:t>, on peut écrire : </a:t>
            </a:r>
          </a:p>
          <a:p>
            <a:pPr marL="0" indent="0">
              <a:spcBef>
                <a:spcPts val="0"/>
              </a:spcBef>
              <a:spcAft>
                <a:spcPts val="300"/>
              </a:spcAft>
              <a:buNone/>
            </a:pPr>
            <a:r>
              <a:rPr lang="fr-BE" sz="2000" b="1" dirty="0" err="1">
                <a:solidFill>
                  <a:schemeClr val="accent3"/>
                </a:solidFill>
                <a:latin typeface="Consolas" panose="020B0609020204030204" pitchFamily="49" charset="0"/>
              </a:rPr>
              <a:t>tabCAMois</a:t>
            </a:r>
            <a:r>
              <a:rPr lang="fr-BE" sz="2000" b="1" dirty="0">
                <a:solidFill>
                  <a:schemeClr val="accent3"/>
                </a:solidFill>
                <a:latin typeface="Consolas" panose="020B0609020204030204" pitchFamily="49" charset="0"/>
              </a:rPr>
              <a:t>[</a:t>
            </a:r>
            <a:r>
              <a:rPr lang="fr-BE" sz="2000" b="1" dirty="0" err="1">
                <a:solidFill>
                  <a:schemeClr val="accent3"/>
                </a:solidFill>
                <a:latin typeface="Consolas" panose="020B0609020204030204" pitchFamily="49" charset="0"/>
              </a:rPr>
              <a:t>iMois</a:t>
            </a:r>
            <a:r>
              <a:rPr lang="fr-BE" sz="2000" b="1" dirty="0">
                <a:solidFill>
                  <a:schemeClr val="accent3"/>
                </a:solidFill>
                <a:latin typeface="Consolas" panose="020B0609020204030204" pitchFamily="49" charset="0"/>
              </a:rPr>
              <a:t>] = 0;</a:t>
            </a:r>
          </a:p>
          <a:p>
            <a:pPr marL="0" indent="0">
              <a:spcBef>
                <a:spcPts val="0"/>
              </a:spcBef>
              <a:spcAft>
                <a:spcPts val="300"/>
              </a:spcAft>
              <a:buNone/>
            </a:pPr>
            <a:r>
              <a:rPr lang="fr-BE" sz="2000" dirty="0">
                <a:solidFill>
                  <a:schemeClr val="accent4"/>
                </a:solidFill>
                <a:latin typeface="Consolas" panose="020B0609020204030204" pitchFamily="49" charset="0"/>
              </a:rPr>
              <a:t>*(</a:t>
            </a:r>
            <a:r>
              <a:rPr lang="fr-BE" sz="2000" dirty="0" err="1">
                <a:solidFill>
                  <a:schemeClr val="accent4"/>
                </a:solidFill>
                <a:latin typeface="Consolas" panose="020B0609020204030204" pitchFamily="49" charset="0"/>
              </a:rPr>
              <a:t>tabCAMois</a:t>
            </a:r>
            <a:r>
              <a:rPr lang="fr-BE" sz="2000" dirty="0">
                <a:solidFill>
                  <a:schemeClr val="accent4"/>
                </a:solidFill>
                <a:latin typeface="Consolas" panose="020B0609020204030204" pitchFamily="49" charset="0"/>
              </a:rPr>
              <a:t> + </a:t>
            </a:r>
            <a:r>
              <a:rPr lang="fr-BE" sz="2000" dirty="0" err="1">
                <a:solidFill>
                  <a:schemeClr val="accent4"/>
                </a:solidFill>
                <a:latin typeface="Consolas" panose="020B0609020204030204" pitchFamily="49" charset="0"/>
              </a:rPr>
              <a:t>iMois</a:t>
            </a:r>
            <a:r>
              <a:rPr lang="fr-BE" sz="2000" dirty="0">
                <a:solidFill>
                  <a:schemeClr val="accent4"/>
                </a:solidFill>
                <a:latin typeface="Consolas" panose="020B0609020204030204" pitchFamily="49" charset="0"/>
              </a:rPr>
              <a:t>) = 0;</a:t>
            </a:r>
            <a:r>
              <a:rPr lang="fr-BE" sz="2000" dirty="0">
                <a:solidFill>
                  <a:schemeClr val="accent1"/>
                </a:solidFill>
                <a:latin typeface="Consolas" panose="020B0609020204030204" pitchFamily="49" charset="0"/>
              </a:rPr>
              <a:t>	</a:t>
            </a:r>
          </a:p>
          <a:p>
            <a:pPr marL="0" indent="0">
              <a:spcBef>
                <a:spcPts val="0"/>
              </a:spcBef>
              <a:spcAft>
                <a:spcPts val="300"/>
              </a:spcAft>
              <a:buNone/>
            </a:pPr>
            <a:r>
              <a:rPr lang="fr-BE" sz="2000" dirty="0">
                <a:solidFill>
                  <a:schemeClr val="accent4"/>
                </a:solidFill>
                <a:latin typeface="Consolas" panose="020B0609020204030204" pitchFamily="49" charset="0"/>
              </a:rPr>
              <a:t>*(</a:t>
            </a:r>
            <a:r>
              <a:rPr lang="fr-BE" sz="2000" dirty="0" err="1">
                <a:solidFill>
                  <a:schemeClr val="accent4"/>
                </a:solidFill>
                <a:latin typeface="Consolas" panose="020B0609020204030204" pitchFamily="49" charset="0"/>
              </a:rPr>
              <a:t>pCAMois</a:t>
            </a:r>
            <a:r>
              <a:rPr lang="fr-BE" sz="2000" dirty="0">
                <a:solidFill>
                  <a:schemeClr val="accent4"/>
                </a:solidFill>
                <a:latin typeface="Consolas" panose="020B0609020204030204" pitchFamily="49" charset="0"/>
              </a:rPr>
              <a:t> + </a:t>
            </a:r>
            <a:r>
              <a:rPr lang="fr-BE" sz="2000" dirty="0" err="1">
                <a:solidFill>
                  <a:schemeClr val="accent4"/>
                </a:solidFill>
                <a:latin typeface="Consolas" panose="020B0609020204030204" pitchFamily="49" charset="0"/>
              </a:rPr>
              <a:t>iMois</a:t>
            </a:r>
            <a:r>
              <a:rPr lang="fr-BE" sz="2000" dirty="0">
                <a:solidFill>
                  <a:schemeClr val="accent4"/>
                </a:solidFill>
                <a:latin typeface="Consolas" panose="020B0609020204030204" pitchFamily="49" charset="0"/>
              </a:rPr>
              <a:t>) = 0;</a:t>
            </a:r>
            <a:r>
              <a:rPr lang="fr-BE" sz="2000" dirty="0">
                <a:solidFill>
                  <a:schemeClr val="accent4"/>
                </a:solidFill>
              </a:rPr>
              <a:t>	</a:t>
            </a:r>
          </a:p>
          <a:p>
            <a:pPr marL="0" indent="0">
              <a:spcBef>
                <a:spcPts val="0"/>
              </a:spcBef>
              <a:spcAft>
                <a:spcPts val="300"/>
              </a:spcAft>
              <a:buNone/>
            </a:pPr>
            <a:endParaRPr lang="fr-BE" sz="2000" dirty="0"/>
          </a:p>
          <a:p>
            <a:pPr marL="0" indent="0">
              <a:spcBef>
                <a:spcPts val="0"/>
              </a:spcBef>
              <a:spcAft>
                <a:spcPts val="300"/>
              </a:spcAft>
              <a:buNone/>
            </a:pPr>
            <a:r>
              <a:rPr lang="fr-BE" sz="2000" dirty="0"/>
              <a:t>Pour avancer dans le tableau, on peut écrire :</a:t>
            </a:r>
          </a:p>
          <a:p>
            <a:pPr marL="0" indent="0">
              <a:spcBef>
                <a:spcPts val="0"/>
              </a:spcBef>
              <a:spcAft>
                <a:spcPts val="300"/>
              </a:spcAft>
              <a:buNone/>
            </a:pPr>
            <a:r>
              <a:rPr lang="fr-BE" sz="2000" b="1" dirty="0" err="1">
                <a:solidFill>
                  <a:schemeClr val="accent3"/>
                </a:solidFill>
                <a:latin typeface="Consolas" panose="020B0609020204030204" pitchFamily="49" charset="0"/>
              </a:rPr>
              <a:t>iMois</a:t>
            </a:r>
            <a:r>
              <a:rPr lang="fr-BE" sz="2000" b="1" dirty="0">
                <a:solidFill>
                  <a:schemeClr val="accent3"/>
                </a:solidFill>
                <a:latin typeface="Consolas" panose="020B0609020204030204" pitchFamily="49" charset="0"/>
              </a:rPr>
              <a:t>++;</a:t>
            </a:r>
            <a:r>
              <a:rPr lang="fr-BE" sz="2000" b="1" dirty="0">
                <a:solidFill>
                  <a:schemeClr val="accent6"/>
                </a:solidFill>
                <a:latin typeface="Consolas" panose="020B0609020204030204" pitchFamily="49" charset="0"/>
              </a:rPr>
              <a:t> 	</a:t>
            </a:r>
            <a:r>
              <a:rPr lang="fr-BE" sz="2000" dirty="0">
                <a:sym typeface="Wingdings" panose="05000000000000000000" pitchFamily="2" charset="2"/>
              </a:rPr>
              <a:t> valeur dans 	</a:t>
            </a:r>
            <a:r>
              <a:rPr lang="fr-BE" sz="2000" dirty="0" err="1">
                <a:solidFill>
                  <a:schemeClr val="tx1"/>
                </a:solidFill>
                <a:latin typeface="Consolas" panose="020B0609020204030204" pitchFamily="49" charset="0"/>
              </a:rPr>
              <a:t>tabMois</a:t>
            </a:r>
            <a:r>
              <a:rPr lang="fr-BE" sz="2000" dirty="0">
                <a:solidFill>
                  <a:schemeClr val="tx1"/>
                </a:solidFill>
                <a:latin typeface="Consolas" panose="020B0609020204030204" pitchFamily="49" charset="0"/>
              </a:rPr>
              <a:t>[</a:t>
            </a:r>
            <a:r>
              <a:rPr lang="fr-BE" sz="2000" dirty="0" err="1">
                <a:solidFill>
                  <a:schemeClr val="tx1"/>
                </a:solidFill>
                <a:latin typeface="Consolas" panose="020B0609020204030204" pitchFamily="49" charset="0"/>
              </a:rPr>
              <a:t>iMois</a:t>
            </a:r>
            <a:r>
              <a:rPr lang="fr-BE" sz="2000" dirty="0">
                <a:solidFill>
                  <a:schemeClr val="tx1"/>
                </a:solidFill>
                <a:latin typeface="Consolas" panose="020B0609020204030204" pitchFamily="49" charset="0"/>
              </a:rPr>
              <a:t>]</a:t>
            </a:r>
          </a:p>
          <a:p>
            <a:pPr marL="0" indent="0">
              <a:spcBef>
                <a:spcPts val="0"/>
              </a:spcBef>
              <a:spcAft>
                <a:spcPts val="300"/>
              </a:spcAft>
              <a:buNone/>
            </a:pPr>
            <a:r>
              <a:rPr lang="fr-BE" sz="2000" b="1" dirty="0" err="1">
                <a:solidFill>
                  <a:schemeClr val="accent3"/>
                </a:solidFill>
                <a:latin typeface="Consolas" panose="020B0609020204030204" pitchFamily="49" charset="0"/>
              </a:rPr>
              <a:t>pCAMois</a:t>
            </a:r>
            <a:r>
              <a:rPr lang="fr-BE" sz="2000" b="1" dirty="0">
                <a:solidFill>
                  <a:schemeClr val="accent3"/>
                </a:solidFill>
                <a:latin typeface="Consolas" panose="020B0609020204030204" pitchFamily="49" charset="0"/>
              </a:rPr>
              <a:t>++;</a:t>
            </a:r>
            <a:r>
              <a:rPr lang="fr-BE" sz="2000" b="1" dirty="0">
                <a:solidFill>
                  <a:schemeClr val="accent6"/>
                </a:solidFill>
                <a:latin typeface="Consolas" panose="020B0609020204030204" pitchFamily="49" charset="0"/>
              </a:rPr>
              <a:t> 	</a:t>
            </a:r>
            <a:r>
              <a:rPr lang="fr-BE" sz="2000" dirty="0">
                <a:sym typeface="Wingdings" panose="05000000000000000000" pitchFamily="2" charset="2"/>
              </a:rPr>
              <a:t> valeur dans 	</a:t>
            </a:r>
            <a:r>
              <a:rPr lang="fr-BE" sz="2000" dirty="0">
                <a:solidFill>
                  <a:schemeClr val="tx1"/>
                </a:solidFill>
                <a:latin typeface="Consolas" panose="020B0609020204030204" pitchFamily="49" charset="0"/>
              </a:rPr>
              <a:t>*</a:t>
            </a:r>
            <a:r>
              <a:rPr lang="fr-BE" sz="2000" dirty="0" err="1">
                <a:solidFill>
                  <a:schemeClr val="tx1"/>
                </a:solidFill>
                <a:latin typeface="Consolas" panose="020B0609020204030204" pitchFamily="49" charset="0"/>
              </a:rPr>
              <a:t>pCAMois</a:t>
            </a:r>
            <a:endParaRPr lang="fr-BE" sz="2000" dirty="0">
              <a:solidFill>
                <a:schemeClr val="tx1"/>
              </a:solidFill>
              <a:latin typeface="Consolas" panose="020B0609020204030204" pitchFamily="49" charset="0"/>
            </a:endParaRPr>
          </a:p>
          <a:p>
            <a:pPr marL="0" indent="0">
              <a:spcBef>
                <a:spcPts val="0"/>
              </a:spcBef>
              <a:spcAft>
                <a:spcPts val="300"/>
              </a:spcAft>
              <a:buNone/>
            </a:pPr>
            <a:endParaRPr lang="fr-BE" sz="2000" dirty="0">
              <a:solidFill>
                <a:schemeClr val="accent1"/>
              </a:solidFill>
              <a:latin typeface="Consolas" panose="020B0609020204030204" pitchFamily="49" charset="0"/>
            </a:endParaRPr>
          </a:p>
          <a:p>
            <a:pPr marL="0" indent="0">
              <a:spcBef>
                <a:spcPts val="0"/>
              </a:spcBef>
              <a:spcAft>
                <a:spcPts val="300"/>
              </a:spcAft>
              <a:buNone/>
            </a:pPr>
            <a:r>
              <a:rPr lang="fr-BE" sz="2000" dirty="0" err="1">
                <a:solidFill>
                  <a:schemeClr val="accent4"/>
                </a:solidFill>
                <a:latin typeface="Consolas" panose="020B0609020204030204" pitchFamily="49" charset="0"/>
              </a:rPr>
              <a:t>tabCAMois</a:t>
            </a:r>
            <a:r>
              <a:rPr lang="fr-BE" sz="2000" dirty="0">
                <a:solidFill>
                  <a:schemeClr val="accent4"/>
                </a:solidFill>
                <a:latin typeface="Consolas" panose="020B0609020204030204" pitchFamily="49" charset="0"/>
              </a:rPr>
              <a:t>++; </a:t>
            </a:r>
          </a:p>
        </p:txBody>
      </p:sp>
      <p:sp>
        <p:nvSpPr>
          <p:cNvPr id="139266" name="Rectangle 2"/>
          <p:cNvSpPr>
            <a:spLocks noGrp="1" noChangeArrowheads="1"/>
          </p:cNvSpPr>
          <p:nvPr>
            <p:ph type="title"/>
          </p:nvPr>
        </p:nvSpPr>
        <p:spPr/>
        <p:txBody>
          <a:bodyPr/>
          <a:lstStyle/>
          <a:p>
            <a:pPr marL="0" indent="0">
              <a:buNone/>
            </a:pPr>
            <a:r>
              <a:rPr lang="fr-BE" dirty="0">
                <a:sym typeface="Symbol" pitchFamily="18" charset="2"/>
              </a:rPr>
              <a:t>Notations</a:t>
            </a:r>
          </a:p>
        </p:txBody>
      </p:sp>
      <p:sp>
        <p:nvSpPr>
          <p:cNvPr id="3" name="Espace réservé du numéro de diapositive 2"/>
          <p:cNvSpPr>
            <a:spLocks noGrp="1"/>
          </p:cNvSpPr>
          <p:nvPr>
            <p:ph type="sldNum" sz="quarter" idx="12"/>
          </p:nvPr>
        </p:nvSpPr>
        <p:spPr/>
        <p:txBody>
          <a:bodyPr/>
          <a:lstStyle/>
          <a:p>
            <a:fld id="{C3802F8C-11F3-46C1-B9F8-0E87B99F30DE}" type="slidenum">
              <a:rPr lang="fr-BE" smtClean="0"/>
              <a:pPr/>
              <a:t>9</a:t>
            </a:fld>
            <a:endParaRPr lang="fr-BE"/>
          </a:p>
        </p:txBody>
      </p:sp>
      <p:sp>
        <p:nvSpPr>
          <p:cNvPr id="4" name="Accolade fermante 3"/>
          <p:cNvSpPr/>
          <p:nvPr/>
        </p:nvSpPr>
        <p:spPr>
          <a:xfrm>
            <a:off x="4188318" y="3429000"/>
            <a:ext cx="100690" cy="609756"/>
          </a:xfrm>
          <a:prstGeom prst="rightBrace">
            <a:avLst/>
          </a:prstGeom>
          <a:ln>
            <a:solidFill>
              <a:schemeClr val="accent4"/>
            </a:solidFill>
          </a:ln>
          <a:effectLst/>
        </p:spPr>
        <p:style>
          <a:lnRef idx="3">
            <a:schemeClr val="dk1"/>
          </a:lnRef>
          <a:fillRef idx="0">
            <a:schemeClr val="dk1"/>
          </a:fillRef>
          <a:effectRef idx="2">
            <a:schemeClr val="dk1"/>
          </a:effectRef>
          <a:fontRef idx="minor">
            <a:schemeClr val="tx1"/>
          </a:fontRef>
        </p:style>
        <p:txBody>
          <a:bodyPr vert="horz" wrap="none" lIns="2160000" rtlCol="0" anchor="ctr" anchorCtr="0"/>
          <a:lstStyle/>
          <a:p>
            <a:pPr algn="ctr"/>
            <a:r>
              <a:rPr lang="fr-BE" dirty="0">
                <a:solidFill>
                  <a:schemeClr val="accent4"/>
                </a:solidFill>
              </a:rPr>
              <a:t>          Déconseillés !</a:t>
            </a:r>
          </a:p>
        </p:txBody>
      </p:sp>
      <p:sp>
        <p:nvSpPr>
          <p:cNvPr id="6" name="Ellipse 5"/>
          <p:cNvSpPr/>
          <p:nvPr/>
        </p:nvSpPr>
        <p:spPr>
          <a:xfrm>
            <a:off x="4708190" y="1465485"/>
            <a:ext cx="4252930" cy="562630"/>
          </a:xfrm>
          <a:prstGeom prst="ellipse">
            <a:avLst/>
          </a:prstGeom>
          <a:noFill/>
          <a:ln w="47625">
            <a:solidFill>
              <a:srgbClr val="FF0000"/>
            </a:solidFill>
          </a:ln>
        </p:spPr>
        <p:txBody>
          <a:bodyPr wrap="square">
            <a:spAutoFit/>
          </a:bodyPr>
          <a:lstStyle/>
          <a:p>
            <a:r>
              <a:rPr lang="fr-BE" sz="2000" dirty="0" err="1">
                <a:solidFill>
                  <a:schemeClr val="tx1"/>
                </a:solidFill>
                <a:latin typeface="Consolas" panose="020B0609020204030204" pitchFamily="49" charset="0"/>
                <a:sym typeface="Symbol" pitchFamily="18" charset="2"/>
              </a:rPr>
              <a:t>tabCAMois</a:t>
            </a:r>
            <a:r>
              <a:rPr lang="fr-BE" sz="2000" dirty="0">
                <a:solidFill>
                  <a:schemeClr val="tx1"/>
                </a:solidFill>
                <a:latin typeface="Consolas" pitchFamily="49" charset="0"/>
              </a:rPr>
              <a:t> = </a:t>
            </a:r>
            <a:r>
              <a:rPr lang="fr-BE" sz="2000" dirty="0" err="1">
                <a:solidFill>
                  <a:schemeClr val="tx1"/>
                </a:solidFill>
                <a:latin typeface="Consolas" panose="020B0609020204030204" pitchFamily="49" charset="0"/>
                <a:sym typeface="Symbol" pitchFamily="18" charset="2"/>
              </a:rPr>
              <a:t>pCAMois</a:t>
            </a:r>
            <a:r>
              <a:rPr lang="fr-BE" sz="2000" dirty="0">
                <a:solidFill>
                  <a:schemeClr val="tx1"/>
                </a:solidFill>
                <a:latin typeface="Consolas" pitchFamily="49" charset="0"/>
              </a:rPr>
              <a:t> </a:t>
            </a:r>
          </a:p>
        </p:txBody>
      </p:sp>
      <p:sp>
        <p:nvSpPr>
          <p:cNvPr id="5" name="Rectangle 4"/>
          <p:cNvSpPr/>
          <p:nvPr/>
        </p:nvSpPr>
        <p:spPr>
          <a:xfrm>
            <a:off x="2373495" y="5752727"/>
            <a:ext cx="1505540" cy="373436"/>
          </a:xfrm>
          <a:prstGeom prst="rect">
            <a:avLst/>
          </a:prstGeom>
        </p:spPr>
        <p:txBody>
          <a:bodyPr wrap="none">
            <a:spAutoFit/>
          </a:bodyPr>
          <a:lstStyle/>
          <a:p>
            <a:pPr>
              <a:lnSpc>
                <a:spcPct val="110000"/>
              </a:lnSpc>
              <a:spcBef>
                <a:spcPts val="0"/>
              </a:spcBef>
            </a:pPr>
            <a:r>
              <a:rPr lang="fr-BE" dirty="0">
                <a:solidFill>
                  <a:schemeClr val="accent4"/>
                </a:solidFill>
                <a:latin typeface="+mn-lt"/>
              </a:rPr>
              <a:t>Déconseillé</a:t>
            </a:r>
            <a:r>
              <a:rPr lang="fr-BE" dirty="0">
                <a:solidFill>
                  <a:srgbClr val="C00000"/>
                </a:solidFill>
                <a:latin typeface="+mn-lt"/>
              </a:rPr>
              <a:t> !</a:t>
            </a:r>
            <a:endParaRPr lang="fr-BE" dirty="0">
              <a:latin typeface="+mn-lt"/>
            </a:endParaRPr>
          </a:p>
        </p:txBody>
      </p:sp>
      <p:sp>
        <p:nvSpPr>
          <p:cNvPr id="9" name="Espace réservé du pied de page 4">
            <a:extLst>
              <a:ext uri="{FF2B5EF4-FFF2-40B4-BE49-F238E27FC236}">
                <a16:creationId xmlns:a16="http://schemas.microsoft.com/office/drawing/2014/main" id="{2FFBE2FA-9A05-4020-A9BB-6E40721240F0}"/>
              </a:ext>
            </a:extLst>
          </p:cNvPr>
          <p:cNvSpPr>
            <a:spLocks noGrp="1"/>
          </p:cNvSpPr>
          <p:nvPr>
            <p:ph type="ftr" sz="quarter" idx="11"/>
          </p:nvPr>
        </p:nvSpPr>
        <p:spPr>
          <a:xfrm>
            <a:off x="2339975" y="6426054"/>
            <a:ext cx="4464050" cy="339725"/>
          </a:xfrm>
        </p:spPr>
        <p:txBody>
          <a:bodyPr/>
          <a:lstStyle/>
          <a:p>
            <a:r>
              <a:rPr lang="fr-FR" dirty="0"/>
              <a:t>Pointeurs</a:t>
            </a:r>
          </a:p>
        </p:txBody>
      </p:sp>
    </p:spTree>
    <p:extLst>
      <p:ext uri="{BB962C8B-B14F-4D97-AF65-F5344CB8AC3E}">
        <p14:creationId xmlns:p14="http://schemas.microsoft.com/office/powerpoint/2010/main" val="17820308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
                                            <p:txEl>
                                              <p:pRg st="4" end="4"/>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
                                            <p:txEl>
                                              <p:pRg st="6" end="6"/>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
                                            <p:txEl>
                                              <p:pRg st="7" end="7"/>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
                                            <p:txEl>
                                              <p:pRg st="9" end="9"/>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2">
                                            <p:txEl>
                                              <p:pRg st="10" end="10"/>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
                                            <p:txEl>
                                              <p:pRg st="11" end="11"/>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
                                            <p:txEl>
                                              <p:pRg st="13" end="13"/>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p:bldLst>
  </p:timing>
</p:sld>
</file>

<file path=ppt/theme/theme1.xml><?xml version="1.0" encoding="utf-8"?>
<a:theme xmlns:a="http://schemas.openxmlformats.org/drawingml/2006/main" name="Modele_Henallux">
  <a:themeElements>
    <a:clrScheme name="Henallux">
      <a:dk1>
        <a:sysClr val="windowText" lastClr="000000"/>
      </a:dk1>
      <a:lt1>
        <a:sysClr val="window" lastClr="FFFFFF"/>
      </a:lt1>
      <a:dk2>
        <a:srgbClr val="1782BF"/>
      </a:dk2>
      <a:lt2>
        <a:srgbClr val="62BCE9"/>
      </a:lt2>
      <a:accent1>
        <a:srgbClr val="073779"/>
      </a:accent1>
      <a:accent2>
        <a:srgbClr val="1782BF"/>
      </a:accent2>
      <a:accent3>
        <a:srgbClr val="618812"/>
      </a:accent3>
      <a:accent4>
        <a:srgbClr val="E61E3F"/>
      </a:accent4>
      <a:accent5>
        <a:srgbClr val="C76402"/>
      </a:accent5>
      <a:accent6>
        <a:srgbClr val="62BCE9"/>
      </a:accent6>
      <a:hlink>
        <a:srgbClr val="073779"/>
      </a:hlink>
      <a:folHlink>
        <a:srgbClr val="07377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err="1" smtClean="0">
            <a:solidFill>
              <a:schemeClr val="tx1"/>
            </a:solidFill>
            <a:latin typeface="+mn-lt"/>
          </a:defRPr>
        </a:defPPr>
      </a:lstStyle>
    </a:txDef>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Modele_Henallux.potx</Template>
  <TotalTime>36539</TotalTime>
  <Words>3323</Words>
  <Application>Microsoft Office PowerPoint</Application>
  <PresentationFormat>Affichage à l'écran (4:3)</PresentationFormat>
  <Paragraphs>697</Paragraphs>
  <Slides>34</Slides>
  <Notes>20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34</vt:i4>
      </vt:variant>
    </vt:vector>
  </HeadingPairs>
  <TitlesOfParts>
    <vt:vector size="42" baseType="lpstr">
      <vt:lpstr>Arial</vt:lpstr>
      <vt:lpstr>Calibri</vt:lpstr>
      <vt:lpstr>Chiller</vt:lpstr>
      <vt:lpstr>Consolas</vt:lpstr>
      <vt:lpstr>Trebuchet MS</vt:lpstr>
      <vt:lpstr>Verdana</vt:lpstr>
      <vt:lpstr>Wingdings</vt:lpstr>
      <vt:lpstr>Modele_Henallux</vt:lpstr>
      <vt:lpstr>Définition, déclaration et initialisation</vt:lpstr>
      <vt:lpstr>Déclaration et initialisation</vt:lpstr>
      <vt:lpstr>Notations</vt:lpstr>
      <vt:lpstr>Notations</vt:lpstr>
      <vt:lpstr>Opérations sur les pointeurs</vt:lpstr>
      <vt:lpstr>Opérations sur les pointeurs</vt:lpstr>
      <vt:lpstr>Opérations sur les pointeurs</vt:lpstr>
      <vt:lpstr>Pointeur et tableau à simple indice</vt:lpstr>
      <vt:lpstr>Notations</vt:lpstr>
      <vt:lpstr>Pointeur générique</vt:lpstr>
      <vt:lpstr>Pointeur générique</vt:lpstr>
      <vt:lpstr>Pointeur générique</vt:lpstr>
      <vt:lpstr>Applications des pointeurs</vt:lpstr>
      <vt:lpstr>La fonction malloc</vt:lpstr>
      <vt:lpstr>Tableau dynamique</vt:lpstr>
      <vt:lpstr>Exemple</vt:lpstr>
      <vt:lpstr>Solution</vt:lpstr>
      <vt:lpstr>La fonction free</vt:lpstr>
      <vt:lpstr>Applications des pointeurs</vt:lpstr>
      <vt:lpstr>Pointeurs et structures</vt:lpstr>
      <vt:lpstr>Priorité des opérateurs</vt:lpstr>
      <vt:lpstr>Structures autoréférentielles</vt:lpstr>
      <vt:lpstr>La fonction malloc</vt:lpstr>
      <vt:lpstr>La fonction calloc</vt:lpstr>
      <vt:lpstr>La fonction realloc</vt:lpstr>
      <vt:lpstr>La fonction realloc</vt:lpstr>
      <vt:lpstr>Exemple - incrément</vt:lpstr>
      <vt:lpstr>Cas particuliers</vt:lpstr>
      <vt:lpstr>Applications des pointeurs</vt:lpstr>
      <vt:lpstr>Rappel</vt:lpstr>
      <vt:lpstr>Passage par référence</vt:lpstr>
      <vt:lpstr>Applications des pointeurs</vt:lpstr>
      <vt:lpstr>Exemple</vt:lpstr>
      <vt:lpstr>Appel de la fonction principale</vt:lpstr>
    </vt:vector>
  </TitlesOfParts>
  <Company>Hénallux</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Hénallux</dc:creator>
  <cp:lastModifiedBy>PIROTTE Cécile</cp:lastModifiedBy>
  <cp:revision>2393</cp:revision>
  <dcterms:created xsi:type="dcterms:W3CDTF">2012-03-02T14:48:03Z</dcterms:created>
  <dcterms:modified xsi:type="dcterms:W3CDTF">2024-03-01T09:52:00Z</dcterms:modified>
</cp:coreProperties>
</file>