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5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5" r:id="rId27"/>
    <p:sldId id="282" r:id="rId28"/>
    <p:sldId id="286" r:id="rId29"/>
    <p:sldId id="283" r:id="rId30"/>
    <p:sldId id="284" r:id="rId31"/>
    <p:sldId id="287" r:id="rId32"/>
    <p:sldId id="290" r:id="rId33"/>
    <p:sldId id="288" r:id="rId34"/>
    <p:sldId id="295" r:id="rId35"/>
    <p:sldId id="289" r:id="rId36"/>
    <p:sldId id="291" r:id="rId37"/>
    <p:sldId id="306" r:id="rId38"/>
    <p:sldId id="307" r:id="rId39"/>
    <p:sldId id="292" r:id="rId40"/>
    <p:sldId id="293" r:id="rId41"/>
    <p:sldId id="294" r:id="rId42"/>
    <p:sldId id="308" r:id="rId43"/>
    <p:sldId id="296" r:id="rId44"/>
    <p:sldId id="297" r:id="rId45"/>
    <p:sldId id="298" r:id="rId46"/>
    <p:sldId id="299" r:id="rId47"/>
    <p:sldId id="303" r:id="rId48"/>
    <p:sldId id="304" r:id="rId49"/>
    <p:sldId id="309" r:id="rId50"/>
    <p:sldId id="310" r:id="rId51"/>
    <p:sldId id="305" r:id="rId5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19" autoAdjust="0"/>
    <p:restoredTop sz="94646"/>
  </p:normalViewPr>
  <p:slideViewPr>
    <p:cSldViewPr>
      <p:cViewPr varScale="1">
        <p:scale>
          <a:sx n="64" d="100"/>
          <a:sy n="64" d="100"/>
        </p:scale>
        <p:origin x="1094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microsoft.com/office/2016/11/relationships/changesInfo" Target="changesInfos/changesInfo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aopei Liu" userId="e8192d637d4372f8" providerId="LiveId" clId="{897C1A6F-BF80-D64A-A785-83ACDCDBC066}"/>
    <pc:docChg chg="modSld">
      <pc:chgData name="Xiaopei Liu" userId="e8192d637d4372f8" providerId="LiveId" clId="{897C1A6F-BF80-D64A-A785-83ACDCDBC066}" dt="2019-09-22T17:14:08.529" v="26" actId="20577"/>
      <pc:docMkLst>
        <pc:docMk/>
      </pc:docMkLst>
      <pc:sldChg chg="modSp">
        <pc:chgData name="Xiaopei Liu" userId="e8192d637d4372f8" providerId="LiveId" clId="{897C1A6F-BF80-D64A-A785-83ACDCDBC066}" dt="2019-09-22T17:09:17.324" v="16" actId="113"/>
        <pc:sldMkLst>
          <pc:docMk/>
          <pc:sldMk cId="2944898461" sldId="294"/>
        </pc:sldMkLst>
        <pc:spChg chg="mod">
          <ac:chgData name="Xiaopei Liu" userId="e8192d637d4372f8" providerId="LiveId" clId="{897C1A6F-BF80-D64A-A785-83ACDCDBC066}" dt="2019-09-22T17:09:17.324" v="16" actId="113"/>
          <ac:spMkLst>
            <pc:docMk/>
            <pc:sldMk cId="2944898461" sldId="294"/>
            <ac:spMk id="6" creationId="{00000000-0000-0000-0000-000000000000}"/>
          </ac:spMkLst>
        </pc:spChg>
      </pc:sldChg>
      <pc:sldChg chg="modSp">
        <pc:chgData name="Xiaopei Liu" userId="e8192d637d4372f8" providerId="LiveId" clId="{897C1A6F-BF80-D64A-A785-83ACDCDBC066}" dt="2019-09-22T17:14:08.529" v="26" actId="20577"/>
        <pc:sldMkLst>
          <pc:docMk/>
          <pc:sldMk cId="4170823451" sldId="305"/>
        </pc:sldMkLst>
        <pc:spChg chg="mod">
          <ac:chgData name="Xiaopei Liu" userId="e8192d637d4372f8" providerId="LiveId" clId="{897C1A6F-BF80-D64A-A785-83ACDCDBC066}" dt="2019-09-22T17:13:40.203" v="24" actId="20577"/>
          <ac:spMkLst>
            <pc:docMk/>
            <pc:sldMk cId="4170823451" sldId="305"/>
            <ac:spMk id="3" creationId="{00000000-0000-0000-0000-000000000000}"/>
          </ac:spMkLst>
        </pc:spChg>
        <pc:spChg chg="mod">
          <ac:chgData name="Xiaopei Liu" userId="e8192d637d4372f8" providerId="LiveId" clId="{897C1A6F-BF80-D64A-A785-83ACDCDBC066}" dt="2019-09-22T17:14:08.529" v="26" actId="20577"/>
          <ac:spMkLst>
            <pc:docMk/>
            <pc:sldMk cId="4170823451" sldId="305"/>
            <ac:spMk id="6" creationId="{00000000-0000-0000-0000-000000000000}"/>
          </ac:spMkLst>
        </pc:spChg>
      </pc:sldChg>
      <pc:sldChg chg="modSp">
        <pc:chgData name="Xiaopei Liu" userId="e8192d637d4372f8" providerId="LiveId" clId="{897C1A6F-BF80-D64A-A785-83ACDCDBC066}" dt="2019-09-22T17:07:40.353" v="10" actId="14100"/>
        <pc:sldMkLst>
          <pc:docMk/>
          <pc:sldMk cId="3385809755" sldId="307"/>
        </pc:sldMkLst>
        <pc:spChg chg="mod">
          <ac:chgData name="Xiaopei Liu" userId="e8192d637d4372f8" providerId="LiveId" clId="{897C1A6F-BF80-D64A-A785-83ACDCDBC066}" dt="2019-09-22T17:07:36.424" v="9" actId="1076"/>
          <ac:spMkLst>
            <pc:docMk/>
            <pc:sldMk cId="3385809755" sldId="307"/>
            <ac:spMk id="5" creationId="{00000000-0000-0000-0000-000000000000}"/>
          </ac:spMkLst>
        </pc:spChg>
        <pc:spChg chg="mod">
          <ac:chgData name="Xiaopei Liu" userId="e8192d637d4372f8" providerId="LiveId" clId="{897C1A6F-BF80-D64A-A785-83ACDCDBC066}" dt="2019-09-22T17:07:40.353" v="10" actId="14100"/>
          <ac:spMkLst>
            <pc:docMk/>
            <pc:sldMk cId="3385809755" sldId="307"/>
            <ac:spMk id="6" creationId="{00000000-0000-0000-0000-000000000000}"/>
          </ac:spMkLst>
        </pc:spChg>
      </pc:sldChg>
      <pc:sldChg chg="modSp">
        <pc:chgData name="Xiaopei Liu" userId="e8192d637d4372f8" providerId="LiveId" clId="{897C1A6F-BF80-D64A-A785-83ACDCDBC066}" dt="2019-09-22T17:13:09.444" v="18" actId="20577"/>
        <pc:sldMkLst>
          <pc:docMk/>
          <pc:sldMk cId="2874449639" sldId="310"/>
        </pc:sldMkLst>
        <pc:spChg chg="mod">
          <ac:chgData name="Xiaopei Liu" userId="e8192d637d4372f8" providerId="LiveId" clId="{897C1A6F-BF80-D64A-A785-83ACDCDBC066}" dt="2019-09-22T17:13:09.444" v="18" actId="20577"/>
          <ac:spMkLst>
            <pc:docMk/>
            <pc:sldMk cId="2874449639" sldId="310"/>
            <ac:spMk id="5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A80B69-4E0D-4082-AD0D-6E369B30B79E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4C96E5-E2DE-4808-8FE1-A37165B8E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395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4C96E5-E2DE-4808-8FE1-A37165B8E20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33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9946A-0BF0-45B5-B93D-37E14935A9C1}" type="datetime1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655A6-5C59-4FE0-8166-C66FC2A01ADE}" type="datetime1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5FF4-2B57-4715-AA1B-E64048D1CBC7}" type="datetime1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D46F-F897-4148-BC3C-98206B9DA245}" type="datetime1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8E184-B502-4E1F-A638-A84CC7FA963F}" type="datetime1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E129D-7953-4AFB-BCFF-B94FCB4932DD}" type="datetime1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2D5B-2641-40EA-967D-6532F2C5B96B}" type="datetime1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7563E-B5D4-4BA7-8987-6B272D43822D}" type="datetime1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F918-9EC1-44C4-880B-2DACCB63AB81}" type="datetime1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40D91-2796-4CA3-8ED8-3311A4FA07CA}" type="datetime1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B684-7E97-428E-81D5-F067ED77ADB4}" type="datetime1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B568D-75A8-4D7E-80A8-9DB492948377}" type="datetime1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7.w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7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CS100 </a:t>
            </a:r>
            <a:br>
              <a:rPr lang="en-US" b="1" dirty="0"/>
            </a:br>
            <a:r>
              <a:rPr lang="en-US" b="1" dirty="0"/>
              <a:t>Introduction to Programming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Lecture 7. Arrays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851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02630"/>
            <a:ext cx="8229600" cy="706090"/>
          </a:xfrm>
        </p:spPr>
        <p:txBody>
          <a:bodyPr>
            <a:normAutofit/>
          </a:bodyPr>
          <a:lstStyle/>
          <a:p>
            <a:r>
              <a:rPr lang="en-US" sz="3600" b="1" dirty="0"/>
              <a:t>Traversing an Array </a:t>
            </a:r>
            <a:r>
              <a:rPr lang="en-US" sz="3600" dirty="0"/>
              <a:t>– find maximum value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6084168" y="3281788"/>
            <a:ext cx="2448272" cy="1371348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b="1" dirty="0"/>
              <a:t>Output: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Enter 10 numbers: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i="1" u="sng" dirty="0">
                <a:solidFill>
                  <a:srgbClr val="FF0000"/>
                </a:solidFill>
              </a:rPr>
              <a:t>4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u="sng" dirty="0">
                <a:solidFill>
                  <a:srgbClr val="FF0000"/>
                </a:solidFill>
              </a:rPr>
              <a:t>3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u="sng" dirty="0">
                <a:solidFill>
                  <a:srgbClr val="FF0000"/>
                </a:solidFill>
              </a:rPr>
              <a:t>8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u="sng" dirty="0">
                <a:solidFill>
                  <a:srgbClr val="FF0000"/>
                </a:solidFill>
              </a:rPr>
              <a:t>9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u="sng" dirty="0">
                <a:solidFill>
                  <a:srgbClr val="FF0000"/>
                </a:solidFill>
              </a:rPr>
              <a:t>15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u="sng" dirty="0">
                <a:solidFill>
                  <a:srgbClr val="FF0000"/>
                </a:solidFill>
              </a:rPr>
              <a:t>25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u="sng" dirty="0">
                <a:solidFill>
                  <a:srgbClr val="FF0000"/>
                </a:solidFill>
              </a:rPr>
              <a:t>3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u="sng" dirty="0">
                <a:solidFill>
                  <a:srgbClr val="FF0000"/>
                </a:solidFill>
              </a:rPr>
              <a:t>6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u="sng" dirty="0">
                <a:solidFill>
                  <a:srgbClr val="FF0000"/>
                </a:solidFill>
              </a:rPr>
              <a:t>7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u="sng" dirty="0">
                <a:solidFill>
                  <a:srgbClr val="FF0000"/>
                </a:solidFill>
              </a:rPr>
              <a:t>9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The max value is 25.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577" y="5067559"/>
            <a:ext cx="5739952" cy="160180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1560" y="836712"/>
            <a:ext cx="7221969" cy="48013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/* This example shows how to find the largest value in          an array of numbers. */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main(void)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defTabSz="365760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max,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numArray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[10];	</a:t>
            </a:r>
          </a:p>
          <a:p>
            <a:pPr defTabSz="365760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max = -1; </a:t>
            </a:r>
          </a:p>
          <a:p>
            <a:pPr defTabSz="365760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(“Enter 10 numbers: \n”);</a:t>
            </a:r>
          </a:p>
          <a:p>
            <a:pPr defTabSz="365760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for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 10;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pPr defTabSz="365760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(“%d”,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numArray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[index]);</a:t>
            </a:r>
          </a:p>
          <a:p>
            <a:pPr defTabSz="365760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for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 10;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defTabSz="365760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if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numArray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&gt; max)</a:t>
            </a:r>
          </a:p>
          <a:p>
            <a:pPr defTabSz="365760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	max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numArray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defTabSz="365760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defTabSz="365760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(“The max value is %d.\n”, max);</a:t>
            </a:r>
          </a:p>
          <a:p>
            <a:pPr defTabSz="365760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return 0;</a:t>
            </a:r>
          </a:p>
          <a:p>
            <a:pPr defTabSz="365760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70180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850106"/>
          </a:xfrm>
        </p:spPr>
        <p:txBody>
          <a:bodyPr>
            <a:normAutofit/>
          </a:bodyPr>
          <a:lstStyle/>
          <a:p>
            <a:r>
              <a:rPr lang="en-US" sz="4000" b="1" dirty="0"/>
              <a:t>Pointers and Arrays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472608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The array name is really a </a:t>
            </a:r>
            <a:r>
              <a:rPr lang="en-US" sz="2800" b="1" dirty="0">
                <a:solidFill>
                  <a:srgbClr val="FF0000"/>
                </a:solidFill>
              </a:rPr>
              <a:t>pointer constant</a:t>
            </a:r>
            <a:r>
              <a:rPr lang="en-US" sz="2800" dirty="0"/>
              <a:t>:</a:t>
            </a:r>
          </a:p>
          <a:p>
            <a:pPr marL="457200" lvl="1" indent="0">
              <a:buNone/>
            </a:pPr>
            <a:r>
              <a:rPr lang="en-US" sz="2400" dirty="0"/>
              <a:t>e.g. </a:t>
            </a:r>
            <a:r>
              <a:rPr lang="en-US" sz="2400" dirty="0" err="1"/>
              <a:t>int</a:t>
            </a:r>
            <a:r>
              <a:rPr lang="en-US" sz="2400" dirty="0"/>
              <a:t> days[12];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If an integer is represented by 2 bytes and the array </a:t>
            </a:r>
            <a:r>
              <a:rPr lang="en-US" sz="2800" b="1" dirty="0">
                <a:solidFill>
                  <a:srgbClr val="0000FF"/>
                </a:solidFill>
              </a:rPr>
              <a:t>days</a:t>
            </a:r>
            <a:r>
              <a:rPr lang="en-US" sz="2800" dirty="0"/>
              <a:t> begins at memory location </a:t>
            </a:r>
            <a:r>
              <a:rPr lang="en-US" sz="2800" b="1" dirty="0">
                <a:solidFill>
                  <a:srgbClr val="0000FF"/>
                </a:solidFill>
              </a:rPr>
              <a:t>1021</a:t>
            </a:r>
            <a:r>
              <a:rPr lang="en-US" sz="2800" dirty="0"/>
              <a:t>, the above figure shows the layout of the array.</a:t>
            </a:r>
          </a:p>
          <a:p>
            <a:endParaRPr lang="en-US" sz="1800" dirty="0"/>
          </a:p>
          <a:p>
            <a:r>
              <a:rPr lang="en-US" sz="2800" dirty="0"/>
              <a:t>Address of an array element: e.g. </a:t>
            </a:r>
            <a:r>
              <a:rPr lang="en-US" sz="2800" dirty="0" err="1"/>
              <a:t>int</a:t>
            </a:r>
            <a:r>
              <a:rPr lang="en-US" sz="2800" dirty="0"/>
              <a:t> h[5];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>
                <a:solidFill>
                  <a:srgbClr val="0000FF"/>
                </a:solidFill>
              </a:rPr>
              <a:t>&amp;h[0]</a:t>
            </a:r>
            <a:r>
              <a:rPr lang="en-US" sz="2800" dirty="0"/>
              <a:t> is the address of the </a:t>
            </a:r>
            <a:r>
              <a:rPr lang="en-US" sz="2800" dirty="0">
                <a:solidFill>
                  <a:srgbClr val="0000FF"/>
                </a:solidFill>
              </a:rPr>
              <a:t>1st</a:t>
            </a:r>
            <a:r>
              <a:rPr lang="en-US" sz="2800" dirty="0"/>
              <a:t> element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>
                <a:solidFill>
                  <a:srgbClr val="0000FF"/>
                </a:solidFill>
              </a:rPr>
              <a:t>&amp;h[</a:t>
            </a:r>
            <a:r>
              <a:rPr lang="en-US" sz="2800" dirty="0" err="1">
                <a:solidFill>
                  <a:srgbClr val="0000FF"/>
                </a:solidFill>
              </a:rPr>
              <a:t>i</a:t>
            </a:r>
            <a:r>
              <a:rPr lang="en-US" sz="2800" dirty="0">
                <a:solidFill>
                  <a:srgbClr val="0000FF"/>
                </a:solidFill>
              </a:rPr>
              <a:t>]</a:t>
            </a:r>
            <a:r>
              <a:rPr lang="en-US" sz="2800" dirty="0"/>
              <a:t> is the address of the </a:t>
            </a:r>
            <a:r>
              <a:rPr lang="en-US" sz="2800" dirty="0">
                <a:solidFill>
                  <a:srgbClr val="0000FF"/>
                </a:solidFill>
              </a:rPr>
              <a:t>(i+1)</a:t>
            </a:r>
            <a:r>
              <a:rPr lang="en-US" altLang="zh-CN" sz="2800" dirty="0">
                <a:solidFill>
                  <a:srgbClr val="0000FF"/>
                </a:solidFill>
              </a:rPr>
              <a:t>-</a:t>
            </a:r>
            <a:r>
              <a:rPr lang="en-US" sz="2800" dirty="0" err="1">
                <a:solidFill>
                  <a:srgbClr val="0000FF"/>
                </a:solidFill>
              </a:rPr>
              <a:t>th</a:t>
            </a:r>
            <a:r>
              <a:rPr lang="en-US" sz="2800" dirty="0"/>
              <a:t> element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879224"/>
            <a:ext cx="7132320" cy="1290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300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en-US" sz="4000" b="1" dirty="0"/>
              <a:t>Pointers and Arrays</a:t>
            </a:r>
            <a:endParaRPr 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5184576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Thus, </a:t>
            </a:r>
            <a:r>
              <a:rPr lang="en-US" sz="2800" b="1" dirty="0"/>
              <a:t>days</a:t>
            </a:r>
            <a:r>
              <a:rPr lang="en-US" sz="2800" dirty="0"/>
              <a:t>, the </a:t>
            </a:r>
            <a:r>
              <a:rPr lang="en-US" sz="2800" dirty="0">
                <a:solidFill>
                  <a:srgbClr val="0000FF"/>
                </a:solidFill>
              </a:rPr>
              <a:t>array name by itself</a:t>
            </a:r>
            <a:r>
              <a:rPr lang="en-US" sz="2800" dirty="0"/>
              <a:t>, is really the </a:t>
            </a:r>
            <a:r>
              <a:rPr lang="en-US" sz="2800" b="1" dirty="0">
                <a:solidFill>
                  <a:srgbClr val="FF0000"/>
                </a:solidFill>
              </a:rPr>
              <a:t>address (or pointer)</a:t>
            </a:r>
            <a:r>
              <a:rPr lang="en-US" sz="2800" dirty="0"/>
              <a:t> of the </a:t>
            </a:r>
            <a:r>
              <a:rPr lang="en-US" sz="2800" dirty="0">
                <a:solidFill>
                  <a:srgbClr val="0000FF"/>
                </a:solidFill>
              </a:rPr>
              <a:t>1st element of the array</a:t>
            </a:r>
            <a:r>
              <a:rPr lang="en-US" sz="2800" dirty="0"/>
              <a:t>, e.g. when using the array of </a:t>
            </a:r>
            <a:r>
              <a:rPr lang="en-US" sz="2800" dirty="0" err="1">
                <a:solidFill>
                  <a:srgbClr val="FF0000"/>
                </a:solidFill>
              </a:rPr>
              <a:t>int</a:t>
            </a:r>
            <a:r>
              <a:rPr lang="en-US" sz="2800" dirty="0">
                <a:solidFill>
                  <a:srgbClr val="FF0000"/>
                </a:solidFill>
              </a:rPr>
              <a:t> days[12]</a:t>
            </a:r>
            <a:r>
              <a:rPr lang="en-US" sz="2800" dirty="0"/>
              <a:t>, the following expressions are all true: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days == &amp;days[0]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*days == days[0]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days + 1 == &amp;days[1]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*(days + 1) == days[1]</a:t>
            </a:r>
          </a:p>
          <a:p>
            <a:pPr marL="0" indent="0">
              <a:buNone/>
            </a:pP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/>
              <a:t>You cannot change the value of the array name, because it is a </a:t>
            </a:r>
            <a:r>
              <a:rPr lang="en-US" sz="2800" b="1" dirty="0">
                <a:solidFill>
                  <a:srgbClr val="0000FF"/>
                </a:solidFill>
              </a:rPr>
              <a:t>pointer constant</a:t>
            </a:r>
            <a:r>
              <a:rPr lang="en-US" sz="2800" dirty="0"/>
              <a:t>, </a:t>
            </a:r>
            <a:r>
              <a:rPr lang="en-US" sz="2800" b="1" dirty="0">
                <a:solidFill>
                  <a:srgbClr val="FF0000"/>
                </a:solidFill>
              </a:rPr>
              <a:t>not a pointer variable</a:t>
            </a:r>
            <a:r>
              <a:rPr lang="en-US" sz="2800" dirty="0"/>
              <a:t>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days += 5; 	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invalid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days++;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// invalid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75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1196" y="404664"/>
            <a:ext cx="8229600" cy="706090"/>
          </a:xfrm>
        </p:spPr>
        <p:txBody>
          <a:bodyPr>
            <a:normAutofit/>
          </a:bodyPr>
          <a:lstStyle/>
          <a:p>
            <a:r>
              <a:rPr lang="en-US" sz="4000" b="1" dirty="0"/>
              <a:t>Pointers and Arrays</a:t>
            </a:r>
            <a:endParaRPr 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196" y="1196752"/>
            <a:ext cx="8229600" cy="9361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A </a:t>
            </a:r>
            <a:r>
              <a:rPr lang="en-US" sz="2800" b="1" i="1" u="sng" dirty="0">
                <a:solidFill>
                  <a:srgbClr val="FF0000"/>
                </a:solidFill>
              </a:rPr>
              <a:t>pointer variable</a:t>
            </a:r>
            <a:r>
              <a:rPr lang="en-US" sz="2800" dirty="0"/>
              <a:t> can take on different addresses, but an array cannot: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11560" y="2348880"/>
            <a:ext cx="7848872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/* pointer arithmetic */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#define MTHS 12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main(void)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defTabSz="365760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days[MTHS] = {31,28,31,30,31,30,31,31,30,31,30,31};</a:t>
            </a:r>
          </a:p>
          <a:p>
            <a:pPr defTabSz="365760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day_ptr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			</a:t>
            </a:r>
          </a:p>
          <a:p>
            <a:pPr defTabSz="365760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day_ptr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days;		/* points to the first element */</a:t>
            </a:r>
          </a:p>
          <a:p>
            <a:pPr defTabSz="365760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day_ptr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&amp;days[3];	/* points to the fourth element */</a:t>
            </a:r>
          </a:p>
          <a:p>
            <a:pPr defTabSz="365760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day_ptr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+= 3;			/* points to the seventh element */</a:t>
            </a:r>
          </a:p>
          <a:p>
            <a:pPr defTabSz="365760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day_ptr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--;				/* points to the sixth element */</a:t>
            </a:r>
          </a:p>
          <a:p>
            <a:pPr defTabSz="365760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return 0;</a:t>
            </a:r>
          </a:p>
          <a:p>
            <a:pPr defTabSz="365760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71984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en-US" sz="4000" b="1" dirty="0"/>
              <a:t>Pointers and Arrays</a:t>
            </a:r>
            <a:endParaRPr lang="en-US" sz="4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80" y="1916832"/>
            <a:ext cx="8280920" cy="369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568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Pointer – Finding Maximum Number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6140742" y="3404322"/>
            <a:ext cx="2448272" cy="1371348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b="1" dirty="0"/>
              <a:t>Output: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Enter 10 numbers: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i="1" u="sng" dirty="0">
                <a:solidFill>
                  <a:srgbClr val="FF0000"/>
                </a:solidFill>
              </a:rPr>
              <a:t>4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u="sng" dirty="0">
                <a:solidFill>
                  <a:srgbClr val="FF0000"/>
                </a:solidFill>
              </a:rPr>
              <a:t>3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u="sng" dirty="0">
                <a:solidFill>
                  <a:srgbClr val="FF0000"/>
                </a:solidFill>
              </a:rPr>
              <a:t>8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u="sng" dirty="0">
                <a:solidFill>
                  <a:srgbClr val="FF0000"/>
                </a:solidFill>
              </a:rPr>
              <a:t>9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u="sng" dirty="0">
                <a:solidFill>
                  <a:srgbClr val="FF0000"/>
                </a:solidFill>
              </a:rPr>
              <a:t>15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u="sng" dirty="0">
                <a:solidFill>
                  <a:srgbClr val="FF0000"/>
                </a:solidFill>
              </a:rPr>
              <a:t>25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u="sng" dirty="0">
                <a:solidFill>
                  <a:srgbClr val="FF0000"/>
                </a:solidFill>
              </a:rPr>
              <a:t>3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u="sng" dirty="0">
                <a:solidFill>
                  <a:srgbClr val="FF0000"/>
                </a:solidFill>
              </a:rPr>
              <a:t>6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u="sng" dirty="0">
                <a:solidFill>
                  <a:srgbClr val="FF0000"/>
                </a:solidFill>
              </a:rPr>
              <a:t>7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u="sng" dirty="0">
                <a:solidFill>
                  <a:srgbClr val="FF0000"/>
                </a:solidFill>
              </a:rPr>
              <a:t>9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The max value is 25.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6882" y="1196752"/>
            <a:ext cx="7221969" cy="50167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main(void)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defTabSz="365760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max,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numArray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[10];	</a:t>
            </a:r>
          </a:p>
          <a:p>
            <a:pPr defTabSz="365760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(“Enter 10 numbers: \n”);</a:t>
            </a:r>
          </a:p>
          <a:p>
            <a:pPr defTabSz="365760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for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 10;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pPr defTabSz="365760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(“%d”,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numArray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defTabSz="365760"/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365760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max =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numArray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defTabSz="365760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for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1;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 10;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defTabSz="365760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if (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numArray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&gt; max)</a:t>
            </a:r>
          </a:p>
          <a:p>
            <a:pPr defTabSz="365760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	max = *(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numArray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defTabSz="365760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defTabSz="365760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(“The max value is %d.\n”, max);</a:t>
            </a:r>
          </a:p>
          <a:p>
            <a:pPr defTabSz="365760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return 0;</a:t>
            </a:r>
          </a:p>
          <a:p>
            <a:pPr defTabSz="365760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2234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8614"/>
            <a:ext cx="8229600" cy="92211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Pointer – Finding Maximum Number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6012160" y="1340768"/>
            <a:ext cx="2448272" cy="1371348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b="1" dirty="0"/>
              <a:t>Output: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Enter 10 numbers: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i="1" u="sng" dirty="0">
                <a:solidFill>
                  <a:srgbClr val="FF0000"/>
                </a:solidFill>
              </a:rPr>
              <a:t>4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u="sng" dirty="0">
                <a:solidFill>
                  <a:srgbClr val="FF0000"/>
                </a:solidFill>
              </a:rPr>
              <a:t>3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u="sng" dirty="0">
                <a:solidFill>
                  <a:srgbClr val="FF0000"/>
                </a:solidFill>
              </a:rPr>
              <a:t>8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u="sng" dirty="0">
                <a:solidFill>
                  <a:srgbClr val="FF0000"/>
                </a:solidFill>
              </a:rPr>
              <a:t>9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u="sng" dirty="0">
                <a:solidFill>
                  <a:srgbClr val="FF0000"/>
                </a:solidFill>
              </a:rPr>
              <a:t>15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u="sng" dirty="0">
                <a:solidFill>
                  <a:srgbClr val="FF0000"/>
                </a:solidFill>
              </a:rPr>
              <a:t>25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u="sng" dirty="0">
                <a:solidFill>
                  <a:srgbClr val="FF0000"/>
                </a:solidFill>
              </a:rPr>
              <a:t>3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u="sng" dirty="0">
                <a:solidFill>
                  <a:srgbClr val="FF0000"/>
                </a:solidFill>
              </a:rPr>
              <a:t>6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u="sng" dirty="0">
                <a:solidFill>
                  <a:srgbClr val="FF0000"/>
                </a:solidFill>
              </a:rPr>
              <a:t>7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u="sng" dirty="0">
                <a:solidFill>
                  <a:srgbClr val="FF0000"/>
                </a:solidFill>
              </a:rPr>
              <a:t>9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max is 25.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1520" y="817403"/>
            <a:ext cx="7221969" cy="56323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main(void) {</a:t>
            </a:r>
          </a:p>
          <a:p>
            <a:pPr defTabSz="365760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max,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numArray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[10];	</a:t>
            </a:r>
          </a:p>
          <a:p>
            <a:pPr defTabSz="365760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defTabSz="365760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numArray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defTabSz="365760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(“Enter 10 numbers: \n”);</a:t>
            </a:r>
          </a:p>
          <a:p>
            <a:pPr defTabSz="365760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for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 10;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pPr defTabSz="365760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(“%d”, 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defTabSz="365760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numArray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defTabSz="365760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max =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defTabSz="365760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for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1;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 10;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++) {  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find the max</a:t>
            </a:r>
          </a:p>
          <a:p>
            <a:pPr defTabSz="365760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if (*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&gt; max)</a:t>
            </a:r>
          </a:p>
          <a:p>
            <a:pPr defTabSz="365760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	max =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defTabSz="365760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defTabSz="365760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defTabSz="365760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(“max is %d.\n”, max);</a:t>
            </a:r>
          </a:p>
          <a:p>
            <a:pPr defTabSz="365760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return 0;</a:t>
            </a:r>
          </a:p>
          <a:p>
            <a:pPr defTabSz="365760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4509120"/>
            <a:ext cx="4297680" cy="165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827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r>
              <a:rPr lang="en-US" sz="4000" b="1" dirty="0"/>
              <a:t>Arrays as Function Arguments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40560"/>
          </a:xfrm>
        </p:spPr>
        <p:txBody>
          <a:bodyPr>
            <a:normAutofit lnSpcReduction="10000"/>
          </a:bodyPr>
          <a:lstStyle/>
          <a:p>
            <a:r>
              <a:rPr lang="en-US" sz="3000" dirty="0"/>
              <a:t>Any dimensional array can be passed as a function argument, e.g.</a:t>
            </a:r>
          </a:p>
          <a:p>
            <a:pPr lvl="1"/>
            <a:endParaRPr lang="en-US" sz="2600" dirty="0"/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8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</a:t>
            </a:r>
            <a:r>
              <a:rPr lang="en-US" sz="2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(table);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8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call a function */</a:t>
            </a:r>
          </a:p>
          <a:p>
            <a:pPr lvl="1"/>
            <a:endParaRPr lang="en-US" sz="26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3000" dirty="0"/>
              <a:t>    where </a:t>
            </a:r>
            <a:r>
              <a:rPr lang="en-US" sz="3000" b="1" dirty="0" err="1">
                <a:solidFill>
                  <a:srgbClr val="FF0000"/>
                </a:solidFill>
              </a:rPr>
              <a:t>fn</a:t>
            </a:r>
            <a:r>
              <a:rPr lang="en-US" sz="3000" b="1" dirty="0">
                <a:solidFill>
                  <a:srgbClr val="FF0000"/>
                </a:solidFill>
              </a:rPr>
              <a:t>()</a:t>
            </a:r>
            <a:r>
              <a:rPr lang="en-US" sz="3000" dirty="0"/>
              <a:t> is a function and </a:t>
            </a:r>
            <a:r>
              <a:rPr lang="en-US" sz="3000" b="1" dirty="0">
                <a:solidFill>
                  <a:srgbClr val="FF0000"/>
                </a:solidFill>
                <a:cs typeface="Consolas" panose="020B0609020204030204" pitchFamily="49" charset="0"/>
              </a:rPr>
              <a:t>table</a:t>
            </a:r>
            <a:r>
              <a:rPr lang="en-US" sz="3000" dirty="0"/>
              <a:t> is a 1-D array.</a:t>
            </a:r>
          </a:p>
          <a:p>
            <a:endParaRPr lang="en-US" dirty="0"/>
          </a:p>
          <a:p>
            <a:r>
              <a:rPr lang="en-US" dirty="0"/>
              <a:t>An array is passed </a:t>
            </a:r>
            <a:r>
              <a:rPr lang="en-US" b="1" u="sng" dirty="0">
                <a:solidFill>
                  <a:srgbClr val="FF0000"/>
                </a:solidFill>
              </a:rPr>
              <a:t>by reference</a:t>
            </a:r>
            <a:r>
              <a:rPr lang="en-US" dirty="0"/>
              <a:t> to a function. This means that the </a:t>
            </a:r>
            <a:r>
              <a:rPr lang="en-US" b="1" dirty="0">
                <a:solidFill>
                  <a:srgbClr val="0000FF"/>
                </a:solidFill>
              </a:rPr>
              <a:t>address</a:t>
            </a:r>
            <a:r>
              <a:rPr lang="en-US" dirty="0"/>
              <a:t> of the first element of the array is passed to the function.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519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US" sz="4000" b="1" dirty="0"/>
              <a:t>Arrays as Function Arguments</a:t>
            </a:r>
            <a:endParaRPr 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192" y="4365104"/>
            <a:ext cx="8229600" cy="208823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The prototype of the function becomes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void </a:t>
            </a:r>
            <a:r>
              <a:rPr lang="en-US" dirty="0" err="1"/>
              <a:t>fn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table[], </a:t>
            </a:r>
            <a:r>
              <a:rPr lang="en-US" dirty="0" err="1"/>
              <a:t>int</a:t>
            </a:r>
            <a:r>
              <a:rPr lang="en-US" dirty="0"/>
              <a:t> n);		</a:t>
            </a:r>
            <a:r>
              <a:rPr lang="en-US" dirty="0">
                <a:solidFill>
                  <a:srgbClr val="0000FF"/>
                </a:solidFill>
              </a:rPr>
              <a:t>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void </a:t>
            </a:r>
            <a:r>
              <a:rPr lang="en-US" dirty="0" err="1"/>
              <a:t>fn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table[TABLESIZE]);	</a:t>
            </a:r>
            <a:r>
              <a:rPr lang="en-US" dirty="0">
                <a:solidFill>
                  <a:srgbClr val="0000FF"/>
                </a:solidFill>
              </a:rPr>
              <a:t>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void </a:t>
            </a:r>
            <a:r>
              <a:rPr lang="en-US" dirty="0" err="1"/>
              <a:t>fn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*table, </a:t>
            </a:r>
            <a:r>
              <a:rPr lang="en-US" dirty="0" err="1"/>
              <a:t>int</a:t>
            </a:r>
            <a:r>
              <a:rPr lang="en-US" dirty="0"/>
              <a:t> n);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67543" y="1124744"/>
            <a:ext cx="3379305" cy="158417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2400" dirty="0">
                <a:cs typeface="Consolas" panose="020B0609020204030204" pitchFamily="49" charset="0"/>
              </a:rPr>
              <a:t>void </a:t>
            </a:r>
            <a:r>
              <a:rPr lang="en-US" sz="2400" dirty="0" err="1">
                <a:cs typeface="Consolas" panose="020B0609020204030204" pitchFamily="49" charset="0"/>
              </a:rPr>
              <a:t>fn</a:t>
            </a:r>
            <a:r>
              <a:rPr lang="en-US" sz="2400" dirty="0">
                <a:cs typeface="Consolas" panose="020B0609020204030204" pitchFamily="49" charset="0"/>
              </a:rPr>
              <a:t>(</a:t>
            </a:r>
            <a:r>
              <a:rPr lang="en-US" sz="2400" dirty="0" err="1">
                <a:cs typeface="Consolas" panose="020B0609020204030204" pitchFamily="49" charset="0"/>
              </a:rPr>
              <a:t>int</a:t>
            </a:r>
            <a:r>
              <a:rPr lang="en-US" sz="2400" dirty="0"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cs typeface="Consolas" panose="020B0609020204030204" pitchFamily="49" charset="0"/>
              </a:rPr>
              <a:t>table[]</a:t>
            </a:r>
            <a:r>
              <a:rPr lang="en-US" sz="2400" dirty="0">
                <a:cs typeface="Consolas" panose="020B0609020204030204" pitchFamily="49" charset="0"/>
              </a:rPr>
              <a:t>, </a:t>
            </a:r>
            <a:r>
              <a:rPr lang="en-US" sz="2400" dirty="0" err="1">
                <a:cs typeface="Consolas" panose="020B0609020204030204" pitchFamily="49" charset="0"/>
              </a:rPr>
              <a:t>int</a:t>
            </a:r>
            <a:r>
              <a:rPr lang="en-US" sz="2400" dirty="0">
                <a:cs typeface="Consolas" panose="020B0609020204030204" pitchFamily="49" charset="0"/>
              </a:rPr>
              <a:t> n)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2400" dirty="0">
                <a:cs typeface="Consolas" panose="020B0609020204030204" pitchFamily="49" charset="0"/>
              </a:rPr>
              <a:t>{</a:t>
            </a:r>
          </a:p>
          <a:p>
            <a:pPr marL="0" indent="0" defTabSz="274320">
              <a:spcBef>
                <a:spcPts val="0"/>
              </a:spcBef>
              <a:buFont typeface="Arial" pitchFamily="34" charset="0"/>
              <a:buNone/>
            </a:pPr>
            <a:r>
              <a:rPr lang="en-US" sz="2400" dirty="0">
                <a:cs typeface="Consolas" panose="020B0609020204030204" pitchFamily="49" charset="0"/>
              </a:rPr>
              <a:t>	……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2400" dirty="0"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499992" y="1134332"/>
            <a:ext cx="3744416" cy="15745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2400" dirty="0">
                <a:cs typeface="Consolas" panose="020B0609020204030204" pitchFamily="49" charset="0"/>
              </a:rPr>
              <a:t>void </a:t>
            </a:r>
            <a:r>
              <a:rPr lang="en-US" sz="2400" dirty="0" err="1">
                <a:cs typeface="Consolas" panose="020B0609020204030204" pitchFamily="49" charset="0"/>
              </a:rPr>
              <a:t>fn</a:t>
            </a:r>
            <a:r>
              <a:rPr lang="en-US" sz="2400" dirty="0">
                <a:cs typeface="Consolas" panose="020B0609020204030204" pitchFamily="49" charset="0"/>
              </a:rPr>
              <a:t>(</a:t>
            </a:r>
            <a:r>
              <a:rPr lang="en-US" sz="2400" dirty="0" err="1">
                <a:cs typeface="Consolas" panose="020B0609020204030204" pitchFamily="49" charset="0"/>
              </a:rPr>
              <a:t>int</a:t>
            </a:r>
            <a:r>
              <a:rPr lang="en-US" sz="2400" dirty="0"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cs typeface="Consolas" panose="020B0609020204030204" pitchFamily="49" charset="0"/>
              </a:rPr>
              <a:t>table[TABLESIZE]</a:t>
            </a:r>
            <a:r>
              <a:rPr lang="en-US" sz="2400" dirty="0">
                <a:cs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2400" dirty="0">
                <a:cs typeface="Consolas" panose="020B0609020204030204" pitchFamily="49" charset="0"/>
              </a:rPr>
              <a:t>{</a:t>
            </a:r>
          </a:p>
          <a:p>
            <a:pPr marL="0" indent="0" defTabSz="274320">
              <a:spcBef>
                <a:spcPts val="0"/>
              </a:spcBef>
              <a:buFont typeface="Arial" pitchFamily="34" charset="0"/>
              <a:buNone/>
            </a:pPr>
            <a:r>
              <a:rPr lang="en-US" sz="2400" dirty="0">
                <a:cs typeface="Consolas" panose="020B0609020204030204" pitchFamily="49" charset="0"/>
              </a:rPr>
              <a:t>	……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2400" dirty="0"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2221707" y="2780928"/>
            <a:ext cx="3384376" cy="15121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2400" dirty="0">
                <a:cs typeface="Consolas" panose="020B0609020204030204" pitchFamily="49" charset="0"/>
              </a:rPr>
              <a:t>void </a:t>
            </a:r>
            <a:r>
              <a:rPr lang="en-US" sz="2400" dirty="0" err="1">
                <a:cs typeface="Consolas" panose="020B0609020204030204" pitchFamily="49" charset="0"/>
              </a:rPr>
              <a:t>fn</a:t>
            </a:r>
            <a:r>
              <a:rPr lang="en-US" sz="2400" dirty="0">
                <a:cs typeface="Consolas" panose="020B0609020204030204" pitchFamily="49" charset="0"/>
              </a:rPr>
              <a:t>(</a:t>
            </a:r>
            <a:r>
              <a:rPr lang="en-US" sz="2400" dirty="0" err="1">
                <a:cs typeface="Consolas" panose="020B0609020204030204" pitchFamily="49" charset="0"/>
              </a:rPr>
              <a:t>int</a:t>
            </a:r>
            <a:r>
              <a:rPr lang="en-US" sz="2400" dirty="0"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cs typeface="Consolas" panose="020B0609020204030204" pitchFamily="49" charset="0"/>
              </a:rPr>
              <a:t>*</a:t>
            </a:r>
            <a:r>
              <a:rPr lang="en-US" sz="2400" b="1" dirty="0">
                <a:solidFill>
                  <a:srgbClr val="FF0000"/>
                </a:solidFill>
                <a:cs typeface="Consolas" panose="020B0609020204030204" pitchFamily="49" charset="0"/>
              </a:rPr>
              <a:t>table</a:t>
            </a:r>
            <a:r>
              <a:rPr lang="en-US" sz="2400" dirty="0">
                <a:cs typeface="Consolas" panose="020B0609020204030204" pitchFamily="49" charset="0"/>
              </a:rPr>
              <a:t>, </a:t>
            </a:r>
            <a:r>
              <a:rPr lang="en-US" sz="2400" dirty="0" err="1">
                <a:cs typeface="Consolas" panose="020B0609020204030204" pitchFamily="49" charset="0"/>
              </a:rPr>
              <a:t>int</a:t>
            </a:r>
            <a:r>
              <a:rPr lang="en-US" sz="2400" dirty="0">
                <a:cs typeface="Consolas" panose="020B0609020204030204" pitchFamily="49" charset="0"/>
              </a:rPr>
              <a:t> n)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2400" dirty="0">
                <a:cs typeface="Consolas" panose="020B0609020204030204" pitchFamily="49" charset="0"/>
              </a:rPr>
              <a:t>{</a:t>
            </a:r>
          </a:p>
          <a:p>
            <a:pPr marL="0" indent="0" defTabSz="274320">
              <a:spcBef>
                <a:spcPts val="0"/>
              </a:spcBef>
              <a:buFont typeface="Arial" pitchFamily="34" charset="0"/>
              <a:buNone/>
            </a:pPr>
            <a:r>
              <a:rPr lang="en-US" sz="2400" dirty="0">
                <a:cs typeface="Consolas" panose="020B0609020204030204" pitchFamily="49" charset="0"/>
              </a:rPr>
              <a:t>	……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2400" dirty="0"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15768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US" sz="3600" b="1" dirty="0"/>
              <a:t>Passing an Array as a Function Argument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364088" y="1079788"/>
            <a:ext cx="3384376" cy="1371348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b="1" dirty="0"/>
              <a:t>Output: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Enter the number of values: </a:t>
            </a:r>
            <a:r>
              <a:rPr lang="en-US" sz="2000" b="1" i="1" u="sng" dirty="0">
                <a:solidFill>
                  <a:srgbClr val="FF0000"/>
                </a:solidFill>
              </a:rPr>
              <a:t>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Enter 5 values: </a:t>
            </a:r>
            <a:r>
              <a:rPr lang="en-US" sz="2000" b="1" i="1" u="sng" dirty="0">
                <a:solidFill>
                  <a:srgbClr val="FF0000"/>
                </a:solidFill>
              </a:rPr>
              <a:t>1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u="sng" dirty="0">
                <a:solidFill>
                  <a:srgbClr val="FF0000"/>
                </a:solidFill>
              </a:rPr>
              <a:t>2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u="sng" dirty="0">
                <a:solidFill>
                  <a:srgbClr val="FF0000"/>
                </a:solidFill>
              </a:rPr>
              <a:t>3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u="sng" dirty="0">
                <a:solidFill>
                  <a:srgbClr val="FF0000"/>
                </a:solidFill>
              </a:rPr>
              <a:t>4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u="sng" dirty="0">
                <a:solidFill>
                  <a:srgbClr val="FF0000"/>
                </a:solidFill>
              </a:rPr>
              <a:t>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The max value is 5.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3" y="1047309"/>
            <a:ext cx="7221969" cy="5324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maximum(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table[]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n);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main(void)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defTabSz="365760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max,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n;</a:t>
            </a:r>
          </a:p>
          <a:p>
            <a:pPr defTabSz="365760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numArray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[10];	</a:t>
            </a:r>
          </a:p>
          <a:p>
            <a:pPr defTabSz="365760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(“Enter the number of values:”);</a:t>
            </a:r>
          </a:p>
          <a:p>
            <a:pPr defTabSz="365760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(“%d”, &amp;n);</a:t>
            </a:r>
          </a:p>
          <a:p>
            <a:pPr defTabSz="365760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(“Enter %d values: ”, n);</a:t>
            </a:r>
          </a:p>
          <a:p>
            <a:pPr defTabSz="365760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for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 n;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pPr defTabSz="365760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(“%d”, &amp;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numArray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</a:p>
          <a:p>
            <a:pPr defTabSz="365760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 = maximum(</a:t>
            </a:r>
            <a:r>
              <a:rPr lang="en-US" sz="20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numArray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n);</a:t>
            </a:r>
          </a:p>
          <a:p>
            <a:pPr defTabSz="365760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(“The max value is %d.\n”, max);</a:t>
            </a:r>
          </a:p>
          <a:p>
            <a:pPr defTabSz="365760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return 0;</a:t>
            </a:r>
          </a:p>
          <a:p>
            <a:pPr defTabSz="365760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9695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5675" y="274638"/>
            <a:ext cx="8229600" cy="778098"/>
          </a:xfrm>
        </p:spPr>
        <p:txBody>
          <a:bodyPr>
            <a:normAutofit/>
          </a:bodyPr>
          <a:lstStyle/>
          <a:p>
            <a:r>
              <a:rPr lang="en-US" sz="4000" b="1" dirty="0"/>
              <a:t>What Is an Array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035" y="3933056"/>
            <a:ext cx="7040880" cy="2582059"/>
          </a:xfrm>
          <a:prstGeom prst="rect">
            <a:avLst/>
          </a:prstGeom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515675" y="1052736"/>
            <a:ext cx="8229600" cy="3168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800" dirty="0"/>
              <a:t>An </a:t>
            </a:r>
            <a:r>
              <a:rPr lang="en-US" sz="2800" b="1" dirty="0">
                <a:solidFill>
                  <a:srgbClr val="FF0000"/>
                </a:solidFill>
              </a:rPr>
              <a:t>array</a:t>
            </a:r>
            <a:r>
              <a:rPr lang="en-US" sz="2800" dirty="0"/>
              <a:t> is a list of values with the same data type. Each value is stored at a specific, numbered position in the array.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An array uses an </a:t>
            </a:r>
            <a:r>
              <a:rPr lang="en-US" sz="2800" dirty="0">
                <a:solidFill>
                  <a:srgbClr val="FF0000"/>
                </a:solidFill>
              </a:rPr>
              <a:t>integer</a:t>
            </a:r>
            <a:r>
              <a:rPr lang="en-US" sz="2800" dirty="0"/>
              <a:t> called </a:t>
            </a:r>
            <a:r>
              <a:rPr lang="en-US" sz="2800" b="1" dirty="0">
                <a:solidFill>
                  <a:srgbClr val="FF0000"/>
                </a:solidFill>
              </a:rPr>
              <a:t>index</a:t>
            </a:r>
            <a:r>
              <a:rPr lang="en-US" sz="2800" dirty="0"/>
              <a:t> to reference an element in the array.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The size of an array is </a:t>
            </a:r>
            <a:r>
              <a:rPr lang="en-US" sz="2800" b="1" u="sng" dirty="0"/>
              <a:t>fixed once it is created</a:t>
            </a:r>
            <a:r>
              <a:rPr lang="en-US" sz="2800" dirty="0"/>
              <a:t>.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Index always starts with </a:t>
            </a:r>
            <a:r>
              <a:rPr lang="en-US" sz="2800" b="1" dirty="0">
                <a:solidFill>
                  <a:srgbClr val="FF0000"/>
                </a:solidFill>
              </a:rPr>
              <a:t>0</a:t>
            </a:r>
            <a:r>
              <a:rPr lang="en-US" sz="2800" b="1" dirty="0"/>
              <a:t> (zero)</a:t>
            </a:r>
            <a:r>
              <a:rPr lang="en-US" sz="2800" dirty="0"/>
              <a:t>.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684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36096" y="836840"/>
            <a:ext cx="3168352" cy="1440031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Passing an Array as a Function Argument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20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996952"/>
            <a:ext cx="6309360" cy="338096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936" y="548680"/>
            <a:ext cx="4752529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maximum(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table[]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n)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defTabSz="365760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temp;	</a:t>
            </a:r>
          </a:p>
          <a:p>
            <a:pPr defTabSz="365760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temp = table[0];</a:t>
            </a:r>
          </a:p>
          <a:p>
            <a:pPr defTabSz="365760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for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1;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 n;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pPr defTabSz="365760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if (table[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 &gt; temp)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	temp = table[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return temp;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7233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922114"/>
          </a:xfrm>
        </p:spPr>
        <p:txBody>
          <a:bodyPr>
            <a:normAutofit/>
          </a:bodyPr>
          <a:lstStyle/>
          <a:p>
            <a:r>
              <a:rPr lang="en-US" sz="4000" b="1" dirty="0"/>
              <a:t>Multidimensional Arrays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Declared as consecutive pairs of brackets.</a:t>
            </a:r>
          </a:p>
          <a:p>
            <a:r>
              <a:rPr lang="en-US" sz="2800" dirty="0"/>
              <a:t>E.g. A 2-dimensional array, or a 3-element array of 5-element arrays: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x[3][5];</a:t>
            </a:r>
          </a:p>
          <a:p>
            <a:endParaRPr lang="en-US" sz="2800" dirty="0"/>
          </a:p>
          <a:p>
            <a:r>
              <a:rPr lang="en-US" sz="2800" dirty="0"/>
              <a:t>E.g. A 3-dimensional array, or a 3-element array of 4-element arrays of 5-element arrays:</a:t>
            </a:r>
          </a:p>
          <a:p>
            <a:pPr marL="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char x[3][4][5];</a:t>
            </a:r>
          </a:p>
          <a:p>
            <a:endParaRPr lang="en-US" sz="2800" dirty="0"/>
          </a:p>
          <a:p>
            <a:r>
              <a:rPr lang="en-US" sz="2800" dirty="0"/>
              <a:t>ANSI standard requires a minimum of 6 dimensions to be supported.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728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2154"/>
            <a:ext cx="8229600" cy="790582"/>
          </a:xfrm>
        </p:spPr>
        <p:txBody>
          <a:bodyPr>
            <a:normAutofit/>
          </a:bodyPr>
          <a:lstStyle/>
          <a:p>
            <a:r>
              <a:rPr lang="en-US" sz="4000" b="1" dirty="0"/>
              <a:t>Multidimensional Arrays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22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005603"/>
            <a:ext cx="7589520" cy="5410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0765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sz="4000" b="1" dirty="0"/>
              <a:t>Initializing Multidimensional Arrays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8457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Initializing multidimensional arrays: enclose each row in curly braces.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/>
              <a:t>	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x[2][2] = {{1, 2},		/* 1st row */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		   {6, 7}};	 	/* 2nd row */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     </a:t>
            </a:r>
            <a:r>
              <a:rPr lang="en-US" dirty="0">
                <a:solidFill>
                  <a:srgbClr val="0000FF"/>
                </a:solidFill>
              </a:rPr>
              <a:t>or</a:t>
            </a:r>
          </a:p>
          <a:p>
            <a:pPr marL="457200" lvl="1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x[2][2] = {1, 2, 6, 7};</a:t>
            </a:r>
          </a:p>
          <a:p>
            <a:endParaRPr lang="en-US" sz="1800" dirty="0"/>
          </a:p>
          <a:p>
            <a:r>
              <a:rPr lang="en-US" dirty="0"/>
              <a:t>Partial initialization (other cells are set to 0):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exam[3][3] = {{1, 2}, {4}, {5, 7}};</a:t>
            </a:r>
          </a:p>
          <a:p>
            <a:pPr marL="0" indent="0">
              <a:buNone/>
            </a:pP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exam[3][3] = { 1, 2, 4, 5, 7 };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exam[3][3] = { {1, 2, 4}, {5, 7} };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0005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Initializing Multi</a:t>
            </a:r>
            <a:r>
              <a:rPr lang="en-US" altLang="zh-CN" b="1" dirty="0"/>
              <a:t>-</a:t>
            </a:r>
            <a:r>
              <a:rPr lang="en-US" b="1" dirty="0"/>
              <a:t>dimensional Arrays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20"/>
          </a:xfrm>
        </p:spPr>
        <p:txBody>
          <a:bodyPr>
            <a:normAutofit/>
          </a:bodyPr>
          <a:lstStyle/>
          <a:p>
            <a:r>
              <a:rPr lang="en-US" sz="2800" dirty="0"/>
              <a:t>You can omit the outermost dimension because compiler can figure that out, e.g.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[3][2] =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{ {1, 1}, {0, 0}, {1, 1} },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{ {0, 0}, {1, 2}, {0, 1} }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};</a:t>
            </a:r>
          </a:p>
          <a:p>
            <a:pPr marL="0" indent="0">
              <a:buNone/>
            </a:pPr>
            <a:r>
              <a:rPr lang="en-US" sz="2800" dirty="0"/>
              <a:t>    gives a [2][3][2] dimensioned array.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The following is not correct. Why?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wrong_arr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[][] = {1, 2, 3, 4};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0605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3" y="188640"/>
            <a:ext cx="8229600" cy="778098"/>
          </a:xfrm>
        </p:spPr>
        <p:txBody>
          <a:bodyPr>
            <a:normAutofit/>
          </a:bodyPr>
          <a:lstStyle/>
          <a:p>
            <a:r>
              <a:rPr lang="en-US" sz="3600" b="1" dirty="0"/>
              <a:t>Operations on Multidimensional Arrays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67543" y="908720"/>
            <a:ext cx="8280921" cy="5324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main(void)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defTabSz="365760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array[3][3] = {</a:t>
            </a:r>
          </a:p>
          <a:p>
            <a:pPr defTabSz="365760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	{5, 10, 15},</a:t>
            </a:r>
          </a:p>
          <a:p>
            <a:pPr defTabSz="365760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	{10, 20, 30},</a:t>
            </a:r>
          </a:p>
          <a:p>
            <a:pPr defTabSz="365760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	{20, 40, 60}</a:t>
            </a:r>
          </a:p>
          <a:p>
            <a:pPr defTabSz="365760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};</a:t>
            </a:r>
          </a:p>
          <a:p>
            <a:pPr defTabSz="365760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row, column, sum;</a:t>
            </a:r>
          </a:p>
          <a:p>
            <a:pPr defTabSz="365760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/* sum of rows */</a:t>
            </a:r>
          </a:p>
          <a:p>
            <a:pPr defTabSz="365760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for (row = 0; row &lt; 3; row++) {</a:t>
            </a:r>
          </a:p>
          <a:p>
            <a:pPr defTabSz="365760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sum = 0;</a:t>
            </a:r>
          </a:p>
          <a:p>
            <a:pPr defTabSz="365760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for (column = 0; column &lt; 3; column++)</a:t>
            </a:r>
          </a:p>
          <a:p>
            <a:pPr defTabSz="365760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	sum +=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array[row][column]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defTabSz="365760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(“The sum of elements in row %d is %d\n”, 							row + 1, sum);</a:t>
            </a:r>
          </a:p>
          <a:p>
            <a:pPr defTabSz="365760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83968" y="6285580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0000FF"/>
                </a:solidFill>
              </a:rPr>
              <a:t>Code continues in next slide …</a:t>
            </a:r>
          </a:p>
        </p:txBody>
      </p:sp>
    </p:spTree>
    <p:extLst>
      <p:ext uri="{BB962C8B-B14F-4D97-AF65-F5344CB8AC3E}">
        <p14:creationId xmlns:p14="http://schemas.microsoft.com/office/powerpoint/2010/main" val="17296916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3" y="188640"/>
            <a:ext cx="8229600" cy="778098"/>
          </a:xfrm>
        </p:spPr>
        <p:txBody>
          <a:bodyPr>
            <a:normAutofit/>
          </a:bodyPr>
          <a:lstStyle/>
          <a:p>
            <a:r>
              <a:rPr lang="en-US" sz="3600" b="1" dirty="0"/>
              <a:t>Operations on Multidimensional Arrays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67543" y="908720"/>
            <a:ext cx="8064897" cy="317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5760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/* sum of columns */</a:t>
            </a:r>
          </a:p>
          <a:p>
            <a:pPr defTabSz="365760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for (column = 0; column &lt; 3; column++) {</a:t>
            </a:r>
          </a:p>
          <a:p>
            <a:pPr defTabSz="365760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sum = 0;</a:t>
            </a:r>
          </a:p>
          <a:p>
            <a:pPr defTabSz="365760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for (row = 0; row &lt; 3; row++)</a:t>
            </a:r>
          </a:p>
          <a:p>
            <a:pPr defTabSz="365760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	sum +=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array[row][column]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defTabSz="365760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(“The sum of elements in column %d is %d\n”, 							column + 1, sum);</a:t>
            </a:r>
          </a:p>
          <a:p>
            <a:pPr defTabSz="365760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defTabSz="365760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return 0;</a:t>
            </a:r>
          </a:p>
          <a:p>
            <a:pPr defTabSz="365760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827584" y="4221088"/>
            <a:ext cx="5184576" cy="2304256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b="1" dirty="0"/>
              <a:t>Output: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The sum of elements in row 1 is 30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The sum of elements in row 2 is 60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The sum of elements in row 3 is 120 </a:t>
            </a:r>
            <a:endParaRPr lang="en-US" sz="2000" b="1" i="1" u="sng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The sum of elements in column 1 is 35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The sum of elements in column 2 is 70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The sum of elements in column 3 is 105 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b="1" i="1" u="sng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b="1" i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1705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Multidimensional Arrays and Pointers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r>
              <a:rPr lang="en-US" sz="2800" dirty="0"/>
              <a:t>Multidimensional arrays are also stored sequentially in memory, e.g.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[4][2];  /*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is an array of 4 elements;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	each element is an array of 2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pPr>
              <a:spcBef>
                <a:spcPts val="600"/>
              </a:spcBef>
            </a:pPr>
            <a:r>
              <a:rPr lang="en-US" sz="2800" b="1" dirty="0" err="1">
                <a:solidFill>
                  <a:srgbClr val="FF0000"/>
                </a:solidFill>
              </a:rPr>
              <a:t>ar</a:t>
            </a:r>
            <a:r>
              <a:rPr lang="en-US" sz="2800" dirty="0"/>
              <a:t> is the address of the 1st element of the array. In this case, the 1st element  is an array of 2 integers. Thus, </a:t>
            </a:r>
            <a:r>
              <a:rPr lang="en-US" sz="2800" dirty="0" err="1"/>
              <a:t>ar</a:t>
            </a:r>
            <a:r>
              <a:rPr lang="en-US" sz="2800" dirty="0"/>
              <a:t> is the address of a two-</a:t>
            </a:r>
            <a:r>
              <a:rPr lang="en-US" sz="2800" dirty="0" err="1"/>
              <a:t>int</a:t>
            </a:r>
            <a:r>
              <a:rPr lang="en-US" sz="2800" dirty="0"/>
              <a:t>-sized object.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800" dirty="0"/>
              <a:t>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== &amp;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[0]		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+ 1 == &amp;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[1]	*(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+ 1) ==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[1]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+ 2 == &amp;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[2]	*(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+ 2) ==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[2]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+ 3 == &amp;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[3]	*(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+ 3) ==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[3]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6871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Multidimensional Arrays and Pointers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2592288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800" b="1" dirty="0" err="1">
                <a:solidFill>
                  <a:srgbClr val="FF0000"/>
                </a:solidFill>
              </a:rPr>
              <a:t>ar</a:t>
            </a:r>
            <a:r>
              <a:rPr lang="en-US" sz="2800" b="1" dirty="0">
                <a:solidFill>
                  <a:srgbClr val="FF0000"/>
                </a:solidFill>
              </a:rPr>
              <a:t>[0]</a:t>
            </a:r>
            <a:r>
              <a:rPr lang="en-US" sz="2800" dirty="0"/>
              <a:t> is an array of 2 integers, so </a:t>
            </a:r>
            <a:r>
              <a:rPr lang="en-US" sz="2800" dirty="0" err="1"/>
              <a:t>ar</a:t>
            </a:r>
            <a:r>
              <a:rPr lang="en-US" sz="2800" dirty="0"/>
              <a:t>[0] is the address of an </a:t>
            </a:r>
            <a:r>
              <a:rPr lang="en-US" sz="2800" dirty="0" err="1"/>
              <a:t>int</a:t>
            </a:r>
            <a:r>
              <a:rPr lang="en-US" sz="2800" dirty="0"/>
              <a:t>-sized object.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[0] == &amp;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[0][0]		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[0] ==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[0][0]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[1] == &amp;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[1][0]		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[1] ==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[1][0]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[2] == &amp;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[2][0]		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[2] ==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[2][0]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[3] == &amp;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[3][0]		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[3] ==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[3][0]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28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861048"/>
            <a:ext cx="7040880" cy="248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7190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Multidimensional Arrays and Pointers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84576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Adding 1 to a pointer or address yields a value larger </a:t>
            </a:r>
            <a:r>
              <a:rPr lang="en-US" sz="2800" b="1" dirty="0">
                <a:solidFill>
                  <a:srgbClr val="0000FF"/>
                </a:solidFill>
              </a:rPr>
              <a:t>by the size of the referred-to object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r>
              <a:rPr lang="en-US" sz="2800" dirty="0"/>
              <a:t>    E.g. </a:t>
            </a:r>
            <a:r>
              <a:rPr lang="en-US" sz="2800" b="1" dirty="0" err="1">
                <a:solidFill>
                  <a:srgbClr val="FF0000"/>
                </a:solidFill>
              </a:rPr>
              <a:t>ar</a:t>
            </a:r>
            <a:r>
              <a:rPr lang="en-US" sz="2800" dirty="0"/>
              <a:t> has the same address value as </a:t>
            </a:r>
            <a:r>
              <a:rPr lang="en-US" sz="2800" b="1" dirty="0" err="1">
                <a:solidFill>
                  <a:srgbClr val="0000FF"/>
                </a:solidFill>
              </a:rPr>
              <a:t>ar</a:t>
            </a:r>
            <a:r>
              <a:rPr lang="en-US" sz="2800" b="1" dirty="0">
                <a:solidFill>
                  <a:srgbClr val="0000FF"/>
                </a:solidFill>
              </a:rPr>
              <a:t>[0]</a:t>
            </a:r>
            <a:r>
              <a:rPr lang="en-US" sz="2800" dirty="0"/>
              <a:t>, but 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b="1" dirty="0">
                <a:solidFill>
                  <a:srgbClr val="FF0000"/>
                </a:solidFill>
              </a:rPr>
              <a:t>ar+1</a:t>
            </a:r>
            <a:r>
              <a:rPr lang="en-US" sz="2800" dirty="0"/>
              <a:t> (1025) is different from </a:t>
            </a:r>
            <a:r>
              <a:rPr lang="en-US" sz="2800" b="1" dirty="0" err="1">
                <a:solidFill>
                  <a:srgbClr val="0000FF"/>
                </a:solidFill>
              </a:rPr>
              <a:t>ar</a:t>
            </a:r>
            <a:r>
              <a:rPr lang="en-US" sz="2800" b="1" dirty="0">
                <a:solidFill>
                  <a:srgbClr val="0000FF"/>
                </a:solidFill>
              </a:rPr>
              <a:t>[0]+1</a:t>
            </a:r>
            <a:r>
              <a:rPr lang="en-US" sz="2800" dirty="0"/>
              <a:t> (1023)</a:t>
            </a:r>
          </a:p>
          <a:p>
            <a:r>
              <a:rPr lang="en-US" sz="2800" dirty="0"/>
              <a:t>Dereferencing a pointer or an address (apply </a:t>
            </a:r>
            <a:r>
              <a:rPr lang="en-US" sz="2800" b="1" dirty="0">
                <a:solidFill>
                  <a:srgbClr val="FF0000"/>
                </a:solidFill>
              </a:rPr>
              <a:t>* operator</a:t>
            </a:r>
            <a:r>
              <a:rPr lang="en-US" sz="2800" dirty="0"/>
              <a:t>) yields the value represented by the referred-to object. For example:</a:t>
            </a:r>
          </a:p>
          <a:p>
            <a:pPr marL="0" indent="0">
              <a:buNone/>
            </a:pPr>
            <a:r>
              <a:rPr lang="en-US" sz="2800" dirty="0"/>
              <a:t>	*(</a:t>
            </a:r>
            <a:r>
              <a:rPr lang="en-US" sz="2800" dirty="0" err="1"/>
              <a:t>ar</a:t>
            </a:r>
            <a:r>
              <a:rPr lang="en-US" sz="2800" dirty="0"/>
              <a:t>[0]) == the value stored in </a:t>
            </a:r>
            <a:r>
              <a:rPr lang="en-US" sz="2800" dirty="0" err="1"/>
              <a:t>ar</a:t>
            </a:r>
            <a:r>
              <a:rPr lang="en-US" sz="2800" dirty="0"/>
              <a:t>[0][0].</a:t>
            </a:r>
          </a:p>
          <a:p>
            <a:pPr marL="0" indent="0">
              <a:buNone/>
            </a:pPr>
            <a:r>
              <a:rPr lang="en-US" sz="2800" dirty="0"/>
              <a:t>	*</a:t>
            </a:r>
            <a:r>
              <a:rPr lang="en-US" sz="2800" dirty="0" err="1"/>
              <a:t>ar</a:t>
            </a:r>
            <a:r>
              <a:rPr lang="en-US" sz="2800" dirty="0"/>
              <a:t> == the value of its first element, </a:t>
            </a:r>
            <a:r>
              <a:rPr lang="en-US" sz="2800" dirty="0" err="1"/>
              <a:t>ar</a:t>
            </a:r>
            <a:r>
              <a:rPr lang="en-US" sz="2800" dirty="0"/>
              <a:t>[0].</a:t>
            </a:r>
          </a:p>
          <a:p>
            <a:pPr marL="0" indent="0">
              <a:buNone/>
            </a:pPr>
            <a:r>
              <a:rPr lang="en-US" sz="2800" dirty="0"/>
              <a:t>	**</a:t>
            </a:r>
            <a:r>
              <a:rPr lang="en-US" sz="2800" dirty="0" err="1"/>
              <a:t>ar</a:t>
            </a:r>
            <a:r>
              <a:rPr lang="en-US" sz="2800" dirty="0"/>
              <a:t> == the value of </a:t>
            </a:r>
            <a:r>
              <a:rPr lang="en-US" sz="2800" dirty="0" err="1"/>
              <a:t>ar</a:t>
            </a:r>
            <a:r>
              <a:rPr lang="en-US" sz="2800" dirty="0"/>
              <a:t>[0][0] (</a:t>
            </a:r>
            <a:r>
              <a:rPr lang="en-US" sz="2800" i="1" dirty="0"/>
              <a:t>double indirection</a:t>
            </a:r>
            <a:r>
              <a:rPr lang="en-US" sz="2800" dirty="0"/>
              <a:t>)</a:t>
            </a:r>
          </a:p>
          <a:p>
            <a:r>
              <a:rPr lang="en-US" sz="2800" dirty="0"/>
              <a:t>In general,  </a:t>
            </a:r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b="1" dirty="0">
                <a:solidFill>
                  <a:srgbClr val="FF0000"/>
                </a:solidFill>
              </a:rPr>
              <a:t>a[m][n] == *( *(a + m) + n)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127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850106"/>
          </a:xfrm>
        </p:spPr>
        <p:txBody>
          <a:bodyPr>
            <a:normAutofit/>
          </a:bodyPr>
          <a:lstStyle/>
          <a:p>
            <a:r>
              <a:rPr lang="en-US" sz="4000" b="1" dirty="0"/>
              <a:t>Array Declaration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616624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/>
              <a:t>Declaration of arrays without initialization:</a:t>
            </a:r>
          </a:p>
          <a:p>
            <a:pPr marL="457200" lvl="1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float sales[365];  // array of 365 floats</a:t>
            </a:r>
          </a:p>
          <a:p>
            <a:pPr marL="457200" lvl="1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name[12]; 	   // array of 12 characters</a:t>
            </a:r>
          </a:p>
          <a:p>
            <a:pPr marL="457200" lvl="1" indent="0"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states[50];	   // array of 50 integers </a:t>
            </a:r>
          </a:p>
          <a:p>
            <a:pPr marL="457200" lvl="1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pointers[5];  // array of 5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pointers to integers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2800" dirty="0"/>
              <a:t>When an array is declared, some consecutive memory locations are allocated by the compiler for the whole array (assume 2 bytes for an integer).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The size of an array must be an integer constant or constant expression:</a:t>
            </a:r>
          </a:p>
          <a:p>
            <a:pPr marL="0" indent="0">
              <a:buNone/>
            </a:pPr>
            <a:r>
              <a:rPr lang="en-US" sz="2800" dirty="0"/>
              <a:t>     e.g.  </a:t>
            </a:r>
            <a:r>
              <a:rPr lang="en-US" sz="2800" dirty="0">
                <a:solidFill>
                  <a:srgbClr val="0000FF"/>
                </a:solidFill>
              </a:rPr>
              <a:t>char name[</a:t>
            </a:r>
            <a:r>
              <a:rPr lang="en-US" sz="2800" dirty="0" err="1">
                <a:solidFill>
                  <a:srgbClr val="0000FF"/>
                </a:solidFill>
              </a:rPr>
              <a:t>i</a:t>
            </a:r>
            <a:r>
              <a:rPr lang="en-US" sz="2800" dirty="0">
                <a:solidFill>
                  <a:srgbClr val="0000FF"/>
                </a:solidFill>
              </a:rPr>
              <a:t>];       // </a:t>
            </a:r>
            <a:r>
              <a:rPr lang="en-US" sz="2800" dirty="0" err="1">
                <a:solidFill>
                  <a:srgbClr val="0000FF"/>
                </a:solidFill>
              </a:rPr>
              <a:t>i</a:t>
            </a:r>
            <a:r>
              <a:rPr lang="en-US" sz="2800" dirty="0">
                <a:solidFill>
                  <a:srgbClr val="0000FF"/>
                </a:solidFill>
              </a:rPr>
              <a:t> is a variable </a:t>
            </a:r>
            <a:r>
              <a:rPr lang="en-US" sz="2800" dirty="0">
                <a:solidFill>
                  <a:srgbClr val="0000FF"/>
                </a:solidFill>
                <a:sym typeface="Wingdings" panose="05000000000000000000" pitchFamily="2" charset="2"/>
              </a:rPr>
              <a:t>==&gt; </a:t>
            </a:r>
            <a:r>
              <a:rPr lang="en-US" sz="2800" dirty="0">
                <a:solidFill>
                  <a:srgbClr val="FF0000"/>
                </a:solidFill>
                <a:sym typeface="Wingdings" panose="05000000000000000000" pitchFamily="2" charset="2"/>
              </a:rPr>
              <a:t>illegal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err="1">
                <a:solidFill>
                  <a:srgbClr val="0000FF"/>
                </a:solidFill>
              </a:rPr>
              <a:t>int</a:t>
            </a:r>
            <a:r>
              <a:rPr lang="en-US" sz="2800" dirty="0">
                <a:solidFill>
                  <a:srgbClr val="0000FF"/>
                </a:solidFill>
              </a:rPr>
              <a:t> states[</a:t>
            </a:r>
            <a:r>
              <a:rPr lang="en-US" sz="2800" dirty="0" err="1">
                <a:solidFill>
                  <a:srgbClr val="0000FF"/>
                </a:solidFill>
              </a:rPr>
              <a:t>i</a:t>
            </a:r>
            <a:r>
              <a:rPr lang="en-US" sz="2800" dirty="0">
                <a:solidFill>
                  <a:srgbClr val="0000FF"/>
                </a:solidFill>
              </a:rPr>
              <a:t>*6];     // </a:t>
            </a:r>
            <a:r>
              <a:rPr lang="en-US" sz="2800" dirty="0" err="1">
                <a:solidFill>
                  <a:srgbClr val="0000FF"/>
                </a:solidFill>
              </a:rPr>
              <a:t>i</a:t>
            </a:r>
            <a:r>
              <a:rPr lang="en-US" sz="2800" dirty="0">
                <a:solidFill>
                  <a:srgbClr val="0000FF"/>
                </a:solidFill>
              </a:rPr>
              <a:t> is a variable </a:t>
            </a:r>
            <a:r>
              <a:rPr lang="en-US" sz="2800" dirty="0">
                <a:solidFill>
                  <a:srgbClr val="0000FF"/>
                </a:solidFill>
                <a:sym typeface="Wingdings" panose="05000000000000000000" pitchFamily="2" charset="2"/>
              </a:rPr>
              <a:t>==&gt; </a:t>
            </a:r>
            <a:r>
              <a:rPr lang="en-US" sz="2800" dirty="0">
                <a:solidFill>
                  <a:srgbClr val="FF0000"/>
                </a:solidFill>
                <a:sym typeface="Wingdings" panose="05000000000000000000" pitchFamily="2" charset="2"/>
              </a:rPr>
              <a:t>illegal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710" y="3789040"/>
            <a:ext cx="4023360" cy="121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082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366166" cy="864096"/>
          </a:xfrm>
        </p:spPr>
        <p:txBody>
          <a:bodyPr>
            <a:noAutofit/>
          </a:bodyPr>
          <a:lstStyle/>
          <a:p>
            <a:r>
              <a:rPr lang="en-US" sz="3200" b="1" dirty="0"/>
              <a:t>Multidimensional Arrays as Function Arguments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84576"/>
          </a:xfrm>
        </p:spPr>
        <p:txBody>
          <a:bodyPr>
            <a:normAutofit lnSpcReduction="10000"/>
          </a:bodyPr>
          <a:lstStyle/>
          <a:p>
            <a:r>
              <a:rPr lang="en-US" sz="3000" dirty="0"/>
              <a:t>The definition of a function with a 2-D array as the argument is:</a:t>
            </a:r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r>
              <a:rPr lang="en-US" sz="3000" dirty="0"/>
              <a:t>In the above definition, the </a:t>
            </a:r>
            <a:r>
              <a:rPr lang="en-US" sz="3000" b="1" dirty="0">
                <a:solidFill>
                  <a:srgbClr val="FF0000"/>
                </a:solidFill>
              </a:rPr>
              <a:t>first dimension can be excluded </a:t>
            </a:r>
            <a:r>
              <a:rPr lang="en-US" sz="3000" dirty="0"/>
              <a:t>because the C compiler needs the information of all but the first dimension.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30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571509"/>
              </p:ext>
            </p:extLst>
          </p:nvPr>
        </p:nvGraphicFramePr>
        <p:xfrm>
          <a:off x="1043608" y="2204864"/>
          <a:ext cx="7344816" cy="21906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24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6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3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56184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void </a:t>
                      </a:r>
                      <a:r>
                        <a:rPr lang="en-US" sz="2400" b="1" dirty="0" err="1">
                          <a:solidFill>
                            <a:srgbClr val="FF0000"/>
                          </a:solidFill>
                        </a:rPr>
                        <a:t>fn</a:t>
                      </a:r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sz="2400" b="1" dirty="0" err="1">
                          <a:solidFill>
                            <a:srgbClr val="FF0000"/>
                          </a:solidFill>
                        </a:rPr>
                        <a:t>int</a:t>
                      </a:r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 ar2[2][4])</a:t>
                      </a:r>
                    </a:p>
                    <a:p>
                      <a:r>
                        <a:rPr lang="en-US" sz="2400" dirty="0"/>
                        <a:t>{</a:t>
                      </a:r>
                    </a:p>
                    <a:p>
                      <a:r>
                        <a:rPr lang="en-US" sz="2400" dirty="0"/>
                        <a:t>       … </a:t>
                      </a:r>
                    </a:p>
                    <a:p>
                      <a:r>
                        <a:rPr lang="en-US" sz="2400" dirty="0"/>
                        <a:t>}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void </a:t>
                      </a:r>
                      <a:r>
                        <a:rPr lang="en-US" sz="2400" b="1" dirty="0" err="1">
                          <a:solidFill>
                            <a:srgbClr val="FF0000"/>
                          </a:solidFill>
                        </a:rPr>
                        <a:t>fn</a:t>
                      </a:r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sz="2400" b="1" dirty="0" err="1">
                          <a:solidFill>
                            <a:srgbClr val="FF0000"/>
                          </a:solidFill>
                        </a:rPr>
                        <a:t>int</a:t>
                      </a:r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 ar2[][4])</a:t>
                      </a:r>
                    </a:p>
                    <a:p>
                      <a:r>
                        <a:rPr lang="en-US" sz="2400" dirty="0"/>
                        <a:t>{</a:t>
                      </a:r>
                    </a:p>
                    <a:p>
                      <a:r>
                        <a:rPr lang="en-US" sz="2400" dirty="0"/>
                        <a:t>       … </a:t>
                      </a:r>
                    </a:p>
                    <a:p>
                      <a:r>
                        <a:rPr lang="en-US" sz="240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503">
                <a:tc gridSpan="3">
                  <a:txBody>
                    <a:bodyPr/>
                    <a:lstStyle/>
                    <a:p>
                      <a:r>
                        <a:rPr lang="en-US" sz="2400" dirty="0"/>
                        <a:t>/* the first dimension can be excluded */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73725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507288" cy="720080"/>
          </a:xfrm>
        </p:spPr>
        <p:txBody>
          <a:bodyPr>
            <a:noAutofit/>
          </a:bodyPr>
          <a:lstStyle/>
          <a:p>
            <a:r>
              <a:rPr lang="en-US" sz="3200" b="1" dirty="0"/>
              <a:t>Multidimensional Arrays as Function Arguments</a:t>
            </a:r>
            <a:endParaRPr 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5472608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/>
              <a:t>For example, the assignment operation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3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ar2[1][3]</a:t>
            </a:r>
            <a:r>
              <a:rPr lang="en-US" sz="3400" dirty="0">
                <a:latin typeface="Consolas" panose="020B0609020204030204" pitchFamily="49" charset="0"/>
                <a:cs typeface="Consolas" panose="020B0609020204030204" pitchFamily="49" charset="0"/>
              </a:rPr>
              <a:t> = 100;</a:t>
            </a:r>
          </a:p>
          <a:p>
            <a:pPr marL="400050" lvl="1" indent="0">
              <a:lnSpc>
                <a:spcPct val="120000"/>
              </a:lnSpc>
              <a:buNone/>
            </a:pPr>
            <a:r>
              <a:rPr lang="en-US" sz="3400" dirty="0"/>
              <a:t>requests the compiler to compute the address of </a:t>
            </a:r>
            <a:r>
              <a:rPr lang="en-US" sz="3400" b="1" dirty="0">
                <a:solidFill>
                  <a:srgbClr val="FF0000"/>
                </a:solidFill>
              </a:rPr>
              <a:t>ar2[1][3]</a:t>
            </a:r>
            <a:r>
              <a:rPr lang="en-US" sz="3400" dirty="0"/>
              <a:t> and then place 100 to that address. In order to compute the address, the dimension information must be given to the compiler.</a:t>
            </a:r>
          </a:p>
          <a:p>
            <a:pPr marL="400050" lvl="1" indent="0">
              <a:buNone/>
            </a:pPr>
            <a:endParaRPr lang="en-US" sz="2400" dirty="0"/>
          </a:p>
          <a:p>
            <a:r>
              <a:rPr lang="en-US" sz="3400" dirty="0"/>
              <a:t>Let us redefine </a:t>
            </a:r>
            <a:r>
              <a:rPr lang="en-US" sz="3400" b="1" dirty="0"/>
              <a:t>ar2</a:t>
            </a:r>
            <a:r>
              <a:rPr lang="en-US" sz="3400" dirty="0"/>
              <a:t> as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31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1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3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1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ar2[D1][D2]</a:t>
            </a:r>
            <a:r>
              <a:rPr lang="en-US" sz="31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en-US" sz="3400" dirty="0"/>
              <a:t>The address of </a:t>
            </a:r>
            <a:r>
              <a:rPr lang="en-US" sz="3400" b="1" dirty="0">
                <a:solidFill>
                  <a:srgbClr val="0000FF"/>
                </a:solidFill>
              </a:rPr>
              <a:t>ar2[1][3]</a:t>
            </a:r>
            <a:r>
              <a:rPr lang="en-US" sz="3400" dirty="0"/>
              <a:t> is computed as</a:t>
            </a:r>
          </a:p>
          <a:p>
            <a:pPr marL="400050" lvl="1" indent="0">
              <a:buNone/>
            </a:pPr>
            <a:endParaRPr lang="en-US" sz="2400" dirty="0"/>
          </a:p>
          <a:p>
            <a:pPr marL="400050" lvl="1" indent="0">
              <a:buNone/>
            </a:pPr>
            <a:r>
              <a:rPr lang="en-US" sz="3100" dirty="0"/>
              <a:t>		</a:t>
            </a:r>
            <a:r>
              <a:rPr lang="en-US" sz="3100" dirty="0" err="1"/>
              <a:t>baseAddress</a:t>
            </a:r>
            <a:r>
              <a:rPr lang="en-US" sz="3100" dirty="0"/>
              <a:t> + row * D2 + column</a:t>
            </a:r>
          </a:p>
          <a:p>
            <a:pPr marL="400050" lvl="1" indent="0">
              <a:buNone/>
            </a:pPr>
            <a:r>
              <a:rPr lang="en-US" sz="3100" dirty="0"/>
              <a:t>	==&gt;	</a:t>
            </a:r>
            <a:r>
              <a:rPr lang="en-US" sz="3100" dirty="0" err="1"/>
              <a:t>baseAddress</a:t>
            </a:r>
            <a:r>
              <a:rPr lang="en-US" sz="3100" dirty="0"/>
              <a:t> + 1 * 4 + 3</a:t>
            </a:r>
          </a:p>
          <a:p>
            <a:pPr marL="400050" lvl="1" indent="0">
              <a:buNone/>
            </a:pPr>
            <a:r>
              <a:rPr lang="en-US" sz="3100" dirty="0"/>
              <a:t>	==&gt;	</a:t>
            </a:r>
            <a:r>
              <a:rPr lang="en-US" sz="3100" dirty="0" err="1"/>
              <a:t>baseAddress</a:t>
            </a:r>
            <a:r>
              <a:rPr lang="en-US" sz="3100" dirty="0"/>
              <a:t> + 7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0116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507288" cy="720080"/>
          </a:xfrm>
        </p:spPr>
        <p:txBody>
          <a:bodyPr>
            <a:noAutofit/>
          </a:bodyPr>
          <a:lstStyle/>
          <a:p>
            <a:r>
              <a:rPr lang="en-US" sz="3200" b="1" dirty="0"/>
              <a:t>Multidimensional Arrays as Function Arguments</a:t>
            </a:r>
            <a:endParaRPr 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5400600" cy="5544616"/>
          </a:xfrm>
        </p:spPr>
        <p:txBody>
          <a:bodyPr>
            <a:noAutofit/>
          </a:bodyPr>
          <a:lstStyle/>
          <a:p>
            <a:r>
              <a:rPr lang="en-US" sz="2800" dirty="0"/>
              <a:t>The </a:t>
            </a:r>
            <a:r>
              <a:rPr lang="en-US" sz="2800" b="1" dirty="0" err="1">
                <a:solidFill>
                  <a:srgbClr val="FF0000"/>
                </a:solidFill>
              </a:rPr>
              <a:t>baseAddress</a:t>
            </a:r>
            <a:r>
              <a:rPr lang="en-US" sz="2800" dirty="0"/>
              <a:t> is the address pointing to the beginning of </a:t>
            </a:r>
            <a:r>
              <a:rPr lang="en-US" sz="2800" b="1" dirty="0">
                <a:solidFill>
                  <a:srgbClr val="0000FF"/>
                </a:solidFill>
              </a:rPr>
              <a:t>ar2</a:t>
            </a:r>
            <a:r>
              <a:rPr lang="en-US" sz="2800" dirty="0"/>
              <a:t>. Because </a:t>
            </a:r>
            <a:r>
              <a:rPr lang="en-US" sz="2800" b="1" dirty="0">
                <a:solidFill>
                  <a:srgbClr val="FF0000"/>
                </a:solidFill>
              </a:rPr>
              <a:t>D1</a:t>
            </a:r>
            <a:r>
              <a:rPr lang="en-US" sz="2800" dirty="0"/>
              <a:t> is not needed in computing the address, one can omit the first dimension value in defining a function which takes arrays as its formal arguments.</a:t>
            </a:r>
          </a:p>
          <a:p>
            <a:pPr marL="400050" lvl="1" indent="0">
              <a:buNone/>
            </a:pPr>
            <a:endParaRPr lang="en-US" sz="1800" dirty="0"/>
          </a:p>
          <a:p>
            <a:r>
              <a:rPr lang="en-US" sz="2800" dirty="0"/>
              <a:t>The prototype of the function becomes</a:t>
            </a:r>
          </a:p>
          <a:p>
            <a:pPr marL="0" indent="0" defTabSz="73152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void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fn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ar2[2][4]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); or</a:t>
            </a:r>
          </a:p>
          <a:p>
            <a:pPr marL="0" indent="0" defTabSz="73152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void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fn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ar2[][4]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32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696" y="1196752"/>
            <a:ext cx="3108960" cy="379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8953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4185" y="260648"/>
            <a:ext cx="8229600" cy="720080"/>
          </a:xfrm>
        </p:spPr>
        <p:txBody>
          <a:bodyPr>
            <a:normAutofit/>
          </a:bodyPr>
          <a:lstStyle/>
          <a:p>
            <a:r>
              <a:rPr lang="en-US" sz="3600" b="1" dirty="0"/>
              <a:t>Passing 2-D Array as Function Arguments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8692" y="980728"/>
            <a:ext cx="8280921" cy="5355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sum_rows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[][3]);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sum_columns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[][3]);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main(void)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defTabSz="365760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[3][3] = {</a:t>
            </a:r>
          </a:p>
          <a:p>
            <a:pPr defTabSz="365760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	{5, 10, 15},</a:t>
            </a:r>
          </a:p>
          <a:p>
            <a:pPr defTabSz="365760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	{10, 20, 30},</a:t>
            </a:r>
          </a:p>
          <a:p>
            <a:pPr defTabSz="365760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	{20, 40, 60}</a:t>
            </a:r>
          </a:p>
          <a:p>
            <a:pPr defTabSz="365760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};</a:t>
            </a:r>
          </a:p>
          <a:p>
            <a:pPr defTabSz="365760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total_row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total_column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defTabSz="365760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total_row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sum_rows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defTabSz="365760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total_column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sum_columns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defTabSz="365760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(“The sum of all elements in rows is %d\n”, 				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total_row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defTabSz="365760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(“The sum of all elements in columns is %d\n”, 				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total_column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defTabSz="365760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return 0;</a:t>
            </a:r>
          </a:p>
          <a:p>
            <a:pPr defTabSz="365760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067944" y="2276872"/>
            <a:ext cx="4536504" cy="108012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b="1" dirty="0"/>
              <a:t>Output: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The sum of all elements in rows is 210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The sum of all elements in columns is 210 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b="1" i="1" u="sng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b="1" i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4346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4185" y="260648"/>
            <a:ext cx="8229600" cy="720080"/>
          </a:xfrm>
        </p:spPr>
        <p:txBody>
          <a:bodyPr>
            <a:normAutofit/>
          </a:bodyPr>
          <a:lstStyle/>
          <a:p>
            <a:r>
              <a:rPr lang="en-US" sz="3600" b="1" dirty="0"/>
              <a:t>Passing 2-D Array as Function Arguments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34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8693" y="980728"/>
            <a:ext cx="8145756" cy="5355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sum_rows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[][3]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defTabSz="365760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row, column;</a:t>
            </a:r>
          </a:p>
          <a:p>
            <a:pPr defTabSz="365760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sum = 0;</a:t>
            </a:r>
          </a:p>
          <a:p>
            <a:pPr defTabSz="365760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for (row = 0; row &lt; 3; row++) {</a:t>
            </a:r>
          </a:p>
          <a:p>
            <a:pPr defTabSz="365760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for (column = 0; column &lt; 3; column++)</a:t>
            </a:r>
          </a:p>
          <a:p>
            <a:pPr defTabSz="365760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	sum +=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[row][column];</a:t>
            </a:r>
          </a:p>
          <a:p>
            <a:pPr defTabSz="365760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defTabSz="365760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return sum;</a:t>
            </a:r>
          </a:p>
          <a:p>
            <a:pPr defTabSz="365760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defTabSz="365760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sum_columns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[][3]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defTabSz="365760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row, column;</a:t>
            </a:r>
          </a:p>
          <a:p>
            <a:pPr defTabSz="365760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sum = 0;</a:t>
            </a:r>
          </a:p>
          <a:p>
            <a:pPr defTabSz="365760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for (column = 0; column &lt; 3; column++) {</a:t>
            </a:r>
          </a:p>
          <a:p>
            <a:pPr defTabSz="365760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for (row = 0; row &lt; 3; row++)</a:t>
            </a:r>
          </a:p>
          <a:p>
            <a:pPr defTabSz="365760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	sum +=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[row][column];</a:t>
            </a:r>
          </a:p>
          <a:p>
            <a:pPr defTabSz="365760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defTabSz="365760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return sum;</a:t>
            </a:r>
          </a:p>
          <a:p>
            <a:pPr defTabSz="365760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292431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719" y="188640"/>
            <a:ext cx="8229600" cy="778098"/>
          </a:xfrm>
        </p:spPr>
        <p:txBody>
          <a:bodyPr>
            <a:normAutofit/>
          </a:bodyPr>
          <a:lstStyle/>
          <a:p>
            <a:r>
              <a:rPr lang="en-US" sz="3600" b="1" dirty="0"/>
              <a:t>Processing 2-D Arrays as 1-D Arrays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499992" y="3595310"/>
            <a:ext cx="4320480" cy="2569994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b="1" dirty="0"/>
              <a:t>Output: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Display1 result: 0 1 2 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Display2 result: 0 5 10 15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Display1 result: 4 5 6 7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Display2 result: 20 25 30 35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Display3 result: 0 10 20 30 40 50 60 70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Display1 result: 0 1 2 3 4 5 6 7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Display2 result: 0 5 10 15 20 25 30 35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b="1" i="1" u="sng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b="1" i="1" u="sng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b="1" i="1" u="sng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980728"/>
            <a:ext cx="5112567" cy="535531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display1(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size);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display2(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size);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display3(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[][4],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size);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main(void)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defTabSz="365760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array[2][4]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{0,1,2,3,4,5,6,7};</a:t>
            </a:r>
          </a:p>
          <a:p>
            <a:pPr defTabSz="365760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	</a:t>
            </a:r>
          </a:p>
          <a:p>
            <a:pPr defTabSz="365760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365760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for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 2;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defTabSz="365760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display1(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], 4);</a:t>
            </a:r>
          </a:p>
          <a:p>
            <a:pPr defTabSz="365760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display2(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], 4);</a:t>
            </a:r>
          </a:p>
          <a:p>
            <a:pPr defTabSz="365760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defTabSz="365760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display3(array, 2);</a:t>
            </a:r>
          </a:p>
          <a:p>
            <a:pPr defTabSz="365760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display1(array, 8);</a:t>
            </a:r>
          </a:p>
          <a:p>
            <a:pPr defTabSz="365760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display2(array, 8);</a:t>
            </a:r>
          </a:p>
          <a:p>
            <a:pPr defTabSz="365760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return 0;</a:t>
            </a:r>
          </a:p>
          <a:p>
            <a:pPr defTabSz="365760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117270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20072" y="476672"/>
            <a:ext cx="3394720" cy="706090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Processing 2-D Arrays as 1-D Arrays</a:t>
            </a:r>
            <a:endParaRPr 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36</a:t>
            </a:fld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51521" y="332656"/>
            <a:ext cx="4536504" cy="6247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void display1(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size)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defTabSz="365760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j;</a:t>
            </a:r>
          </a:p>
          <a:p>
            <a:pPr defTabSz="365760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(“Display1 result: ”);</a:t>
            </a:r>
          </a:p>
          <a:p>
            <a:pPr defTabSz="365760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for (j=0; j &lt; size;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j++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defTabSz="365760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(“%d ”, *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++);</a:t>
            </a:r>
          </a:p>
          <a:p>
            <a:pPr defTabSz="365760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(‘\n’);</a:t>
            </a:r>
          </a:p>
          <a:p>
            <a:pPr defTabSz="365760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void display2(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size)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defTabSz="365760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k;</a:t>
            </a:r>
          </a:p>
          <a:p>
            <a:pPr defTabSz="365760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(“Display2 result: ”);</a:t>
            </a:r>
          </a:p>
          <a:p>
            <a:pPr defTabSz="365760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for (k=0; k &lt; size; k++) </a:t>
            </a:r>
          </a:p>
          <a:p>
            <a:pPr defTabSz="365760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(“%d ”,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[k]*5);</a:t>
            </a:r>
          </a:p>
          <a:p>
            <a:pPr defTabSz="365760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(‘\n’);</a:t>
            </a:r>
          </a:p>
          <a:p>
            <a:pPr defTabSz="365760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void display3(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[][4]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size)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defTabSz="365760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i,j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defTabSz="365760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(“Display3 result: ”);</a:t>
            </a:r>
          </a:p>
          <a:p>
            <a:pPr defTabSz="365760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for 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&lt; size;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j++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defTabSz="365760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	for (j=0; j &lt; 4;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j++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defTabSz="365760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(“%d ”,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][j]*10);</a:t>
            </a:r>
          </a:p>
          <a:p>
            <a:pPr defTabSz="365760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(‘\n’);</a:t>
            </a:r>
          </a:p>
          <a:p>
            <a:pPr defTabSz="365760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525080"/>
            <a:ext cx="4297680" cy="328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8463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Passing Array as Pointer Argument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Passing 1D array as pointer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37</a:t>
            </a:fld>
            <a:endParaRPr lang="zh-CN" altLang="en-US"/>
          </a:p>
        </p:txBody>
      </p:sp>
      <p:sp>
        <p:nvSpPr>
          <p:cNvPr id="5" name="Rectangle 4"/>
          <p:cNvSpPr/>
          <p:nvPr/>
        </p:nvSpPr>
        <p:spPr>
          <a:xfrm>
            <a:off x="453872" y="3033944"/>
            <a:ext cx="4572000" cy="21698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void display(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5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size) </a:t>
            </a:r>
          </a:p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defTabSz="365760"/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defTabSz="365760"/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(“Display result: ”);</a:t>
            </a:r>
          </a:p>
          <a:p>
            <a:pPr defTabSz="365760"/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	for (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&lt; size;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++) </a:t>
            </a:r>
          </a:p>
          <a:p>
            <a:pPr defTabSz="365760"/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(“%d ”, *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++);</a:t>
            </a:r>
          </a:p>
          <a:p>
            <a:pPr defTabSz="365760"/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		//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(“%d ”,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</a:p>
          <a:p>
            <a:pPr defTabSz="365760"/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(‘\n’);</a:t>
            </a:r>
          </a:p>
          <a:p>
            <a:pPr defTabSz="365760"/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55976" y="2780928"/>
            <a:ext cx="4176463" cy="2631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void display(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size);</a:t>
            </a:r>
          </a:p>
          <a:p>
            <a:endParaRPr lang="en-US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main(void)</a:t>
            </a:r>
          </a:p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defTabSz="365760"/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array[8]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= {0,1,2,3,4,5,6,7};	</a:t>
            </a:r>
          </a:p>
          <a:p>
            <a:pPr defTabSz="365760"/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	display(</a:t>
            </a:r>
            <a:r>
              <a:rPr lang="en-US" sz="15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, 8);</a:t>
            </a:r>
          </a:p>
          <a:p>
            <a:pPr defTabSz="365760"/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//display(&amp;</a:t>
            </a:r>
            <a:r>
              <a:rPr lang="en-US" sz="15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array[0]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, 8);</a:t>
            </a:r>
          </a:p>
          <a:p>
            <a:pPr defTabSz="365760"/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	return 0;</a:t>
            </a:r>
          </a:p>
          <a:p>
            <a:pPr defTabSz="365760"/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014124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Passing Array as Pointer Argument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Passing 2D static array as pointer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38</a:t>
            </a:fld>
            <a:endParaRPr lang="zh-CN" altLang="en-US"/>
          </a:p>
        </p:txBody>
      </p:sp>
      <p:sp>
        <p:nvSpPr>
          <p:cNvPr id="5" name="Rectangle 4"/>
          <p:cNvSpPr/>
          <p:nvPr/>
        </p:nvSpPr>
        <p:spPr>
          <a:xfrm>
            <a:off x="113751" y="2180471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void display(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2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size1,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size2)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defTabSz="365760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j;</a:t>
            </a:r>
          </a:p>
          <a:p>
            <a:pPr defTabSz="365760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(“Display result: ”);</a:t>
            </a:r>
          </a:p>
          <a:p>
            <a:pPr defTabSz="365760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for 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&lt; size1;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pPr defTabSz="365760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	 for (j=0; j &lt; size2;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j++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defTabSz="365760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(“%d ”,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size2*</a:t>
            </a:r>
            <a:r>
              <a:rPr lang="en-US" altLang="zh-CN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i+j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</a:p>
          <a:p>
            <a:pPr defTabSz="365760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(‘\n’);</a:t>
            </a:r>
          </a:p>
          <a:p>
            <a:pPr defTabSz="365760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27984" y="2712471"/>
            <a:ext cx="4258816" cy="21236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void display(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size1,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size2);</a:t>
            </a:r>
          </a:p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void display(</a:t>
            </a:r>
            <a:r>
              <a:rPr lang="en-US" altLang="zh-CN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zh-CN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zh-CN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size1,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size2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main(void)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defTabSz="365760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int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array[2][4]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{{0,1,2,3},{4,5,6,7}};	</a:t>
            </a:r>
          </a:p>
          <a:p>
            <a:pPr defTabSz="365760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display((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*)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2, 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defTabSz="365760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//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display((</a:t>
            </a:r>
            <a:r>
              <a:rPr lang="en-US" altLang="zh-CN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**)</a:t>
            </a:r>
            <a:r>
              <a:rPr lang="en-US" altLang="zh-CN" sz="1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, 2, 4);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365760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return 0;</a:t>
            </a:r>
          </a:p>
          <a:p>
            <a:pPr defTabSz="365760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139824" y="4509120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void display(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**</a:t>
            </a:r>
            <a:r>
              <a:rPr lang="en-US" sz="12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size1,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size2)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defTabSz="365760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j;</a:t>
            </a:r>
          </a:p>
          <a:p>
            <a:pPr defTabSz="365760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(“Display result: ”);</a:t>
            </a:r>
          </a:p>
          <a:p>
            <a:pPr defTabSz="365760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for 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&lt; size1;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pPr defTabSz="365760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	 for (j=0; j &lt; size2;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j++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defTabSz="365760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(“%d ”, *((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*)ptr+size2*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i+j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defTabSz="365760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(‘\n’);</a:t>
            </a:r>
          </a:p>
          <a:p>
            <a:pPr defTabSz="365760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858097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en-US" sz="4000" b="1" dirty="0"/>
              <a:t>The </a:t>
            </a:r>
            <a:r>
              <a:rPr lang="en-US" sz="4000" b="1" dirty="0" err="1"/>
              <a:t>sizeof</a:t>
            </a:r>
            <a:r>
              <a:rPr lang="en-US" sz="4000" b="1" dirty="0"/>
              <a:t> Operator and Array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39</a:t>
            </a:fld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635896" y="5085184"/>
            <a:ext cx="2592288" cy="864096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400050" lvl="1" indent="0">
              <a:spcBef>
                <a:spcPts val="1200"/>
              </a:spcBef>
              <a:buNone/>
            </a:pPr>
            <a:r>
              <a:rPr lang="en-US" sz="2400" b="1" dirty="0"/>
              <a:t>Output: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2400" dirty="0"/>
              <a:t>Array size is 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6882" y="1412776"/>
            <a:ext cx="7719534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main(void)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defTabSz="548640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ar2[2][4];	</a:t>
            </a:r>
          </a:p>
          <a:p>
            <a:pPr defTabSz="548640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(“Array size is %d”, </a:t>
            </a:r>
          </a:p>
          <a:p>
            <a:pPr defTabSz="548640"/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sz="2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(ar2) / </a:t>
            </a:r>
            <a:r>
              <a:rPr lang="en-US" sz="2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(ar2[0][0]));</a:t>
            </a:r>
          </a:p>
          <a:p>
            <a:pPr defTabSz="548640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return 0;</a:t>
            </a:r>
          </a:p>
          <a:p>
            <a:pPr defTabSz="365760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1815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78098"/>
          </a:xfrm>
        </p:spPr>
        <p:txBody>
          <a:bodyPr>
            <a:normAutofit/>
          </a:bodyPr>
          <a:lstStyle/>
          <a:p>
            <a:r>
              <a:rPr lang="en-US" sz="4000" b="1" dirty="0"/>
              <a:t>Initialization of Arrays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08720"/>
            <a:ext cx="8424936" cy="5217443"/>
          </a:xfrm>
        </p:spPr>
        <p:txBody>
          <a:bodyPr>
            <a:normAutofit/>
          </a:bodyPr>
          <a:lstStyle/>
          <a:p>
            <a:r>
              <a:rPr lang="en-US" sz="2800" dirty="0"/>
              <a:t>Initialize array variables at declaration: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#define MTHS 12		/* define a constant */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days[MTHS]={31,28,31,30,31,30,31,31,30,31,30,31};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sz="2800" dirty="0"/>
              <a:t>Partial array initialization, e.g. to initialize the first 7 elements: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#define MTHS 12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days[MTHS] = {31, 28, 31, 30, 31, 30, 31};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/* remaining elements are initialized to 0 */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132856"/>
            <a:ext cx="7315200" cy="98757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5373216"/>
            <a:ext cx="7315200" cy="9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095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The </a:t>
            </a:r>
            <a:r>
              <a:rPr lang="en-US" sz="4000" b="1" dirty="0" err="1"/>
              <a:t>sizeof</a:t>
            </a:r>
            <a:r>
              <a:rPr lang="en-US" sz="4000" b="1" dirty="0"/>
              <a:t> Operator and Array</a:t>
            </a:r>
            <a:endParaRPr 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3168351"/>
          </a:xfrm>
        </p:spPr>
        <p:txBody>
          <a:bodyPr>
            <a:normAutofit/>
          </a:bodyPr>
          <a:lstStyle/>
          <a:p>
            <a:r>
              <a:rPr lang="en-US" sz="2800" dirty="0" err="1"/>
              <a:t>sizeof</a:t>
            </a:r>
            <a:r>
              <a:rPr lang="en-US" sz="2800" dirty="0"/>
              <a:t>(operand) is an operator which gives the size (how many bytes) of its operand. Its syntax is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	</a:t>
            </a:r>
            <a:r>
              <a:rPr lang="en-US" sz="2800" b="1" dirty="0" err="1">
                <a:solidFill>
                  <a:srgbClr val="FF0000"/>
                </a:solidFill>
              </a:rPr>
              <a:t>sizeof</a:t>
            </a:r>
            <a:r>
              <a:rPr lang="en-US" sz="2800" dirty="0"/>
              <a:t> (</a:t>
            </a:r>
            <a:r>
              <a:rPr lang="en-US" sz="2800" b="1" dirty="0">
                <a:solidFill>
                  <a:srgbClr val="0000FF"/>
                </a:solidFill>
              </a:rPr>
              <a:t>operand</a:t>
            </a:r>
            <a:r>
              <a:rPr lang="en-US" sz="2800" dirty="0"/>
              <a:t>) 	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	</a:t>
            </a:r>
            <a:r>
              <a:rPr lang="en-US" sz="2800" dirty="0" err="1"/>
              <a:t>sizeof</a:t>
            </a:r>
            <a:r>
              <a:rPr lang="en-US" sz="2800" dirty="0"/>
              <a:t> operand</a:t>
            </a:r>
          </a:p>
          <a:p>
            <a:r>
              <a:rPr lang="en-US" sz="2800" dirty="0"/>
              <a:t>The </a:t>
            </a:r>
            <a:r>
              <a:rPr lang="en-US" sz="2800" b="1" dirty="0">
                <a:solidFill>
                  <a:srgbClr val="0000FF"/>
                </a:solidFill>
              </a:rPr>
              <a:t>operand</a:t>
            </a:r>
            <a:r>
              <a:rPr lang="en-US" sz="2800" dirty="0"/>
              <a:t> can be: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	</a:t>
            </a:r>
            <a:r>
              <a:rPr lang="en-US" sz="2800" dirty="0" err="1"/>
              <a:t>int</a:t>
            </a:r>
            <a:r>
              <a:rPr lang="en-US" sz="2800" dirty="0"/>
              <a:t>, float, …., </a:t>
            </a:r>
            <a:r>
              <a:rPr lang="en-US" sz="2800" dirty="0" err="1"/>
              <a:t>complexDataTypeName</a:t>
            </a:r>
            <a:r>
              <a:rPr lang="en-US" sz="2800" dirty="0"/>
              <a:t>, 	</a:t>
            </a:r>
            <a:r>
              <a:rPr lang="en-US" sz="2800" dirty="0" err="1"/>
              <a:t>variableName</a:t>
            </a:r>
            <a:r>
              <a:rPr lang="en-US" sz="2800" dirty="0"/>
              <a:t>, </a:t>
            </a:r>
            <a:r>
              <a:rPr lang="en-US" sz="2800" dirty="0" err="1"/>
              <a:t>arrayName</a:t>
            </a:r>
            <a:endParaRPr 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40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05642" y="4005064"/>
            <a:ext cx="7719534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#define SIZE 5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item[SIZE] = {1, 2, 3, 4, 5};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void main(void)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	</a:t>
            </a:r>
          </a:p>
          <a:p>
            <a:pPr defTabSz="548640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total =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(item, SIZE);</a:t>
            </a:r>
          </a:p>
          <a:p>
            <a:pPr defTabSz="548640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(“Size of item = %d\n”, 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item));</a:t>
            </a:r>
          </a:p>
          <a:p>
            <a:pPr defTabSz="365760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333433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5767" y="116632"/>
            <a:ext cx="8229600" cy="778098"/>
          </a:xfrm>
        </p:spPr>
        <p:txBody>
          <a:bodyPr>
            <a:normAutofit/>
          </a:bodyPr>
          <a:lstStyle/>
          <a:p>
            <a:r>
              <a:rPr lang="en-US" sz="4000" b="1" dirty="0"/>
              <a:t>The </a:t>
            </a:r>
            <a:r>
              <a:rPr lang="en-US" sz="4000" b="1" dirty="0" err="1"/>
              <a:t>sizeof</a:t>
            </a:r>
            <a:r>
              <a:rPr lang="en-US" sz="4000" b="1" dirty="0"/>
              <a:t> Operator and Array</a:t>
            </a:r>
            <a:endParaRPr 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4293096"/>
            <a:ext cx="8373616" cy="1545035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Applying </a:t>
            </a:r>
            <a:r>
              <a:rPr lang="en-US" sz="2400" b="1" i="1" dirty="0" err="1">
                <a:solidFill>
                  <a:srgbClr val="FF0000"/>
                </a:solidFill>
              </a:rPr>
              <a:t>sizeof</a:t>
            </a:r>
            <a:r>
              <a:rPr lang="en-US" sz="2400" dirty="0"/>
              <a:t> to an </a:t>
            </a:r>
            <a:r>
              <a:rPr lang="en-US" sz="2400" b="1" dirty="0">
                <a:solidFill>
                  <a:srgbClr val="0000FF"/>
                </a:solidFill>
              </a:rPr>
              <a:t>array name</a:t>
            </a:r>
            <a:r>
              <a:rPr lang="en-US" sz="2400" dirty="0"/>
              <a:t> yields the array size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BUT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Applying </a:t>
            </a:r>
            <a:r>
              <a:rPr lang="en-US" sz="2400" b="1" i="1" dirty="0" err="1">
                <a:solidFill>
                  <a:srgbClr val="FF0000"/>
                </a:solidFill>
              </a:rPr>
              <a:t>sizeof</a:t>
            </a:r>
            <a:r>
              <a:rPr lang="en-US" sz="2400" dirty="0"/>
              <a:t> to a </a:t>
            </a:r>
            <a:r>
              <a:rPr lang="en-US" sz="2400" b="1" dirty="0">
                <a:solidFill>
                  <a:srgbClr val="0000FF"/>
                </a:solidFill>
              </a:rPr>
              <a:t>pointer variable</a:t>
            </a:r>
            <a:r>
              <a:rPr lang="en-US" sz="2400" dirty="0"/>
              <a:t> yields the size of the pointer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41</a:t>
            </a:fld>
            <a:endParaRPr lang="zh-CN" altLang="en-US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427705" y="1655794"/>
            <a:ext cx="2248751" cy="134115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Font typeface="Arial" pitchFamily="34" charset="0"/>
              <a:buNone/>
            </a:pPr>
            <a:r>
              <a:rPr lang="en-US" sz="2400" b="1" dirty="0"/>
              <a:t>Output: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2400" dirty="0"/>
              <a:t>Size of a = 4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2400" dirty="0"/>
              <a:t>Size of item = 20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7" y="1124744"/>
            <a:ext cx="6104177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a[],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n)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defTabSz="548640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	</a:t>
            </a:r>
          </a:p>
          <a:p>
            <a:pPr defTabSz="548640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s = 0;</a:t>
            </a:r>
          </a:p>
          <a:p>
            <a:pPr defTabSz="548640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(“Size of a = %d\n”, 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(a));</a:t>
            </a:r>
          </a:p>
          <a:p>
            <a:pPr defTabSz="548640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for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 n;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++)	</a:t>
            </a:r>
          </a:p>
          <a:p>
            <a:pPr defTabSz="548640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s += a[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defTabSz="548640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return s;</a:t>
            </a:r>
          </a:p>
          <a:p>
            <a:pPr defTabSz="365760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448984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Size of a Pointer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r>
              <a:rPr lang="en-US" b="1" dirty="0"/>
              <a:t>What is the size of a pointer?</a:t>
            </a:r>
          </a:p>
          <a:p>
            <a:pPr lvl="1"/>
            <a:r>
              <a:rPr lang="en-US" dirty="0"/>
              <a:t>Always fixed size for pointer of any type</a:t>
            </a:r>
          </a:p>
          <a:p>
            <a:pPr lvl="1"/>
            <a:r>
              <a:rPr lang="en-US" dirty="0"/>
              <a:t>OS System dependent</a:t>
            </a:r>
          </a:p>
          <a:p>
            <a:pPr lvl="2"/>
            <a:r>
              <a:rPr lang="en-US" dirty="0"/>
              <a:t>Old system: 32bit (4 bytes); can only access 4G memory</a:t>
            </a:r>
          </a:p>
          <a:p>
            <a:pPr lvl="2"/>
            <a:r>
              <a:rPr lang="en-US" dirty="0"/>
              <a:t>System nowadays: 64bit (8 bytes); can access very large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42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27584" y="4012029"/>
            <a:ext cx="7719534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main(void)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	</a:t>
            </a:r>
          </a:p>
          <a:p>
            <a:pPr defTabSz="548640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float a=10.0; float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p_a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=&amp;a;</a:t>
            </a:r>
          </a:p>
          <a:p>
            <a:pPr defTabSz="548640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b=5;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p_b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=&amp;b;</a:t>
            </a:r>
          </a:p>
          <a:p>
            <a:pPr defTabSz="548640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(“Size of a = %d\n”,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p_a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defTabSz="548640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(“Size of b = %d\n”,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p_b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defTabSz="365760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834057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Dynamically Allocated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Static </a:t>
            </a:r>
            <a:r>
              <a:rPr lang="en-US" b="1" dirty="0" err="1"/>
              <a:t>v.s</a:t>
            </a:r>
            <a:r>
              <a:rPr lang="en-US" b="1" dirty="0"/>
              <a:t>. dynamic array</a:t>
            </a:r>
          </a:p>
          <a:p>
            <a:pPr lvl="1"/>
            <a:r>
              <a:rPr lang="en-US" dirty="0"/>
              <a:t>Whether the size of the array can be dynamically changed during execution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43</a:t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3212976"/>
            <a:ext cx="3528392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float A[10];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#define SIZE 10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float A[SIZE]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SIZE=10;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float A[SIZE];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82074" y="6237312"/>
            <a:ext cx="330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Examples of declaring static array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13395" y="4221088"/>
            <a:ext cx="3528392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SIZE=10;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float A[SIZE];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54482" y="6237312"/>
            <a:ext cx="3468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about the dynamic array size?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6238543"/>
              </p:ext>
            </p:extLst>
          </p:nvPr>
        </p:nvGraphicFramePr>
        <p:xfrm>
          <a:off x="6525809" y="5042196"/>
          <a:ext cx="1248777" cy="990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Image" r:id="rId3" imgW="9244440" imgH="7403040" progId="Photoshop.Image.17">
                  <p:embed/>
                </p:oleObj>
              </mc:Choice>
              <mc:Fallback>
                <p:oleObj name="Image" r:id="rId3" imgW="9244440" imgH="7403040" progId="Photoshop.Image.17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25809" y="5042196"/>
                        <a:ext cx="1248777" cy="9901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99200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Dynamically Allocated 1D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How to achieve dynamic array?</a:t>
            </a:r>
          </a:p>
          <a:p>
            <a:pPr lvl="1"/>
            <a:r>
              <a:rPr lang="en-US" dirty="0"/>
              <a:t>Using pointers</a:t>
            </a:r>
          </a:p>
          <a:p>
            <a:pPr lvl="1"/>
            <a:r>
              <a:rPr lang="en-US" dirty="0"/>
              <a:t>With dynamic memory allocation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44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71600" y="3284984"/>
            <a:ext cx="7056784" cy="3477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main()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size=10;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float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pArray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=NULL;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pArray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=(float *)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(float)*size);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memset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(pArray,0,sizeof(float)*size);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/*access the array*/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free(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pArray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548640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return 0;</a:t>
            </a:r>
          </a:p>
          <a:p>
            <a:pPr defTabSz="365760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34483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Dynamically Allocated 1D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Access array elements</a:t>
            </a:r>
          </a:p>
          <a:p>
            <a:pPr lvl="1"/>
            <a:r>
              <a:rPr lang="en-US" altLang="zh-CN" dirty="0"/>
              <a:t>The allocated array pointer can be taken as the normal array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45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87624" y="3140968"/>
            <a:ext cx="7056784" cy="3477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main()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…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/*access the array*/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for(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=0;i&lt;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size;i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pArray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]=float(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  //*(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pArray+i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)=float(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…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548640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return 0;</a:t>
            </a:r>
          </a:p>
          <a:p>
            <a:pPr defTabSz="365760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96704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Dynamically Allocated 2D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Dynamically allocating 2D array</a:t>
            </a:r>
          </a:p>
          <a:p>
            <a:pPr lvl="1"/>
            <a:r>
              <a:rPr lang="en-US" altLang="zh-CN" dirty="0"/>
              <a:t>Using double pointer indexing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46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27584" y="2692392"/>
            <a:ext cx="7488832" cy="40318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main()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size1=10, size2=8;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float **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pArray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=NULL;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pArray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=(float **)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(float *)*size1);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for(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=0;i&lt;size1;i++)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    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pArray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]=(float *)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(float)*size2);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/*access the array*/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for(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=0;i&lt;size1;i++)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free(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pArray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free(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pArray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return 0;</a:t>
            </a:r>
          </a:p>
          <a:p>
            <a:pPr defTabSz="365760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82755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Out-of-Bound Array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/>
          <a:lstStyle/>
          <a:p>
            <a:r>
              <a:rPr lang="en-US" b="1" dirty="0"/>
              <a:t>What is out-of-bound array access?</a:t>
            </a:r>
          </a:p>
          <a:p>
            <a:pPr lvl="1"/>
            <a:r>
              <a:rPr lang="en-US" altLang="zh-CN" dirty="0"/>
              <a:t>The array index is out of the allowable range</a:t>
            </a:r>
          </a:p>
          <a:p>
            <a:pPr lvl="1"/>
            <a:r>
              <a:rPr lang="en-US" dirty="0"/>
              <a:t>The range is specified when array is created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47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71600" y="3245453"/>
            <a:ext cx="7056784" cy="3493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main()</a:t>
            </a:r>
          </a:p>
          <a:p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size=10;</a:t>
            </a:r>
          </a:p>
          <a:p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  float *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pArray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=NULL;</a:t>
            </a:r>
          </a:p>
          <a:p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pArray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=(float *)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(float)*size);</a:t>
            </a:r>
          </a:p>
          <a:p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  /*access the array*/</a:t>
            </a:r>
          </a:p>
          <a:p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  for(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=0;i&lt;20;i++)</a:t>
            </a:r>
          </a:p>
          <a:p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US" altLang="zh-CN" sz="17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pArray</a:t>
            </a:r>
            <a:r>
              <a:rPr lang="en-US" altLang="zh-CN" sz="17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CN" sz="17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17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]=float(</a:t>
            </a:r>
            <a:r>
              <a:rPr lang="en-US" altLang="zh-CN" sz="17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17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  free(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pArray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defTabSz="548640"/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pPr defTabSz="365760"/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aphicFrame>
        <p:nvGraphicFramePr>
          <p:cNvPr id="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9507866"/>
              </p:ext>
            </p:extLst>
          </p:nvPr>
        </p:nvGraphicFramePr>
        <p:xfrm>
          <a:off x="4427984" y="5301208"/>
          <a:ext cx="468000" cy="37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Image" r:id="rId3" imgW="9244440" imgH="7403040" progId="Photoshop.Image.17">
                  <p:embed/>
                </p:oleObj>
              </mc:Choice>
              <mc:Fallback>
                <p:oleObj name="Image" r:id="rId3" imgW="9244440" imgH="7403040" progId="Photoshop.Image.17">
                  <p:embed/>
                  <p:pic>
                    <p:nvPicPr>
                      <p:cNvPr id="6" name="Object 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27984" y="5301208"/>
                        <a:ext cx="468000" cy="371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103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Memory Leak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b="1" dirty="0"/>
              <a:t>What is the potential problem for dynamic memory allocation?</a:t>
            </a:r>
          </a:p>
          <a:p>
            <a:pPr lvl="1"/>
            <a:r>
              <a:rPr lang="en-US" dirty="0"/>
              <a:t>The memory may not be released (freed)</a:t>
            </a:r>
          </a:p>
          <a:p>
            <a:pPr lvl="1"/>
            <a:r>
              <a:rPr lang="en-US" dirty="0"/>
              <a:t>Completely depend on programmer’s design</a:t>
            </a:r>
          </a:p>
          <a:p>
            <a:pPr lvl="1"/>
            <a:endParaRPr lang="en-US" dirty="0"/>
          </a:p>
          <a:p>
            <a:r>
              <a:rPr lang="en-US" b="1" dirty="0"/>
              <a:t>Memory leak</a:t>
            </a:r>
          </a:p>
          <a:p>
            <a:pPr lvl="1"/>
            <a:r>
              <a:rPr lang="en-US" dirty="0"/>
              <a:t>Memory which is no longer needed is not released</a:t>
            </a:r>
          </a:p>
          <a:p>
            <a:pPr lvl="1"/>
            <a:r>
              <a:rPr lang="en-US" dirty="0"/>
              <a:t>They can exhaust available system memory as an application runs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2714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Memory Leak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49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15616" y="2420888"/>
            <a:ext cx="7056784" cy="32316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main()</a:t>
            </a:r>
          </a:p>
          <a:p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size=10;</a:t>
            </a:r>
          </a:p>
          <a:p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  float *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pArray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=NULL;</a:t>
            </a:r>
          </a:p>
          <a:p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pArray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=(float *)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(float)*size);</a:t>
            </a:r>
          </a:p>
          <a:p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  /*access the array*/</a:t>
            </a:r>
          </a:p>
          <a:p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  for(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=0;i&lt;</a:t>
            </a:r>
            <a:r>
              <a:rPr lang="en-US" altLang="zh-CN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;i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US" altLang="zh-CN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pArray</a:t>
            </a:r>
            <a:r>
              <a:rPr lang="en-US" altLang="zh-CN" sz="17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CN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1700" dirty="0">
                <a:latin typeface="Consolas" panose="020B0609020204030204" pitchFamily="49" charset="0"/>
                <a:cs typeface="Consolas" panose="020B0609020204030204" pitchFamily="49" charset="0"/>
              </a:rPr>
              <a:t>]=float(</a:t>
            </a:r>
            <a:r>
              <a:rPr lang="en-US" altLang="zh-CN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17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548640"/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	return 0;</a:t>
            </a:r>
          </a:p>
          <a:p>
            <a:pPr defTabSz="365760"/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17787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US" sz="4000" b="1" dirty="0"/>
              <a:t>Initialization of Arrays</a:t>
            </a:r>
            <a:endParaRPr 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2232247"/>
          </a:xfrm>
        </p:spPr>
        <p:txBody>
          <a:bodyPr/>
          <a:lstStyle/>
          <a:p>
            <a:r>
              <a:rPr lang="en-US" dirty="0"/>
              <a:t>Omitting the size in array initialization: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days[] = {31, 28, 31, 30, 31, 30, 31};</a:t>
            </a:r>
          </a:p>
          <a:p>
            <a:pPr marL="457200" lvl="1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/* an array of 7 elements */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727113"/>
            <a:ext cx="6858000" cy="140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4138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Memory Leak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50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15616" y="2420888"/>
            <a:ext cx="7056784" cy="4016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float*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CreateArray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size)</a:t>
            </a:r>
          </a:p>
          <a:p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altLang="zh-CN" sz="1700" dirty="0">
                <a:latin typeface="Consolas" panose="020B0609020204030204" pitchFamily="49" charset="0"/>
                <a:cs typeface="Consolas" panose="020B0609020204030204" pitchFamily="49" charset="0"/>
              </a:rPr>
              <a:t>(float *)</a:t>
            </a:r>
            <a:r>
              <a:rPr lang="en-US" altLang="zh-CN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altLang="zh-CN" sz="17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altLang="zh-CN" sz="1700" dirty="0">
                <a:latin typeface="Consolas" panose="020B0609020204030204" pitchFamily="49" charset="0"/>
                <a:cs typeface="Consolas" panose="020B0609020204030204" pitchFamily="49" charset="0"/>
              </a:rPr>
              <a:t>(float)*size);</a:t>
            </a:r>
            <a:endParaRPr 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main()</a:t>
            </a:r>
          </a:p>
          <a:p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  float*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pArray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CreateArray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(10);</a:t>
            </a:r>
          </a:p>
          <a:p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  /*access the array*/</a:t>
            </a:r>
          </a:p>
          <a:p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  for(int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=0;i&lt;</a:t>
            </a:r>
            <a:r>
              <a:rPr lang="en-US" altLang="zh-CN" sz="1700" dirty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;i++)</a:t>
            </a:r>
          </a:p>
          <a:p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US" altLang="zh-CN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pArray</a:t>
            </a:r>
            <a:r>
              <a:rPr lang="en-US" altLang="zh-CN" sz="17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CN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1700" dirty="0">
                <a:latin typeface="Consolas" panose="020B0609020204030204" pitchFamily="49" charset="0"/>
                <a:cs typeface="Consolas" panose="020B0609020204030204" pitchFamily="49" charset="0"/>
              </a:rPr>
              <a:t>]=float(</a:t>
            </a:r>
            <a:r>
              <a:rPr lang="en-US" altLang="zh-CN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17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548640"/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	return 0;</a:t>
            </a:r>
          </a:p>
          <a:p>
            <a:pPr defTabSz="365760"/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744496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Dangling Pointer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P</a:t>
            </a:r>
            <a:r>
              <a:rPr lang="en-US" b="1" dirty="0"/>
              <a:t>ointers that do not point to a valid object of the appropriate type</a:t>
            </a:r>
          </a:p>
          <a:p>
            <a:pPr lvl="1"/>
            <a:r>
              <a:rPr lang="en-US" dirty="0"/>
              <a:t>Usually a pointer which points to a dynamically allocated array which has been freed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51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3528" y="3674487"/>
            <a:ext cx="4464496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float*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InitArray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size)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float* 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pArray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=(float *)</a:t>
            </a:r>
          </a:p>
          <a:p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(float)*size);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for(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=0;i&lt;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size;i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pArray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]=0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free(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pArray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pArray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04048" y="3862651"/>
            <a:ext cx="3780861" cy="255454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main()</a:t>
            </a:r>
          </a:p>
          <a:p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float* 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pArray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InitArray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(10);</a:t>
            </a:r>
          </a:p>
          <a:p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/*access the array*/</a:t>
            </a:r>
          </a:p>
          <a:p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for(int 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=0;i&lt;10;i++)</a:t>
            </a:r>
          </a:p>
          <a:p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pArray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]=float(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548640"/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	return 0;</a:t>
            </a:r>
          </a:p>
          <a:p>
            <a:pPr defTabSz="365760"/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0823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US" sz="4000" b="1" dirty="0"/>
              <a:t>Operations on Arrays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052736"/>
            <a:ext cx="8424936" cy="5328592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/>
              <a:t>Accessing array elements:</a:t>
            </a:r>
          </a:p>
          <a:p>
            <a:pPr marL="457200" lvl="1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sales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= 143.50;</a:t>
            </a:r>
          </a:p>
          <a:p>
            <a:pPr marL="457200" lvl="1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if (sales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[23]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== 50.0) …</a:t>
            </a:r>
          </a:p>
          <a:p>
            <a:pPr marL="457200" lvl="1" indent="0">
              <a:buNone/>
            </a:pPr>
            <a:endParaRPr lang="en-US" sz="2400" dirty="0"/>
          </a:p>
          <a:p>
            <a:r>
              <a:rPr lang="en-US" sz="2800" b="1" dirty="0">
                <a:solidFill>
                  <a:srgbClr val="0000FF"/>
                </a:solidFill>
              </a:rPr>
              <a:t>Subscripting</a:t>
            </a:r>
            <a:r>
              <a:rPr lang="en-US" sz="2800" dirty="0"/>
              <a:t>: The element indices range from </a:t>
            </a:r>
            <a:r>
              <a:rPr lang="en-US" sz="2800" b="1" dirty="0">
                <a:solidFill>
                  <a:srgbClr val="0000FF"/>
                </a:solidFill>
              </a:rPr>
              <a:t>0</a:t>
            </a:r>
            <a:r>
              <a:rPr lang="en-US" sz="2800" dirty="0"/>
              <a:t> to </a:t>
            </a:r>
            <a:r>
              <a:rPr lang="en-US" sz="2800" b="1" dirty="0">
                <a:solidFill>
                  <a:srgbClr val="0000FF"/>
                </a:solidFill>
              </a:rPr>
              <a:t>n – 1</a:t>
            </a:r>
            <a:r>
              <a:rPr lang="en-US" sz="2800" dirty="0"/>
              <a:t> where </a:t>
            </a:r>
            <a:r>
              <a:rPr lang="en-US" sz="2800" b="1" dirty="0"/>
              <a:t>n</a:t>
            </a:r>
            <a:r>
              <a:rPr lang="en-US" sz="2800" dirty="0"/>
              <a:t> is the declared size of the array:</a:t>
            </a:r>
          </a:p>
          <a:p>
            <a:pPr marL="457200" lvl="1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char name[12];</a:t>
            </a:r>
          </a:p>
          <a:p>
            <a:pPr marL="457200" lvl="1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	name[12] = ‘c’;    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error: index out of range</a:t>
            </a:r>
          </a:p>
          <a:p>
            <a:pPr marL="457200" lvl="1" indent="0"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800" dirty="0"/>
              <a:t>Working on array values:</a:t>
            </a:r>
          </a:p>
          <a:p>
            <a:pPr marL="857250" lvl="2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days[1] = 20; 				// valid</a:t>
            </a:r>
          </a:p>
          <a:p>
            <a:pPr marL="857250" lvl="2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days[2] = days[2] + 4;			// valid</a:t>
            </a:r>
          </a:p>
          <a:p>
            <a:pPr marL="857250" lvl="2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days[3] = days[2] + days[3];		// valid</a:t>
            </a:r>
          </a:p>
          <a:p>
            <a:pPr marL="857250" lvl="2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days[MTHS] = {2, 3, 4, 5, 6};		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invalid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453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sz="4000" b="1" dirty="0"/>
              <a:t>Traversing an Array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75595"/>
            <a:ext cx="8229600" cy="3888432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800" dirty="0"/>
              <a:t>One of the most common actions in dealing with arrays is to examine every array element in order to perform an operation.</a:t>
            </a:r>
          </a:p>
          <a:p>
            <a:pPr lvl="1">
              <a:spcBef>
                <a:spcPts val="0"/>
              </a:spcBef>
            </a:pPr>
            <a:endParaRPr lang="en-US" sz="1800" dirty="0"/>
          </a:p>
          <a:p>
            <a:r>
              <a:rPr lang="en-US" sz="2800" dirty="0"/>
              <a:t>This action is also known as </a:t>
            </a:r>
            <a:r>
              <a:rPr lang="en-US" sz="2800" b="1" u="sng" dirty="0">
                <a:solidFill>
                  <a:srgbClr val="0000FF"/>
                </a:solidFill>
              </a:rPr>
              <a:t>traversing</a:t>
            </a:r>
            <a:r>
              <a:rPr lang="en-US" sz="2800" dirty="0"/>
              <a:t> an array.</a:t>
            </a:r>
          </a:p>
          <a:p>
            <a:pPr lvl="1">
              <a:spcBef>
                <a:spcPts val="0"/>
              </a:spcBef>
            </a:pPr>
            <a:endParaRPr lang="en-US" sz="1800" dirty="0"/>
          </a:p>
          <a:p>
            <a:r>
              <a:rPr lang="en-US" sz="2800" dirty="0"/>
              <a:t>Example: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Traverse the days[] array to display every element’s content: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797152"/>
            <a:ext cx="7040880" cy="145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676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r>
              <a:rPr lang="en-US" sz="4000" b="1" dirty="0"/>
              <a:t>Traversing an Array </a:t>
            </a:r>
            <a:r>
              <a:rPr lang="en-US" sz="4000" dirty="0"/>
              <a:t>– print values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5536" y="4581128"/>
            <a:ext cx="2448272" cy="1656184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b="1" dirty="0"/>
              <a:t>Output: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Month 1 has 31 days.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Month 2 has 28 days.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Month 12 has 31 days.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264654"/>
            <a:ext cx="7848872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#define MTHS 12   // define a constant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main(void)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defTabSz="365760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defTabSz="365760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days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[MTHS] = {31,28,31,30,31,30,31,31,30,31,30,31};</a:t>
            </a:r>
          </a:p>
          <a:p>
            <a:pPr defTabSz="36576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// print the number of days in each month</a:t>
            </a:r>
          </a:p>
          <a:p>
            <a:pPr defTabSz="365760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for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 MTHS;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pPr defTabSz="365760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(“Month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 has %d days.\n”, i+1,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days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</a:p>
          <a:p>
            <a:pPr defTabSz="365760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return 0;</a:t>
            </a:r>
          </a:p>
          <a:p>
            <a:pPr defTabSz="365760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904" y="4725144"/>
            <a:ext cx="5303520" cy="139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516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6375" y="188640"/>
            <a:ext cx="8229600" cy="778098"/>
          </a:xfrm>
        </p:spPr>
        <p:txBody>
          <a:bodyPr>
            <a:noAutofit/>
          </a:bodyPr>
          <a:lstStyle/>
          <a:p>
            <a:r>
              <a:rPr lang="en-US" sz="3600" b="1" dirty="0"/>
              <a:t>Traversing an Array </a:t>
            </a:r>
            <a:r>
              <a:rPr lang="en-US" sz="3600" dirty="0"/>
              <a:t>– search for a value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004048" y="5517232"/>
            <a:ext cx="2448272" cy="920417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b="1" dirty="0"/>
              <a:t>Output: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Enter a char to search: </a:t>
            </a:r>
            <a:r>
              <a:rPr lang="en-US" sz="1800" b="1" i="1" u="sng" dirty="0">
                <a:solidFill>
                  <a:srgbClr val="FF0000"/>
                </a:solidFill>
              </a:rPr>
              <a:t>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Found a at index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908720"/>
            <a:ext cx="7221969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#define SIZE 5   // define a constant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main(void)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defTabSz="365760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char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myChar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[SIZE] = {‘b’, ‘a’, ‘c’, ‘k’, ‘s’};</a:t>
            </a:r>
          </a:p>
          <a:p>
            <a:pPr defTabSz="36576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// Reading in user’s input to search</a:t>
            </a:r>
          </a:p>
          <a:p>
            <a:pPr defTabSz="365760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(“Enter a char to search: ”);</a:t>
            </a:r>
          </a:p>
          <a:p>
            <a:pPr defTabSz="365760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char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searchChar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defTabSz="365760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(“%c”, &amp;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searchChar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defTabSz="36576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/* Traverse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myChar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array and output the index of 				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searchChar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if found */</a:t>
            </a:r>
          </a:p>
          <a:p>
            <a:pPr defTabSz="365760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defTabSz="365760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for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 SIZE;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defTabSz="365760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if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myChar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==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searchChar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defTabSz="365760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(“Found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 at index %d”,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myChar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defTabSz="365760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	break;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break out of the loop</a:t>
            </a:r>
          </a:p>
          <a:p>
            <a:pPr defTabSz="365760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}</a:t>
            </a:r>
          </a:p>
          <a:p>
            <a:pPr defTabSz="365760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defTabSz="365760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return 0;</a:t>
            </a:r>
          </a:p>
          <a:p>
            <a:pPr defTabSz="365760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3207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1275</TotalTime>
  <Words>5626</Words>
  <Application>Microsoft Office PowerPoint</Application>
  <PresentationFormat>全屏显示(4:3)</PresentationFormat>
  <Paragraphs>786</Paragraphs>
  <Slides>51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56" baseType="lpstr">
      <vt:lpstr>Arial</vt:lpstr>
      <vt:lpstr>Calibri</vt:lpstr>
      <vt:lpstr>Consolas</vt:lpstr>
      <vt:lpstr>Office 主题</vt:lpstr>
      <vt:lpstr>Image</vt:lpstr>
      <vt:lpstr>CS100  Introduction to Programming</vt:lpstr>
      <vt:lpstr>What Is an Array</vt:lpstr>
      <vt:lpstr>Array Declaration</vt:lpstr>
      <vt:lpstr>Initialization of Arrays</vt:lpstr>
      <vt:lpstr>Initialization of Arrays</vt:lpstr>
      <vt:lpstr>Operations on Arrays</vt:lpstr>
      <vt:lpstr>Traversing an Array</vt:lpstr>
      <vt:lpstr>Traversing an Array – print values</vt:lpstr>
      <vt:lpstr>Traversing an Array – search for a value</vt:lpstr>
      <vt:lpstr>Traversing an Array – find maximum value</vt:lpstr>
      <vt:lpstr>Pointers and Arrays</vt:lpstr>
      <vt:lpstr>Pointers and Arrays</vt:lpstr>
      <vt:lpstr>Pointers and Arrays</vt:lpstr>
      <vt:lpstr>Pointers and Arrays</vt:lpstr>
      <vt:lpstr>Pointer – Finding Maximum Number</vt:lpstr>
      <vt:lpstr>Pointer – Finding Maximum Number</vt:lpstr>
      <vt:lpstr>Arrays as Function Arguments</vt:lpstr>
      <vt:lpstr>Arrays as Function Arguments</vt:lpstr>
      <vt:lpstr>Passing an Array as a Function Argument</vt:lpstr>
      <vt:lpstr>Passing an Array as a Function Argument</vt:lpstr>
      <vt:lpstr>Multidimensional Arrays</vt:lpstr>
      <vt:lpstr>Multidimensional Arrays</vt:lpstr>
      <vt:lpstr>Initializing Multidimensional Arrays</vt:lpstr>
      <vt:lpstr>Initializing Multi-dimensional Arrays</vt:lpstr>
      <vt:lpstr>Operations on Multidimensional Arrays</vt:lpstr>
      <vt:lpstr>Operations on Multidimensional Arrays</vt:lpstr>
      <vt:lpstr>Multidimensional Arrays and Pointers</vt:lpstr>
      <vt:lpstr>Multidimensional Arrays and Pointers</vt:lpstr>
      <vt:lpstr>Multidimensional Arrays and Pointers</vt:lpstr>
      <vt:lpstr>Multidimensional Arrays as Function Arguments</vt:lpstr>
      <vt:lpstr>Multidimensional Arrays as Function Arguments</vt:lpstr>
      <vt:lpstr>Multidimensional Arrays as Function Arguments</vt:lpstr>
      <vt:lpstr>Passing 2-D Array as Function Arguments</vt:lpstr>
      <vt:lpstr>Passing 2-D Array as Function Arguments</vt:lpstr>
      <vt:lpstr>Processing 2-D Arrays as 1-D Arrays</vt:lpstr>
      <vt:lpstr>Processing 2-D Arrays as 1-D Arrays</vt:lpstr>
      <vt:lpstr>Passing Array as Pointer Argument</vt:lpstr>
      <vt:lpstr>Passing Array as Pointer Argument</vt:lpstr>
      <vt:lpstr>The sizeof Operator and Array</vt:lpstr>
      <vt:lpstr>The sizeof Operator and Array</vt:lpstr>
      <vt:lpstr>The sizeof Operator and Array</vt:lpstr>
      <vt:lpstr>Size of a Pointer</vt:lpstr>
      <vt:lpstr>Dynamically Allocated Array</vt:lpstr>
      <vt:lpstr>Dynamically Allocated 1D Array</vt:lpstr>
      <vt:lpstr>Dynamically Allocated 1D Array</vt:lpstr>
      <vt:lpstr>Dynamically Allocated 2D Array</vt:lpstr>
      <vt:lpstr>Out-of-Bound Array Access</vt:lpstr>
      <vt:lpstr>Memory Leak</vt:lpstr>
      <vt:lpstr>Memory Leak</vt:lpstr>
      <vt:lpstr>Memory Leak</vt:lpstr>
      <vt:lpstr>Dangling Pointer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CS100  Introduction to Programming</dc:title>
  <dc:creator>zhengjie</dc:creator>
  <cp:lastModifiedBy>Xu Lan</cp:lastModifiedBy>
  <cp:revision>392</cp:revision>
  <cp:lastPrinted>2019-09-27T01:49:29Z</cp:lastPrinted>
  <dcterms:created xsi:type="dcterms:W3CDTF">2018-10-03T03:07:48Z</dcterms:created>
  <dcterms:modified xsi:type="dcterms:W3CDTF">2022-03-05T14:19:13Z</dcterms:modified>
</cp:coreProperties>
</file>