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42"/>
  </p:notesMasterIdLst>
  <p:sldIdLst>
    <p:sldId id="256" r:id="rId2"/>
    <p:sldId id="653" r:id="rId3"/>
    <p:sldId id="428" r:id="rId4"/>
    <p:sldId id="500" r:id="rId5"/>
    <p:sldId id="429" r:id="rId6"/>
    <p:sldId id="704" r:id="rId7"/>
    <p:sldId id="705" r:id="rId8"/>
    <p:sldId id="706" r:id="rId9"/>
    <p:sldId id="708" r:id="rId10"/>
    <p:sldId id="709" r:id="rId11"/>
    <p:sldId id="707" r:id="rId12"/>
    <p:sldId id="710" r:id="rId13"/>
    <p:sldId id="711" r:id="rId14"/>
    <p:sldId id="712" r:id="rId15"/>
    <p:sldId id="713" r:id="rId16"/>
    <p:sldId id="714" r:id="rId17"/>
    <p:sldId id="722" r:id="rId18"/>
    <p:sldId id="721" r:id="rId19"/>
    <p:sldId id="715" r:id="rId20"/>
    <p:sldId id="716" r:id="rId21"/>
    <p:sldId id="718" r:id="rId22"/>
    <p:sldId id="717" r:id="rId23"/>
    <p:sldId id="719" r:id="rId24"/>
    <p:sldId id="737" r:id="rId25"/>
    <p:sldId id="740" r:id="rId26"/>
    <p:sldId id="723" r:id="rId27"/>
    <p:sldId id="724" r:id="rId28"/>
    <p:sldId id="725" r:id="rId29"/>
    <p:sldId id="726" r:id="rId30"/>
    <p:sldId id="727" r:id="rId31"/>
    <p:sldId id="736" r:id="rId32"/>
    <p:sldId id="730" r:id="rId33"/>
    <p:sldId id="728" r:id="rId34"/>
    <p:sldId id="731" r:id="rId35"/>
    <p:sldId id="732" r:id="rId36"/>
    <p:sldId id="733" r:id="rId37"/>
    <p:sldId id="734" r:id="rId38"/>
    <p:sldId id="735" r:id="rId39"/>
    <p:sldId id="739" r:id="rId40"/>
    <p:sldId id="738"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BF621E33-7E97-44A9-8D32-284F309D1D79}">
          <p14:sldIdLst>
            <p14:sldId id="256"/>
            <p14:sldId id="653"/>
            <p14:sldId id="428"/>
            <p14:sldId id="500"/>
            <p14:sldId id="429"/>
            <p14:sldId id="704"/>
            <p14:sldId id="705"/>
            <p14:sldId id="706"/>
            <p14:sldId id="708"/>
            <p14:sldId id="709"/>
            <p14:sldId id="707"/>
            <p14:sldId id="710"/>
            <p14:sldId id="711"/>
            <p14:sldId id="712"/>
            <p14:sldId id="713"/>
            <p14:sldId id="714"/>
            <p14:sldId id="722"/>
            <p14:sldId id="721"/>
            <p14:sldId id="715"/>
            <p14:sldId id="716"/>
            <p14:sldId id="718"/>
            <p14:sldId id="717"/>
            <p14:sldId id="719"/>
            <p14:sldId id="737"/>
            <p14:sldId id="740"/>
            <p14:sldId id="723"/>
            <p14:sldId id="724"/>
            <p14:sldId id="725"/>
            <p14:sldId id="726"/>
            <p14:sldId id="727"/>
            <p14:sldId id="736"/>
            <p14:sldId id="730"/>
            <p14:sldId id="728"/>
            <p14:sldId id="731"/>
            <p14:sldId id="732"/>
            <p14:sldId id="733"/>
            <p14:sldId id="734"/>
            <p14:sldId id="735"/>
            <p14:sldId id="739"/>
            <p14:sldId id="73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4F3FC"/>
    <a:srgbClr val="83C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07" autoAdjust="0"/>
    <p:restoredTop sz="81039" autoAdjust="0"/>
  </p:normalViewPr>
  <p:slideViewPr>
    <p:cSldViewPr>
      <p:cViewPr varScale="1">
        <p:scale>
          <a:sx n="86" d="100"/>
          <a:sy n="86" d="100"/>
        </p:scale>
        <p:origin x="1440" y="33"/>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40" d="100"/>
        <a:sy n="140" d="100"/>
      </p:scale>
      <p:origin x="0" y="-64416"/>
    </p:cViewPr>
  </p:sorterViewPr>
  <p:notesViewPr>
    <p:cSldViewPr>
      <p:cViewPr varScale="1">
        <p:scale>
          <a:sx n="92" d="100"/>
          <a:sy n="92" d="100"/>
        </p:scale>
        <p:origin x="-376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9/5/2022</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22956109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Adapted from the slides by Douglas Wilhelm Harder of U Waterloo (https://ece.uwaterloo.ca/~dwharder/aads/Lecture_materials/)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May also contain</a:t>
            </a:r>
            <a:r>
              <a:rPr lang="en-CA" altLang="zh-CN" sz="1200" baseline="0" dirty="0">
                <a:solidFill>
                  <a:srgbClr val="000000"/>
                </a:solidFill>
                <a:latin typeface="Arial"/>
                <a:cs typeface="+mn-cs"/>
              </a:rPr>
              <a:t> material from the s</a:t>
            </a:r>
            <a:r>
              <a:rPr lang="en-US" altLang="zh-CN" dirty="0" err="1"/>
              <a:t>lides</a:t>
            </a:r>
            <a:r>
              <a:rPr lang="en-US" altLang="zh-CN" dirty="0"/>
              <a:t> at https://courses.cs.washington.edu/courses/cse326/03wi/326lecturesb.shtml (by Dan </a:t>
            </a:r>
            <a:r>
              <a:rPr lang="en-US" altLang="zh-CN" dirty="0" err="1"/>
              <a:t>Suciu</a:t>
            </a:r>
            <a:r>
              <a:rPr lang="en-US" altLang="zh-CN" dirty="0"/>
              <a:t> of U Washington)</a:t>
            </a:r>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pPr fontAlgn="base">
                <a:spcBef>
                  <a:spcPct val="0"/>
                </a:spcBef>
                <a:spcAft>
                  <a:spcPct val="0"/>
                </a:spcAft>
                <a:defRPr/>
              </a:pPr>
              <a:t>1</a:t>
            </a:fld>
            <a:endParaRPr lang="en-CA"/>
          </a:p>
        </p:txBody>
      </p:sp>
    </p:spTree>
    <p:extLst>
      <p:ext uri="{BB962C8B-B14F-4D97-AF65-F5344CB8AC3E}">
        <p14:creationId xmlns:p14="http://schemas.microsoft.com/office/powerpoint/2010/main" val="3004543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10</a:t>
            </a:fld>
            <a:endParaRPr lang="en-CA"/>
          </a:p>
        </p:txBody>
      </p:sp>
    </p:spTree>
    <p:extLst>
      <p:ext uri="{BB962C8B-B14F-4D97-AF65-F5344CB8AC3E}">
        <p14:creationId xmlns:p14="http://schemas.microsoft.com/office/powerpoint/2010/main" val="1611302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z="1200" b="0" i="0" u="none" strike="noStrike" kern="1200" dirty="0">
                <a:solidFill>
                  <a:schemeClr val="tx1"/>
                </a:solidFill>
                <a:effectLst/>
                <a:latin typeface="+mn-lt"/>
                <a:ea typeface="+mn-ea"/>
                <a:cs typeface="+mn-cs"/>
              </a:rPr>
              <a:t>看似递归和循环的代码相似甚至于递归代码还比较方便但是在输入的数字为十万或者更多的时候，使用递归的程序却无法执行了。这恰恰反映了递归对程序的内存占用过大</a:t>
            </a:r>
            <a:endParaRPr lang="en-CA" altLang="en-US" dirty="0"/>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12</a:t>
            </a:fld>
            <a:endParaRPr lang="en-CA"/>
          </a:p>
        </p:txBody>
      </p:sp>
    </p:spTree>
    <p:extLst>
      <p:ext uri="{BB962C8B-B14F-4D97-AF65-F5344CB8AC3E}">
        <p14:creationId xmlns:p14="http://schemas.microsoft.com/office/powerpoint/2010/main" val="38825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13</a:t>
            </a:fld>
            <a:endParaRPr lang="en-CA"/>
          </a:p>
        </p:txBody>
      </p:sp>
    </p:spTree>
    <p:extLst>
      <p:ext uri="{BB962C8B-B14F-4D97-AF65-F5344CB8AC3E}">
        <p14:creationId xmlns:p14="http://schemas.microsoft.com/office/powerpoint/2010/main" val="13763370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15</a:t>
            </a:fld>
            <a:endParaRPr lang="en-CA"/>
          </a:p>
        </p:txBody>
      </p:sp>
    </p:spTree>
    <p:extLst>
      <p:ext uri="{BB962C8B-B14F-4D97-AF65-F5344CB8AC3E}">
        <p14:creationId xmlns:p14="http://schemas.microsoft.com/office/powerpoint/2010/main" val="691083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16</a:t>
            </a:fld>
            <a:endParaRPr lang="en-CA"/>
          </a:p>
        </p:txBody>
      </p:sp>
    </p:spTree>
    <p:extLst>
      <p:ext uri="{BB962C8B-B14F-4D97-AF65-F5344CB8AC3E}">
        <p14:creationId xmlns:p14="http://schemas.microsoft.com/office/powerpoint/2010/main" val="19910769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17</a:t>
            </a:fld>
            <a:endParaRPr lang="en-CA"/>
          </a:p>
        </p:txBody>
      </p:sp>
    </p:spTree>
    <p:extLst>
      <p:ext uri="{BB962C8B-B14F-4D97-AF65-F5344CB8AC3E}">
        <p14:creationId xmlns:p14="http://schemas.microsoft.com/office/powerpoint/2010/main" val="37669698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18</a:t>
            </a:fld>
            <a:endParaRPr lang="en-CA"/>
          </a:p>
        </p:txBody>
      </p:sp>
    </p:spTree>
    <p:extLst>
      <p:ext uri="{BB962C8B-B14F-4D97-AF65-F5344CB8AC3E}">
        <p14:creationId xmlns:p14="http://schemas.microsoft.com/office/powerpoint/2010/main" val="893555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19</a:t>
            </a:fld>
            <a:endParaRPr lang="en-CA"/>
          </a:p>
        </p:txBody>
      </p:sp>
    </p:spTree>
    <p:extLst>
      <p:ext uri="{BB962C8B-B14F-4D97-AF65-F5344CB8AC3E}">
        <p14:creationId xmlns:p14="http://schemas.microsoft.com/office/powerpoint/2010/main" val="361732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800" dirty="0">
                <a:latin typeface="Sim Sun" charset="-122"/>
                <a:ea typeface="Sim Sun" charset="-122"/>
              </a:rPr>
              <a:t>算法选择时效率的考虑：</a:t>
            </a:r>
          </a:p>
          <a:p>
            <a:pPr>
              <a:buFont typeface="Wingdings" pitchFamily="2" charset="2"/>
              <a:buNone/>
            </a:pPr>
            <a:r>
              <a:rPr lang="zh-CN" altLang="en-US" dirty="0">
                <a:latin typeface="Li Super" charset="-122"/>
                <a:ea typeface="Li Super" charset="-122"/>
              </a:rPr>
              <a:t>    虽然我们希望所选的算法占用额外空间小，运行时间短，其他性能也好，但计算机的时间和空间这两大资源往往相互抵触。所以，一般算法选择的原则是：</a:t>
            </a:r>
            <a:endParaRPr lang="en-US" altLang="zh-CN" dirty="0">
              <a:latin typeface="Li Super" charset="-122"/>
              <a:ea typeface="Li Super" charset="-122"/>
            </a:endParaRPr>
          </a:p>
          <a:p>
            <a:pPr>
              <a:buFont typeface="Wingdings" pitchFamily="2" charset="2"/>
              <a:buNone/>
            </a:pPr>
            <a:r>
              <a:rPr lang="zh-CN" altLang="en-US" sz="2400" dirty="0">
                <a:latin typeface="Li Super" charset="-122"/>
                <a:ea typeface="Li Super" charset="-122"/>
              </a:rPr>
              <a:t>    </a:t>
            </a:r>
            <a:r>
              <a:rPr lang="en-US" altLang="zh-CN" sz="2400" dirty="0">
                <a:latin typeface="Li Super" charset="-122"/>
                <a:ea typeface="Li Super" charset="-122"/>
              </a:rPr>
              <a:t>1.</a:t>
            </a:r>
            <a:r>
              <a:rPr lang="zh-CN" altLang="en-US" sz="2400" dirty="0">
                <a:latin typeface="Li Super" charset="-122"/>
                <a:ea typeface="Li Super" charset="-122"/>
              </a:rPr>
              <a:t> 对于反复使用的算法应选择运行时间短的算法；</a:t>
            </a:r>
            <a:endParaRPr lang="en-US" altLang="zh-CN" sz="2400" dirty="0">
              <a:latin typeface="Li Super" charset="-122"/>
              <a:ea typeface="Li Super" charset="-122"/>
            </a:endParaRPr>
          </a:p>
          <a:p>
            <a:pPr>
              <a:buFont typeface="Wingdings" pitchFamily="2" charset="2"/>
              <a:buNone/>
            </a:pPr>
            <a:r>
              <a:rPr lang="zh-CN" altLang="en-US" sz="2400" dirty="0">
                <a:latin typeface="Li Super" charset="-122"/>
                <a:ea typeface="Li Super" charset="-122"/>
              </a:rPr>
              <a:t>    </a:t>
            </a:r>
            <a:r>
              <a:rPr lang="en-US" altLang="zh-CN" sz="2400" dirty="0">
                <a:latin typeface="Li Super" charset="-122"/>
                <a:ea typeface="Li Super" charset="-122"/>
              </a:rPr>
              <a:t>2.</a:t>
            </a:r>
            <a:r>
              <a:rPr lang="zh-CN" altLang="en-US" sz="2400" dirty="0">
                <a:latin typeface="Li Super" charset="-122"/>
                <a:ea typeface="Li Super" charset="-122"/>
              </a:rPr>
              <a:t> 而使用次数少的算法可力求简明、易于编写和调试；</a:t>
            </a:r>
            <a:endParaRPr lang="en-US" altLang="zh-CN" sz="2400" dirty="0">
              <a:latin typeface="Li Super" charset="-122"/>
              <a:ea typeface="Li Super" charset="-122"/>
            </a:endParaRPr>
          </a:p>
          <a:p>
            <a:pPr>
              <a:buFont typeface="Wingdings" pitchFamily="2" charset="2"/>
              <a:buNone/>
            </a:pPr>
            <a:r>
              <a:rPr lang="zh-CN" altLang="en-US" sz="2400" dirty="0">
                <a:latin typeface="Li Super" charset="-122"/>
                <a:ea typeface="Li Super" charset="-122"/>
              </a:rPr>
              <a:t>    </a:t>
            </a:r>
            <a:r>
              <a:rPr lang="en-US" altLang="zh-CN" sz="2400" dirty="0">
                <a:latin typeface="Li Super" charset="-122"/>
                <a:ea typeface="Li Super" charset="-122"/>
              </a:rPr>
              <a:t>3.</a:t>
            </a:r>
            <a:r>
              <a:rPr lang="zh-CN" altLang="en-US" sz="2400" dirty="0">
                <a:latin typeface="Li Super" charset="-122"/>
                <a:ea typeface="Li Super" charset="-122"/>
              </a:rPr>
              <a:t> 对于处理的数据量较大的算法可从如何节省空间的角度考虑。</a:t>
            </a:r>
          </a:p>
          <a:p>
            <a:endParaRPr kumimoji="1" lang="zh-CN" altLang="en-US" dirty="0"/>
          </a:p>
        </p:txBody>
      </p:sp>
      <p:sp>
        <p:nvSpPr>
          <p:cNvPr id="4" name="灯片编号占位符 3"/>
          <p:cNvSpPr>
            <a:spLocks noGrp="1"/>
          </p:cNvSpPr>
          <p:nvPr>
            <p:ph type="sldNum" sz="quarter" idx="5"/>
          </p:nvPr>
        </p:nvSpPr>
        <p:spPr/>
        <p:txBody>
          <a:bodyPr/>
          <a:lstStyle/>
          <a:p>
            <a:pPr>
              <a:defRPr/>
            </a:pPr>
            <a:fld id="{1BF7B1FF-DFE5-4B27-8E0E-F1DDF2FB76BC}" type="slidenum">
              <a:rPr lang="en-CA" smtClean="0"/>
              <a:pPr>
                <a:defRPr/>
              </a:pPr>
              <a:t>20</a:t>
            </a:fld>
            <a:endParaRPr lang="en-CA"/>
          </a:p>
        </p:txBody>
      </p:sp>
    </p:spTree>
    <p:extLst>
      <p:ext uri="{BB962C8B-B14F-4D97-AF65-F5344CB8AC3E}">
        <p14:creationId xmlns:p14="http://schemas.microsoft.com/office/powerpoint/2010/main" val="3354959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21</a:t>
            </a:fld>
            <a:endParaRPr lang="en-CA"/>
          </a:p>
        </p:txBody>
      </p:sp>
    </p:spTree>
    <p:extLst>
      <p:ext uri="{BB962C8B-B14F-4D97-AF65-F5344CB8AC3E}">
        <p14:creationId xmlns:p14="http://schemas.microsoft.com/office/powerpoint/2010/main" val="521348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从不会开始讲</a:t>
            </a:r>
            <a:endParaRPr lang="en-US" altLang="zh-CN" dirty="0"/>
          </a:p>
          <a:p>
            <a:pPr marL="228600" indent="-228600">
              <a:buAutoNum type="arabicPeriod"/>
            </a:pPr>
            <a:r>
              <a:rPr lang="zh-CN" altLang="en-US" dirty="0"/>
              <a:t>迎头赶上</a:t>
            </a:r>
            <a:endParaRPr lang="en-US" altLang="zh-CN" dirty="0"/>
          </a:p>
          <a:p>
            <a:pPr marL="228600" indent="-228600">
              <a:buAutoNum type="arabicPeriod"/>
            </a:pPr>
            <a:r>
              <a:rPr lang="zh-CN" altLang="en-US" dirty="0"/>
              <a:t>最重要的课</a:t>
            </a:r>
            <a:endParaRPr lang="en-US" altLang="zh-CN" dirty="0"/>
          </a:p>
          <a:p>
            <a:pPr marL="228600" indent="-228600">
              <a:buAutoNum type="arabicPeriod"/>
            </a:pPr>
            <a:r>
              <a:rPr lang="zh-CN" altLang="en-US" dirty="0"/>
              <a:t>最好的助教团队</a:t>
            </a:r>
            <a:endParaRPr lang="en-US" altLang="zh-CN" dirty="0"/>
          </a:p>
          <a:p>
            <a:pPr marL="228600" indent="-228600">
              <a:buAutoNum type="arabicPeriod"/>
            </a:pPr>
            <a:r>
              <a:rPr lang="zh-CN" altLang="en-US" dirty="0"/>
              <a:t>课程调整</a:t>
            </a:r>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2</a:t>
            </a:fld>
            <a:endParaRPr lang="en-CA"/>
          </a:p>
        </p:txBody>
      </p:sp>
    </p:spTree>
    <p:extLst>
      <p:ext uri="{BB962C8B-B14F-4D97-AF65-F5344CB8AC3E}">
        <p14:creationId xmlns:p14="http://schemas.microsoft.com/office/powerpoint/2010/main" val="30019131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10000"/>
              </a:lnSpc>
              <a:spcBef>
                <a:spcPct val="20000"/>
              </a:spcBef>
              <a:buFont typeface="Wingdings" pitchFamily="2" charset="2"/>
              <a:buNone/>
            </a:pPr>
            <a:r>
              <a:rPr lang="zh-CN" altLang="en-US" dirty="0">
                <a:ea typeface="Li Super" charset="-122"/>
              </a:rPr>
              <a:t>ADT指一个数学模型以及定义在该模型上的一组操作。</a:t>
            </a:r>
          </a:p>
          <a:p>
            <a:pPr>
              <a:lnSpc>
                <a:spcPct val="110000"/>
              </a:lnSpc>
              <a:spcBef>
                <a:spcPct val="20000"/>
              </a:spcBef>
              <a:buFont typeface="Wingdings" pitchFamily="2" charset="2"/>
              <a:buNone/>
            </a:pPr>
            <a:r>
              <a:rPr lang="zh-CN" altLang="en-US" dirty="0">
                <a:ea typeface="Li Super" charset="-122"/>
              </a:rPr>
              <a:t>ADT的定义仅取决于它的一组逻辑特性，而与其在计算机内部如何表示和实现无关。</a:t>
            </a:r>
          </a:p>
          <a:p>
            <a:pPr>
              <a:lnSpc>
                <a:spcPct val="110000"/>
              </a:lnSpc>
              <a:spcBef>
                <a:spcPct val="20000"/>
              </a:spcBef>
              <a:buFont typeface="Wingdings" pitchFamily="2" charset="2"/>
              <a:buNone/>
            </a:pPr>
            <a:r>
              <a:rPr lang="zh-CN" altLang="en-US" dirty="0">
                <a:ea typeface="Li Super" charset="-122"/>
              </a:rPr>
              <a:t>ADT比数据类型的范畴更为广泛，除了具有固有数据类型的特性之外，还包括用户在设计软件系统时自己定义的数据类型。</a:t>
            </a:r>
          </a:p>
          <a:p>
            <a:endParaRPr kumimoji="1" lang="zh-CN" altLang="en-US" dirty="0"/>
          </a:p>
        </p:txBody>
      </p:sp>
      <p:sp>
        <p:nvSpPr>
          <p:cNvPr id="4" name="灯片编号占位符 3"/>
          <p:cNvSpPr>
            <a:spLocks noGrp="1"/>
          </p:cNvSpPr>
          <p:nvPr>
            <p:ph type="sldNum" sz="quarter" idx="5"/>
          </p:nvPr>
        </p:nvSpPr>
        <p:spPr/>
        <p:txBody>
          <a:bodyPr/>
          <a:lstStyle/>
          <a:p>
            <a:pPr>
              <a:defRPr/>
            </a:pPr>
            <a:fld id="{1BF7B1FF-DFE5-4B27-8E0E-F1DDF2FB76BC}" type="slidenum">
              <a:rPr lang="en-CA" smtClean="0"/>
              <a:pPr>
                <a:defRPr/>
              </a:pPr>
              <a:t>22</a:t>
            </a:fld>
            <a:endParaRPr lang="en-CA"/>
          </a:p>
        </p:txBody>
      </p:sp>
    </p:spTree>
    <p:extLst>
      <p:ext uri="{BB962C8B-B14F-4D97-AF65-F5344CB8AC3E}">
        <p14:creationId xmlns:p14="http://schemas.microsoft.com/office/powerpoint/2010/main" val="26952194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25</a:t>
            </a:fld>
            <a:endParaRPr lang="en-CA"/>
          </a:p>
        </p:txBody>
      </p:sp>
    </p:spTree>
    <p:extLst>
      <p:ext uri="{BB962C8B-B14F-4D97-AF65-F5344CB8AC3E}">
        <p14:creationId xmlns:p14="http://schemas.microsoft.com/office/powerpoint/2010/main" val="38887766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26</a:t>
            </a:fld>
            <a:endParaRPr lang="en-CA"/>
          </a:p>
        </p:txBody>
      </p:sp>
    </p:spTree>
    <p:extLst>
      <p:ext uri="{BB962C8B-B14F-4D97-AF65-F5344CB8AC3E}">
        <p14:creationId xmlns:p14="http://schemas.microsoft.com/office/powerpoint/2010/main" val="34441663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先发作业，再</a:t>
            </a:r>
            <a:r>
              <a:rPr lang="en-US" altLang="zh-CN" dirty="0"/>
              <a:t>quiz</a:t>
            </a:r>
            <a:endParaRPr lang="en-CA" altLang="en-US" dirty="0"/>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27</a:t>
            </a:fld>
            <a:endParaRPr lang="en-CA"/>
          </a:p>
        </p:txBody>
      </p:sp>
    </p:spTree>
    <p:extLst>
      <p:ext uri="{BB962C8B-B14F-4D97-AF65-F5344CB8AC3E}">
        <p14:creationId xmlns:p14="http://schemas.microsoft.com/office/powerpoint/2010/main" val="2739266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28</a:t>
            </a:fld>
            <a:endParaRPr lang="en-CA"/>
          </a:p>
        </p:txBody>
      </p:sp>
    </p:spTree>
    <p:extLst>
      <p:ext uri="{BB962C8B-B14F-4D97-AF65-F5344CB8AC3E}">
        <p14:creationId xmlns:p14="http://schemas.microsoft.com/office/powerpoint/2010/main" val="7221953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29</a:t>
            </a:fld>
            <a:endParaRPr lang="en-CA"/>
          </a:p>
        </p:txBody>
      </p:sp>
    </p:spTree>
    <p:extLst>
      <p:ext uri="{BB962C8B-B14F-4D97-AF65-F5344CB8AC3E}">
        <p14:creationId xmlns:p14="http://schemas.microsoft.com/office/powerpoint/2010/main" val="37561916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30</a:t>
            </a:fld>
            <a:endParaRPr lang="en-CA"/>
          </a:p>
        </p:txBody>
      </p:sp>
    </p:spTree>
    <p:extLst>
      <p:ext uri="{BB962C8B-B14F-4D97-AF65-F5344CB8AC3E}">
        <p14:creationId xmlns:p14="http://schemas.microsoft.com/office/powerpoint/2010/main" val="30421452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31</a:t>
            </a:fld>
            <a:endParaRPr lang="en-CA"/>
          </a:p>
        </p:txBody>
      </p:sp>
    </p:spTree>
    <p:extLst>
      <p:ext uri="{BB962C8B-B14F-4D97-AF65-F5344CB8AC3E}">
        <p14:creationId xmlns:p14="http://schemas.microsoft.com/office/powerpoint/2010/main" val="25852641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32</a:t>
            </a:fld>
            <a:endParaRPr lang="en-CA"/>
          </a:p>
        </p:txBody>
      </p:sp>
    </p:spTree>
    <p:extLst>
      <p:ext uri="{BB962C8B-B14F-4D97-AF65-F5344CB8AC3E}">
        <p14:creationId xmlns:p14="http://schemas.microsoft.com/office/powerpoint/2010/main" val="17591494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33</a:t>
            </a:fld>
            <a:endParaRPr lang="en-CA"/>
          </a:p>
        </p:txBody>
      </p:sp>
    </p:spTree>
    <p:extLst>
      <p:ext uri="{BB962C8B-B14F-4D97-AF65-F5344CB8AC3E}">
        <p14:creationId xmlns:p14="http://schemas.microsoft.com/office/powerpoint/2010/main" val="1852705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3</a:t>
            </a:fld>
            <a:endParaRPr lang="en-CA"/>
          </a:p>
        </p:txBody>
      </p:sp>
    </p:spTree>
    <p:extLst>
      <p:ext uri="{BB962C8B-B14F-4D97-AF65-F5344CB8AC3E}">
        <p14:creationId xmlns:p14="http://schemas.microsoft.com/office/powerpoint/2010/main" val="1848130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4</a:t>
            </a:fld>
            <a:endParaRPr lang="zh-CN" altLang="en-US"/>
          </a:p>
        </p:txBody>
      </p:sp>
    </p:spTree>
    <p:extLst>
      <p:ext uri="{BB962C8B-B14F-4D97-AF65-F5344CB8AC3E}">
        <p14:creationId xmlns:p14="http://schemas.microsoft.com/office/powerpoint/2010/main" val="852449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5</a:t>
            </a:fld>
            <a:endParaRPr lang="en-CA"/>
          </a:p>
        </p:txBody>
      </p:sp>
    </p:spTree>
    <p:extLst>
      <p:ext uri="{BB962C8B-B14F-4D97-AF65-F5344CB8AC3E}">
        <p14:creationId xmlns:p14="http://schemas.microsoft.com/office/powerpoint/2010/main" val="1197180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决策树</a:t>
            </a:r>
            <a:endParaRPr lang="en-US" altLang="zh-CN" dirty="0"/>
          </a:p>
          <a:p>
            <a:r>
              <a:rPr lang="zh-CN" altLang="en-US" dirty="0"/>
              <a:t>最笨的方法：</a:t>
            </a:r>
            <a:r>
              <a:rPr lang="en-US" altLang="zh-CN" dirty="0"/>
              <a:t>n!</a:t>
            </a:r>
          </a:p>
          <a:p>
            <a:r>
              <a:rPr lang="en-US" altLang="zh-CN" dirty="0"/>
              <a:t>N^2</a:t>
            </a:r>
            <a:endParaRPr lang="en-CA" altLang="en-US" dirty="0"/>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6</a:t>
            </a:fld>
            <a:endParaRPr lang="en-CA"/>
          </a:p>
        </p:txBody>
      </p:sp>
    </p:spTree>
    <p:extLst>
      <p:ext uri="{BB962C8B-B14F-4D97-AF65-F5344CB8AC3E}">
        <p14:creationId xmlns:p14="http://schemas.microsoft.com/office/powerpoint/2010/main" val="1859226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7</a:t>
            </a:fld>
            <a:endParaRPr lang="en-CA"/>
          </a:p>
        </p:txBody>
      </p:sp>
    </p:spTree>
    <p:extLst>
      <p:ext uri="{BB962C8B-B14F-4D97-AF65-F5344CB8AC3E}">
        <p14:creationId xmlns:p14="http://schemas.microsoft.com/office/powerpoint/2010/main" val="3551977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8</a:t>
            </a:fld>
            <a:endParaRPr lang="en-CA"/>
          </a:p>
        </p:txBody>
      </p:sp>
    </p:spTree>
    <p:extLst>
      <p:ext uri="{BB962C8B-B14F-4D97-AF65-F5344CB8AC3E}">
        <p14:creationId xmlns:p14="http://schemas.microsoft.com/office/powerpoint/2010/main" val="3908704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9</a:t>
            </a:fld>
            <a:endParaRPr lang="en-CA"/>
          </a:p>
        </p:txBody>
      </p:sp>
    </p:spTree>
    <p:extLst>
      <p:ext uri="{BB962C8B-B14F-4D97-AF65-F5344CB8AC3E}">
        <p14:creationId xmlns:p14="http://schemas.microsoft.com/office/powerpoint/2010/main" val="940700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a:t>Click to edit Master title style</a:t>
            </a:r>
            <a:endParaRPr lang="en-CA"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hf hd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mailto:zhangyy8@shanghaitech.edu.cn"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mailto:zhaodj@shanghaitech.edu.cn"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683568" y="1700808"/>
            <a:ext cx="7774632" cy="1872208"/>
          </a:xfrm>
        </p:spPr>
        <p:txBody>
          <a:bodyPr anchor="ctr">
            <a:normAutofit/>
          </a:bodyPr>
          <a:lstStyle/>
          <a:p>
            <a:pPr eaLnBrk="1" hangingPunct="1">
              <a:lnSpc>
                <a:spcPct val="150000"/>
              </a:lnSpc>
            </a:pPr>
            <a:r>
              <a:rPr lang="en-US" altLang="zh-CN" sz="4400" dirty="0"/>
              <a:t>Lecture 1 Introduction</a:t>
            </a:r>
            <a:br>
              <a:rPr lang="en-US" altLang="zh-CN" sz="4400" dirty="0"/>
            </a:br>
            <a:r>
              <a:rPr lang="en-US" altLang="zh-CN" sz="2700" dirty="0"/>
              <a:t>CS101 Algorithms and Data Structures</a:t>
            </a:r>
          </a:p>
        </p:txBody>
      </p:sp>
      <p:sp>
        <p:nvSpPr>
          <p:cNvPr id="7" name="Subtitle 1"/>
          <p:cNvSpPr txBox="1">
            <a:spLocks/>
          </p:cNvSpPr>
          <p:nvPr/>
        </p:nvSpPr>
        <p:spPr>
          <a:xfrm>
            <a:off x="1115616" y="4437112"/>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None/>
            </a:pPr>
            <a:r>
              <a:rPr lang="en-US" altLang="zh-CN" dirty="0">
                <a:ea typeface="宋体" panose="02010600030101010101" pitchFamily="2" charset="-122"/>
              </a:rPr>
              <a:t>Instructor</a:t>
            </a:r>
            <a:r>
              <a:rPr lang="zh-CN" altLang="en-US" dirty="0">
                <a:ea typeface="宋体" panose="02010600030101010101" pitchFamily="2" charset="-122"/>
              </a:rPr>
              <a:t>：</a:t>
            </a:r>
            <a:r>
              <a:rPr lang="en-US" altLang="zh-CN" dirty="0" err="1">
                <a:ea typeface="宋体" panose="02010600030101010101" pitchFamily="2" charset="-122"/>
              </a:rPr>
              <a:t>Dengji</a:t>
            </a:r>
            <a:r>
              <a:rPr lang="en-US" altLang="zh-CN" dirty="0">
                <a:ea typeface="宋体" panose="02010600030101010101" pitchFamily="2" charset="-122"/>
              </a:rPr>
              <a:t> Zhao; </a:t>
            </a:r>
            <a:r>
              <a:rPr lang="en-US" altLang="zh-CN" dirty="0" err="1"/>
              <a:t>Yuyao</a:t>
            </a:r>
            <a:r>
              <a:rPr lang="en-US" altLang="zh-CN" dirty="0"/>
              <a:t> Zhang;</a:t>
            </a:r>
            <a:r>
              <a:rPr lang="zh-CN" altLang="en-US" dirty="0"/>
              <a:t> </a:t>
            </a:r>
            <a:r>
              <a:rPr lang="en-US" altLang="zh-CN" dirty="0"/>
              <a:t>Xin Liu; Hao </a:t>
            </a:r>
            <a:r>
              <a:rPr lang="en-US" altLang="zh-CN" dirty="0" err="1"/>
              <a:t>Geng</a:t>
            </a:r>
            <a:r>
              <a:rPr lang="en-US" altLang="zh-CN" dirty="0"/>
              <a:t> </a:t>
            </a:r>
          </a:p>
          <a:p>
            <a:pPr marL="0" indent="0" algn="ctr" eaLnBrk="1" hangingPunct="1">
              <a:buNone/>
            </a:pPr>
            <a:r>
              <a:rPr lang="en-US" altLang="zh-CN" dirty="0">
                <a:ea typeface="宋体" panose="02010600030101010101" pitchFamily="2" charset="-122"/>
              </a:rPr>
              <a:t>2022-09-05</a:t>
            </a:r>
            <a:endParaRPr lang="zh-CN" altLang="en-US" dirty="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b="1" dirty="0">
                <a:latin typeface="Arial" charset="0"/>
                <a:cs typeface="Arial" charset="0"/>
              </a:rPr>
              <a:t>Ex1</a:t>
            </a:r>
            <a:r>
              <a:rPr lang="zh-CN" altLang="en-US" dirty="0">
                <a:latin typeface="Arial" charset="0"/>
                <a:cs typeface="Arial" charset="0"/>
              </a:rPr>
              <a:t> </a:t>
            </a:r>
            <a:r>
              <a:rPr lang="en-US" altLang="zh-CN" dirty="0">
                <a:latin typeface="Arial" charset="0"/>
                <a:cs typeface="Arial" charset="0"/>
              </a:rPr>
              <a:t>How to arrange books on the bookshelf?</a:t>
            </a:r>
            <a:endParaRPr lang="en-US" altLang="en-US" dirty="0">
              <a:latin typeface="Arial" charset="0"/>
              <a:cs typeface="Arial" charset="0"/>
            </a:endParaRPr>
          </a:p>
        </p:txBody>
      </p:sp>
      <p:sp>
        <p:nvSpPr>
          <p:cNvPr id="6" name="Rectangle 3"/>
          <p:cNvSpPr txBox="1">
            <a:spLocks noChangeArrowheads="1"/>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85000" lnSpcReduction="20000"/>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Aft>
                <a:spcPts val="600"/>
              </a:spcAft>
              <a:buFont typeface="Arial" panose="020B0604020202020204" pitchFamily="34" charset="0"/>
              <a:buChar char="•"/>
            </a:pPr>
            <a:r>
              <a:rPr lang="en-US" altLang="en-US" sz="2400" b="1" dirty="0">
                <a:latin typeface="Arial" charset="0"/>
                <a:cs typeface="Arial" charset="0"/>
              </a:rPr>
              <a:t>Method 3: cluster books according to different topics </a:t>
            </a:r>
            <a:r>
              <a:rPr lang="en-US" altLang="en-US" sz="2400" dirty="0">
                <a:latin typeface="Arial" charset="0"/>
                <a:cs typeface="Arial" charset="0"/>
              </a:rPr>
              <a:t>(computer science, economics, agriculture, politics…), then insert new books according to the alphabets order of the first letter.</a:t>
            </a:r>
          </a:p>
          <a:p>
            <a:pPr indent="342900">
              <a:lnSpc>
                <a:spcPct val="150000"/>
              </a:lnSpc>
              <a:spcAft>
                <a:spcPts val="600"/>
              </a:spcAft>
              <a:buFont typeface="Arial" panose="020B0604020202020204" pitchFamily="34" charset="0"/>
              <a:buChar char="•"/>
            </a:pPr>
            <a:r>
              <a:rPr lang="en-US" altLang="en-US" sz="2400" b="1" dirty="0">
                <a:latin typeface="Arial" charset="0"/>
                <a:cs typeface="Arial" charset="0"/>
              </a:rPr>
              <a:t>Operation 1: </a:t>
            </a:r>
            <a:r>
              <a:rPr lang="en-US" altLang="en-US" sz="2400" dirty="0">
                <a:latin typeface="Arial" charset="0"/>
                <a:cs typeface="Arial" charset="0"/>
              </a:rPr>
              <a:t>how to insert new books?</a:t>
            </a:r>
          </a:p>
          <a:p>
            <a:pPr marL="457200" indent="0">
              <a:lnSpc>
                <a:spcPct val="150000"/>
              </a:lnSpc>
              <a:spcAft>
                <a:spcPts val="600"/>
              </a:spcAft>
              <a:buNone/>
            </a:pPr>
            <a:r>
              <a:rPr lang="en-US" altLang="en-US" sz="2400" dirty="0">
                <a:latin typeface="Arial" charset="0"/>
                <a:cs typeface="Arial" charset="0"/>
              </a:rPr>
              <a:t>EX:  we bought a new book “Algorithm”.</a:t>
            </a:r>
          </a:p>
          <a:p>
            <a:pPr indent="342900">
              <a:lnSpc>
                <a:spcPct val="150000"/>
              </a:lnSpc>
              <a:spcAft>
                <a:spcPts val="600"/>
              </a:spcAft>
              <a:buFont typeface="Arial" panose="020B0604020202020204" pitchFamily="34" charset="0"/>
              <a:buChar char="•"/>
            </a:pPr>
            <a:r>
              <a:rPr lang="en-US" altLang="en-US" sz="2400" b="1" dirty="0">
                <a:latin typeface="Arial" charset="0"/>
                <a:cs typeface="Arial" charset="0"/>
              </a:rPr>
              <a:t>Operation 2: </a:t>
            </a:r>
            <a:r>
              <a:rPr lang="en-US" altLang="en-US" sz="2400" dirty="0">
                <a:latin typeface="Arial" charset="0"/>
                <a:cs typeface="Arial" charset="0"/>
              </a:rPr>
              <a:t>how to find/access an existing book?</a:t>
            </a:r>
          </a:p>
          <a:p>
            <a:pPr marL="457200" indent="0">
              <a:lnSpc>
                <a:spcPct val="150000"/>
              </a:lnSpc>
              <a:spcAft>
                <a:spcPts val="600"/>
              </a:spcAft>
              <a:buNone/>
            </a:pPr>
            <a:r>
              <a:rPr lang="en-US" altLang="en-US" sz="2400" dirty="0">
                <a:latin typeface="Arial" charset="0"/>
                <a:cs typeface="Arial" charset="0"/>
              </a:rPr>
              <a:t>EX: Binary search for topic first, then binary search for book title.</a:t>
            </a:r>
          </a:p>
          <a:p>
            <a:pPr marL="0">
              <a:lnSpc>
                <a:spcPct val="150000"/>
              </a:lnSpc>
              <a:spcAft>
                <a:spcPts val="600"/>
              </a:spcAft>
              <a:buFont typeface="Arial" panose="020B0604020202020204" pitchFamily="34" charset="0"/>
              <a:buChar char="•"/>
            </a:pPr>
            <a:r>
              <a:rPr lang="en-US" altLang="en-US" sz="2400" b="1" dirty="0">
                <a:latin typeface="Arial" charset="0"/>
                <a:cs typeface="Arial" charset="0"/>
              </a:rPr>
              <a:t>Discussion 3: </a:t>
            </a:r>
            <a:r>
              <a:rPr lang="en-US" altLang="en-US" sz="2400" dirty="0">
                <a:latin typeface="Arial" charset="0"/>
                <a:cs typeface="Arial" charset="0"/>
              </a:rPr>
              <a:t>how much space we should preserve for each topic? How many topics is an optimism option?</a:t>
            </a:r>
          </a:p>
          <a:p>
            <a:pPr marL="457200" indent="0">
              <a:lnSpc>
                <a:spcPct val="150000"/>
              </a:lnSpc>
              <a:spcAft>
                <a:spcPts val="600"/>
              </a:spcAft>
              <a:buNone/>
            </a:pPr>
            <a:endParaRPr lang="en-US" altLang="en-US" sz="2400" dirty="0">
              <a:latin typeface="Arial" charset="0"/>
              <a:cs typeface="Arial" charset="0"/>
            </a:endParaRP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p:spTree>
    <p:extLst>
      <p:ext uri="{BB962C8B-B14F-4D97-AF65-F5344CB8AC3E}">
        <p14:creationId xmlns:p14="http://schemas.microsoft.com/office/powerpoint/2010/main" val="2859986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028965"/>
            <a:ext cx="8229600" cy="3129211"/>
          </a:xfrm>
        </p:spPr>
        <p:txBody>
          <a:bodyPr>
            <a:normAutofit/>
          </a:bodyPr>
          <a:lstStyle/>
          <a:p>
            <a:pPr marL="0" indent="0" algn="ctr">
              <a:buNone/>
            </a:pPr>
            <a:r>
              <a:rPr lang="en-US" altLang="zh-CN" sz="3600" i="1" dirty="0"/>
              <a:t>The efficiency of a method/algorithm highly depends on the </a:t>
            </a:r>
            <a:r>
              <a:rPr lang="en-US" altLang="zh-CN" sz="3600" i="1" dirty="0" err="1"/>
              <a:t>organization&amp;amount</a:t>
            </a:r>
            <a:r>
              <a:rPr lang="en-US" altLang="zh-CN" sz="3600" i="1" dirty="0"/>
              <a:t> of the data.</a:t>
            </a:r>
            <a:endParaRPr lang="zh-CN" altLang="en-US" sz="3600" i="1" dirty="0"/>
          </a:p>
        </p:txBody>
      </p:sp>
      <p:pic>
        <p:nvPicPr>
          <p:cNvPr id="6" name="图片 5">
            <a:extLst>
              <a:ext uri="{FF2B5EF4-FFF2-40B4-BE49-F238E27FC236}">
                <a16:creationId xmlns:a16="http://schemas.microsoft.com/office/drawing/2014/main" id="{0EB4CEC8-6FAD-EB47-9DF9-E28A77CEC6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78577" y="4149080"/>
            <a:ext cx="1386846" cy="1761295"/>
          </a:xfrm>
          <a:prstGeom prst="rect">
            <a:avLst/>
          </a:prstGeom>
        </p:spPr>
      </p:pic>
    </p:spTree>
    <p:extLst>
      <p:ext uri="{BB962C8B-B14F-4D97-AF65-F5344CB8AC3E}">
        <p14:creationId xmlns:p14="http://schemas.microsoft.com/office/powerpoint/2010/main" val="3438096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457200" y="1556792"/>
            <a:ext cx="8229600" cy="47525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Aft>
                <a:spcPts val="600"/>
              </a:spcAft>
              <a:buFont typeface="Arial" panose="020B0604020202020204" pitchFamily="34" charset="0"/>
              <a:buChar char="•"/>
            </a:pPr>
            <a:r>
              <a:rPr lang="en-US" altLang="en-US" dirty="0">
                <a:latin typeface="Arial" charset="0"/>
                <a:cs typeface="Arial" charset="0"/>
              </a:rPr>
              <a:t>Implement a function named </a:t>
            </a:r>
            <a:r>
              <a:rPr lang="en-US" altLang="zh-CN" dirty="0" err="1">
                <a:latin typeface="Arial" charset="0"/>
                <a:cs typeface="Arial" charset="0"/>
              </a:rPr>
              <a:t>PrintN</a:t>
            </a:r>
            <a:r>
              <a:rPr lang="en-US" altLang="zh-CN" dirty="0">
                <a:latin typeface="Arial" charset="0"/>
                <a:cs typeface="Arial" charset="0"/>
              </a:rPr>
              <a:t>, when input a positive integer N, print all the positive integer from 1 to N.</a:t>
            </a:r>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r>
              <a:rPr lang="en-US" altLang="en-US" dirty="0">
                <a:latin typeface="Arial" charset="0"/>
                <a:cs typeface="Arial" charset="0"/>
              </a:rPr>
              <a:t>Let N = 100, 1000, 10000, 100000, … …</a:t>
            </a:r>
          </a:p>
          <a:p>
            <a:endParaRPr lang="en-US" altLang="en-US" dirty="0">
              <a:solidFill>
                <a:schemeClr val="bg2"/>
              </a:solidFill>
              <a:latin typeface="Arial" charset="0"/>
              <a:cs typeface="Arial" charset="0"/>
            </a:endParaRPr>
          </a:p>
        </p:txBody>
      </p:sp>
      <p:sp>
        <p:nvSpPr>
          <p:cNvPr id="7170" name="Rectangle 2"/>
          <p:cNvSpPr>
            <a:spLocks noGrp="1" noChangeArrowheads="1"/>
          </p:cNvSpPr>
          <p:nvPr>
            <p:ph type="title"/>
          </p:nvPr>
        </p:nvSpPr>
        <p:spPr/>
        <p:txBody>
          <a:bodyPr/>
          <a:lstStyle/>
          <a:p>
            <a:r>
              <a:rPr lang="en-US" altLang="zh-CN" b="1" dirty="0">
                <a:latin typeface="Arial" charset="0"/>
                <a:cs typeface="Arial" charset="0"/>
              </a:rPr>
              <a:t>Ex2</a:t>
            </a:r>
            <a:r>
              <a:rPr lang="zh-CN" altLang="en-US" dirty="0">
                <a:latin typeface="Arial" charset="0"/>
                <a:cs typeface="Arial" charset="0"/>
              </a:rPr>
              <a:t> </a:t>
            </a:r>
            <a:r>
              <a:rPr lang="en-US" altLang="zh-CN" dirty="0">
                <a:latin typeface="Arial" charset="0"/>
                <a:cs typeface="Arial" charset="0"/>
              </a:rPr>
              <a:t>How to implement a function </a:t>
            </a:r>
            <a:r>
              <a:rPr lang="en-US" altLang="zh-CN" dirty="0" err="1">
                <a:latin typeface="Arial" charset="0"/>
                <a:cs typeface="Arial" charset="0"/>
              </a:rPr>
              <a:t>PrintN</a:t>
            </a:r>
            <a:r>
              <a:rPr lang="en-US" altLang="zh-CN" dirty="0">
                <a:latin typeface="Arial" charset="0"/>
                <a:cs typeface="Arial" charset="0"/>
              </a:rPr>
              <a:t>?</a:t>
            </a:r>
            <a:endParaRPr lang="en-US" altLang="en-US" dirty="0">
              <a:latin typeface="Arial" charset="0"/>
              <a:cs typeface="Arial" charset="0"/>
            </a:endParaRPr>
          </a:p>
        </p:txBody>
      </p:sp>
      <p:grpSp>
        <p:nvGrpSpPr>
          <p:cNvPr id="12" name="组合 11"/>
          <p:cNvGrpSpPr/>
          <p:nvPr/>
        </p:nvGrpSpPr>
        <p:grpSpPr>
          <a:xfrm>
            <a:off x="899592" y="2852936"/>
            <a:ext cx="3816424" cy="2767037"/>
            <a:chOff x="899592" y="2852936"/>
            <a:chExt cx="3816424" cy="2767037"/>
          </a:xfrm>
        </p:grpSpPr>
        <p:grpSp>
          <p:nvGrpSpPr>
            <p:cNvPr id="4" name="组合 3"/>
            <p:cNvGrpSpPr/>
            <p:nvPr/>
          </p:nvGrpSpPr>
          <p:grpSpPr>
            <a:xfrm>
              <a:off x="899592" y="2852936"/>
              <a:ext cx="3816424" cy="2304256"/>
              <a:chOff x="899592" y="2852936"/>
              <a:chExt cx="3816424" cy="2304256"/>
            </a:xfrm>
          </p:grpSpPr>
          <p:sp>
            <p:nvSpPr>
              <p:cNvPr id="5" name="矩形 4"/>
              <p:cNvSpPr/>
              <p:nvPr/>
            </p:nvSpPr>
            <p:spPr>
              <a:xfrm>
                <a:off x="899592" y="2852936"/>
                <a:ext cx="3816424" cy="23042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187624" y="2910423"/>
                <a:ext cx="3374032" cy="2246769"/>
              </a:xfrm>
              <a:prstGeom prst="rect">
                <a:avLst/>
              </a:prstGeom>
              <a:noFill/>
            </p:spPr>
            <p:txBody>
              <a:bodyPr wrap="square" rtlCol="0">
                <a:spAutoFit/>
              </a:bodyPr>
              <a:lstStyle/>
              <a:p>
                <a:r>
                  <a:rPr lang="en-US" altLang="zh-CN" sz="2000" dirty="0">
                    <a:solidFill>
                      <a:srgbClr val="0000FF"/>
                    </a:solidFill>
                    <a:latin typeface="Arial" panose="020B0604020202020204" pitchFamily="34" charset="0"/>
                    <a:cs typeface="Arial" panose="020B0604020202020204" pitchFamily="34" charset="0"/>
                  </a:rPr>
                  <a:t>void</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PrintN</a:t>
                </a:r>
                <a:r>
                  <a:rPr lang="en-US" altLang="zh-CN" sz="2000" dirty="0">
                    <a:latin typeface="Arial" panose="020B0604020202020204" pitchFamily="34" charset="0"/>
                    <a:cs typeface="Arial" panose="020B0604020202020204" pitchFamily="34" charset="0"/>
                  </a:rPr>
                  <a:t> (</a:t>
                </a:r>
                <a:r>
                  <a:rPr lang="en-US" altLang="zh-CN" sz="2000" dirty="0">
                    <a:solidFill>
                      <a:srgbClr val="0000FF"/>
                    </a:solidFill>
                    <a:latin typeface="Arial" panose="020B0604020202020204" pitchFamily="34" charset="0"/>
                    <a:cs typeface="Arial" panose="020B0604020202020204" pitchFamily="34" charset="0"/>
                  </a:rPr>
                  <a:t> </a:t>
                </a:r>
                <a:r>
                  <a:rPr lang="en-US" altLang="zh-CN" sz="2000" dirty="0" err="1">
                    <a:solidFill>
                      <a:srgbClr val="0000FF"/>
                    </a:solidFill>
                    <a:latin typeface="Arial" panose="020B0604020202020204" pitchFamily="34" charset="0"/>
                    <a:cs typeface="Arial" panose="020B0604020202020204" pitchFamily="34" charset="0"/>
                  </a:rPr>
                  <a:t>int</a:t>
                </a:r>
                <a:r>
                  <a:rPr lang="en-US" altLang="zh-CN" sz="2000" dirty="0">
                    <a:solidFill>
                      <a:srgbClr val="0000FF"/>
                    </a:solidFill>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N )</a:t>
                </a:r>
              </a:p>
              <a:p>
                <a:r>
                  <a:rPr lang="en-US" altLang="zh-CN" sz="2000" dirty="0">
                    <a:latin typeface="Arial" panose="020B0604020202020204" pitchFamily="34" charset="0"/>
                    <a:cs typeface="Arial" panose="020B0604020202020204" pitchFamily="34" charset="0"/>
                  </a:rPr>
                  <a:t>{ </a:t>
                </a:r>
                <a:r>
                  <a:rPr lang="en-US" altLang="zh-CN" sz="2000" dirty="0" err="1">
                    <a:solidFill>
                      <a:srgbClr val="0000FF"/>
                    </a:solidFill>
                    <a:latin typeface="Arial" panose="020B0604020202020204" pitchFamily="34" charset="0"/>
                    <a:cs typeface="Arial" panose="020B0604020202020204" pitchFamily="34" charset="0"/>
                  </a:rPr>
                  <a:t>int</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a:t>
                </a:r>
              </a:p>
              <a:p>
                <a:r>
                  <a:rPr lang="en-US" altLang="zh-CN" sz="2000" dirty="0">
                    <a:latin typeface="Arial" panose="020B0604020202020204" pitchFamily="34" charset="0"/>
                    <a:cs typeface="Arial" panose="020B0604020202020204" pitchFamily="34" charset="0"/>
                  </a:rPr>
                  <a:t> </a:t>
                </a:r>
                <a:r>
                  <a:rPr lang="en-US" altLang="zh-CN" sz="2000" dirty="0">
                    <a:solidFill>
                      <a:srgbClr val="0000FF"/>
                    </a:solidFill>
                    <a:latin typeface="Arial" panose="020B0604020202020204" pitchFamily="34" charset="0"/>
                    <a:cs typeface="Arial" panose="020B0604020202020204" pitchFamily="34" charset="0"/>
                  </a:rPr>
                  <a:t> for </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=1;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&lt;=N;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 ) {</a:t>
                </a:r>
              </a:p>
              <a:p>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printf</a:t>
                </a:r>
                <a:r>
                  <a:rPr lang="en-US" altLang="zh-CN" sz="2000" dirty="0">
                    <a:latin typeface="Arial" panose="020B0604020202020204" pitchFamily="34" charset="0"/>
                    <a:cs typeface="Arial" panose="020B0604020202020204" pitchFamily="34" charset="0"/>
                  </a:rPr>
                  <a:t>( “%d\n” ,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a:t>
                </a:r>
              </a:p>
              <a:p>
                <a:r>
                  <a:rPr lang="en-US" altLang="zh-CN" sz="2000" dirty="0">
                    <a:latin typeface="Arial" panose="020B0604020202020204" pitchFamily="34" charset="0"/>
                    <a:cs typeface="Arial" panose="020B0604020202020204" pitchFamily="34" charset="0"/>
                  </a:rPr>
                  <a:t>}</a:t>
                </a:r>
              </a:p>
              <a:p>
                <a:r>
                  <a:rPr lang="en-US" altLang="zh-CN" sz="2000" dirty="0">
                    <a:solidFill>
                      <a:srgbClr val="0000FF"/>
                    </a:solidFill>
                    <a:latin typeface="Arial" panose="020B0604020202020204" pitchFamily="34" charset="0"/>
                    <a:cs typeface="Arial" panose="020B0604020202020204" pitchFamily="34" charset="0"/>
                  </a:rPr>
                  <a:t>return</a:t>
                </a:r>
                <a:r>
                  <a:rPr lang="en-US" altLang="zh-CN" sz="2000" dirty="0">
                    <a:latin typeface="Arial" panose="020B0604020202020204" pitchFamily="34" charset="0"/>
                    <a:cs typeface="Arial" panose="020B0604020202020204" pitchFamily="34" charset="0"/>
                  </a:rPr>
                  <a:t>;</a:t>
                </a:r>
              </a:p>
              <a:p>
                <a:r>
                  <a:rPr lang="en-US" altLang="zh-CN" sz="2000" dirty="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p:grpSp>
        <p:sp>
          <p:nvSpPr>
            <p:cNvPr id="11" name="文本框 10"/>
            <p:cNvSpPr txBox="1"/>
            <p:nvPr/>
          </p:nvSpPr>
          <p:spPr>
            <a:xfrm>
              <a:off x="1644665" y="5250641"/>
              <a:ext cx="2326278" cy="369332"/>
            </a:xfrm>
            <a:prstGeom prst="rect">
              <a:avLst/>
            </a:prstGeom>
            <a:noFill/>
          </p:spPr>
          <p:txBody>
            <a:bodyPr wrap="none" rtlCol="0">
              <a:spAutoFit/>
            </a:bodyPr>
            <a:lstStyle/>
            <a:p>
              <a:r>
                <a:rPr lang="en-US" altLang="zh-CN" dirty="0"/>
                <a:t>Loop implementation</a:t>
              </a:r>
              <a:endParaRPr lang="zh-CN" altLang="en-US" dirty="0"/>
            </a:p>
          </p:txBody>
        </p:sp>
      </p:grpSp>
      <p:grpSp>
        <p:nvGrpSpPr>
          <p:cNvPr id="15" name="组合 14"/>
          <p:cNvGrpSpPr/>
          <p:nvPr/>
        </p:nvGrpSpPr>
        <p:grpSpPr>
          <a:xfrm>
            <a:off x="4716016" y="2852936"/>
            <a:ext cx="3816424" cy="2767037"/>
            <a:chOff x="4716016" y="2852936"/>
            <a:chExt cx="3816424" cy="2767037"/>
          </a:xfrm>
        </p:grpSpPr>
        <p:grpSp>
          <p:nvGrpSpPr>
            <p:cNvPr id="8" name="组合 7"/>
            <p:cNvGrpSpPr/>
            <p:nvPr/>
          </p:nvGrpSpPr>
          <p:grpSpPr>
            <a:xfrm>
              <a:off x="4716016" y="2852936"/>
              <a:ext cx="3816424" cy="2304256"/>
              <a:chOff x="4716016" y="2852936"/>
              <a:chExt cx="3816424" cy="2304256"/>
            </a:xfrm>
          </p:grpSpPr>
          <p:sp>
            <p:nvSpPr>
              <p:cNvPr id="2" name="矩形 1"/>
              <p:cNvSpPr/>
              <p:nvPr/>
            </p:nvSpPr>
            <p:spPr>
              <a:xfrm>
                <a:off x="4716016" y="2852936"/>
                <a:ext cx="3816424" cy="23042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001417" y="2910423"/>
                <a:ext cx="3374032" cy="2246769"/>
              </a:xfrm>
              <a:prstGeom prst="rect">
                <a:avLst/>
              </a:prstGeom>
              <a:noFill/>
            </p:spPr>
            <p:txBody>
              <a:bodyPr wrap="square" rtlCol="0">
                <a:spAutoFit/>
              </a:bodyPr>
              <a:lstStyle/>
              <a:p>
                <a:r>
                  <a:rPr lang="en-US" altLang="zh-CN" sz="2000" dirty="0">
                    <a:solidFill>
                      <a:srgbClr val="0000FF"/>
                    </a:solidFill>
                    <a:latin typeface="Arial" panose="020B0604020202020204" pitchFamily="34" charset="0"/>
                    <a:cs typeface="Arial" panose="020B0604020202020204" pitchFamily="34" charset="0"/>
                  </a:rPr>
                  <a:t>void</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PrintN</a:t>
                </a:r>
                <a:r>
                  <a:rPr lang="en-US" altLang="zh-CN" sz="2000" dirty="0">
                    <a:latin typeface="Arial" panose="020B0604020202020204" pitchFamily="34" charset="0"/>
                    <a:cs typeface="Arial" panose="020B0604020202020204" pitchFamily="34" charset="0"/>
                  </a:rPr>
                  <a:t> ( </a:t>
                </a:r>
                <a:r>
                  <a:rPr lang="en-US" altLang="zh-CN" sz="2000" dirty="0" err="1">
                    <a:solidFill>
                      <a:srgbClr val="0000FF"/>
                    </a:solidFill>
                    <a:latin typeface="Arial" panose="020B0604020202020204" pitchFamily="34" charset="0"/>
                    <a:cs typeface="Arial" panose="020B0604020202020204" pitchFamily="34" charset="0"/>
                  </a:rPr>
                  <a:t>int</a:t>
                </a:r>
                <a:r>
                  <a:rPr lang="en-US" altLang="zh-CN" sz="2000" dirty="0">
                    <a:latin typeface="Arial" panose="020B0604020202020204" pitchFamily="34" charset="0"/>
                    <a:cs typeface="Arial" panose="020B0604020202020204" pitchFamily="34" charset="0"/>
                  </a:rPr>
                  <a:t> N )</a:t>
                </a:r>
              </a:p>
              <a:p>
                <a:r>
                  <a:rPr lang="en-US" altLang="zh-CN" sz="2000" dirty="0">
                    <a:latin typeface="Arial" panose="020B0604020202020204" pitchFamily="34" charset="0"/>
                    <a:cs typeface="Arial" panose="020B0604020202020204" pitchFamily="34" charset="0"/>
                  </a:rPr>
                  <a:t>{ </a:t>
                </a:r>
                <a:r>
                  <a:rPr lang="en-US" altLang="zh-CN" sz="2000" dirty="0">
                    <a:solidFill>
                      <a:srgbClr val="0000FF"/>
                    </a:solidFill>
                    <a:latin typeface="Arial" panose="020B0604020202020204" pitchFamily="34" charset="0"/>
                    <a:cs typeface="Arial" panose="020B0604020202020204" pitchFamily="34" charset="0"/>
                  </a:rPr>
                  <a:t>if</a:t>
                </a:r>
                <a:r>
                  <a:rPr lang="en-US" altLang="zh-CN" sz="2000" dirty="0">
                    <a:latin typeface="Arial" panose="020B0604020202020204" pitchFamily="34" charset="0"/>
                    <a:cs typeface="Arial" panose="020B0604020202020204" pitchFamily="34" charset="0"/>
                  </a:rPr>
                  <a:t> (N);</a:t>
                </a:r>
              </a:p>
              <a:p>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PrintN</a:t>
                </a:r>
                <a:r>
                  <a:rPr lang="en-US" altLang="zh-CN" sz="2000" dirty="0">
                    <a:latin typeface="Arial" panose="020B0604020202020204" pitchFamily="34" charset="0"/>
                    <a:cs typeface="Arial" panose="020B0604020202020204" pitchFamily="34" charset="0"/>
                  </a:rPr>
                  <a:t>( N-1);</a:t>
                </a:r>
              </a:p>
              <a:p>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printf</a:t>
                </a:r>
                <a:r>
                  <a:rPr lang="en-US" altLang="zh-CN" sz="2000" dirty="0">
                    <a:latin typeface="Arial" panose="020B0604020202020204" pitchFamily="34" charset="0"/>
                    <a:cs typeface="Arial" panose="020B0604020202020204" pitchFamily="34" charset="0"/>
                  </a:rPr>
                  <a:t>( “%d\n” , N);</a:t>
                </a:r>
              </a:p>
              <a:p>
                <a:r>
                  <a:rPr lang="en-US" altLang="zh-CN" sz="2000" dirty="0">
                    <a:latin typeface="Arial" panose="020B0604020202020204" pitchFamily="34" charset="0"/>
                    <a:cs typeface="Arial" panose="020B0604020202020204" pitchFamily="34" charset="0"/>
                  </a:rPr>
                  <a:t>}</a:t>
                </a:r>
              </a:p>
              <a:p>
                <a:r>
                  <a:rPr lang="en-US" altLang="zh-CN" sz="2000" dirty="0">
                    <a:solidFill>
                      <a:srgbClr val="0000FF"/>
                    </a:solidFill>
                    <a:latin typeface="Arial" panose="020B0604020202020204" pitchFamily="34" charset="0"/>
                    <a:cs typeface="Arial" panose="020B0604020202020204" pitchFamily="34" charset="0"/>
                  </a:rPr>
                  <a:t>return</a:t>
                </a:r>
                <a:r>
                  <a:rPr lang="en-US" altLang="zh-CN" sz="2000" dirty="0">
                    <a:latin typeface="Arial" panose="020B0604020202020204" pitchFamily="34" charset="0"/>
                    <a:cs typeface="Arial" panose="020B0604020202020204" pitchFamily="34" charset="0"/>
                  </a:rPr>
                  <a:t>;</a:t>
                </a:r>
              </a:p>
              <a:p>
                <a:r>
                  <a:rPr lang="en-US" altLang="zh-CN" sz="2000" dirty="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p:grpSp>
        <p:sp>
          <p:nvSpPr>
            <p:cNvPr id="14" name="文本框 13"/>
            <p:cNvSpPr txBox="1"/>
            <p:nvPr/>
          </p:nvSpPr>
          <p:spPr>
            <a:xfrm>
              <a:off x="5236753" y="5250641"/>
              <a:ext cx="2903359" cy="369332"/>
            </a:xfrm>
            <a:prstGeom prst="rect">
              <a:avLst/>
            </a:prstGeom>
            <a:noFill/>
          </p:spPr>
          <p:txBody>
            <a:bodyPr wrap="none" rtlCol="0">
              <a:spAutoFit/>
            </a:bodyPr>
            <a:lstStyle/>
            <a:p>
              <a:r>
                <a:rPr lang="en-US" altLang="zh-CN" dirty="0"/>
                <a:t>Recursive implementation</a:t>
              </a:r>
              <a:endParaRPr lang="zh-CN" altLang="en-US" dirty="0"/>
            </a:p>
          </p:txBody>
        </p:sp>
      </p:grpSp>
    </p:spTree>
    <p:extLst>
      <p:ext uri="{BB962C8B-B14F-4D97-AF65-F5344CB8AC3E}">
        <p14:creationId xmlns:p14="http://schemas.microsoft.com/office/powerpoint/2010/main" val="280503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457200" y="1417638"/>
            <a:ext cx="8229600" cy="47525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Aft>
                <a:spcPts val="600"/>
              </a:spcAft>
              <a:buFont typeface="Arial" panose="020B0604020202020204" pitchFamily="34" charset="0"/>
              <a:buChar char="•"/>
            </a:pPr>
            <a:r>
              <a:rPr lang="en-US" altLang="en-US" dirty="0">
                <a:latin typeface="Arial" charset="0"/>
                <a:cs typeface="Arial" charset="0"/>
              </a:rPr>
              <a:t>Implement a function named </a:t>
            </a:r>
            <a:r>
              <a:rPr lang="en-US" altLang="zh-CN" dirty="0" err="1">
                <a:latin typeface="Arial" charset="0"/>
                <a:cs typeface="Arial" charset="0"/>
              </a:rPr>
              <a:t>PrintN</a:t>
            </a:r>
            <a:r>
              <a:rPr lang="en-US" altLang="zh-CN" dirty="0">
                <a:latin typeface="Arial" charset="0"/>
                <a:cs typeface="Arial" charset="0"/>
              </a:rPr>
              <a:t>, when input a positive integer N, print all the positive integer from 1 to N.</a:t>
            </a:r>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p:sp>
        <p:nvSpPr>
          <p:cNvPr id="7170" name="Rectangle 2"/>
          <p:cNvSpPr>
            <a:spLocks noGrp="1" noChangeArrowheads="1"/>
          </p:cNvSpPr>
          <p:nvPr>
            <p:ph type="title"/>
          </p:nvPr>
        </p:nvSpPr>
        <p:spPr/>
        <p:txBody>
          <a:bodyPr/>
          <a:lstStyle/>
          <a:p>
            <a:r>
              <a:rPr lang="en-US" altLang="zh-CN" b="1" dirty="0">
                <a:latin typeface="Arial" charset="0"/>
                <a:cs typeface="Arial" charset="0"/>
              </a:rPr>
              <a:t>Ex2</a:t>
            </a:r>
            <a:r>
              <a:rPr lang="zh-CN" altLang="en-US" dirty="0">
                <a:latin typeface="Arial" charset="0"/>
                <a:cs typeface="Arial" charset="0"/>
              </a:rPr>
              <a:t> </a:t>
            </a:r>
            <a:r>
              <a:rPr lang="en-US" altLang="zh-CN" dirty="0">
                <a:latin typeface="Arial" charset="0"/>
                <a:cs typeface="Arial" charset="0"/>
              </a:rPr>
              <a:t>How to implement a function </a:t>
            </a:r>
            <a:r>
              <a:rPr lang="en-US" altLang="zh-CN" dirty="0" err="1">
                <a:latin typeface="Arial" charset="0"/>
                <a:cs typeface="Arial" charset="0"/>
              </a:rPr>
              <a:t>PrintN</a:t>
            </a:r>
            <a:r>
              <a:rPr lang="en-US" altLang="zh-CN" dirty="0">
                <a:latin typeface="Arial" charset="0"/>
                <a:cs typeface="Arial" charset="0"/>
              </a:rPr>
              <a:t>?</a:t>
            </a:r>
            <a:endParaRPr lang="en-US" altLang="en-US" dirty="0">
              <a:latin typeface="Arial" charset="0"/>
              <a:cs typeface="Arial" charset="0"/>
            </a:endParaRPr>
          </a:p>
        </p:txBody>
      </p:sp>
      <p:grpSp>
        <p:nvGrpSpPr>
          <p:cNvPr id="4" name="组合 3"/>
          <p:cNvGrpSpPr/>
          <p:nvPr/>
        </p:nvGrpSpPr>
        <p:grpSpPr>
          <a:xfrm>
            <a:off x="650836" y="2460664"/>
            <a:ext cx="2880320" cy="2358139"/>
            <a:chOff x="899592" y="2852936"/>
            <a:chExt cx="3816424" cy="2721282"/>
          </a:xfrm>
        </p:grpSpPr>
        <p:sp>
          <p:nvSpPr>
            <p:cNvPr id="5" name="矩形 4"/>
            <p:cNvSpPr/>
            <p:nvPr/>
          </p:nvSpPr>
          <p:spPr>
            <a:xfrm>
              <a:off x="899592" y="2852936"/>
              <a:ext cx="3816424" cy="26642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187624" y="2910423"/>
              <a:ext cx="3374032" cy="2663795"/>
            </a:xfrm>
            <a:prstGeom prst="rect">
              <a:avLst/>
            </a:prstGeom>
            <a:noFill/>
          </p:spPr>
          <p:txBody>
            <a:bodyPr wrap="square" rtlCol="0">
              <a:spAutoFit/>
            </a:bodyPr>
            <a:lstStyle/>
            <a:p>
              <a:r>
                <a:rPr lang="en-US" altLang="zh-CN" dirty="0">
                  <a:solidFill>
                    <a:srgbClr val="0000FF"/>
                  </a:solidFill>
                  <a:latin typeface="Arial" panose="020B0604020202020204" pitchFamily="34" charset="0"/>
                  <a:cs typeface="Arial" panose="020B0604020202020204" pitchFamily="34" charset="0"/>
                </a:rPr>
                <a:t># include </a:t>
              </a:r>
              <a:r>
                <a:rPr lang="en-US" altLang="zh-CN" dirty="0">
                  <a:latin typeface="Arial" panose="020B0604020202020204" pitchFamily="34" charset="0"/>
                  <a:cs typeface="Arial" panose="020B0604020202020204" pitchFamily="34" charset="0"/>
                </a:rPr>
                <a:t>&lt;</a:t>
              </a:r>
              <a:r>
                <a:rPr lang="en-US" altLang="zh-CN" dirty="0" err="1">
                  <a:latin typeface="Arial" panose="020B0604020202020204" pitchFamily="34" charset="0"/>
                  <a:cs typeface="Arial" panose="020B0604020202020204" pitchFamily="34" charset="0"/>
                </a:rPr>
                <a:t>stdio.h</a:t>
              </a:r>
              <a:r>
                <a:rPr lang="en-US" altLang="zh-CN" dirty="0">
                  <a:latin typeface="Arial" panose="020B0604020202020204" pitchFamily="34" charset="0"/>
                  <a:cs typeface="Arial" panose="020B0604020202020204" pitchFamily="34" charset="0"/>
                </a:rPr>
                <a:t>&gt;</a:t>
              </a:r>
            </a:p>
            <a:p>
              <a:r>
                <a:rPr lang="en-US" altLang="zh-CN" dirty="0">
                  <a:solidFill>
                    <a:srgbClr val="0000FF"/>
                  </a:solidFill>
                  <a:latin typeface="Arial" panose="020B0604020202020204" pitchFamily="34" charset="0"/>
                  <a:cs typeface="Arial" panose="020B0604020202020204" pitchFamily="34" charset="0"/>
                </a:rPr>
                <a:t>void</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PrintN</a:t>
              </a:r>
              <a:r>
                <a:rPr lang="en-US" altLang="zh-CN" dirty="0">
                  <a:latin typeface="Arial" panose="020B0604020202020204" pitchFamily="34" charset="0"/>
                  <a:cs typeface="Arial" panose="020B0604020202020204" pitchFamily="34" charset="0"/>
                </a:rPr>
                <a:t> (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latin typeface="Arial" panose="020B0604020202020204" pitchFamily="34" charset="0"/>
                  <a:cs typeface="Arial" panose="020B0604020202020204" pitchFamily="34" charset="0"/>
                </a:rPr>
                <a:t> N );</a:t>
              </a:r>
            </a:p>
            <a:p>
              <a:r>
                <a:rPr lang="en-US" altLang="zh-CN" dirty="0" err="1">
                  <a:solidFill>
                    <a:srgbClr val="0000FF"/>
                  </a:solidFill>
                  <a:latin typeface="Arial" panose="020B0604020202020204" pitchFamily="34" charset="0"/>
                  <a:cs typeface="Arial" panose="020B0604020202020204" pitchFamily="34" charset="0"/>
                </a:rPr>
                <a:t>int</a:t>
              </a:r>
              <a:r>
                <a:rPr lang="en-US" altLang="zh-CN" dirty="0">
                  <a:latin typeface="Arial" panose="020B0604020202020204" pitchFamily="34" charset="0"/>
                  <a:cs typeface="Arial" panose="020B0604020202020204" pitchFamily="34" charset="0"/>
                </a:rPr>
                <a:t> main ()</a:t>
              </a:r>
            </a:p>
            <a:p>
              <a:r>
                <a:rPr lang="en-US" altLang="zh-CN" dirty="0">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latin typeface="Arial" panose="020B0604020202020204" pitchFamily="34" charset="0"/>
                  <a:cs typeface="Arial" panose="020B0604020202020204" pitchFamily="34" charset="0"/>
                </a:rPr>
                <a:t> N;</a:t>
              </a:r>
            </a:p>
            <a:p>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scanf</a:t>
              </a:r>
              <a:r>
                <a:rPr lang="en-US" altLang="zh-CN" dirty="0">
                  <a:latin typeface="Arial" panose="020B0604020202020204" pitchFamily="34" charset="0"/>
                  <a:cs typeface="Arial" panose="020B0604020202020204" pitchFamily="34" charset="0"/>
                </a:rPr>
                <a:t> (“%d”, &amp;N);</a:t>
              </a:r>
            </a:p>
            <a:p>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PrintN</a:t>
              </a:r>
              <a:r>
                <a:rPr lang="en-US" altLang="zh-CN" dirty="0">
                  <a:latin typeface="Arial" panose="020B0604020202020204" pitchFamily="34" charset="0"/>
                  <a:cs typeface="Arial" panose="020B0604020202020204" pitchFamily="34" charset="0"/>
                </a:rPr>
                <a:t>(N);</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return</a:t>
              </a:r>
              <a:r>
                <a:rPr lang="en-US" altLang="zh-CN" dirty="0">
                  <a:latin typeface="Arial" panose="020B0604020202020204" pitchFamily="34" charset="0"/>
                  <a:cs typeface="Arial" panose="020B0604020202020204" pitchFamily="34" charset="0"/>
                </a:rPr>
                <a:t> 0;</a:t>
              </a:r>
            </a:p>
            <a:p>
              <a:r>
                <a:rPr lang="en-US" altLang="zh-CN"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3123" y="2468421"/>
            <a:ext cx="2118345" cy="3840900"/>
          </a:xfrm>
          <a:prstGeom prst="rect">
            <a:avLst/>
          </a:prstGeom>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7628" y="4813157"/>
            <a:ext cx="1647402" cy="1455970"/>
          </a:xfrm>
          <a:prstGeom prst="rect">
            <a:avLst/>
          </a:prstGeom>
        </p:spPr>
      </p:pic>
      <p:sp>
        <p:nvSpPr>
          <p:cNvPr id="17" name="文本框 16"/>
          <p:cNvSpPr txBox="1"/>
          <p:nvPr/>
        </p:nvSpPr>
        <p:spPr>
          <a:xfrm>
            <a:off x="2141438" y="6273809"/>
            <a:ext cx="2326278" cy="369332"/>
          </a:xfrm>
          <a:prstGeom prst="rect">
            <a:avLst/>
          </a:prstGeom>
          <a:noFill/>
        </p:spPr>
        <p:txBody>
          <a:bodyPr wrap="none" rtlCol="0">
            <a:spAutoFit/>
          </a:bodyPr>
          <a:lstStyle/>
          <a:p>
            <a:r>
              <a:rPr lang="en-US" altLang="zh-CN" dirty="0">
                <a:solidFill>
                  <a:srgbClr val="0000FF"/>
                </a:solidFill>
              </a:rPr>
              <a:t>Loop implementation</a:t>
            </a:r>
            <a:endParaRPr lang="zh-CN" altLang="en-US" dirty="0">
              <a:solidFill>
                <a:srgbClr val="0000FF"/>
              </a:solidFill>
            </a:endParaRPr>
          </a:p>
        </p:txBody>
      </p:sp>
    </p:spTree>
    <p:extLst>
      <p:ext uri="{BB962C8B-B14F-4D97-AF65-F5344CB8AC3E}">
        <p14:creationId xmlns:p14="http://schemas.microsoft.com/office/powerpoint/2010/main" val="1612423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2132856"/>
            <a:ext cx="8229600" cy="3129211"/>
          </a:xfrm>
        </p:spPr>
        <p:txBody>
          <a:bodyPr>
            <a:normAutofit/>
          </a:bodyPr>
          <a:lstStyle/>
          <a:p>
            <a:pPr marL="0" indent="0" algn="ctr">
              <a:buNone/>
            </a:pPr>
            <a:r>
              <a:rPr lang="en-US" altLang="zh-CN" sz="3600" i="1" dirty="0"/>
              <a:t>The efficiency of a method/algorithm depends on the occupation of RAM.</a:t>
            </a:r>
            <a:endParaRPr lang="zh-CN" altLang="en-US" sz="3600" i="1" dirty="0"/>
          </a:p>
        </p:txBody>
      </p:sp>
      <p:pic>
        <p:nvPicPr>
          <p:cNvPr id="4" name="图片 3">
            <a:extLst>
              <a:ext uri="{FF2B5EF4-FFF2-40B4-BE49-F238E27FC236}">
                <a16:creationId xmlns:a16="http://schemas.microsoft.com/office/drawing/2014/main" id="{A2695FFA-95DE-C044-B58B-1DFE984EE4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78577" y="3933056"/>
            <a:ext cx="1386846" cy="1761295"/>
          </a:xfrm>
          <a:prstGeom prst="rect">
            <a:avLst/>
          </a:prstGeom>
        </p:spPr>
      </p:pic>
    </p:spTree>
    <p:extLst>
      <p:ext uri="{BB962C8B-B14F-4D97-AF65-F5344CB8AC3E}">
        <p14:creationId xmlns:p14="http://schemas.microsoft.com/office/powerpoint/2010/main" val="333847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Rectangle 3"/>
              <p:cNvSpPr txBox="1">
                <a:spLocks noChangeArrowheads="1"/>
              </p:cNvSpPr>
              <p:nvPr/>
            </p:nvSpPr>
            <p:spPr bwMode="auto">
              <a:xfrm>
                <a:off x="457200" y="1199468"/>
                <a:ext cx="8229600" cy="7458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Aft>
                    <a:spcPts val="600"/>
                  </a:spcAft>
                  <a:buNone/>
                </a:pPr>
                <a14:m>
                  <m:oMathPara xmlns:m="http://schemas.openxmlformats.org/officeDocument/2006/math">
                    <m:oMathParaPr>
                      <m:jc m:val="centerGroup"/>
                    </m:oMathParaPr>
                    <m:oMath xmlns:m="http://schemas.openxmlformats.org/officeDocument/2006/math">
                      <m:r>
                        <a:rPr lang="en-US" altLang="en-US" sz="2300" b="1" i="1" dirty="0" smtClean="0">
                          <a:latin typeface="Cambria Math" panose="02040503050406030204" pitchFamily="18" charset="0"/>
                          <a:cs typeface="Arial" charset="0"/>
                        </a:rPr>
                        <m:t>𝒇</m:t>
                      </m:r>
                      <m:d>
                        <m:dPr>
                          <m:ctrlPr>
                            <a:rPr lang="en-US" altLang="en-US" sz="2300" b="1" i="1" dirty="0" smtClean="0">
                              <a:latin typeface="Cambria Math" panose="02040503050406030204" pitchFamily="18" charset="0"/>
                              <a:cs typeface="Arial" charset="0"/>
                            </a:rPr>
                          </m:ctrlPr>
                        </m:dPr>
                        <m:e>
                          <m:r>
                            <a:rPr lang="en-US" altLang="en-US" sz="2300" b="1" i="1" dirty="0" smtClean="0">
                              <a:latin typeface="Cambria Math" panose="02040503050406030204" pitchFamily="18" charset="0"/>
                              <a:cs typeface="Arial" charset="0"/>
                            </a:rPr>
                            <m:t>𝒙</m:t>
                          </m:r>
                        </m:e>
                      </m:d>
                      <m:r>
                        <a:rPr lang="en-US" altLang="en-US" sz="2300" b="1" i="1" dirty="0" smtClean="0">
                          <a:latin typeface="Cambria Math" panose="02040503050406030204" pitchFamily="18" charset="0"/>
                          <a:cs typeface="Arial" charset="0"/>
                        </a:rPr>
                        <m:t>=</m:t>
                      </m:r>
                      <m:sSub>
                        <m:sSubPr>
                          <m:ctrlPr>
                            <a:rPr lang="en-US" altLang="en-US" sz="2300" b="1" i="1" dirty="0" smtClean="0">
                              <a:latin typeface="Cambria Math" panose="02040503050406030204" pitchFamily="18" charset="0"/>
                              <a:cs typeface="Arial" charset="0"/>
                            </a:rPr>
                          </m:ctrlPr>
                        </m:sSubPr>
                        <m:e>
                          <m:r>
                            <a:rPr lang="en-US" altLang="en-US" sz="2300" b="1" i="1" dirty="0" smtClean="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𝟎</m:t>
                          </m:r>
                        </m:sub>
                      </m:sSub>
                      <m:r>
                        <a:rPr lang="en-US" altLang="en-US" sz="2300" b="1" i="1"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𝟏</m:t>
                          </m:r>
                        </m:sub>
                      </m:sSub>
                      <m:r>
                        <a:rPr lang="en-US" altLang="en-US" sz="2300" b="1" i="1" dirty="0" smtClean="0">
                          <a:latin typeface="Cambria Math" panose="02040503050406030204" pitchFamily="18" charset="0"/>
                          <a:cs typeface="Arial" charset="0"/>
                        </a:rPr>
                        <m:t>𝒙</m:t>
                      </m:r>
                      <m:r>
                        <a:rPr lang="en-US" altLang="en-US" sz="2300" b="1" i="0"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𝟐</m:t>
                          </m:r>
                        </m:sub>
                      </m:sSub>
                      <m:sSup>
                        <m:sSupPr>
                          <m:ctrlPr>
                            <a:rPr lang="en-US" altLang="en-US" sz="2300" b="1" i="1" dirty="0" smtClean="0">
                              <a:latin typeface="Cambria Math" panose="02040503050406030204" pitchFamily="18" charset="0"/>
                              <a:cs typeface="Arial" charset="0"/>
                            </a:rPr>
                          </m:ctrlPr>
                        </m:sSupPr>
                        <m:e>
                          <m:r>
                            <a:rPr lang="en-US" altLang="en-US" sz="2300" b="1" i="1" dirty="0" smtClean="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𝟐</m:t>
                          </m:r>
                        </m:sup>
                      </m:sSup>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ea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𝟏</m:t>
                          </m:r>
                        </m:sub>
                      </m:sSub>
                      <m:sSup>
                        <m:sSupPr>
                          <m:ctrlPr>
                            <a:rPr lang="en-US" altLang="en-US" sz="2300" b="1" i="1" dirty="0">
                              <a:latin typeface="Cambria Math" panose="02040503050406030204" pitchFamily="18" charset="0"/>
                              <a:cs typeface="Arial" charset="0"/>
                            </a:rPr>
                          </m:ctrlPr>
                        </m:sSupPr>
                        <m:e>
                          <m:r>
                            <a:rPr lang="en-US" altLang="en-US" sz="2300" b="1" i="1" dirty="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𝒏</m:t>
                          </m:r>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𝟏</m:t>
                          </m:r>
                        </m:sup>
                      </m:sSup>
                      <m:r>
                        <a:rPr lang="en-US" altLang="en-US" sz="2300" b="1" i="0"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sub>
                      </m:sSub>
                      <m:sSup>
                        <m:sSupPr>
                          <m:ctrlPr>
                            <a:rPr lang="en-US" altLang="en-US" sz="2300" b="1" i="1" dirty="0">
                              <a:latin typeface="Cambria Math" panose="02040503050406030204" pitchFamily="18" charset="0"/>
                              <a:cs typeface="Arial" charset="0"/>
                            </a:rPr>
                          </m:ctrlPr>
                        </m:sSupPr>
                        <m:e>
                          <m:r>
                            <a:rPr lang="en-US" altLang="en-US" sz="2300" b="1" i="1" dirty="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𝒏</m:t>
                          </m:r>
                        </m:sup>
                      </m:sSup>
                    </m:oMath>
                  </m:oMathPara>
                </a14:m>
                <a:endParaRPr lang="en-US" altLang="en-US" sz="2300" b="1" dirty="0">
                  <a:latin typeface="Arial" charset="0"/>
                  <a:cs typeface="Arial" charset="0"/>
                </a:endParaRPr>
              </a:p>
              <a:p>
                <a:endParaRPr lang="en-US" altLang="en-US" sz="2300"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mc:Choice>
        <mc:Fallback xmlns="">
          <p:sp>
            <p:nvSpPr>
              <p:cNvPr id="6" name="Rectangle 3"/>
              <p:cNvSpPr txBox="1">
                <a:spLocks noRot="1" noChangeAspect="1" noMove="1" noResize="1" noEditPoints="1" noAdjustHandles="1" noChangeArrowheads="1" noChangeShapeType="1" noTextEdit="1"/>
              </p:cNvSpPr>
              <p:nvPr/>
            </p:nvSpPr>
            <p:spPr bwMode="auto">
              <a:xfrm>
                <a:off x="457200" y="1199468"/>
                <a:ext cx="8229600" cy="745809"/>
              </a:xfrm>
              <a:prstGeom prst="rect">
                <a:avLst/>
              </a:prstGeom>
              <a:blipFill>
                <a:blip r:embed="rId3"/>
                <a:stretch>
                  <a:fillRect/>
                </a:stretch>
              </a:blipFill>
              <a:ln w="9525">
                <a:noFill/>
                <a:miter lim="800000"/>
                <a:headEnd/>
                <a:tailEnd/>
              </a:ln>
            </p:spPr>
            <p:txBody>
              <a:bodyPr/>
              <a:lstStyle/>
              <a:p>
                <a:r>
                  <a:rPr lang="zh-CN" altLang="en-US">
                    <a:noFill/>
                  </a:rPr>
                  <a:t> </a:t>
                </a:r>
              </a:p>
            </p:txBody>
          </p:sp>
        </mc:Fallback>
      </mc:AlternateContent>
      <p:sp>
        <p:nvSpPr>
          <p:cNvPr id="7170" name="Rectangle 2"/>
          <p:cNvSpPr>
            <a:spLocks noGrp="1" noChangeArrowheads="1"/>
          </p:cNvSpPr>
          <p:nvPr>
            <p:ph type="title"/>
          </p:nvPr>
        </p:nvSpPr>
        <p:spPr/>
        <p:txBody>
          <a:bodyPr/>
          <a:lstStyle/>
          <a:p>
            <a:r>
              <a:rPr lang="en-US" altLang="zh-CN" b="1" dirty="0">
                <a:latin typeface="Arial" charset="0"/>
                <a:cs typeface="Arial" charset="0"/>
              </a:rPr>
              <a:t>Ex3</a:t>
            </a:r>
            <a:r>
              <a:rPr lang="zh-CN" altLang="en-US" dirty="0">
                <a:latin typeface="Arial" charset="0"/>
                <a:cs typeface="Arial" charset="0"/>
              </a:rPr>
              <a:t> </a:t>
            </a:r>
            <a:r>
              <a:rPr lang="en-US" altLang="zh-CN" dirty="0">
                <a:latin typeface="Arial" charset="0"/>
                <a:cs typeface="Arial" charset="0"/>
              </a:rPr>
              <a:t>compute the summation for a polynomial at a fixed value x.</a:t>
            </a:r>
            <a:endParaRPr lang="en-US" altLang="en-US" dirty="0">
              <a:latin typeface="Arial" charset="0"/>
              <a:cs typeface="Arial" charset="0"/>
            </a:endParaRPr>
          </a:p>
        </p:txBody>
      </p:sp>
      <p:grpSp>
        <p:nvGrpSpPr>
          <p:cNvPr id="4" name="组合 3"/>
          <p:cNvGrpSpPr/>
          <p:nvPr/>
        </p:nvGrpSpPr>
        <p:grpSpPr>
          <a:xfrm>
            <a:off x="1331640" y="1844824"/>
            <a:ext cx="6624736" cy="2160240"/>
            <a:chOff x="899592" y="2852936"/>
            <a:chExt cx="3816424" cy="2304256"/>
          </a:xfrm>
        </p:grpSpPr>
        <p:sp>
          <p:nvSpPr>
            <p:cNvPr id="5" name="矩形 4"/>
            <p:cNvSpPr/>
            <p:nvPr/>
          </p:nvSpPr>
          <p:spPr>
            <a:xfrm>
              <a:off x="899592" y="2852936"/>
              <a:ext cx="3816424" cy="23042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187624" y="2910423"/>
              <a:ext cx="3374032" cy="2166747"/>
            </a:xfrm>
            <a:prstGeom prst="rect">
              <a:avLst/>
            </a:prstGeom>
            <a:noFill/>
          </p:spPr>
          <p:txBody>
            <a:bodyPr wrap="square" rtlCol="0">
              <a:spAutoFit/>
            </a:bodyPr>
            <a:lstStyle/>
            <a:p>
              <a:r>
                <a:rPr lang="en-US" altLang="zh-CN" dirty="0">
                  <a:solidFill>
                    <a:srgbClr val="0000FF"/>
                  </a:solidFill>
                  <a:latin typeface="Arial" panose="020B0604020202020204" pitchFamily="34" charset="0"/>
                  <a:cs typeface="Arial" panose="020B0604020202020204" pitchFamily="34" charset="0"/>
                </a:rPr>
                <a:t>double</a:t>
              </a:r>
              <a:r>
                <a:rPr lang="en-US" altLang="zh-CN" dirty="0">
                  <a:latin typeface="Arial" panose="020B0604020202020204" pitchFamily="34" charset="0"/>
                  <a:cs typeface="Arial" panose="020B0604020202020204" pitchFamily="34" charset="0"/>
                </a:rPr>
                <a:t> fpoly1 (</a:t>
              </a:r>
              <a:r>
                <a:rPr lang="en-US" altLang="zh-CN" dirty="0">
                  <a:solidFill>
                    <a:srgbClr val="0000FF"/>
                  </a:solidFill>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solidFill>
                    <a:srgbClr val="0000FF"/>
                  </a:solidFill>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n,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a[ ],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x )</a:t>
              </a:r>
            </a:p>
            <a:p>
              <a:r>
                <a:rPr lang="en-US" altLang="zh-CN" dirty="0">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 double </a:t>
              </a:r>
              <a:r>
                <a:rPr lang="en-US" altLang="zh-CN" dirty="0">
                  <a:latin typeface="Arial" panose="020B0604020202020204" pitchFamily="34" charset="0"/>
                  <a:cs typeface="Arial" panose="020B0604020202020204" pitchFamily="34" charset="0"/>
                </a:rPr>
                <a:t>p = a[0];</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for</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 1;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&lt;=n;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       p += (a[</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 pow( x,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a:t>
              </a:r>
            </a:p>
            <a:p>
              <a:r>
                <a:rPr lang="en-US" altLang="zh-CN" dirty="0">
                  <a:solidFill>
                    <a:srgbClr val="0000FF"/>
                  </a:solidFill>
                  <a:latin typeface="Arial" panose="020B0604020202020204" pitchFamily="34" charset="0"/>
                  <a:cs typeface="Arial" panose="020B0604020202020204" pitchFamily="34" charset="0"/>
                </a:rPr>
                <a:t>  return </a:t>
              </a:r>
              <a:r>
                <a:rPr lang="en-US" altLang="zh-CN" dirty="0">
                  <a:latin typeface="Arial" panose="020B0604020202020204" pitchFamily="34" charset="0"/>
                  <a:cs typeface="Arial" panose="020B0604020202020204" pitchFamily="34" charset="0"/>
                </a:rPr>
                <a:t>p;</a:t>
              </a:r>
            </a:p>
            <a:p>
              <a:r>
                <a:rPr lang="en-US" altLang="zh-CN"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grpSp>
      <p:grpSp>
        <p:nvGrpSpPr>
          <p:cNvPr id="8" name="组合 7"/>
          <p:cNvGrpSpPr/>
          <p:nvPr/>
        </p:nvGrpSpPr>
        <p:grpSpPr>
          <a:xfrm>
            <a:off x="1346158" y="4509119"/>
            <a:ext cx="6610218" cy="2076953"/>
            <a:chOff x="4716016" y="2852936"/>
            <a:chExt cx="3816424" cy="2304256"/>
          </a:xfrm>
        </p:grpSpPr>
        <p:sp>
          <p:nvSpPr>
            <p:cNvPr id="2" name="矩形 1"/>
            <p:cNvSpPr/>
            <p:nvPr/>
          </p:nvSpPr>
          <p:spPr>
            <a:xfrm>
              <a:off x="4716016" y="2852936"/>
              <a:ext cx="3816424" cy="23042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996299" y="2932826"/>
              <a:ext cx="3374032" cy="2031325"/>
            </a:xfrm>
            <a:prstGeom prst="rect">
              <a:avLst/>
            </a:prstGeom>
            <a:noFill/>
            <a:ln w="19050">
              <a:noFill/>
            </a:ln>
          </p:spPr>
          <p:txBody>
            <a:bodyPr wrap="square" rtlCol="0">
              <a:spAutoFit/>
            </a:bodyPr>
            <a:lstStyle/>
            <a:p>
              <a:r>
                <a:rPr lang="en-US" altLang="zh-CN" dirty="0">
                  <a:solidFill>
                    <a:srgbClr val="0000FF"/>
                  </a:solidFill>
                  <a:latin typeface="Arial" panose="020B0604020202020204" pitchFamily="34" charset="0"/>
                  <a:cs typeface="Arial" panose="020B0604020202020204" pitchFamily="34" charset="0"/>
                </a:rPr>
                <a:t>double</a:t>
              </a:r>
              <a:r>
                <a:rPr lang="en-US" altLang="zh-CN" dirty="0">
                  <a:latin typeface="Arial" panose="020B0604020202020204" pitchFamily="34" charset="0"/>
                  <a:cs typeface="Arial" panose="020B0604020202020204" pitchFamily="34" charset="0"/>
                </a:rPr>
                <a:t> fpoly2 (</a:t>
              </a:r>
              <a:r>
                <a:rPr lang="en-US" altLang="zh-CN" dirty="0">
                  <a:solidFill>
                    <a:srgbClr val="0000FF"/>
                  </a:solidFill>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solidFill>
                    <a:srgbClr val="0000FF"/>
                  </a:solidFill>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n,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a[ ],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x )</a:t>
              </a:r>
            </a:p>
            <a:p>
              <a:r>
                <a:rPr lang="en-US" altLang="zh-CN" dirty="0">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 double </a:t>
              </a:r>
              <a:r>
                <a:rPr lang="en-US" altLang="zh-CN" dirty="0">
                  <a:latin typeface="Arial" panose="020B0604020202020204" pitchFamily="34" charset="0"/>
                  <a:cs typeface="Arial" panose="020B0604020202020204" pitchFamily="34" charset="0"/>
                </a:rPr>
                <a:t>p = a[n];</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for</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 n;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&gt; 0;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a:t>
              </a:r>
            </a:p>
            <a:p>
              <a:r>
                <a:rPr lang="en-US" altLang="zh-CN" dirty="0">
                  <a:latin typeface="Arial" panose="020B0604020202020204" pitchFamily="34" charset="0"/>
                  <a:cs typeface="Arial" panose="020B0604020202020204" pitchFamily="34" charset="0"/>
                </a:rPr>
                <a:t>       p = a[i-1]  + x* p;</a:t>
              </a:r>
            </a:p>
            <a:p>
              <a:r>
                <a:rPr lang="en-US" altLang="zh-CN" dirty="0">
                  <a:solidFill>
                    <a:srgbClr val="0000FF"/>
                  </a:solidFill>
                  <a:latin typeface="Arial" panose="020B0604020202020204" pitchFamily="34" charset="0"/>
                  <a:cs typeface="Arial" panose="020B0604020202020204" pitchFamily="34" charset="0"/>
                </a:rPr>
                <a:t>  return </a:t>
              </a:r>
              <a:r>
                <a:rPr lang="en-US" altLang="zh-CN" dirty="0">
                  <a:latin typeface="Arial" panose="020B0604020202020204" pitchFamily="34" charset="0"/>
                  <a:cs typeface="Arial" panose="020B0604020202020204" pitchFamily="34" charset="0"/>
                </a:rPr>
                <a:t>p;</a:t>
              </a:r>
            </a:p>
            <a:p>
              <a:r>
                <a:rPr lang="en-US" altLang="zh-CN"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grpSp>
      <mc:AlternateContent xmlns:mc="http://schemas.openxmlformats.org/markup-compatibility/2006" xmlns:a14="http://schemas.microsoft.com/office/drawing/2010/main">
        <mc:Choice Requires="a14">
          <p:sp>
            <p:nvSpPr>
              <p:cNvPr id="10" name="Rectangle 3"/>
              <p:cNvSpPr txBox="1">
                <a:spLocks noChangeArrowheads="1"/>
              </p:cNvSpPr>
              <p:nvPr/>
            </p:nvSpPr>
            <p:spPr bwMode="auto">
              <a:xfrm>
                <a:off x="529208" y="3875094"/>
                <a:ext cx="8229600" cy="7458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Aft>
                    <a:spcPts val="600"/>
                  </a:spcAft>
                  <a:buNone/>
                </a:pPr>
                <a14:m>
                  <m:oMathPara xmlns:m="http://schemas.openxmlformats.org/officeDocument/2006/math">
                    <m:oMathParaPr>
                      <m:jc m:val="centerGroup"/>
                    </m:oMathParaPr>
                    <m:oMath xmlns:m="http://schemas.openxmlformats.org/officeDocument/2006/math">
                      <m:r>
                        <a:rPr lang="en-US" altLang="en-US" sz="2300" b="1" i="1" dirty="0" smtClean="0">
                          <a:latin typeface="Cambria Math" panose="02040503050406030204" pitchFamily="18" charset="0"/>
                          <a:cs typeface="Arial" charset="0"/>
                        </a:rPr>
                        <m:t>𝒇</m:t>
                      </m:r>
                      <m:d>
                        <m:dPr>
                          <m:ctrlPr>
                            <a:rPr lang="en-US" altLang="en-US" sz="2300" b="1" i="1" dirty="0" smtClean="0">
                              <a:latin typeface="Cambria Math" panose="02040503050406030204" pitchFamily="18" charset="0"/>
                              <a:cs typeface="Arial" charset="0"/>
                            </a:rPr>
                          </m:ctrlPr>
                        </m:dPr>
                        <m:e>
                          <m:r>
                            <a:rPr lang="en-US" altLang="en-US" sz="2300" b="1" i="1" dirty="0" smtClean="0">
                              <a:latin typeface="Cambria Math" panose="02040503050406030204" pitchFamily="18" charset="0"/>
                              <a:cs typeface="Arial" charset="0"/>
                            </a:rPr>
                            <m:t>𝒙</m:t>
                          </m:r>
                        </m:e>
                      </m:d>
                      <m:r>
                        <a:rPr lang="en-US" altLang="en-US" sz="2300" b="1" i="1" dirty="0" smtClean="0">
                          <a:latin typeface="Cambria Math" panose="02040503050406030204" pitchFamily="18" charset="0"/>
                          <a:cs typeface="Arial" charset="0"/>
                        </a:rPr>
                        <m:t>=</m:t>
                      </m:r>
                      <m:sSub>
                        <m:sSubPr>
                          <m:ctrlPr>
                            <a:rPr lang="en-US" altLang="en-US" sz="2300" b="1" i="1" dirty="0" smtClean="0">
                              <a:latin typeface="Cambria Math" panose="02040503050406030204" pitchFamily="18" charset="0"/>
                              <a:cs typeface="Arial" charset="0"/>
                            </a:rPr>
                          </m:ctrlPr>
                        </m:sSubPr>
                        <m:e>
                          <m:r>
                            <a:rPr lang="en-US" altLang="en-US" sz="2300" b="1" i="1" dirty="0" smtClean="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𝟎</m:t>
                          </m:r>
                        </m:sub>
                      </m:sSub>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𝒙</m:t>
                      </m:r>
                      <m:sSub>
                        <m:sSubPr>
                          <m:ctrlPr>
                            <a:rPr lang="en-US" altLang="en-US" sz="2300" b="1" i="1" dirty="0">
                              <a:latin typeface="Cambria Math" panose="02040503050406030204" pitchFamily="18" charset="0"/>
                              <a:cs typeface="Arial" charset="0"/>
                            </a:rPr>
                          </m:ctrlPr>
                        </m:sSubPr>
                        <m:e>
                          <m:r>
                            <a:rPr lang="en-US" altLang="en-US" sz="2300" b="1" i="1" dirty="0" smtClean="0">
                              <a:latin typeface="Cambria Math" panose="02040503050406030204" pitchFamily="18" charset="0"/>
                              <a:cs typeface="Arial" charset="0"/>
                            </a:rPr>
                            <m:t>(</m:t>
                          </m:r>
                          <m:r>
                            <a:rPr lang="en-US" altLang="en-US" sz="2300" b="1" i="1" dirty="0">
                              <a:latin typeface="Cambria Math" panose="02040503050406030204" pitchFamily="18" charset="0"/>
                              <a:cs typeface="Arial" charset="0"/>
                            </a:rPr>
                            <m:t>𝒂</m:t>
                          </m:r>
                        </m:e>
                        <m:sub>
                          <m:r>
                            <a:rPr lang="en-US" altLang="en-US" sz="2300" b="1" i="1" dirty="0">
                              <a:latin typeface="Cambria Math" panose="02040503050406030204" pitchFamily="18" charset="0"/>
                              <a:cs typeface="Arial" charset="0"/>
                            </a:rPr>
                            <m:t>𝟏</m:t>
                          </m:r>
                        </m:sub>
                      </m:sSub>
                      <m:r>
                        <a:rPr lang="en-US" altLang="en-US" sz="2300" b="1" i="0"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𝒙</m:t>
                      </m:r>
                      <m:r>
                        <a:rPr lang="en-US" altLang="en-US" sz="2300" b="1" i="1"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𝟐</m:t>
                          </m:r>
                        </m:sub>
                      </m:sSub>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ea typeface="Cambria Math" panose="02040503050406030204" pitchFamily="18" charset="0"/>
                          <a:cs typeface="Arial" charset="0"/>
                        </a:rPr>
                        <m:t>⋯</m:t>
                      </m:r>
                      <m:r>
                        <a:rPr lang="en-US" altLang="en-US" sz="2300" b="1" i="1" dirty="0" smtClean="0">
                          <a:latin typeface="Cambria Math" panose="02040503050406030204" pitchFamily="18" charset="0"/>
                          <a:ea typeface="Cambria Math" panose="02040503050406030204" pitchFamily="18" charset="0"/>
                          <a:cs typeface="Arial" charset="0"/>
                        </a:rPr>
                        <m:t>𝒙</m:t>
                      </m:r>
                      <m:r>
                        <a:rPr lang="en-US" altLang="en-US" sz="2300" b="1" i="1" dirty="0" smtClean="0">
                          <a:latin typeface="Cambria Math" panose="02040503050406030204" pitchFamily="18" charset="0"/>
                          <a:ea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𝟏</m:t>
                          </m:r>
                        </m:sub>
                      </m:sSub>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𝒙</m:t>
                      </m:r>
                      <m:d>
                        <m:dPr>
                          <m:ctrlPr>
                            <a:rPr lang="en-US" altLang="en-US" sz="2300" b="1" i="1" dirty="0" smtClean="0">
                              <a:latin typeface="Cambria Math" panose="02040503050406030204" pitchFamily="18" charset="0"/>
                              <a:cs typeface="Arial" charset="0"/>
                            </a:rPr>
                          </m:ctrlPr>
                        </m:dPr>
                        <m:e>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sub>
                          </m:sSub>
                        </m:e>
                      </m:d>
                      <m:r>
                        <a:rPr lang="en-US" altLang="en-US" sz="2300" b="1" i="0" dirty="0" smtClean="0">
                          <a:latin typeface="Cambria Math" panose="02040503050406030204" pitchFamily="18" charset="0"/>
                          <a:cs typeface="Arial" charset="0"/>
                        </a:rPr>
                        <m:t>)</m:t>
                      </m:r>
                      <m:r>
                        <a:rPr lang="en-US" altLang="en-US" sz="2300" b="1" i="1" dirty="0">
                          <a:latin typeface="Cambria Math" panose="02040503050406030204" pitchFamily="18" charset="0"/>
                          <a:ea typeface="Cambria Math" panose="02040503050406030204" pitchFamily="18" charset="0"/>
                          <a:cs typeface="Arial" charset="0"/>
                        </a:rPr>
                        <m:t>⋯</m:t>
                      </m:r>
                      <m:r>
                        <a:rPr lang="en-US" altLang="en-US" sz="2300" b="1" i="0" dirty="0" smtClean="0">
                          <a:latin typeface="Cambria Math" panose="02040503050406030204" pitchFamily="18" charset="0"/>
                          <a:ea typeface="Cambria Math" panose="02040503050406030204" pitchFamily="18" charset="0"/>
                          <a:cs typeface="Arial" charset="0"/>
                        </a:rPr>
                        <m:t>))</m:t>
                      </m:r>
                    </m:oMath>
                  </m:oMathPara>
                </a14:m>
                <a:endParaRPr lang="en-US" altLang="en-US" sz="2300" b="1" dirty="0">
                  <a:latin typeface="Arial" charset="0"/>
                  <a:cs typeface="Arial" charset="0"/>
                </a:endParaRPr>
              </a:p>
              <a:p>
                <a:endParaRPr lang="en-US" altLang="en-US" sz="2300"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mc:Choice>
        <mc:Fallback xmlns="">
          <p:sp>
            <p:nvSpPr>
              <p:cNvPr id="10" name="Rectangle 3"/>
              <p:cNvSpPr txBox="1">
                <a:spLocks noRot="1" noChangeAspect="1" noMove="1" noResize="1" noEditPoints="1" noAdjustHandles="1" noChangeArrowheads="1" noChangeShapeType="1" noTextEdit="1"/>
              </p:cNvSpPr>
              <p:nvPr/>
            </p:nvSpPr>
            <p:spPr bwMode="auto">
              <a:xfrm>
                <a:off x="529208" y="3875094"/>
                <a:ext cx="8229600" cy="745809"/>
              </a:xfrm>
              <a:prstGeom prst="rect">
                <a:avLst/>
              </a:prstGeom>
              <a:blipFill>
                <a:blip r:embed="rId4"/>
                <a:stretch>
                  <a:fillRect/>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75636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39552" y="1556792"/>
            <a:ext cx="7920880" cy="5011376"/>
            <a:chOff x="899592" y="2822698"/>
            <a:chExt cx="5314008" cy="2449248"/>
          </a:xfrm>
        </p:grpSpPr>
        <p:sp>
          <p:nvSpPr>
            <p:cNvPr id="5" name="矩形 4"/>
            <p:cNvSpPr/>
            <p:nvPr/>
          </p:nvSpPr>
          <p:spPr>
            <a:xfrm>
              <a:off x="899592" y="2822698"/>
              <a:ext cx="5314008" cy="24492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092829" y="2833988"/>
              <a:ext cx="4541061" cy="2211203"/>
            </a:xfrm>
            <a:prstGeom prst="rect">
              <a:avLst/>
            </a:prstGeom>
            <a:noFill/>
          </p:spPr>
          <p:txBody>
            <a:bodyPr wrap="square" rtlCol="0">
              <a:spAutoFit/>
            </a:bodyPr>
            <a:lstStyle/>
            <a:p>
              <a:r>
                <a:rPr lang="en-US" altLang="zh-CN" b="1" dirty="0">
                  <a:solidFill>
                    <a:srgbClr val="0000FF"/>
                  </a:solidFill>
                  <a:latin typeface="+mj-lt"/>
                  <a:cs typeface="Arial" panose="020B0604020202020204" pitchFamily="34" charset="0"/>
                </a:rPr>
                <a:t>#include </a:t>
              </a:r>
              <a:r>
                <a:rPr lang="en-US" altLang="zh-CN" b="1" dirty="0">
                  <a:latin typeface="+mj-lt"/>
                  <a:cs typeface="Arial" panose="020B0604020202020204" pitchFamily="34" charset="0"/>
                </a:rPr>
                <a:t>&lt;</a:t>
              </a:r>
              <a:r>
                <a:rPr lang="en-US" altLang="zh-CN" b="1" dirty="0" err="1">
                  <a:latin typeface="+mj-lt"/>
                  <a:cs typeface="Arial" panose="020B0604020202020204" pitchFamily="34" charset="0"/>
                </a:rPr>
                <a:t>stdio.h</a:t>
              </a:r>
              <a:r>
                <a:rPr lang="en-US" altLang="zh-CN" b="1" dirty="0">
                  <a:latin typeface="+mj-lt"/>
                  <a:cs typeface="Arial" panose="020B0604020202020204" pitchFamily="34" charset="0"/>
                </a:rPr>
                <a:t>&gt; </a:t>
              </a:r>
            </a:p>
            <a:p>
              <a:r>
                <a:rPr lang="en-US" altLang="zh-CN" b="1" dirty="0">
                  <a:solidFill>
                    <a:srgbClr val="0000FF"/>
                  </a:solidFill>
                  <a:latin typeface="+mj-lt"/>
                  <a:cs typeface="Arial" panose="020B0604020202020204" pitchFamily="34" charset="0"/>
                </a:rPr>
                <a:t>#include </a:t>
              </a:r>
              <a:r>
                <a:rPr lang="en-US" altLang="zh-CN" b="1" dirty="0">
                  <a:latin typeface="+mj-lt"/>
                  <a:cs typeface="Arial" panose="020B0604020202020204" pitchFamily="34" charset="0"/>
                </a:rPr>
                <a:t>&lt;</a:t>
              </a:r>
              <a:r>
                <a:rPr lang="en-US" altLang="zh-CN" b="1" dirty="0" err="1">
                  <a:latin typeface="+mj-lt"/>
                  <a:cs typeface="Arial" panose="020B0604020202020204" pitchFamily="34" charset="0"/>
                </a:rPr>
                <a:t>time.h</a:t>
              </a:r>
              <a:r>
                <a:rPr lang="en-US" altLang="zh-CN" b="1" dirty="0">
                  <a:latin typeface="+mj-lt"/>
                  <a:cs typeface="Arial" panose="020B0604020202020204" pitchFamily="34" charset="0"/>
                </a:rPr>
                <a:t>&gt; </a:t>
              </a:r>
              <a:endParaRPr lang="en-US" altLang="zh-CN" b="1" dirty="0">
                <a:solidFill>
                  <a:srgbClr val="0000FF"/>
                </a:solidFill>
                <a:latin typeface="+mj-lt"/>
                <a:cs typeface="Arial" panose="020B0604020202020204" pitchFamily="34" charset="0"/>
              </a:endParaRPr>
            </a:p>
            <a:p>
              <a:endParaRPr lang="en-US" altLang="zh-CN" b="1" dirty="0">
                <a:solidFill>
                  <a:srgbClr val="0000FF"/>
                </a:solidFill>
                <a:latin typeface="+mj-lt"/>
                <a:cs typeface="Arial" panose="020B0604020202020204" pitchFamily="34" charset="0"/>
              </a:endParaRPr>
            </a:p>
            <a:p>
              <a:r>
                <a:rPr lang="en-US" altLang="zh-CN" b="1" dirty="0" err="1">
                  <a:latin typeface="+mj-lt"/>
                  <a:cs typeface="Arial" panose="020B0604020202020204" pitchFamily="34" charset="0"/>
                </a:rPr>
                <a:t>clock_t</a:t>
              </a:r>
              <a:r>
                <a:rPr lang="en-US" altLang="zh-CN" b="1" dirty="0">
                  <a:latin typeface="+mj-lt"/>
                  <a:cs typeface="Arial" panose="020B0604020202020204" pitchFamily="34" charset="0"/>
                </a:rPr>
                <a:t>  start, stop; </a:t>
              </a:r>
            </a:p>
            <a:p>
              <a:endParaRPr lang="en-US" altLang="zh-CN" b="1" dirty="0">
                <a:latin typeface="+mj-lt"/>
                <a:cs typeface="Arial" panose="020B0604020202020204" pitchFamily="34" charset="0"/>
              </a:endParaRPr>
            </a:p>
            <a:p>
              <a:r>
                <a:rPr lang="en-US" altLang="zh-CN" b="1" dirty="0">
                  <a:solidFill>
                    <a:srgbClr val="0000FF"/>
                  </a:solidFill>
                  <a:latin typeface="+mj-lt"/>
                  <a:cs typeface="Arial" panose="020B0604020202020204" pitchFamily="34" charset="0"/>
                </a:rPr>
                <a:t>double</a:t>
              </a:r>
              <a:r>
                <a:rPr lang="en-US" altLang="zh-CN" b="1" dirty="0">
                  <a:latin typeface="+mj-lt"/>
                  <a:cs typeface="Arial" panose="020B0604020202020204" pitchFamily="34" charset="0"/>
                </a:rPr>
                <a:t> duration;</a:t>
              </a:r>
            </a:p>
            <a:p>
              <a:endParaRPr lang="en-US" altLang="zh-CN" b="1" dirty="0">
                <a:solidFill>
                  <a:srgbClr val="0000FF"/>
                </a:solidFill>
                <a:latin typeface="+mj-lt"/>
                <a:cs typeface="Arial" panose="020B0604020202020204" pitchFamily="34" charset="0"/>
              </a:endParaRPr>
            </a:p>
            <a:p>
              <a:r>
                <a:rPr lang="en-US" altLang="zh-CN" b="1" dirty="0" err="1">
                  <a:solidFill>
                    <a:srgbClr val="0000FF"/>
                  </a:solidFill>
                  <a:latin typeface="+mj-lt"/>
                  <a:cs typeface="Arial" panose="020B0604020202020204" pitchFamily="34" charset="0"/>
                </a:rPr>
                <a:t>int</a:t>
              </a:r>
              <a:r>
                <a:rPr lang="en-US" altLang="zh-CN" b="1" dirty="0">
                  <a:latin typeface="+mj-lt"/>
                  <a:cs typeface="Arial" panose="020B0604020202020204" pitchFamily="34" charset="0"/>
                </a:rPr>
                <a:t> main ()</a:t>
              </a:r>
            </a:p>
            <a:p>
              <a:r>
                <a:rPr lang="en-US" altLang="zh-CN" b="1" dirty="0">
                  <a:latin typeface="+mj-lt"/>
                  <a:cs typeface="Arial" panose="020B0604020202020204" pitchFamily="34" charset="0"/>
                </a:rPr>
                <a:t>{ </a:t>
              </a:r>
            </a:p>
            <a:p>
              <a:r>
                <a:rPr lang="en-US" altLang="zh-CN" b="1" dirty="0">
                  <a:latin typeface="+mj-lt"/>
                  <a:cs typeface="Arial" panose="020B0604020202020204" pitchFamily="34" charset="0"/>
                </a:rPr>
                <a:t>   start = clock ();</a:t>
              </a:r>
            </a:p>
            <a:p>
              <a:r>
                <a:rPr lang="en-US" altLang="zh-CN" b="1" dirty="0">
                  <a:latin typeface="+mj-lt"/>
                  <a:cs typeface="Arial" panose="020B0604020202020204" pitchFamily="34" charset="0"/>
                </a:rPr>
                <a:t>   </a:t>
              </a:r>
              <a:r>
                <a:rPr lang="en-US" altLang="zh-CN" b="1" dirty="0" err="1">
                  <a:latin typeface="+mj-lt"/>
                  <a:cs typeface="Arial" panose="020B0604020202020204" pitchFamily="34" charset="0"/>
                </a:rPr>
                <a:t>Myfunction</a:t>
              </a:r>
              <a:r>
                <a:rPr lang="en-US" altLang="zh-CN" b="1" dirty="0">
                  <a:latin typeface="+mj-lt"/>
                  <a:cs typeface="Arial" panose="020B0604020202020204" pitchFamily="34" charset="0"/>
                </a:rPr>
                <a:t>();</a:t>
              </a:r>
            </a:p>
            <a:p>
              <a:r>
                <a:rPr lang="en-US" altLang="zh-CN" b="1" dirty="0">
                  <a:latin typeface="+mj-lt"/>
                  <a:cs typeface="Arial" panose="020B0604020202020204" pitchFamily="34" charset="0"/>
                </a:rPr>
                <a:t>   stop = clock ();</a:t>
              </a:r>
            </a:p>
            <a:p>
              <a:r>
                <a:rPr lang="en-US" altLang="zh-CN" b="1" dirty="0">
                  <a:latin typeface="+mj-lt"/>
                  <a:cs typeface="Arial" panose="020B0604020202020204" pitchFamily="34" charset="0"/>
                </a:rPr>
                <a:t>   duration = ((</a:t>
              </a:r>
              <a:r>
                <a:rPr lang="en-US" altLang="zh-CN" b="1" dirty="0">
                  <a:solidFill>
                    <a:srgbClr val="0000FF"/>
                  </a:solidFill>
                  <a:latin typeface="+mj-lt"/>
                  <a:cs typeface="Arial" panose="020B0604020202020204" pitchFamily="34" charset="0"/>
                </a:rPr>
                <a:t>double)</a:t>
              </a:r>
              <a:r>
                <a:rPr lang="en-US" altLang="zh-CN" b="1" dirty="0">
                  <a:latin typeface="+mj-lt"/>
                  <a:cs typeface="Arial" panose="020B0604020202020204" pitchFamily="34" charset="0"/>
                </a:rPr>
                <a:t> (stop - start))/CLOCKS_PER_SEC;</a:t>
              </a:r>
            </a:p>
            <a:p>
              <a:r>
                <a:rPr lang="en-US" altLang="zh-CN" b="1" dirty="0">
                  <a:latin typeface="+mj-lt"/>
                  <a:cs typeface="Arial" panose="020B0604020202020204" pitchFamily="34" charset="0"/>
                </a:rPr>
                <a:t>   </a:t>
              </a:r>
            </a:p>
            <a:p>
              <a:r>
                <a:rPr lang="en-US" altLang="zh-CN" b="1" dirty="0">
                  <a:solidFill>
                    <a:srgbClr val="0000FF"/>
                  </a:solidFill>
                  <a:latin typeface="+mj-lt"/>
                  <a:cs typeface="Arial" panose="020B0604020202020204" pitchFamily="34" charset="0"/>
                </a:rPr>
                <a:t>  return</a:t>
              </a:r>
              <a:r>
                <a:rPr lang="en-US" altLang="zh-CN" b="1" dirty="0">
                  <a:latin typeface="+mj-lt"/>
                  <a:cs typeface="Arial" panose="020B0604020202020204" pitchFamily="34" charset="0"/>
                </a:rPr>
                <a:t> 0;</a:t>
              </a:r>
            </a:p>
            <a:p>
              <a:r>
                <a:rPr lang="en-US" altLang="zh-CN" b="1" dirty="0">
                  <a:latin typeface="+mj-lt"/>
                  <a:cs typeface="Arial" panose="020B0604020202020204" pitchFamily="34" charset="0"/>
                </a:rPr>
                <a:t>}</a:t>
              </a:r>
            </a:p>
          </p:txBody>
        </p:sp>
      </p:grpSp>
      <p:sp>
        <p:nvSpPr>
          <p:cNvPr id="7" name="内容占位符 2"/>
          <p:cNvSpPr>
            <a:spLocks noGrp="1"/>
          </p:cNvSpPr>
          <p:nvPr>
            <p:ph idx="1"/>
          </p:nvPr>
        </p:nvSpPr>
        <p:spPr>
          <a:xfrm>
            <a:off x="323528" y="332656"/>
            <a:ext cx="8229600" cy="1080120"/>
          </a:xfrm>
        </p:spPr>
        <p:txBody>
          <a:bodyPr>
            <a:normAutofit fontScale="92500" lnSpcReduction="20000"/>
          </a:bodyPr>
          <a:lstStyle/>
          <a:p>
            <a:r>
              <a:rPr lang="en-US" altLang="zh-CN" dirty="0"/>
              <a:t>clock(): capture consumed time for running a function. The unit of the captured time is </a:t>
            </a:r>
            <a:r>
              <a:rPr lang="en-US" altLang="zh-CN" b="1" i="1" dirty="0"/>
              <a:t>clock tick</a:t>
            </a:r>
            <a:r>
              <a:rPr lang="en-US" altLang="zh-CN" dirty="0"/>
              <a:t>, which depends on the CPU.</a:t>
            </a:r>
          </a:p>
          <a:p>
            <a:r>
              <a:rPr lang="en-US" altLang="zh-CN" dirty="0"/>
              <a:t>CLOCKS_PER_SEC is a constant that presents the number of </a:t>
            </a:r>
            <a:r>
              <a:rPr lang="en-US" altLang="zh-CN" b="1" i="1" dirty="0"/>
              <a:t>clock ticks </a:t>
            </a:r>
            <a:r>
              <a:rPr lang="en-US" altLang="zh-CN" dirty="0"/>
              <a:t>per second.</a:t>
            </a:r>
          </a:p>
        </p:txBody>
      </p:sp>
      <p:sp>
        <p:nvSpPr>
          <p:cNvPr id="6" name="文本框 5"/>
          <p:cNvSpPr txBox="1"/>
          <p:nvPr/>
        </p:nvSpPr>
        <p:spPr>
          <a:xfrm>
            <a:off x="827585" y="2708920"/>
            <a:ext cx="5575565" cy="338554"/>
          </a:xfrm>
          <a:prstGeom prst="rect">
            <a:avLst/>
          </a:prstGeom>
          <a:noFill/>
        </p:spPr>
        <p:txBody>
          <a:bodyPr wrap="none" rtlCol="0">
            <a:spAutoFit/>
          </a:bodyPr>
          <a:lstStyle/>
          <a:p>
            <a:r>
              <a:rPr lang="en-US" altLang="zh-CN" sz="1600" b="1" dirty="0">
                <a:solidFill>
                  <a:srgbClr val="83C400"/>
                </a:solidFill>
              </a:rPr>
              <a:t>/* </a:t>
            </a:r>
            <a:r>
              <a:rPr lang="en-US" altLang="zh-CN" sz="1600" b="1" dirty="0" err="1">
                <a:solidFill>
                  <a:srgbClr val="83C400"/>
                </a:solidFill>
              </a:rPr>
              <a:t>Clock_t</a:t>
            </a:r>
            <a:r>
              <a:rPr lang="en-US" altLang="zh-CN" sz="1600" b="1" dirty="0">
                <a:solidFill>
                  <a:srgbClr val="83C400"/>
                </a:solidFill>
              </a:rPr>
              <a:t> is the variable returned by function clock(). */</a:t>
            </a:r>
            <a:endParaRPr lang="zh-CN" altLang="en-US" sz="1600" b="1" dirty="0">
              <a:solidFill>
                <a:srgbClr val="83C400"/>
              </a:solidFill>
            </a:endParaRPr>
          </a:p>
        </p:txBody>
      </p:sp>
      <p:sp>
        <p:nvSpPr>
          <p:cNvPr id="9" name="文本框 8"/>
          <p:cNvSpPr txBox="1"/>
          <p:nvPr/>
        </p:nvSpPr>
        <p:spPr>
          <a:xfrm>
            <a:off x="827584" y="3212976"/>
            <a:ext cx="6405408" cy="338554"/>
          </a:xfrm>
          <a:prstGeom prst="rect">
            <a:avLst/>
          </a:prstGeom>
          <a:noFill/>
        </p:spPr>
        <p:txBody>
          <a:bodyPr wrap="none" rtlCol="0">
            <a:spAutoFit/>
          </a:bodyPr>
          <a:lstStyle/>
          <a:p>
            <a:r>
              <a:rPr lang="en-US" altLang="zh-CN" sz="1600" b="1" dirty="0">
                <a:solidFill>
                  <a:srgbClr val="83C400"/>
                </a:solidFill>
              </a:rPr>
              <a:t>/* Record the running time for a function. Time unit is second. */</a:t>
            </a:r>
            <a:endParaRPr lang="zh-CN" altLang="en-US" sz="1600" b="1" dirty="0">
              <a:solidFill>
                <a:srgbClr val="83C400"/>
              </a:solidFill>
            </a:endParaRPr>
          </a:p>
        </p:txBody>
      </p:sp>
      <p:sp>
        <p:nvSpPr>
          <p:cNvPr id="11" name="文本框 10"/>
          <p:cNvSpPr txBox="1"/>
          <p:nvPr/>
        </p:nvSpPr>
        <p:spPr>
          <a:xfrm>
            <a:off x="2487072" y="4062480"/>
            <a:ext cx="1776448" cy="338554"/>
          </a:xfrm>
          <a:prstGeom prst="rect">
            <a:avLst/>
          </a:prstGeom>
          <a:noFill/>
        </p:spPr>
        <p:txBody>
          <a:bodyPr wrap="none" rtlCol="0">
            <a:spAutoFit/>
          </a:bodyPr>
          <a:lstStyle/>
          <a:p>
            <a:r>
              <a:rPr lang="en-US" altLang="zh-CN" sz="1600" b="1" dirty="0">
                <a:solidFill>
                  <a:srgbClr val="83C400"/>
                </a:solidFill>
              </a:rPr>
              <a:t>/* Start timing. */</a:t>
            </a:r>
            <a:endParaRPr lang="zh-CN" altLang="en-US" sz="1600" b="1" dirty="0">
              <a:solidFill>
                <a:srgbClr val="83C400"/>
              </a:solidFill>
            </a:endParaRPr>
          </a:p>
        </p:txBody>
      </p:sp>
      <p:sp>
        <p:nvSpPr>
          <p:cNvPr id="12" name="文本框 11"/>
          <p:cNvSpPr txBox="1"/>
          <p:nvPr/>
        </p:nvSpPr>
        <p:spPr>
          <a:xfrm>
            <a:off x="2502636" y="4658591"/>
            <a:ext cx="1763624" cy="338554"/>
          </a:xfrm>
          <a:prstGeom prst="rect">
            <a:avLst/>
          </a:prstGeom>
          <a:noFill/>
        </p:spPr>
        <p:txBody>
          <a:bodyPr wrap="none" rtlCol="0">
            <a:spAutoFit/>
          </a:bodyPr>
          <a:lstStyle/>
          <a:p>
            <a:r>
              <a:rPr lang="en-US" altLang="zh-CN" sz="1600" b="1" dirty="0">
                <a:solidFill>
                  <a:srgbClr val="83C400"/>
                </a:solidFill>
              </a:rPr>
              <a:t>/* Stop timing. */</a:t>
            </a:r>
            <a:endParaRPr lang="zh-CN" altLang="en-US" sz="1600" b="1" dirty="0">
              <a:solidFill>
                <a:srgbClr val="83C400"/>
              </a:solidFill>
            </a:endParaRPr>
          </a:p>
        </p:txBody>
      </p:sp>
    </p:spTree>
    <p:extLst>
      <p:ext uri="{BB962C8B-B14F-4D97-AF65-F5344CB8AC3E}">
        <p14:creationId xmlns:p14="http://schemas.microsoft.com/office/powerpoint/2010/main" val="3671281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170" name="Rectangle 2"/>
              <p:cNvSpPr>
                <a:spLocks noGrp="1" noChangeArrowheads="1"/>
              </p:cNvSpPr>
              <p:nvPr>
                <p:ph type="title"/>
              </p:nvPr>
            </p:nvSpPr>
            <p:spPr/>
            <p:txBody>
              <a:bodyPr/>
              <a:lstStyle/>
              <a:p>
                <a:r>
                  <a:rPr lang="en-US" altLang="zh-CN" b="1" dirty="0">
                    <a:latin typeface="Arial" charset="0"/>
                    <a:cs typeface="Arial" charset="0"/>
                  </a:rPr>
                  <a:t>Ex3</a:t>
                </a:r>
                <a:r>
                  <a:rPr lang="zh-CN" altLang="en-US" dirty="0">
                    <a:latin typeface="Arial" charset="0"/>
                    <a:cs typeface="Arial" charset="0"/>
                  </a:rPr>
                  <a:t> </a:t>
                </a:r>
                <a:r>
                  <a:rPr lang="en-US" altLang="zh-CN" dirty="0">
                    <a:latin typeface="Arial" charset="0"/>
                    <a:cs typeface="Arial" charset="0"/>
                  </a:rPr>
                  <a:t>compute the summation for a polynomial </a:t>
                </a:r>
                <a14:m>
                  <m:oMath xmlns:m="http://schemas.openxmlformats.org/officeDocument/2006/math">
                    <m:r>
                      <a:rPr lang="en-US" altLang="zh-CN" b="0" i="1">
                        <a:latin typeface="Cambria Math" panose="02040503050406030204" pitchFamily="18" charset="0"/>
                      </a:rPr>
                      <m:t>𝑓</m:t>
                    </m:r>
                    <m:d>
                      <m:dPr>
                        <m:ctrlPr>
                          <a:rPr lang="en-US" altLang="zh-CN" i="1">
                            <a:latin typeface="Cambria Math" panose="02040503050406030204" pitchFamily="18" charset="0"/>
                          </a:rPr>
                        </m:ctrlPr>
                      </m:dPr>
                      <m:e>
                        <m:r>
                          <a:rPr lang="en-US" altLang="zh-CN" b="0" i="1">
                            <a:latin typeface="Cambria Math" panose="02040503050406030204" pitchFamily="18" charset="0"/>
                          </a:rPr>
                          <m:t>𝑥</m:t>
                        </m:r>
                      </m:e>
                    </m:d>
                    <m:r>
                      <a:rPr lang="en-US" altLang="zh-CN" b="0" i="1">
                        <a:latin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r>
                          <a:rPr lang="en-US" altLang="zh-CN" b="0" i="1">
                            <a:latin typeface="Cambria Math" panose="02040503050406030204" pitchFamily="18" charset="0"/>
                            <a:ea typeface="Cambria Math" panose="02040503050406030204" pitchFamily="18" charset="0"/>
                          </a:rPr>
                          <m:t>∑</m:t>
                        </m:r>
                      </m:e>
                      <m:sub>
                        <m:r>
                          <a:rPr lang="en-US" altLang="zh-CN" b="0" i="1">
                            <a:latin typeface="Cambria Math" panose="02040503050406030204" pitchFamily="18" charset="0"/>
                            <a:ea typeface="Cambria Math" panose="02040503050406030204" pitchFamily="18" charset="0"/>
                          </a:rPr>
                          <m:t>𝑖</m:t>
                        </m:r>
                        <m:r>
                          <a:rPr lang="en-US" altLang="zh-CN" b="0" i="1">
                            <a:latin typeface="Cambria Math" panose="02040503050406030204" pitchFamily="18" charset="0"/>
                            <a:ea typeface="Cambria Math" panose="02040503050406030204" pitchFamily="18" charset="0"/>
                          </a:rPr>
                          <m:t>=0</m:t>
                        </m:r>
                      </m:sub>
                      <m:sup>
                        <m:r>
                          <a:rPr lang="en-US" altLang="zh-CN" b="0" i="1">
                            <a:latin typeface="Cambria Math" panose="02040503050406030204" pitchFamily="18" charset="0"/>
                            <a:ea typeface="Cambria Math" panose="02040503050406030204" pitchFamily="18" charset="0"/>
                          </a:rPr>
                          <m:t>9</m:t>
                        </m:r>
                      </m:sup>
                    </m:sSubSup>
                    <m:r>
                      <a:rPr lang="en-US" altLang="zh-CN" b="0" i="1">
                        <a:latin typeface="Cambria Math" panose="02040503050406030204" pitchFamily="18" charset="0"/>
                      </a:rPr>
                      <m:t>𝑖</m:t>
                    </m:r>
                    <m:r>
                      <a:rPr lang="en-US" altLang="zh-CN" b="0"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b="0" i="1">
                            <a:latin typeface="Cambria Math" panose="02040503050406030204" pitchFamily="18" charset="0"/>
                            <a:ea typeface="Cambria Math" panose="02040503050406030204" pitchFamily="18" charset="0"/>
                          </a:rPr>
                          <m:t>𝑥</m:t>
                        </m:r>
                      </m:e>
                      <m:sup>
                        <m:r>
                          <a:rPr lang="en-US" altLang="zh-CN" b="0" i="1">
                            <a:latin typeface="Cambria Math" panose="02040503050406030204" pitchFamily="18" charset="0"/>
                            <a:ea typeface="Cambria Math" panose="02040503050406030204" pitchFamily="18" charset="0"/>
                          </a:rPr>
                          <m:t>𝑖</m:t>
                        </m:r>
                      </m:sup>
                    </m:sSup>
                  </m:oMath>
                </a14:m>
                <a:r>
                  <a:rPr lang="en-US" altLang="zh-CN" dirty="0">
                    <a:latin typeface="Arial" charset="0"/>
                    <a:cs typeface="Arial" charset="0"/>
                  </a:rPr>
                  <a:t> at a fixed value</a:t>
                </a:r>
                <a14:m>
                  <m:oMath xmlns:m="http://schemas.openxmlformats.org/officeDocument/2006/math">
                    <m:r>
                      <a:rPr lang="en-US" altLang="zh-CN" i="1" dirty="0" smtClean="0">
                        <a:latin typeface="Cambria Math" panose="02040503050406030204" pitchFamily="18" charset="0"/>
                        <a:cs typeface="Arial" charset="0"/>
                      </a:rPr>
                      <m:t> </m:t>
                    </m:r>
                    <m:r>
                      <a:rPr lang="en-US" altLang="zh-CN" i="1" dirty="0" smtClean="0">
                        <a:latin typeface="Cambria Math" panose="02040503050406030204" pitchFamily="18" charset="0"/>
                        <a:cs typeface="Arial" charset="0"/>
                      </a:rPr>
                      <m:t>𝑥</m:t>
                    </m:r>
                    <m:r>
                      <a:rPr lang="en-US" altLang="zh-CN" i="1" dirty="0" smtClean="0">
                        <a:latin typeface="Cambria Math" panose="02040503050406030204" pitchFamily="18" charset="0"/>
                        <a:cs typeface="Arial" charset="0"/>
                      </a:rPr>
                      <m:t>=1.1</m:t>
                    </m:r>
                  </m:oMath>
                </a14:m>
                <a:r>
                  <a:rPr lang="en-US" altLang="zh-CN" dirty="0">
                    <a:latin typeface="Arial" charset="0"/>
                    <a:cs typeface="Arial" charset="0"/>
                  </a:rPr>
                  <a:t>,</a:t>
                </a:r>
                <a:r>
                  <a:rPr lang="en-US" altLang="zh-CN" dirty="0"/>
                  <a:t>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1.1</m:t>
                        </m:r>
                      </m:e>
                    </m:d>
                  </m:oMath>
                </a14:m>
                <a:r>
                  <a:rPr lang="en-US" altLang="zh-CN" dirty="0">
                    <a:latin typeface="Arial" charset="0"/>
                    <a:cs typeface="Arial" charset="0"/>
                  </a:rPr>
                  <a:t>.</a:t>
                </a:r>
                <a:endParaRPr lang="en-US" altLang="en-US" dirty="0">
                  <a:latin typeface="Arial" charset="0"/>
                  <a:cs typeface="Arial" charset="0"/>
                </a:endParaRPr>
              </a:p>
            </p:txBody>
          </p:sp>
        </mc:Choice>
        <mc:Fallback xmlns="">
          <p:sp>
            <p:nvSpPr>
              <p:cNvPr id="7170" name="Rectangle 2"/>
              <p:cNvSpPr>
                <a:spLocks noGrp="1" noRot="1" noChangeAspect="1" noMove="1" noResize="1" noEditPoints="1" noAdjustHandles="1" noChangeArrowheads="1" noChangeShapeType="1" noTextEdit="1"/>
              </p:cNvSpPr>
              <p:nvPr>
                <p:ph type="title"/>
              </p:nvPr>
            </p:nvSpPr>
            <p:spPr>
              <a:blipFill>
                <a:blip r:embed="rId3"/>
                <a:stretch>
                  <a:fillRect b="-5851"/>
                </a:stretch>
              </a:blipFill>
            </p:spPr>
            <p:txBody>
              <a:bodyPr/>
              <a:lstStyle/>
              <a:p>
                <a:r>
                  <a:rPr lang="zh-CN" altLang="en-US">
                    <a:noFill/>
                  </a:rPr>
                  <a:t> </a:t>
                </a:r>
              </a:p>
            </p:txBody>
          </p:sp>
        </mc:Fallback>
      </mc:AlternateContent>
      <p:grpSp>
        <p:nvGrpSpPr>
          <p:cNvPr id="4" name="组合 3"/>
          <p:cNvGrpSpPr/>
          <p:nvPr/>
        </p:nvGrpSpPr>
        <p:grpSpPr>
          <a:xfrm>
            <a:off x="1329190" y="1556792"/>
            <a:ext cx="6624736" cy="2448272"/>
            <a:chOff x="899592" y="2852936"/>
            <a:chExt cx="3816424" cy="2304256"/>
          </a:xfrm>
        </p:grpSpPr>
        <p:sp>
          <p:nvSpPr>
            <p:cNvPr id="5" name="矩形 4"/>
            <p:cNvSpPr/>
            <p:nvPr/>
          </p:nvSpPr>
          <p:spPr>
            <a:xfrm>
              <a:off x="899592" y="2852936"/>
              <a:ext cx="3816424" cy="23042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232866" y="2925285"/>
              <a:ext cx="3374032" cy="2114606"/>
            </a:xfrm>
            <a:prstGeom prst="rect">
              <a:avLst/>
            </a:prstGeom>
            <a:noFill/>
          </p:spPr>
          <p:txBody>
            <a:bodyPr wrap="square" rtlCol="0">
              <a:spAutoFit/>
            </a:bodyPr>
            <a:lstStyle/>
            <a:p>
              <a:r>
                <a:rPr lang="en-US" altLang="zh-CN" sz="2000" dirty="0">
                  <a:solidFill>
                    <a:srgbClr val="0000FF"/>
                  </a:solidFill>
                  <a:latin typeface="Arial" panose="020B0604020202020204" pitchFamily="34" charset="0"/>
                  <a:cs typeface="Arial" panose="020B0604020202020204" pitchFamily="34" charset="0"/>
                </a:rPr>
                <a:t>double</a:t>
              </a:r>
              <a:r>
                <a:rPr lang="en-US" altLang="zh-CN" sz="2000" dirty="0">
                  <a:latin typeface="Arial" panose="020B0604020202020204" pitchFamily="34" charset="0"/>
                  <a:cs typeface="Arial" panose="020B0604020202020204" pitchFamily="34" charset="0"/>
                </a:rPr>
                <a:t> fpoly1 (</a:t>
              </a:r>
              <a:r>
                <a:rPr lang="en-US" altLang="zh-CN" sz="2000" dirty="0">
                  <a:solidFill>
                    <a:srgbClr val="0000FF"/>
                  </a:solidFill>
                  <a:latin typeface="Arial" panose="020B0604020202020204" pitchFamily="34" charset="0"/>
                  <a:cs typeface="Arial" panose="020B0604020202020204" pitchFamily="34" charset="0"/>
                </a:rPr>
                <a:t> </a:t>
              </a:r>
              <a:r>
                <a:rPr lang="en-US" altLang="zh-CN" sz="2000" dirty="0" err="1">
                  <a:solidFill>
                    <a:srgbClr val="0000FF"/>
                  </a:solidFill>
                  <a:latin typeface="Arial" panose="020B0604020202020204" pitchFamily="34" charset="0"/>
                  <a:cs typeface="Arial" panose="020B0604020202020204" pitchFamily="34" charset="0"/>
                </a:rPr>
                <a:t>int</a:t>
              </a:r>
              <a:r>
                <a:rPr lang="en-US" altLang="zh-CN" sz="2000" dirty="0">
                  <a:solidFill>
                    <a:srgbClr val="0000FF"/>
                  </a:solidFill>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n, </a:t>
              </a:r>
              <a:r>
                <a:rPr lang="en-US" altLang="zh-CN" sz="2000" dirty="0">
                  <a:solidFill>
                    <a:srgbClr val="0000FF"/>
                  </a:solidFill>
                  <a:latin typeface="Arial" panose="020B0604020202020204" pitchFamily="34" charset="0"/>
                  <a:cs typeface="Arial" panose="020B0604020202020204" pitchFamily="34" charset="0"/>
                </a:rPr>
                <a:t>double </a:t>
              </a:r>
              <a:r>
                <a:rPr lang="en-US" altLang="zh-CN" sz="2000" dirty="0">
                  <a:latin typeface="Arial" panose="020B0604020202020204" pitchFamily="34" charset="0"/>
                  <a:cs typeface="Arial" panose="020B0604020202020204" pitchFamily="34" charset="0"/>
                </a:rPr>
                <a:t>a[ ], </a:t>
              </a:r>
              <a:r>
                <a:rPr lang="en-US" altLang="zh-CN" sz="2000" dirty="0">
                  <a:solidFill>
                    <a:srgbClr val="0000FF"/>
                  </a:solidFill>
                  <a:latin typeface="Arial" panose="020B0604020202020204" pitchFamily="34" charset="0"/>
                  <a:cs typeface="Arial" panose="020B0604020202020204" pitchFamily="34" charset="0"/>
                </a:rPr>
                <a:t>double </a:t>
              </a:r>
              <a:r>
                <a:rPr lang="en-US" altLang="zh-CN" sz="2000" dirty="0">
                  <a:latin typeface="Arial" panose="020B0604020202020204" pitchFamily="34" charset="0"/>
                  <a:cs typeface="Arial" panose="020B0604020202020204" pitchFamily="34" charset="0"/>
                </a:rPr>
                <a:t>x )</a:t>
              </a:r>
            </a:p>
            <a:p>
              <a:r>
                <a:rPr lang="en-US" altLang="zh-CN" sz="2000" dirty="0">
                  <a:latin typeface="Arial" panose="020B0604020202020204" pitchFamily="34" charset="0"/>
                  <a:cs typeface="Arial" panose="020B0604020202020204" pitchFamily="34" charset="0"/>
                </a:rPr>
                <a:t>{ </a:t>
              </a:r>
              <a:r>
                <a:rPr lang="en-US" altLang="zh-CN" sz="2000" dirty="0" err="1">
                  <a:solidFill>
                    <a:srgbClr val="0000FF"/>
                  </a:solidFill>
                  <a:latin typeface="Arial" panose="020B0604020202020204" pitchFamily="34" charset="0"/>
                  <a:cs typeface="Arial" panose="020B0604020202020204" pitchFamily="34" charset="0"/>
                </a:rPr>
                <a:t>int</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a:t>
              </a:r>
            </a:p>
            <a:p>
              <a:r>
                <a:rPr lang="en-US" altLang="zh-CN" sz="2000" dirty="0">
                  <a:latin typeface="Arial" panose="020B0604020202020204" pitchFamily="34" charset="0"/>
                  <a:cs typeface="Arial" panose="020B0604020202020204" pitchFamily="34" charset="0"/>
                </a:rPr>
                <a:t> </a:t>
              </a:r>
              <a:r>
                <a:rPr lang="en-US" altLang="zh-CN" sz="2000" dirty="0">
                  <a:solidFill>
                    <a:srgbClr val="0000FF"/>
                  </a:solidFill>
                  <a:latin typeface="Arial" panose="020B0604020202020204" pitchFamily="34" charset="0"/>
                  <a:cs typeface="Arial" panose="020B0604020202020204" pitchFamily="34" charset="0"/>
                </a:rPr>
                <a:t> double </a:t>
              </a:r>
              <a:r>
                <a:rPr lang="en-US" altLang="zh-CN" sz="2000" dirty="0">
                  <a:latin typeface="Arial" panose="020B0604020202020204" pitchFamily="34" charset="0"/>
                  <a:cs typeface="Arial" panose="020B0604020202020204" pitchFamily="34" charset="0"/>
                </a:rPr>
                <a:t>p = a[0];</a:t>
              </a:r>
            </a:p>
            <a:p>
              <a:r>
                <a:rPr lang="en-US" altLang="zh-CN" sz="2000" dirty="0">
                  <a:latin typeface="Arial" panose="020B0604020202020204" pitchFamily="34" charset="0"/>
                  <a:cs typeface="Arial" panose="020B0604020202020204" pitchFamily="34" charset="0"/>
                </a:rPr>
                <a:t>  </a:t>
              </a:r>
              <a:r>
                <a:rPr lang="en-US" altLang="zh-CN" sz="2000" dirty="0">
                  <a:solidFill>
                    <a:srgbClr val="0000FF"/>
                  </a:solidFill>
                  <a:latin typeface="Arial" panose="020B0604020202020204" pitchFamily="34" charset="0"/>
                  <a:cs typeface="Arial" panose="020B0604020202020204" pitchFamily="34" charset="0"/>
                </a:rPr>
                <a:t>for</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 = 1;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 &lt;=0;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a:t>
              </a:r>
            </a:p>
            <a:p>
              <a:r>
                <a:rPr lang="en-US" altLang="zh-CN" sz="2000" dirty="0">
                  <a:latin typeface="Arial" panose="020B0604020202020204" pitchFamily="34" charset="0"/>
                  <a:cs typeface="Arial" panose="020B0604020202020204" pitchFamily="34" charset="0"/>
                </a:rPr>
                <a:t>       p += (a[</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 * pow( x,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 );</a:t>
              </a:r>
            </a:p>
            <a:p>
              <a:r>
                <a:rPr lang="en-US" altLang="zh-CN" sz="2000" dirty="0">
                  <a:solidFill>
                    <a:srgbClr val="0000FF"/>
                  </a:solidFill>
                  <a:latin typeface="Arial" panose="020B0604020202020204" pitchFamily="34" charset="0"/>
                  <a:cs typeface="Arial" panose="020B0604020202020204" pitchFamily="34" charset="0"/>
                </a:rPr>
                <a:t>  return </a:t>
              </a:r>
              <a:r>
                <a:rPr lang="en-US" altLang="zh-CN" sz="2000" dirty="0">
                  <a:latin typeface="Arial" panose="020B0604020202020204" pitchFamily="34" charset="0"/>
                  <a:cs typeface="Arial" panose="020B0604020202020204" pitchFamily="34" charset="0"/>
                </a:rPr>
                <a:t>p;</a:t>
              </a:r>
            </a:p>
            <a:p>
              <a:r>
                <a:rPr lang="en-US" altLang="zh-CN" sz="2000" dirty="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p:grpSp>
      <p:grpSp>
        <p:nvGrpSpPr>
          <p:cNvPr id="8" name="组合 7"/>
          <p:cNvGrpSpPr/>
          <p:nvPr/>
        </p:nvGrpSpPr>
        <p:grpSpPr>
          <a:xfrm>
            <a:off x="1346158" y="4221089"/>
            <a:ext cx="6610218" cy="2364984"/>
            <a:chOff x="4716016" y="2852936"/>
            <a:chExt cx="3816424" cy="2304256"/>
          </a:xfrm>
        </p:grpSpPr>
        <p:sp>
          <p:nvSpPr>
            <p:cNvPr id="2" name="矩形 1"/>
            <p:cNvSpPr/>
            <p:nvPr/>
          </p:nvSpPr>
          <p:spPr>
            <a:xfrm>
              <a:off x="4716016" y="2852936"/>
              <a:ext cx="3816424" cy="23042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040225" y="2910525"/>
              <a:ext cx="3374032" cy="2189077"/>
            </a:xfrm>
            <a:prstGeom prst="rect">
              <a:avLst/>
            </a:prstGeom>
            <a:noFill/>
            <a:ln w="19050">
              <a:noFill/>
            </a:ln>
          </p:spPr>
          <p:txBody>
            <a:bodyPr wrap="square" rtlCol="0">
              <a:spAutoFit/>
            </a:bodyPr>
            <a:lstStyle/>
            <a:p>
              <a:r>
                <a:rPr lang="en-US" altLang="zh-CN" sz="2000" dirty="0">
                  <a:solidFill>
                    <a:srgbClr val="0000FF"/>
                  </a:solidFill>
                  <a:latin typeface="Arial" panose="020B0604020202020204" pitchFamily="34" charset="0"/>
                  <a:cs typeface="Arial" panose="020B0604020202020204" pitchFamily="34" charset="0"/>
                </a:rPr>
                <a:t>double</a:t>
              </a:r>
              <a:r>
                <a:rPr lang="en-US" altLang="zh-CN" sz="2000" dirty="0">
                  <a:latin typeface="Arial" panose="020B0604020202020204" pitchFamily="34" charset="0"/>
                  <a:cs typeface="Arial" panose="020B0604020202020204" pitchFamily="34" charset="0"/>
                </a:rPr>
                <a:t> fpoly2 (</a:t>
              </a:r>
              <a:r>
                <a:rPr lang="en-US" altLang="zh-CN" sz="2000" dirty="0">
                  <a:solidFill>
                    <a:srgbClr val="0000FF"/>
                  </a:solidFill>
                  <a:latin typeface="Arial" panose="020B0604020202020204" pitchFamily="34" charset="0"/>
                  <a:cs typeface="Arial" panose="020B0604020202020204" pitchFamily="34" charset="0"/>
                </a:rPr>
                <a:t> </a:t>
              </a:r>
              <a:r>
                <a:rPr lang="en-US" altLang="zh-CN" sz="2000" dirty="0" err="1">
                  <a:solidFill>
                    <a:srgbClr val="0000FF"/>
                  </a:solidFill>
                  <a:latin typeface="Arial" panose="020B0604020202020204" pitchFamily="34" charset="0"/>
                  <a:cs typeface="Arial" panose="020B0604020202020204" pitchFamily="34" charset="0"/>
                </a:rPr>
                <a:t>int</a:t>
              </a:r>
              <a:r>
                <a:rPr lang="en-US" altLang="zh-CN" sz="2000" dirty="0">
                  <a:solidFill>
                    <a:srgbClr val="0000FF"/>
                  </a:solidFill>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n, </a:t>
              </a:r>
              <a:r>
                <a:rPr lang="en-US" altLang="zh-CN" sz="2000" dirty="0">
                  <a:solidFill>
                    <a:srgbClr val="0000FF"/>
                  </a:solidFill>
                  <a:latin typeface="Arial" panose="020B0604020202020204" pitchFamily="34" charset="0"/>
                  <a:cs typeface="Arial" panose="020B0604020202020204" pitchFamily="34" charset="0"/>
                </a:rPr>
                <a:t>double </a:t>
              </a:r>
              <a:r>
                <a:rPr lang="en-US" altLang="zh-CN" sz="2000" dirty="0">
                  <a:latin typeface="Arial" panose="020B0604020202020204" pitchFamily="34" charset="0"/>
                  <a:cs typeface="Arial" panose="020B0604020202020204" pitchFamily="34" charset="0"/>
                </a:rPr>
                <a:t>a[ ], </a:t>
              </a:r>
              <a:r>
                <a:rPr lang="en-US" altLang="zh-CN" sz="2000" dirty="0">
                  <a:solidFill>
                    <a:srgbClr val="0000FF"/>
                  </a:solidFill>
                  <a:latin typeface="Arial" panose="020B0604020202020204" pitchFamily="34" charset="0"/>
                  <a:cs typeface="Arial" panose="020B0604020202020204" pitchFamily="34" charset="0"/>
                </a:rPr>
                <a:t>double </a:t>
              </a:r>
              <a:r>
                <a:rPr lang="en-US" altLang="zh-CN" sz="2000" dirty="0">
                  <a:latin typeface="Arial" panose="020B0604020202020204" pitchFamily="34" charset="0"/>
                  <a:cs typeface="Arial" panose="020B0604020202020204" pitchFamily="34" charset="0"/>
                </a:rPr>
                <a:t>x )</a:t>
              </a:r>
            </a:p>
            <a:p>
              <a:r>
                <a:rPr lang="en-US" altLang="zh-CN" sz="2000" dirty="0">
                  <a:latin typeface="Arial" panose="020B0604020202020204" pitchFamily="34" charset="0"/>
                  <a:cs typeface="Arial" panose="020B0604020202020204" pitchFamily="34" charset="0"/>
                </a:rPr>
                <a:t>{ </a:t>
              </a:r>
              <a:r>
                <a:rPr lang="en-US" altLang="zh-CN" sz="2000" dirty="0" err="1">
                  <a:solidFill>
                    <a:srgbClr val="0000FF"/>
                  </a:solidFill>
                  <a:latin typeface="Arial" panose="020B0604020202020204" pitchFamily="34" charset="0"/>
                  <a:cs typeface="Arial" panose="020B0604020202020204" pitchFamily="34" charset="0"/>
                </a:rPr>
                <a:t>int</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a:t>
              </a:r>
            </a:p>
            <a:p>
              <a:r>
                <a:rPr lang="en-US" altLang="zh-CN" sz="2000" dirty="0">
                  <a:latin typeface="Arial" panose="020B0604020202020204" pitchFamily="34" charset="0"/>
                  <a:cs typeface="Arial" panose="020B0604020202020204" pitchFamily="34" charset="0"/>
                </a:rPr>
                <a:t> </a:t>
              </a:r>
              <a:r>
                <a:rPr lang="en-US" altLang="zh-CN" sz="2000" dirty="0">
                  <a:solidFill>
                    <a:srgbClr val="0000FF"/>
                  </a:solidFill>
                  <a:latin typeface="Arial" panose="020B0604020202020204" pitchFamily="34" charset="0"/>
                  <a:cs typeface="Arial" panose="020B0604020202020204" pitchFamily="34" charset="0"/>
                </a:rPr>
                <a:t> double </a:t>
              </a:r>
              <a:r>
                <a:rPr lang="en-US" altLang="zh-CN" sz="2000" dirty="0">
                  <a:latin typeface="Arial" panose="020B0604020202020204" pitchFamily="34" charset="0"/>
                  <a:cs typeface="Arial" panose="020B0604020202020204" pitchFamily="34" charset="0"/>
                </a:rPr>
                <a:t>p = a[n];</a:t>
              </a:r>
            </a:p>
            <a:p>
              <a:r>
                <a:rPr lang="en-US" altLang="zh-CN" sz="2000" dirty="0">
                  <a:latin typeface="Arial" panose="020B0604020202020204" pitchFamily="34" charset="0"/>
                  <a:cs typeface="Arial" panose="020B0604020202020204" pitchFamily="34" charset="0"/>
                </a:rPr>
                <a:t>  </a:t>
              </a:r>
              <a:r>
                <a:rPr lang="en-US" altLang="zh-CN" sz="2000" dirty="0">
                  <a:solidFill>
                    <a:srgbClr val="0000FF"/>
                  </a:solidFill>
                  <a:latin typeface="Arial" panose="020B0604020202020204" pitchFamily="34" charset="0"/>
                  <a:cs typeface="Arial" panose="020B0604020202020204" pitchFamily="34" charset="0"/>
                </a:rPr>
                <a:t>for</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 = n;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 &gt; 0;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 )</a:t>
              </a:r>
            </a:p>
            <a:p>
              <a:r>
                <a:rPr lang="en-US" altLang="zh-CN" sz="2000" dirty="0">
                  <a:latin typeface="Arial" panose="020B0604020202020204" pitchFamily="34" charset="0"/>
                  <a:cs typeface="Arial" panose="020B0604020202020204" pitchFamily="34" charset="0"/>
                </a:rPr>
                <a:t>       p = a[i-1]  + x* p;</a:t>
              </a:r>
            </a:p>
            <a:p>
              <a:r>
                <a:rPr lang="en-US" altLang="zh-CN" sz="2000" dirty="0">
                  <a:solidFill>
                    <a:srgbClr val="0000FF"/>
                  </a:solidFill>
                  <a:latin typeface="Arial" panose="020B0604020202020204" pitchFamily="34" charset="0"/>
                  <a:cs typeface="Arial" panose="020B0604020202020204" pitchFamily="34" charset="0"/>
                </a:rPr>
                <a:t>  return </a:t>
              </a:r>
              <a:r>
                <a:rPr lang="en-US" altLang="zh-CN" sz="2000" dirty="0">
                  <a:latin typeface="Arial" panose="020B0604020202020204" pitchFamily="34" charset="0"/>
                  <a:cs typeface="Arial" panose="020B0604020202020204" pitchFamily="34" charset="0"/>
                </a:rPr>
                <a:t>p;</a:t>
              </a:r>
            </a:p>
            <a:p>
              <a:r>
                <a:rPr lang="en-US" altLang="zh-CN" sz="2000" dirty="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180037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39552" y="332657"/>
            <a:ext cx="7920880" cy="6235511"/>
            <a:chOff x="899592" y="2822698"/>
            <a:chExt cx="5314008" cy="2449248"/>
          </a:xfrm>
        </p:grpSpPr>
        <p:sp>
          <p:nvSpPr>
            <p:cNvPr id="5" name="矩形 4"/>
            <p:cNvSpPr/>
            <p:nvPr/>
          </p:nvSpPr>
          <p:spPr>
            <a:xfrm>
              <a:off x="899592" y="2822698"/>
              <a:ext cx="5314008" cy="24492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996210" y="2822698"/>
              <a:ext cx="3374032" cy="1033624"/>
            </a:xfrm>
            <a:prstGeom prst="rect">
              <a:avLst/>
            </a:prstGeom>
            <a:noFill/>
          </p:spPr>
          <p:txBody>
            <a:bodyPr wrap="square" rtlCol="0">
              <a:spAutoFit/>
            </a:bodyPr>
            <a:lstStyle/>
            <a:p>
              <a:r>
                <a:rPr lang="en-US" altLang="zh-CN" sz="1500" b="1" dirty="0">
                  <a:solidFill>
                    <a:srgbClr val="0000FF"/>
                  </a:solidFill>
                  <a:latin typeface="+mj-lt"/>
                  <a:cs typeface="Arial" panose="020B0604020202020204" pitchFamily="34" charset="0"/>
                </a:rPr>
                <a:t>#include </a:t>
              </a:r>
              <a:r>
                <a:rPr lang="en-US" altLang="zh-CN" sz="1500" b="1" dirty="0">
                  <a:latin typeface="+mj-lt"/>
                  <a:cs typeface="Arial" panose="020B0604020202020204" pitchFamily="34" charset="0"/>
                </a:rPr>
                <a:t>&lt;</a:t>
              </a:r>
              <a:r>
                <a:rPr lang="en-US" altLang="zh-CN" sz="1500" b="1" dirty="0" err="1">
                  <a:latin typeface="+mj-lt"/>
                  <a:cs typeface="Arial" panose="020B0604020202020204" pitchFamily="34" charset="0"/>
                </a:rPr>
                <a:t>stdio.h</a:t>
              </a:r>
              <a:r>
                <a:rPr lang="en-US" altLang="zh-CN" sz="1500" b="1" dirty="0">
                  <a:latin typeface="+mj-lt"/>
                  <a:cs typeface="Arial" panose="020B0604020202020204" pitchFamily="34" charset="0"/>
                </a:rPr>
                <a:t>&gt; </a:t>
              </a:r>
              <a:r>
                <a:rPr lang="en-US" altLang="zh-CN" sz="1500" b="1" dirty="0">
                  <a:solidFill>
                    <a:srgbClr val="0000FF"/>
                  </a:solidFill>
                  <a:latin typeface="+mj-lt"/>
                  <a:cs typeface="Arial" panose="020B0604020202020204" pitchFamily="34" charset="0"/>
                </a:rPr>
                <a:t>#include </a:t>
              </a:r>
              <a:r>
                <a:rPr lang="en-US" altLang="zh-CN" sz="1500" b="1" dirty="0">
                  <a:latin typeface="+mj-lt"/>
                  <a:cs typeface="Arial" panose="020B0604020202020204" pitchFamily="34" charset="0"/>
                </a:rPr>
                <a:t>&lt;</a:t>
              </a:r>
              <a:r>
                <a:rPr lang="en-US" altLang="zh-CN" sz="1500" b="1" dirty="0" err="1">
                  <a:latin typeface="+mj-lt"/>
                  <a:cs typeface="Arial" panose="020B0604020202020204" pitchFamily="34" charset="0"/>
                </a:rPr>
                <a:t>time.h</a:t>
              </a:r>
              <a:r>
                <a:rPr lang="en-US" altLang="zh-CN" sz="1500" b="1" dirty="0">
                  <a:latin typeface="+mj-lt"/>
                  <a:cs typeface="Arial" panose="020B0604020202020204" pitchFamily="34" charset="0"/>
                </a:rPr>
                <a:t>&gt; </a:t>
              </a:r>
              <a:r>
                <a:rPr lang="en-US" altLang="zh-CN" sz="1500" b="1" dirty="0">
                  <a:solidFill>
                    <a:srgbClr val="0000FF"/>
                  </a:solidFill>
                  <a:latin typeface="+mj-lt"/>
                  <a:cs typeface="Arial" panose="020B0604020202020204" pitchFamily="34" charset="0"/>
                </a:rPr>
                <a:t>#include </a:t>
              </a:r>
              <a:r>
                <a:rPr lang="en-US" altLang="zh-CN" sz="1500" b="1" dirty="0">
                  <a:latin typeface="+mj-lt"/>
                  <a:cs typeface="Arial" panose="020B0604020202020204" pitchFamily="34" charset="0"/>
                </a:rPr>
                <a:t>&lt;</a:t>
              </a:r>
              <a:r>
                <a:rPr lang="en-US" altLang="zh-CN" sz="1500" b="1" dirty="0" err="1">
                  <a:latin typeface="+mj-lt"/>
                  <a:cs typeface="Arial" panose="020B0604020202020204" pitchFamily="34" charset="0"/>
                </a:rPr>
                <a:t>math.h</a:t>
              </a:r>
              <a:r>
                <a:rPr lang="en-US" altLang="zh-CN" sz="1500" b="1" dirty="0">
                  <a:latin typeface="+mj-lt"/>
                  <a:cs typeface="Arial" panose="020B0604020202020204" pitchFamily="34" charset="0"/>
                </a:rPr>
                <a:t>&gt;</a:t>
              </a:r>
            </a:p>
            <a:p>
              <a:r>
                <a:rPr lang="en-US" altLang="zh-CN" sz="1500" b="1" dirty="0" err="1">
                  <a:latin typeface="+mj-lt"/>
                  <a:cs typeface="Arial" panose="020B0604020202020204" pitchFamily="34" charset="0"/>
                </a:rPr>
                <a:t>clock_t</a:t>
              </a:r>
              <a:r>
                <a:rPr lang="en-US" altLang="zh-CN" sz="1500" b="1" dirty="0">
                  <a:latin typeface="+mj-lt"/>
                  <a:cs typeface="Arial" panose="020B0604020202020204" pitchFamily="34" charset="0"/>
                </a:rPr>
                <a:t> start, stop; </a:t>
              </a:r>
            </a:p>
            <a:p>
              <a:r>
                <a:rPr lang="en-US" altLang="zh-CN" sz="1500" b="1" dirty="0">
                  <a:solidFill>
                    <a:srgbClr val="0000FF"/>
                  </a:solidFill>
                  <a:latin typeface="+mj-lt"/>
                  <a:cs typeface="Arial" panose="020B0604020202020204" pitchFamily="34" charset="0"/>
                </a:rPr>
                <a:t>double</a:t>
              </a:r>
              <a:r>
                <a:rPr lang="en-US" altLang="zh-CN" sz="1500" b="1" dirty="0">
                  <a:latin typeface="+mj-lt"/>
                  <a:cs typeface="Arial" panose="020B0604020202020204" pitchFamily="34" charset="0"/>
                </a:rPr>
                <a:t> duration;</a:t>
              </a:r>
            </a:p>
            <a:p>
              <a:r>
                <a:rPr lang="en-US" altLang="zh-CN" sz="1500" b="1" dirty="0">
                  <a:solidFill>
                    <a:srgbClr val="0000FF"/>
                  </a:solidFill>
                  <a:latin typeface="+mj-lt"/>
                  <a:cs typeface="Arial" panose="020B0604020202020204" pitchFamily="34" charset="0"/>
                </a:rPr>
                <a:t>#define </a:t>
              </a:r>
              <a:r>
                <a:rPr lang="en-US" altLang="zh-CN" sz="1500" b="1" dirty="0">
                  <a:latin typeface="+mj-lt"/>
                  <a:cs typeface="Arial" panose="020B0604020202020204" pitchFamily="34" charset="0"/>
                </a:rPr>
                <a:t>MAXN 10  </a:t>
              </a:r>
              <a:r>
                <a:rPr lang="en-US" altLang="zh-CN" sz="1500" b="1" dirty="0">
                  <a:solidFill>
                    <a:srgbClr val="83C400"/>
                  </a:solidFill>
                  <a:latin typeface="+mj-lt"/>
                  <a:cs typeface="Arial" panose="020B0604020202020204" pitchFamily="34" charset="0"/>
                </a:rPr>
                <a:t>/*maximum order of the polynomial */</a:t>
              </a:r>
            </a:p>
            <a:p>
              <a:r>
                <a:rPr lang="en-US" altLang="zh-CN" sz="1500" b="1" dirty="0">
                  <a:solidFill>
                    <a:srgbClr val="0000FF"/>
                  </a:solidFill>
                  <a:latin typeface="+mj-lt"/>
                  <a:cs typeface="Arial" panose="020B0604020202020204" pitchFamily="34" charset="0"/>
                </a:rPr>
                <a:t>double</a:t>
              </a:r>
              <a:r>
                <a:rPr lang="en-US" altLang="zh-CN" sz="1500" b="1" dirty="0">
                  <a:latin typeface="+mj-lt"/>
                  <a:cs typeface="Arial" panose="020B0604020202020204" pitchFamily="34" charset="0"/>
                </a:rPr>
                <a:t> fpoly1 (</a:t>
              </a:r>
              <a:r>
                <a:rPr lang="en-US" altLang="zh-CN" sz="1500" b="1" dirty="0">
                  <a:solidFill>
                    <a:srgbClr val="0000FF"/>
                  </a:solidFill>
                  <a:latin typeface="+mj-lt"/>
                  <a:cs typeface="Arial" panose="020B0604020202020204" pitchFamily="34" charset="0"/>
                </a:rPr>
                <a:t> </a:t>
              </a:r>
              <a:r>
                <a:rPr lang="en-US" altLang="zh-CN" sz="1500" b="1" dirty="0" err="1">
                  <a:solidFill>
                    <a:srgbClr val="0000FF"/>
                  </a:solidFill>
                  <a:latin typeface="+mj-lt"/>
                  <a:cs typeface="Arial" panose="020B0604020202020204" pitchFamily="34" charset="0"/>
                </a:rPr>
                <a:t>int</a:t>
              </a:r>
              <a:r>
                <a:rPr lang="en-US" altLang="zh-CN" sz="1500" b="1" dirty="0">
                  <a:solidFill>
                    <a:srgbClr val="0000FF"/>
                  </a:solidFill>
                  <a:latin typeface="+mj-lt"/>
                  <a:cs typeface="Arial" panose="020B0604020202020204" pitchFamily="34" charset="0"/>
                </a:rPr>
                <a:t> </a:t>
              </a:r>
              <a:r>
                <a:rPr lang="en-US" altLang="zh-CN" sz="1500" b="1" dirty="0">
                  <a:latin typeface="+mj-lt"/>
                  <a:cs typeface="Arial" panose="020B0604020202020204" pitchFamily="34" charset="0"/>
                </a:rPr>
                <a:t>n, </a:t>
              </a:r>
              <a:r>
                <a:rPr lang="en-US" altLang="zh-CN" sz="1500" b="1" dirty="0">
                  <a:solidFill>
                    <a:srgbClr val="0000FF"/>
                  </a:solidFill>
                  <a:latin typeface="+mj-lt"/>
                  <a:cs typeface="Arial" panose="020B0604020202020204" pitchFamily="34" charset="0"/>
                </a:rPr>
                <a:t>double </a:t>
              </a:r>
              <a:r>
                <a:rPr lang="en-US" altLang="zh-CN" sz="1500" b="1" dirty="0">
                  <a:latin typeface="+mj-lt"/>
                  <a:cs typeface="Arial" panose="020B0604020202020204" pitchFamily="34" charset="0"/>
                </a:rPr>
                <a:t>a[ ], </a:t>
              </a:r>
              <a:r>
                <a:rPr lang="en-US" altLang="zh-CN" sz="1500" b="1" dirty="0">
                  <a:solidFill>
                    <a:srgbClr val="0000FF"/>
                  </a:solidFill>
                  <a:latin typeface="+mj-lt"/>
                  <a:cs typeface="Arial" panose="020B0604020202020204" pitchFamily="34" charset="0"/>
                </a:rPr>
                <a:t>double </a:t>
              </a:r>
              <a:r>
                <a:rPr lang="en-US" altLang="zh-CN" sz="1500" b="1" dirty="0">
                  <a:latin typeface="+mj-lt"/>
                  <a:cs typeface="Arial" panose="020B0604020202020204" pitchFamily="34" charset="0"/>
                </a:rPr>
                <a:t>x )</a:t>
              </a:r>
            </a:p>
            <a:p>
              <a:r>
                <a:rPr lang="en-US" altLang="zh-CN" sz="1500" b="1" dirty="0">
                  <a:solidFill>
                    <a:srgbClr val="0000FF"/>
                  </a:solidFill>
                  <a:latin typeface="+mj-lt"/>
                  <a:cs typeface="Arial" panose="020B0604020202020204" pitchFamily="34" charset="0"/>
                </a:rPr>
                <a:t>double</a:t>
              </a:r>
              <a:r>
                <a:rPr lang="en-US" altLang="zh-CN" sz="1500" b="1" dirty="0">
                  <a:latin typeface="+mj-lt"/>
                  <a:cs typeface="Arial" panose="020B0604020202020204" pitchFamily="34" charset="0"/>
                </a:rPr>
                <a:t> fpoly2 (</a:t>
              </a:r>
              <a:r>
                <a:rPr lang="en-US" altLang="zh-CN" sz="1500" b="1" dirty="0">
                  <a:solidFill>
                    <a:srgbClr val="0000FF"/>
                  </a:solidFill>
                  <a:latin typeface="+mj-lt"/>
                  <a:cs typeface="Arial" panose="020B0604020202020204" pitchFamily="34" charset="0"/>
                </a:rPr>
                <a:t> </a:t>
              </a:r>
              <a:r>
                <a:rPr lang="en-US" altLang="zh-CN" sz="1500" b="1" dirty="0" err="1">
                  <a:solidFill>
                    <a:srgbClr val="0000FF"/>
                  </a:solidFill>
                  <a:latin typeface="+mj-lt"/>
                  <a:cs typeface="Arial" panose="020B0604020202020204" pitchFamily="34" charset="0"/>
                </a:rPr>
                <a:t>int</a:t>
              </a:r>
              <a:r>
                <a:rPr lang="en-US" altLang="zh-CN" sz="1500" b="1" dirty="0">
                  <a:solidFill>
                    <a:srgbClr val="0000FF"/>
                  </a:solidFill>
                  <a:latin typeface="+mj-lt"/>
                  <a:cs typeface="Arial" panose="020B0604020202020204" pitchFamily="34" charset="0"/>
                </a:rPr>
                <a:t> </a:t>
              </a:r>
              <a:r>
                <a:rPr lang="en-US" altLang="zh-CN" sz="1500" b="1" dirty="0">
                  <a:latin typeface="+mj-lt"/>
                  <a:cs typeface="Arial" panose="020B0604020202020204" pitchFamily="34" charset="0"/>
                </a:rPr>
                <a:t>n, </a:t>
              </a:r>
              <a:r>
                <a:rPr lang="en-US" altLang="zh-CN" sz="1500" b="1" dirty="0">
                  <a:solidFill>
                    <a:srgbClr val="0000FF"/>
                  </a:solidFill>
                  <a:latin typeface="+mj-lt"/>
                  <a:cs typeface="Arial" panose="020B0604020202020204" pitchFamily="34" charset="0"/>
                </a:rPr>
                <a:t>double </a:t>
              </a:r>
              <a:r>
                <a:rPr lang="en-US" altLang="zh-CN" sz="1500" b="1" dirty="0">
                  <a:latin typeface="+mj-lt"/>
                  <a:cs typeface="Arial" panose="020B0604020202020204" pitchFamily="34" charset="0"/>
                </a:rPr>
                <a:t>a[ ], </a:t>
              </a:r>
              <a:r>
                <a:rPr lang="en-US" altLang="zh-CN" sz="1500" b="1" dirty="0">
                  <a:solidFill>
                    <a:srgbClr val="0000FF"/>
                  </a:solidFill>
                  <a:latin typeface="+mj-lt"/>
                  <a:cs typeface="Arial" panose="020B0604020202020204" pitchFamily="34" charset="0"/>
                </a:rPr>
                <a:t>double </a:t>
              </a:r>
              <a:r>
                <a:rPr lang="en-US" altLang="zh-CN" sz="1500" b="1" dirty="0">
                  <a:latin typeface="+mj-lt"/>
                  <a:cs typeface="Arial" panose="020B0604020202020204" pitchFamily="34" charset="0"/>
                </a:rPr>
                <a:t>x )</a:t>
              </a:r>
            </a:p>
            <a:p>
              <a:r>
                <a:rPr lang="en-US" altLang="zh-CN" sz="1500" b="1" dirty="0" err="1">
                  <a:solidFill>
                    <a:srgbClr val="0000FF"/>
                  </a:solidFill>
                  <a:latin typeface="+mj-lt"/>
                  <a:cs typeface="Arial" panose="020B0604020202020204" pitchFamily="34" charset="0"/>
                </a:rPr>
                <a:t>int</a:t>
              </a:r>
              <a:r>
                <a:rPr lang="en-US" altLang="zh-CN" sz="1500" b="1" dirty="0">
                  <a:latin typeface="+mj-lt"/>
                  <a:cs typeface="Arial" panose="020B0604020202020204" pitchFamily="34" charset="0"/>
                </a:rPr>
                <a:t> main ()</a:t>
              </a:r>
            </a:p>
            <a:p>
              <a:r>
                <a:rPr lang="en-US" altLang="zh-CN" sz="1500" b="1" dirty="0">
                  <a:latin typeface="+mj-lt"/>
                  <a:cs typeface="Arial" panose="020B0604020202020204" pitchFamily="34" charset="0"/>
                </a:rPr>
                <a:t>{ </a:t>
              </a:r>
              <a:r>
                <a:rPr lang="en-US" altLang="zh-CN" sz="1500" b="1" dirty="0">
                  <a:solidFill>
                    <a:srgbClr val="0000FF"/>
                  </a:solidFill>
                  <a:latin typeface="+mj-lt"/>
                  <a:cs typeface="Arial" panose="020B0604020202020204" pitchFamily="34" charset="0"/>
                </a:rPr>
                <a:t> </a:t>
              </a:r>
              <a:r>
                <a:rPr lang="en-US" altLang="zh-CN" sz="1500" b="1" dirty="0" err="1">
                  <a:solidFill>
                    <a:srgbClr val="0000FF"/>
                  </a:solidFill>
                  <a:latin typeface="+mj-lt"/>
                  <a:cs typeface="Arial" panose="020B0604020202020204" pitchFamily="34" charset="0"/>
                </a:rPr>
                <a:t>int</a:t>
              </a:r>
              <a:r>
                <a:rPr lang="en-US" altLang="zh-CN" sz="1500" b="1" dirty="0">
                  <a:solidFill>
                    <a:srgbClr val="0000FF"/>
                  </a:solidFill>
                  <a:latin typeface="+mj-lt"/>
                  <a:cs typeface="Arial" panose="020B0604020202020204" pitchFamily="34" charset="0"/>
                </a:rPr>
                <a:t> </a:t>
              </a:r>
              <a:r>
                <a:rPr lang="en-US" altLang="zh-CN" sz="1500" b="1" dirty="0" err="1">
                  <a:latin typeface="+mj-lt"/>
                  <a:cs typeface="Arial" panose="020B0604020202020204" pitchFamily="34" charset="0"/>
                </a:rPr>
                <a:t>i</a:t>
              </a:r>
              <a:r>
                <a:rPr lang="en-US" altLang="zh-CN" sz="1500" b="1" dirty="0">
                  <a:latin typeface="+mj-lt"/>
                  <a:cs typeface="Arial" panose="020B0604020202020204" pitchFamily="34" charset="0"/>
                </a:rPr>
                <a:t>;</a:t>
              </a:r>
            </a:p>
            <a:p>
              <a:r>
                <a:rPr lang="en-US" altLang="zh-CN" sz="1500" b="1" dirty="0">
                  <a:latin typeface="+mj-lt"/>
                  <a:cs typeface="Arial" panose="020B0604020202020204" pitchFamily="34" charset="0"/>
                </a:rPr>
                <a:t>   </a:t>
              </a:r>
              <a:r>
                <a:rPr lang="en-US" altLang="zh-CN" sz="1500" b="1" dirty="0">
                  <a:solidFill>
                    <a:srgbClr val="0000FF"/>
                  </a:solidFill>
                  <a:latin typeface="+mj-lt"/>
                  <a:cs typeface="Arial" panose="020B0604020202020204" pitchFamily="34" charset="0"/>
                </a:rPr>
                <a:t>double</a:t>
              </a:r>
              <a:r>
                <a:rPr lang="en-US" altLang="zh-CN" sz="1500" b="1" dirty="0">
                  <a:latin typeface="+mj-lt"/>
                  <a:cs typeface="Arial" panose="020B0604020202020204" pitchFamily="34" charset="0"/>
                </a:rPr>
                <a:t> a[MAXN]; </a:t>
              </a:r>
              <a:r>
                <a:rPr lang="en-US" altLang="zh-CN" sz="1500" b="1" dirty="0">
                  <a:solidFill>
                    <a:srgbClr val="83C400"/>
                  </a:solidFill>
                  <a:latin typeface="+mj-lt"/>
                  <a:cs typeface="Arial" panose="020B0604020202020204" pitchFamily="34" charset="0"/>
                </a:rPr>
                <a:t>/*save the coefficient of the polynomial*/</a:t>
              </a:r>
            </a:p>
            <a:p>
              <a:r>
                <a:rPr lang="en-US" altLang="zh-CN" sz="1500" b="1" dirty="0">
                  <a:solidFill>
                    <a:srgbClr val="83C400"/>
                  </a:solidFill>
                  <a:latin typeface="+mj-lt"/>
                  <a:cs typeface="Arial" panose="020B0604020202020204" pitchFamily="34" charset="0"/>
                </a:rPr>
                <a:t>   </a:t>
              </a:r>
              <a:r>
                <a:rPr lang="en-US" altLang="zh-CN" sz="1500" b="1" dirty="0">
                  <a:solidFill>
                    <a:srgbClr val="0000FF"/>
                  </a:solidFill>
                  <a:latin typeface="+mj-lt"/>
                  <a:cs typeface="Arial" panose="020B0604020202020204" pitchFamily="34" charset="0"/>
                </a:rPr>
                <a:t>for</a:t>
              </a:r>
              <a:r>
                <a:rPr lang="en-US" altLang="zh-CN" sz="1500" b="1" dirty="0">
                  <a:latin typeface="+mj-lt"/>
                  <a:cs typeface="Arial" panose="020B0604020202020204" pitchFamily="34" charset="0"/>
                </a:rPr>
                <a:t> ( </a:t>
              </a:r>
              <a:r>
                <a:rPr lang="en-US" altLang="zh-CN" sz="1500" b="1" dirty="0" err="1">
                  <a:latin typeface="+mj-lt"/>
                  <a:cs typeface="Arial" panose="020B0604020202020204" pitchFamily="34" charset="0"/>
                </a:rPr>
                <a:t>i</a:t>
              </a:r>
              <a:r>
                <a:rPr lang="en-US" altLang="zh-CN" sz="1500" b="1" dirty="0">
                  <a:latin typeface="+mj-lt"/>
                  <a:cs typeface="Arial" panose="020B0604020202020204" pitchFamily="34" charset="0"/>
                </a:rPr>
                <a:t>=0; </a:t>
              </a:r>
              <a:r>
                <a:rPr lang="en-US" altLang="zh-CN" sz="1500" b="1" dirty="0" err="1">
                  <a:latin typeface="+mj-lt"/>
                  <a:cs typeface="Arial" panose="020B0604020202020204" pitchFamily="34" charset="0"/>
                </a:rPr>
                <a:t>i</a:t>
              </a:r>
              <a:r>
                <a:rPr lang="en-US" altLang="zh-CN" sz="1500" b="1" dirty="0">
                  <a:latin typeface="+mj-lt"/>
                  <a:cs typeface="Arial" panose="020B0604020202020204" pitchFamily="34" charset="0"/>
                </a:rPr>
                <a:t>&lt;MAXN; </a:t>
              </a:r>
              <a:r>
                <a:rPr lang="en-US" altLang="zh-CN" sz="1500" b="1" dirty="0" err="1">
                  <a:latin typeface="+mj-lt"/>
                  <a:cs typeface="Arial" panose="020B0604020202020204" pitchFamily="34" charset="0"/>
                </a:rPr>
                <a:t>i</a:t>
              </a:r>
              <a:r>
                <a:rPr lang="en-US" altLang="zh-CN" sz="1500" b="1" dirty="0">
                  <a:latin typeface="+mj-lt"/>
                  <a:cs typeface="Arial" panose="020B0604020202020204" pitchFamily="34" charset="0"/>
                </a:rPr>
                <a:t>++) a[</a:t>
              </a:r>
              <a:r>
                <a:rPr lang="en-US" altLang="zh-CN" sz="1500" b="1" dirty="0" err="1">
                  <a:latin typeface="+mj-lt"/>
                  <a:cs typeface="Arial" panose="020B0604020202020204" pitchFamily="34" charset="0"/>
                </a:rPr>
                <a:t>i</a:t>
              </a:r>
              <a:r>
                <a:rPr lang="en-US" altLang="zh-CN" sz="1500" b="1" dirty="0">
                  <a:latin typeface="+mj-lt"/>
                  <a:cs typeface="Arial" panose="020B0604020202020204" pitchFamily="34" charset="0"/>
                </a:rPr>
                <a:t>] = (</a:t>
              </a:r>
              <a:r>
                <a:rPr lang="en-US" altLang="zh-CN" sz="1500" b="1" dirty="0">
                  <a:solidFill>
                    <a:srgbClr val="0000FF"/>
                  </a:solidFill>
                  <a:latin typeface="+mj-lt"/>
                  <a:cs typeface="Arial" panose="020B0604020202020204" pitchFamily="34" charset="0"/>
                </a:rPr>
                <a:t>double</a:t>
              </a:r>
              <a:r>
                <a:rPr lang="en-US" altLang="zh-CN" sz="1500" b="1" dirty="0">
                  <a:latin typeface="+mj-lt"/>
                  <a:cs typeface="Arial" panose="020B0604020202020204" pitchFamily="34" charset="0"/>
                </a:rPr>
                <a:t>) </a:t>
              </a:r>
              <a:r>
                <a:rPr lang="en-US" altLang="zh-CN" sz="1500" b="1" dirty="0" err="1">
                  <a:latin typeface="+mj-lt"/>
                  <a:cs typeface="Arial" panose="020B0604020202020204" pitchFamily="34" charset="0"/>
                </a:rPr>
                <a:t>i</a:t>
              </a:r>
              <a:r>
                <a:rPr lang="en-US" altLang="zh-CN" sz="1500" b="1" dirty="0">
                  <a:latin typeface="+mj-lt"/>
                  <a:cs typeface="Arial" panose="020B0604020202020204" pitchFamily="34" charset="0"/>
                </a:rPr>
                <a:t>;</a:t>
              </a:r>
            </a:p>
          </p:txBody>
        </p:sp>
      </p:grpSp>
      <mc:AlternateContent xmlns:mc="http://schemas.openxmlformats.org/markup-compatibility/2006" xmlns:a14="http://schemas.microsoft.com/office/drawing/2010/main">
        <mc:Choice Requires="a14">
          <p:sp>
            <p:nvSpPr>
              <p:cNvPr id="10" name="文本框 9"/>
              <p:cNvSpPr txBox="1"/>
              <p:nvPr/>
            </p:nvSpPr>
            <p:spPr>
              <a:xfrm>
                <a:off x="5836683" y="404664"/>
                <a:ext cx="2499852" cy="4900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𝒇</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𝒙</m:t>
                          </m:r>
                        </m:e>
                      </m:d>
                      <m:r>
                        <a:rPr lang="en-US" altLang="zh-CN" sz="2400" b="1" i="1" smtClean="0">
                          <a:latin typeface="Cambria Math" panose="02040503050406030204" pitchFamily="18" charset="0"/>
                        </a:rPr>
                        <m:t>=</m:t>
                      </m:r>
                      <m:sSubSup>
                        <m:sSubSupPr>
                          <m:ctrlPr>
                            <a:rPr lang="en-US" altLang="zh-CN" sz="2400" b="1" i="1" smtClean="0">
                              <a:latin typeface="Cambria Math" panose="02040503050406030204" pitchFamily="18" charset="0"/>
                              <a:ea typeface="Cambria Math" panose="02040503050406030204" pitchFamily="18" charset="0"/>
                            </a:rPr>
                          </m:ctrlPr>
                        </m:sSubSupPr>
                        <m:e>
                          <m:r>
                            <a:rPr lang="en-US" altLang="zh-CN" sz="2400" b="1" i="1">
                              <a:latin typeface="Cambria Math" panose="02040503050406030204" pitchFamily="18" charset="0"/>
                              <a:ea typeface="Cambria Math" panose="02040503050406030204" pitchFamily="18" charset="0"/>
                            </a:rPr>
                            <m:t>∑</m:t>
                          </m:r>
                        </m:e>
                        <m:sub>
                          <m:r>
                            <a:rPr lang="en-US" altLang="zh-CN" sz="2400" b="1" i="1" smtClean="0">
                              <a:latin typeface="Cambria Math" panose="02040503050406030204" pitchFamily="18" charset="0"/>
                              <a:ea typeface="Cambria Math" panose="02040503050406030204" pitchFamily="18" charset="0"/>
                            </a:rPr>
                            <m:t>𝒊</m:t>
                          </m:r>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𝟎</m:t>
                          </m:r>
                        </m:sub>
                        <m:sup>
                          <m:r>
                            <a:rPr lang="en-US" altLang="zh-CN" sz="2400" b="1" i="1" smtClean="0">
                              <a:latin typeface="Cambria Math" panose="02040503050406030204" pitchFamily="18" charset="0"/>
                              <a:ea typeface="Cambria Math" panose="02040503050406030204" pitchFamily="18" charset="0"/>
                            </a:rPr>
                            <m:t>𝟗</m:t>
                          </m:r>
                        </m:sup>
                      </m:sSubSup>
                      <m:r>
                        <a:rPr lang="en-US" altLang="zh-CN" sz="2400" b="1" i="1" smtClean="0">
                          <a:latin typeface="Cambria Math" panose="02040503050406030204" pitchFamily="18" charset="0"/>
                        </a:rPr>
                        <m:t>𝒊</m:t>
                      </m:r>
                      <m:r>
                        <a:rPr lang="en-US" altLang="zh-CN" sz="2400" b="1" i="1" smtClean="0">
                          <a:latin typeface="Cambria Math" panose="02040503050406030204" pitchFamily="18" charset="0"/>
                          <a:ea typeface="Cambria Math" panose="02040503050406030204" pitchFamily="18" charset="0"/>
                        </a:rPr>
                        <m:t>⋅</m:t>
                      </m:r>
                      <m:sSup>
                        <m:sSupPr>
                          <m:ctrlPr>
                            <a:rPr lang="en-US" altLang="zh-CN" sz="2400" b="1"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𝒙</m:t>
                          </m:r>
                        </m:e>
                        <m:sup>
                          <m:r>
                            <a:rPr lang="en-US" altLang="zh-CN" sz="2400" b="1" i="1" smtClean="0">
                              <a:latin typeface="Cambria Math" panose="02040503050406030204" pitchFamily="18" charset="0"/>
                              <a:ea typeface="Cambria Math" panose="02040503050406030204" pitchFamily="18" charset="0"/>
                            </a:rPr>
                            <m:t>𝒊</m:t>
                          </m:r>
                        </m:sup>
                      </m:sSup>
                    </m:oMath>
                  </m:oMathPara>
                </a14:m>
                <a:endParaRPr lang="zh-CN" altLang="en-US" sz="2400" b="1" dirty="0"/>
              </a:p>
            </p:txBody>
          </p:sp>
        </mc:Choice>
        <mc:Fallback xmlns="">
          <p:sp>
            <p:nvSpPr>
              <p:cNvPr id="10" name="文本框 9"/>
              <p:cNvSpPr txBox="1">
                <a:spLocks noRot="1" noChangeAspect="1" noMove="1" noResize="1" noEditPoints="1" noAdjustHandles="1" noChangeArrowheads="1" noChangeShapeType="1" noTextEdit="1"/>
              </p:cNvSpPr>
              <p:nvPr/>
            </p:nvSpPr>
            <p:spPr>
              <a:xfrm>
                <a:off x="5836683" y="404664"/>
                <a:ext cx="2499852" cy="490071"/>
              </a:xfrm>
              <a:prstGeom prst="rect">
                <a:avLst/>
              </a:prstGeom>
              <a:blipFill>
                <a:blip r:embed="rId3"/>
                <a:stretch>
                  <a:fillRect/>
                </a:stretch>
              </a:blipFill>
            </p:spPr>
            <p:txBody>
              <a:bodyPr/>
              <a:lstStyle/>
              <a:p>
                <a:r>
                  <a:rPr lang="zh-CN" altLang="en-US">
                    <a:noFill/>
                  </a:rPr>
                  <a:t> </a:t>
                </a:r>
              </a:p>
            </p:txBody>
          </p:sp>
        </mc:Fallback>
      </mc:AlternateContent>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60032" y="1556791"/>
            <a:ext cx="3512162" cy="1845373"/>
          </a:xfrm>
          <a:prstGeom prst="rect">
            <a:avLst/>
          </a:prstGeom>
        </p:spPr>
      </p:pic>
      <p:sp>
        <p:nvSpPr>
          <p:cNvPr id="8" name="文本框 7"/>
          <p:cNvSpPr txBox="1"/>
          <p:nvPr/>
        </p:nvSpPr>
        <p:spPr>
          <a:xfrm>
            <a:off x="683568" y="3011832"/>
            <a:ext cx="4896544" cy="1754326"/>
          </a:xfrm>
          <a:prstGeom prst="rect">
            <a:avLst/>
          </a:prstGeom>
          <a:noFill/>
        </p:spPr>
        <p:txBody>
          <a:bodyPr wrap="square" rtlCol="0">
            <a:spAutoFit/>
          </a:bodyPr>
          <a:lstStyle/>
          <a:p>
            <a:r>
              <a:rPr lang="en-US" altLang="zh-CN" sz="1500" b="1" dirty="0">
                <a:latin typeface="+mn-lt"/>
                <a:cs typeface="Arial" panose="020B0604020202020204" pitchFamily="34" charset="0"/>
              </a:rPr>
              <a:t>   start = clock ();</a:t>
            </a:r>
          </a:p>
          <a:p>
            <a:r>
              <a:rPr lang="en-US" altLang="zh-CN" sz="1500" b="1" dirty="0">
                <a:latin typeface="+mn-lt"/>
                <a:cs typeface="Arial" panose="020B0604020202020204" pitchFamily="34" charset="0"/>
              </a:rPr>
              <a:t>   fpoly1(MAXN-1, a, 1.1);</a:t>
            </a:r>
          </a:p>
          <a:p>
            <a:r>
              <a:rPr lang="en-US" altLang="zh-CN" sz="1500" b="1" dirty="0">
                <a:latin typeface="+mn-lt"/>
                <a:cs typeface="Arial" panose="020B0604020202020204" pitchFamily="34" charset="0"/>
              </a:rPr>
              <a:t>   stop = clock ();</a:t>
            </a:r>
          </a:p>
          <a:p>
            <a:r>
              <a:rPr lang="en-US" altLang="zh-CN" sz="1500" b="1" dirty="0">
                <a:latin typeface="+mn-lt"/>
                <a:cs typeface="Arial" panose="020B0604020202020204" pitchFamily="34" charset="0"/>
              </a:rPr>
              <a:t>   duration = ((</a:t>
            </a:r>
            <a:r>
              <a:rPr lang="en-US" altLang="zh-CN" sz="1500" b="1" dirty="0">
                <a:solidFill>
                  <a:srgbClr val="0000FF"/>
                </a:solidFill>
                <a:latin typeface="+mn-lt"/>
                <a:cs typeface="Arial" panose="020B0604020202020204" pitchFamily="34" charset="0"/>
              </a:rPr>
              <a:t>double)</a:t>
            </a:r>
            <a:r>
              <a:rPr lang="en-US" altLang="zh-CN" sz="1500" b="1" dirty="0">
                <a:latin typeface="+mn-lt"/>
                <a:cs typeface="Arial" panose="020B0604020202020204" pitchFamily="34" charset="0"/>
              </a:rPr>
              <a:t> (stop - start))/CLOCKS_PER_SEC;</a:t>
            </a:r>
          </a:p>
          <a:p>
            <a:r>
              <a:rPr lang="en-US" altLang="zh-CN" sz="1500" b="1" dirty="0">
                <a:latin typeface="+mn-lt"/>
                <a:cs typeface="Arial" panose="020B0604020202020204" pitchFamily="34" charset="0"/>
              </a:rPr>
              <a:t>   </a:t>
            </a:r>
            <a:r>
              <a:rPr lang="en-US" altLang="zh-CN" sz="1500" b="1" dirty="0" err="1">
                <a:latin typeface="+mn-lt"/>
                <a:cs typeface="Arial" panose="020B0604020202020204" pitchFamily="34" charset="0"/>
              </a:rPr>
              <a:t>prinft</a:t>
            </a:r>
            <a:r>
              <a:rPr lang="en-US" altLang="zh-CN" sz="1500" b="1" dirty="0">
                <a:latin typeface="+mn-lt"/>
                <a:cs typeface="Arial" panose="020B0604020202020204" pitchFamily="34" charset="0"/>
              </a:rPr>
              <a:t> (“ticks1 = %f\n”,(</a:t>
            </a:r>
            <a:r>
              <a:rPr lang="en-US" altLang="zh-CN" sz="1500" b="1" dirty="0">
                <a:solidFill>
                  <a:srgbClr val="0000FF"/>
                </a:solidFill>
                <a:latin typeface="+mn-lt"/>
                <a:cs typeface="Arial" panose="020B0604020202020204" pitchFamily="34" charset="0"/>
              </a:rPr>
              <a:t>double</a:t>
            </a:r>
            <a:r>
              <a:rPr lang="en-US" altLang="zh-CN" sz="1500" b="1" dirty="0">
                <a:latin typeface="+mn-lt"/>
                <a:cs typeface="Arial" panose="020B0604020202020204" pitchFamily="34" charset="0"/>
              </a:rPr>
              <a:t>) (stop - start));</a:t>
            </a:r>
          </a:p>
          <a:p>
            <a:r>
              <a:rPr lang="en-US" altLang="zh-CN" sz="1500" b="1" dirty="0">
                <a:latin typeface="+mn-lt"/>
                <a:cs typeface="Arial" panose="020B0604020202020204" pitchFamily="34" charset="0"/>
              </a:rPr>
              <a:t>   </a:t>
            </a:r>
            <a:r>
              <a:rPr lang="en-US" altLang="zh-CN" sz="1500" b="1" dirty="0" err="1">
                <a:latin typeface="+mn-lt"/>
                <a:cs typeface="Arial" panose="020B0604020202020204" pitchFamily="34" charset="0"/>
              </a:rPr>
              <a:t>prinft</a:t>
            </a:r>
            <a:r>
              <a:rPr lang="en-US" altLang="zh-CN" sz="1500" b="1" dirty="0">
                <a:latin typeface="+mn-lt"/>
                <a:cs typeface="Arial" panose="020B0604020202020204" pitchFamily="34" charset="0"/>
              </a:rPr>
              <a:t> (“duration1 = %6.2e\n”, duration));</a:t>
            </a:r>
          </a:p>
          <a:p>
            <a:endParaRPr lang="zh-CN" altLang="en-US" dirty="0"/>
          </a:p>
        </p:txBody>
      </p:sp>
      <p:sp>
        <p:nvSpPr>
          <p:cNvPr id="11" name="文本框 10"/>
          <p:cNvSpPr txBox="1"/>
          <p:nvPr/>
        </p:nvSpPr>
        <p:spPr>
          <a:xfrm>
            <a:off x="655812" y="4583009"/>
            <a:ext cx="4527906" cy="1985159"/>
          </a:xfrm>
          <a:prstGeom prst="rect">
            <a:avLst/>
          </a:prstGeom>
          <a:noFill/>
        </p:spPr>
        <p:txBody>
          <a:bodyPr wrap="none" rtlCol="0">
            <a:spAutoFit/>
          </a:bodyPr>
          <a:lstStyle/>
          <a:p>
            <a:r>
              <a:rPr lang="en-US" altLang="zh-CN" b="1" dirty="0">
                <a:latin typeface="+mn-lt"/>
                <a:cs typeface="Arial" panose="020B0604020202020204" pitchFamily="34" charset="0"/>
              </a:rPr>
              <a:t>   </a:t>
            </a:r>
            <a:r>
              <a:rPr lang="en-US" altLang="zh-CN" sz="1500" b="1" dirty="0">
                <a:latin typeface="+mn-lt"/>
                <a:cs typeface="Arial" panose="020B0604020202020204" pitchFamily="34" charset="0"/>
              </a:rPr>
              <a:t>start = clock ();</a:t>
            </a:r>
          </a:p>
          <a:p>
            <a:r>
              <a:rPr lang="en-US" altLang="zh-CN" sz="1500" b="1" dirty="0">
                <a:latin typeface="+mn-lt"/>
                <a:cs typeface="Arial" panose="020B0604020202020204" pitchFamily="34" charset="0"/>
              </a:rPr>
              <a:t>   fpoly2(MAXN-1, a, 1.1);</a:t>
            </a:r>
          </a:p>
          <a:p>
            <a:r>
              <a:rPr lang="en-US" altLang="zh-CN" sz="1500" b="1" dirty="0">
                <a:latin typeface="+mn-lt"/>
                <a:cs typeface="Arial" panose="020B0604020202020204" pitchFamily="34" charset="0"/>
              </a:rPr>
              <a:t>   stop = clock ();</a:t>
            </a:r>
          </a:p>
          <a:p>
            <a:r>
              <a:rPr lang="en-US" altLang="zh-CN" sz="1500" b="1" dirty="0">
                <a:latin typeface="+mn-lt"/>
                <a:cs typeface="Arial" panose="020B0604020202020204" pitchFamily="34" charset="0"/>
              </a:rPr>
              <a:t>   duration = ((</a:t>
            </a:r>
            <a:r>
              <a:rPr lang="en-US" altLang="zh-CN" sz="1500" b="1" dirty="0">
                <a:solidFill>
                  <a:srgbClr val="0000FF"/>
                </a:solidFill>
                <a:latin typeface="+mn-lt"/>
                <a:cs typeface="Arial" panose="020B0604020202020204" pitchFamily="34" charset="0"/>
              </a:rPr>
              <a:t>double)</a:t>
            </a:r>
            <a:r>
              <a:rPr lang="en-US" altLang="zh-CN" sz="1500" b="1" dirty="0">
                <a:latin typeface="+mn-lt"/>
                <a:cs typeface="Arial" panose="020B0604020202020204" pitchFamily="34" charset="0"/>
              </a:rPr>
              <a:t> (stop - start))/CLOCKS_PER_SEC;</a:t>
            </a:r>
          </a:p>
          <a:p>
            <a:r>
              <a:rPr lang="en-US" altLang="zh-CN" sz="1500" b="1" dirty="0">
                <a:latin typeface="+mn-lt"/>
                <a:cs typeface="Arial" panose="020B0604020202020204" pitchFamily="34" charset="0"/>
              </a:rPr>
              <a:t>   </a:t>
            </a:r>
            <a:r>
              <a:rPr lang="en-US" altLang="zh-CN" sz="1500" b="1" dirty="0" err="1">
                <a:latin typeface="+mn-lt"/>
                <a:cs typeface="Arial" panose="020B0604020202020204" pitchFamily="34" charset="0"/>
              </a:rPr>
              <a:t>prinft</a:t>
            </a:r>
            <a:r>
              <a:rPr lang="en-US" altLang="zh-CN" sz="1500" b="1" dirty="0">
                <a:latin typeface="+mn-lt"/>
                <a:cs typeface="Arial" panose="020B0604020202020204" pitchFamily="34" charset="0"/>
              </a:rPr>
              <a:t> (“ticks1 = %f”,(</a:t>
            </a:r>
            <a:r>
              <a:rPr lang="en-US" altLang="zh-CN" sz="1500" b="1" dirty="0">
                <a:solidFill>
                  <a:srgbClr val="0000FF"/>
                </a:solidFill>
                <a:latin typeface="+mn-lt"/>
                <a:cs typeface="Arial" panose="020B0604020202020204" pitchFamily="34" charset="0"/>
              </a:rPr>
              <a:t>double</a:t>
            </a:r>
            <a:r>
              <a:rPr lang="en-US" altLang="zh-CN" sz="1500" b="1" dirty="0">
                <a:latin typeface="+mn-lt"/>
                <a:cs typeface="Arial" panose="020B0604020202020204" pitchFamily="34" charset="0"/>
              </a:rPr>
              <a:t>) (stop - start));</a:t>
            </a:r>
          </a:p>
          <a:p>
            <a:r>
              <a:rPr lang="en-US" altLang="zh-CN" sz="1500" b="1" dirty="0">
                <a:latin typeface="+mn-lt"/>
                <a:cs typeface="Arial" panose="020B0604020202020204" pitchFamily="34" charset="0"/>
              </a:rPr>
              <a:t>   </a:t>
            </a:r>
            <a:r>
              <a:rPr lang="en-US" altLang="zh-CN" sz="1500" b="1" dirty="0" err="1">
                <a:latin typeface="+mn-lt"/>
                <a:cs typeface="Arial" panose="020B0604020202020204" pitchFamily="34" charset="0"/>
              </a:rPr>
              <a:t>prinft</a:t>
            </a:r>
            <a:r>
              <a:rPr lang="en-US" altLang="zh-CN" sz="1500" b="1" dirty="0">
                <a:latin typeface="+mn-lt"/>
                <a:cs typeface="Arial" panose="020B0604020202020204" pitchFamily="34" charset="0"/>
              </a:rPr>
              <a:t> (“duration1 = %6.2e\n”, duration));</a:t>
            </a:r>
          </a:p>
          <a:p>
            <a:r>
              <a:rPr lang="en-US" altLang="zh-CN" sz="1500" b="1" dirty="0">
                <a:solidFill>
                  <a:srgbClr val="0000FF"/>
                </a:solidFill>
                <a:latin typeface="+mn-lt"/>
                <a:cs typeface="Arial" panose="020B0604020202020204" pitchFamily="34" charset="0"/>
              </a:rPr>
              <a:t> return</a:t>
            </a:r>
            <a:r>
              <a:rPr lang="en-US" altLang="zh-CN" sz="1500" b="1" dirty="0">
                <a:latin typeface="+mn-lt"/>
                <a:cs typeface="Arial" panose="020B0604020202020204" pitchFamily="34" charset="0"/>
              </a:rPr>
              <a:t> 0;</a:t>
            </a:r>
          </a:p>
          <a:p>
            <a:r>
              <a:rPr lang="en-US" altLang="zh-CN" sz="1500" b="1" dirty="0">
                <a:latin typeface="+mn-lt"/>
                <a:cs typeface="Arial" panose="020B0604020202020204" pitchFamily="34" charset="0"/>
              </a:rPr>
              <a:t>}</a:t>
            </a:r>
            <a:endParaRPr lang="zh-CN" altLang="en-US" sz="1500" dirty="0">
              <a:latin typeface="+mn-lt"/>
            </a:endParaRPr>
          </a:p>
        </p:txBody>
      </p:sp>
    </p:spTree>
    <p:extLst>
      <p:ext uri="{BB962C8B-B14F-4D97-AF65-F5344CB8AC3E}">
        <p14:creationId xmlns:p14="http://schemas.microsoft.com/office/powerpoint/2010/main" val="916204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39552" y="332657"/>
            <a:ext cx="7920880" cy="6235511"/>
            <a:chOff x="899592" y="2822698"/>
            <a:chExt cx="5314008" cy="2449248"/>
          </a:xfrm>
        </p:grpSpPr>
        <p:sp>
          <p:nvSpPr>
            <p:cNvPr id="5" name="矩形 4"/>
            <p:cNvSpPr/>
            <p:nvPr/>
          </p:nvSpPr>
          <p:spPr>
            <a:xfrm>
              <a:off x="899592" y="2822698"/>
              <a:ext cx="5314008" cy="24492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996210" y="2822698"/>
              <a:ext cx="5072462" cy="2369476"/>
            </a:xfrm>
            <a:prstGeom prst="rect">
              <a:avLst/>
            </a:prstGeom>
            <a:noFill/>
          </p:spPr>
          <p:txBody>
            <a:bodyPr wrap="square" rtlCol="0">
              <a:spAutoFit/>
            </a:bodyPr>
            <a:lstStyle/>
            <a:p>
              <a:r>
                <a:rPr lang="en-US" altLang="zh-CN" sz="1600" b="1" dirty="0">
                  <a:solidFill>
                    <a:srgbClr val="0000FF"/>
                  </a:solidFill>
                  <a:latin typeface="+mj-lt"/>
                  <a:cs typeface="Arial" panose="020B0604020202020204" pitchFamily="34" charset="0"/>
                </a:rPr>
                <a:t>#include </a:t>
              </a:r>
              <a:r>
                <a:rPr lang="en-US" altLang="zh-CN" sz="1600" b="1" dirty="0">
                  <a:latin typeface="+mj-lt"/>
                  <a:cs typeface="Arial" panose="020B0604020202020204" pitchFamily="34" charset="0"/>
                </a:rPr>
                <a:t>&lt;</a:t>
              </a:r>
              <a:r>
                <a:rPr lang="en-US" altLang="zh-CN" sz="1600" b="1" dirty="0" err="1">
                  <a:latin typeface="+mj-lt"/>
                  <a:cs typeface="Arial" panose="020B0604020202020204" pitchFamily="34" charset="0"/>
                </a:rPr>
                <a:t>stdio.h</a:t>
              </a:r>
              <a:r>
                <a:rPr lang="en-US" altLang="zh-CN" sz="1600" b="1" dirty="0">
                  <a:latin typeface="+mj-lt"/>
                  <a:cs typeface="Arial" panose="020B0604020202020204" pitchFamily="34" charset="0"/>
                </a:rPr>
                <a:t>&gt; </a:t>
              </a:r>
            </a:p>
            <a:p>
              <a:r>
                <a:rPr lang="en-US" altLang="zh-CN" sz="1600" b="1" dirty="0">
                  <a:solidFill>
                    <a:srgbClr val="0000FF"/>
                  </a:solidFill>
                  <a:latin typeface="+mj-lt"/>
                  <a:cs typeface="Arial" panose="020B0604020202020204" pitchFamily="34" charset="0"/>
                </a:rPr>
                <a:t>#include </a:t>
              </a:r>
              <a:r>
                <a:rPr lang="en-US" altLang="zh-CN" sz="1600" b="1" dirty="0">
                  <a:latin typeface="+mj-lt"/>
                  <a:cs typeface="Arial" panose="020B0604020202020204" pitchFamily="34" charset="0"/>
                </a:rPr>
                <a:t>&lt;</a:t>
              </a:r>
              <a:r>
                <a:rPr lang="en-US" altLang="zh-CN" sz="1600" b="1" dirty="0" err="1">
                  <a:latin typeface="+mj-lt"/>
                  <a:cs typeface="Arial" panose="020B0604020202020204" pitchFamily="34" charset="0"/>
                </a:rPr>
                <a:t>time.h</a:t>
              </a:r>
              <a:r>
                <a:rPr lang="en-US" altLang="zh-CN" sz="1600" b="1" dirty="0">
                  <a:latin typeface="+mj-lt"/>
                  <a:cs typeface="Arial" panose="020B0604020202020204" pitchFamily="34" charset="0"/>
                </a:rPr>
                <a:t>&gt; </a:t>
              </a:r>
            </a:p>
            <a:p>
              <a:r>
                <a:rPr lang="en-US" altLang="zh-CN" sz="1600" b="1" dirty="0">
                  <a:solidFill>
                    <a:srgbClr val="0000FF"/>
                  </a:solidFill>
                  <a:latin typeface="+mj-lt"/>
                  <a:cs typeface="Arial" panose="020B0604020202020204" pitchFamily="34" charset="0"/>
                </a:rPr>
                <a:t>#include </a:t>
              </a:r>
              <a:r>
                <a:rPr lang="en-US" altLang="zh-CN" sz="1600" b="1" dirty="0">
                  <a:latin typeface="+mj-lt"/>
                  <a:cs typeface="Arial" panose="020B0604020202020204" pitchFamily="34" charset="0"/>
                </a:rPr>
                <a:t>&lt;</a:t>
              </a:r>
              <a:r>
                <a:rPr lang="en-US" altLang="zh-CN" sz="1600" b="1" dirty="0" err="1">
                  <a:latin typeface="+mj-lt"/>
                  <a:cs typeface="Arial" panose="020B0604020202020204" pitchFamily="34" charset="0"/>
                </a:rPr>
                <a:t>math.h</a:t>
              </a:r>
              <a:r>
                <a:rPr lang="en-US" altLang="zh-CN" sz="1600" b="1" dirty="0">
                  <a:latin typeface="+mj-lt"/>
                  <a:cs typeface="Arial" panose="020B0604020202020204" pitchFamily="34" charset="0"/>
                </a:rPr>
                <a:t>&gt;</a:t>
              </a:r>
            </a:p>
            <a:p>
              <a:r>
                <a:rPr lang="en-US" altLang="zh-CN" b="1" dirty="0">
                  <a:latin typeface="Arial" panose="020B0604020202020204" pitchFamily="34" charset="0"/>
                  <a:cs typeface="Arial" panose="020B0604020202020204" pitchFamily="34" charset="0"/>
                </a:rPr>
                <a:t>……</a:t>
              </a:r>
            </a:p>
            <a:p>
              <a:r>
                <a:rPr lang="en-US" altLang="zh-CN" sz="1600" b="1" dirty="0">
                  <a:solidFill>
                    <a:srgbClr val="0000FF"/>
                  </a:solidFill>
                  <a:latin typeface="+mj-lt"/>
                  <a:cs typeface="Arial" panose="020B0604020202020204" pitchFamily="34" charset="0"/>
                </a:rPr>
                <a:t>#define </a:t>
              </a:r>
              <a:r>
                <a:rPr lang="en-US" altLang="zh-CN" sz="1600" b="1" dirty="0">
                  <a:latin typeface="+mj-lt"/>
                  <a:cs typeface="Arial" panose="020B0604020202020204" pitchFamily="34" charset="0"/>
                </a:rPr>
                <a:t>MAXK 1e7  </a:t>
              </a:r>
            </a:p>
            <a:p>
              <a:r>
                <a:rPr lang="en-US" altLang="zh-CN" sz="1600" b="1" dirty="0">
                  <a:solidFill>
                    <a:srgbClr val="83C400"/>
                  </a:solidFill>
                  <a:latin typeface="+mj-lt"/>
                  <a:cs typeface="Arial" panose="020B0604020202020204" pitchFamily="34" charset="0"/>
                </a:rPr>
                <a:t>/*maximum repeat time of the test function */</a:t>
              </a:r>
            </a:p>
            <a:p>
              <a:r>
                <a:rPr lang="en-US" altLang="zh-CN" sz="1600" b="1" dirty="0">
                  <a:cs typeface="Arial" panose="020B0604020202020204" pitchFamily="34" charset="0"/>
                </a:rPr>
                <a:t>……</a:t>
              </a:r>
            </a:p>
            <a:p>
              <a:r>
                <a:rPr lang="en-US" altLang="zh-CN" sz="1600" b="1" dirty="0" err="1">
                  <a:solidFill>
                    <a:srgbClr val="0000FF"/>
                  </a:solidFill>
                  <a:latin typeface="+mj-lt"/>
                  <a:cs typeface="Arial" panose="020B0604020202020204" pitchFamily="34" charset="0"/>
                </a:rPr>
                <a:t>int</a:t>
              </a:r>
              <a:r>
                <a:rPr lang="en-US" altLang="zh-CN" sz="1600" b="1" dirty="0">
                  <a:latin typeface="+mj-lt"/>
                  <a:cs typeface="Arial" panose="020B0604020202020204" pitchFamily="34" charset="0"/>
                </a:rPr>
                <a:t> main ()</a:t>
              </a:r>
            </a:p>
            <a:p>
              <a:r>
                <a:rPr lang="en-US" altLang="zh-CN" sz="1600" b="1" dirty="0">
                  <a:latin typeface="+mj-lt"/>
                  <a:cs typeface="Arial" panose="020B0604020202020204" pitchFamily="34" charset="0"/>
                </a:rPr>
                <a:t>{  </a:t>
              </a:r>
              <a:r>
                <a:rPr lang="en-US" altLang="zh-CN" sz="1600" b="1" dirty="0">
                  <a:cs typeface="Arial" panose="020B0604020202020204" pitchFamily="34" charset="0"/>
                </a:rPr>
                <a:t>……</a:t>
              </a:r>
            </a:p>
            <a:p>
              <a:endParaRPr lang="en-US" altLang="zh-CN" sz="1600" b="1" dirty="0">
                <a:latin typeface="+mj-lt"/>
                <a:cs typeface="Arial" panose="020B0604020202020204" pitchFamily="34" charset="0"/>
              </a:endParaRPr>
            </a:p>
            <a:p>
              <a:r>
                <a:rPr lang="en-US" altLang="zh-CN" sz="1600" b="1" dirty="0">
                  <a:latin typeface="+mj-lt"/>
                  <a:cs typeface="Arial" panose="020B0604020202020204" pitchFamily="34" charset="0"/>
                </a:rPr>
                <a:t>   start = clock ();</a:t>
              </a:r>
            </a:p>
            <a:p>
              <a:endParaRPr lang="en-US" altLang="zh-CN" sz="1600" b="1" dirty="0">
                <a:latin typeface="+mj-lt"/>
                <a:cs typeface="Arial" panose="020B0604020202020204" pitchFamily="34" charset="0"/>
              </a:endParaRPr>
            </a:p>
            <a:p>
              <a:endParaRPr lang="en-US" altLang="zh-CN" sz="1600" b="1" dirty="0">
                <a:latin typeface="+mj-lt"/>
                <a:cs typeface="Arial" panose="020B0604020202020204" pitchFamily="34" charset="0"/>
              </a:endParaRPr>
            </a:p>
            <a:p>
              <a:endParaRPr lang="en-US" altLang="zh-CN" sz="1600" b="1" dirty="0">
                <a:latin typeface="+mj-lt"/>
                <a:cs typeface="Arial" panose="020B0604020202020204" pitchFamily="34" charset="0"/>
              </a:endParaRPr>
            </a:p>
            <a:p>
              <a:r>
                <a:rPr lang="en-US" altLang="zh-CN" sz="1600" b="1" dirty="0">
                  <a:latin typeface="+mj-lt"/>
                  <a:cs typeface="Arial" panose="020B0604020202020204" pitchFamily="34" charset="0"/>
                </a:rPr>
                <a:t>   stop = clock (); </a:t>
              </a:r>
            </a:p>
            <a:p>
              <a:r>
                <a:rPr lang="en-US" altLang="zh-CN" sz="1600" b="1" dirty="0">
                  <a:latin typeface="+mj-lt"/>
                  <a:cs typeface="Arial" panose="020B0604020202020204" pitchFamily="34" charset="0"/>
                </a:rPr>
                <a:t>   duration = ((</a:t>
              </a:r>
              <a:r>
                <a:rPr lang="en-US" altLang="zh-CN" sz="1600" b="1" dirty="0">
                  <a:solidFill>
                    <a:srgbClr val="0000FF"/>
                  </a:solidFill>
                  <a:latin typeface="+mj-lt"/>
                  <a:cs typeface="Arial" panose="020B0604020202020204" pitchFamily="34" charset="0"/>
                </a:rPr>
                <a:t>double)</a:t>
              </a:r>
              <a:r>
                <a:rPr lang="en-US" altLang="zh-CN" sz="1600" b="1" dirty="0">
                  <a:latin typeface="+mj-lt"/>
                  <a:cs typeface="Arial" panose="020B0604020202020204" pitchFamily="34" charset="0"/>
                </a:rPr>
                <a:t> (stop - start))/CLOCKS_PER_SEC</a:t>
              </a:r>
              <a:r>
                <a:rPr lang="en-US" altLang="zh-CN" sz="1600" b="1" dirty="0">
                  <a:solidFill>
                    <a:srgbClr val="FF0000"/>
                  </a:solidFill>
                  <a:latin typeface="+mj-lt"/>
                  <a:cs typeface="Arial" panose="020B0604020202020204" pitchFamily="34" charset="0"/>
                </a:rPr>
                <a:t>/MAXK</a:t>
              </a:r>
              <a:r>
                <a:rPr lang="en-US" altLang="zh-CN" sz="1600" b="1" dirty="0">
                  <a:latin typeface="+mj-lt"/>
                  <a:cs typeface="Arial" panose="020B0604020202020204" pitchFamily="34" charset="0"/>
                </a:rPr>
                <a:t>; </a:t>
              </a:r>
            </a:p>
            <a:p>
              <a:r>
                <a:rPr lang="en-US" altLang="zh-CN" sz="1600" b="1" dirty="0">
                  <a:solidFill>
                    <a:srgbClr val="83C400"/>
                  </a:solidFill>
                  <a:latin typeface="+mj-lt"/>
                  <a:cs typeface="Arial" panose="020B0604020202020204" pitchFamily="34" charset="0"/>
                </a:rPr>
                <a:t>    </a:t>
              </a:r>
              <a:r>
                <a:rPr lang="en-US" altLang="zh-CN" sz="1600" b="1" dirty="0">
                  <a:solidFill>
                    <a:srgbClr val="83C400"/>
                  </a:solidFill>
                  <a:cs typeface="Arial" panose="020B0604020202020204" pitchFamily="34" charset="0"/>
                </a:rPr>
                <a:t>/* compute running time for single function duration */</a:t>
              </a:r>
            </a:p>
            <a:p>
              <a:r>
                <a:rPr lang="en-US" altLang="zh-CN" sz="1600" b="1" dirty="0">
                  <a:latin typeface="+mj-lt"/>
                  <a:cs typeface="Arial" panose="020B0604020202020204" pitchFamily="34" charset="0"/>
                </a:rPr>
                <a:t>   </a:t>
              </a:r>
              <a:r>
                <a:rPr lang="en-US" altLang="zh-CN" sz="1600" b="1" dirty="0" err="1">
                  <a:latin typeface="+mj-lt"/>
                  <a:cs typeface="Arial" panose="020B0604020202020204" pitchFamily="34" charset="0"/>
                </a:rPr>
                <a:t>prinft</a:t>
              </a:r>
              <a:r>
                <a:rPr lang="en-US" altLang="zh-CN" sz="1600" b="1" dirty="0">
                  <a:latin typeface="+mj-lt"/>
                  <a:cs typeface="Arial" panose="020B0604020202020204" pitchFamily="34" charset="0"/>
                </a:rPr>
                <a:t> (“ticks1 = %f\n”,(</a:t>
              </a:r>
              <a:r>
                <a:rPr lang="en-US" altLang="zh-CN" sz="1600" b="1" dirty="0">
                  <a:solidFill>
                    <a:srgbClr val="0000FF"/>
                  </a:solidFill>
                  <a:latin typeface="+mj-lt"/>
                  <a:cs typeface="Arial" panose="020B0604020202020204" pitchFamily="34" charset="0"/>
                </a:rPr>
                <a:t>double</a:t>
              </a:r>
              <a:r>
                <a:rPr lang="en-US" altLang="zh-CN" sz="1600" b="1" dirty="0">
                  <a:latin typeface="+mj-lt"/>
                  <a:cs typeface="Arial" panose="020B0604020202020204" pitchFamily="34" charset="0"/>
                </a:rPr>
                <a:t>) (stop - start));</a:t>
              </a:r>
            </a:p>
            <a:p>
              <a:r>
                <a:rPr lang="en-US" altLang="zh-CN" sz="1600" b="1" dirty="0">
                  <a:latin typeface="+mj-lt"/>
                  <a:cs typeface="Arial" panose="020B0604020202020204" pitchFamily="34" charset="0"/>
                </a:rPr>
                <a:t>   </a:t>
              </a:r>
              <a:r>
                <a:rPr lang="en-US" altLang="zh-CN" sz="1600" b="1" dirty="0" err="1">
                  <a:latin typeface="+mj-lt"/>
                  <a:cs typeface="Arial" panose="020B0604020202020204" pitchFamily="34" charset="0"/>
                </a:rPr>
                <a:t>prinft</a:t>
              </a:r>
              <a:r>
                <a:rPr lang="en-US" altLang="zh-CN" sz="1600" b="1" dirty="0">
                  <a:latin typeface="+mj-lt"/>
                  <a:cs typeface="Arial" panose="020B0604020202020204" pitchFamily="34" charset="0"/>
                </a:rPr>
                <a:t> (“duration1 = %6.2e\n”, duration));</a:t>
              </a:r>
            </a:p>
            <a:p>
              <a:endParaRPr lang="en-US" altLang="zh-CN" sz="1600" b="1" dirty="0">
                <a:cs typeface="Arial" panose="020B0604020202020204" pitchFamily="34" charset="0"/>
              </a:endParaRPr>
            </a:p>
            <a:p>
              <a:r>
                <a:rPr lang="en-US" altLang="zh-CN" sz="1600" b="1" dirty="0">
                  <a:cs typeface="Arial" panose="020B0604020202020204" pitchFamily="34" charset="0"/>
                </a:rPr>
                <a:t>   ……</a:t>
              </a:r>
            </a:p>
            <a:p>
              <a:endParaRPr lang="en-US" altLang="zh-CN" sz="1600" b="1" dirty="0">
                <a:latin typeface="+mj-lt"/>
                <a:cs typeface="Arial" panose="020B0604020202020204" pitchFamily="34" charset="0"/>
              </a:endParaRPr>
            </a:p>
            <a:p>
              <a:r>
                <a:rPr lang="en-US" altLang="zh-CN" sz="1600" b="1" dirty="0">
                  <a:solidFill>
                    <a:srgbClr val="0000FF"/>
                  </a:solidFill>
                  <a:latin typeface="+mj-lt"/>
                  <a:cs typeface="Arial" panose="020B0604020202020204" pitchFamily="34" charset="0"/>
                </a:rPr>
                <a:t>   return</a:t>
              </a:r>
              <a:r>
                <a:rPr lang="en-US" altLang="zh-CN" sz="1600" b="1" dirty="0">
                  <a:latin typeface="+mj-lt"/>
                  <a:cs typeface="Arial" panose="020B0604020202020204" pitchFamily="34" charset="0"/>
                </a:rPr>
                <a:t> 0;</a:t>
              </a:r>
            </a:p>
            <a:p>
              <a:r>
                <a:rPr lang="en-US" altLang="zh-CN" sz="1600" b="1" dirty="0">
                  <a:latin typeface="+mj-lt"/>
                  <a:cs typeface="Arial" panose="020B0604020202020204" pitchFamily="34" charset="0"/>
                </a:rPr>
                <a:t>}</a:t>
              </a:r>
            </a:p>
          </p:txBody>
        </p:sp>
      </p:gr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9772" y="4890523"/>
            <a:ext cx="3623259" cy="1650001"/>
          </a:xfrm>
          <a:prstGeom prst="rect">
            <a:avLst/>
          </a:prstGeom>
        </p:spPr>
      </p:pic>
      <p:sp>
        <p:nvSpPr>
          <p:cNvPr id="6" name="文本框 5"/>
          <p:cNvSpPr txBox="1"/>
          <p:nvPr/>
        </p:nvSpPr>
        <p:spPr>
          <a:xfrm>
            <a:off x="755576" y="3127246"/>
            <a:ext cx="7328929" cy="615553"/>
          </a:xfrm>
          <a:prstGeom prst="rect">
            <a:avLst/>
          </a:prstGeom>
          <a:noFill/>
        </p:spPr>
        <p:txBody>
          <a:bodyPr wrap="none" rtlCol="0">
            <a:spAutoFit/>
          </a:bodyPr>
          <a:lstStyle/>
          <a:p>
            <a:r>
              <a:rPr lang="en-US" altLang="zh-CN" b="1" dirty="0">
                <a:cs typeface="Arial" panose="020B0604020202020204" pitchFamily="34" charset="0"/>
              </a:rPr>
              <a:t> </a:t>
            </a:r>
            <a:r>
              <a:rPr lang="en-US" altLang="zh-CN" sz="1600" b="1" dirty="0">
                <a:latin typeface="+mn-lt"/>
                <a:cs typeface="Arial" panose="020B0604020202020204" pitchFamily="34" charset="0"/>
              </a:rPr>
              <a:t>for ( </a:t>
            </a:r>
            <a:r>
              <a:rPr lang="en-US" altLang="zh-CN" sz="1600" b="1" dirty="0" err="1">
                <a:latin typeface="+mn-lt"/>
                <a:cs typeface="Arial" panose="020B0604020202020204" pitchFamily="34" charset="0"/>
              </a:rPr>
              <a:t>i</a:t>
            </a:r>
            <a:r>
              <a:rPr lang="en-US" altLang="zh-CN" sz="1600" b="1" dirty="0">
                <a:latin typeface="+mn-lt"/>
                <a:cs typeface="Arial" panose="020B0604020202020204" pitchFamily="34" charset="0"/>
              </a:rPr>
              <a:t>=0; </a:t>
            </a:r>
            <a:r>
              <a:rPr lang="en-US" altLang="zh-CN" sz="1600" b="1" dirty="0" err="1">
                <a:latin typeface="+mn-lt"/>
                <a:cs typeface="Arial" panose="020B0604020202020204" pitchFamily="34" charset="0"/>
              </a:rPr>
              <a:t>i</a:t>
            </a:r>
            <a:r>
              <a:rPr lang="en-US" altLang="zh-CN" sz="1600" b="1" dirty="0">
                <a:latin typeface="+mn-lt"/>
                <a:cs typeface="Arial" panose="020B0604020202020204" pitchFamily="34" charset="0"/>
              </a:rPr>
              <a:t>&lt;MAXK; </a:t>
            </a:r>
            <a:r>
              <a:rPr lang="en-US" altLang="zh-CN" sz="1600" b="1" dirty="0" err="1">
                <a:latin typeface="+mn-lt"/>
                <a:cs typeface="Arial" panose="020B0604020202020204" pitchFamily="34" charset="0"/>
              </a:rPr>
              <a:t>i</a:t>
            </a:r>
            <a:r>
              <a:rPr lang="en-US" altLang="zh-CN" sz="1600" b="1" dirty="0">
                <a:latin typeface="+mn-lt"/>
                <a:cs typeface="Arial" panose="020B0604020202020204" pitchFamily="34" charset="0"/>
              </a:rPr>
              <a:t>++) </a:t>
            </a:r>
          </a:p>
          <a:p>
            <a:r>
              <a:rPr lang="en-US" altLang="zh-CN" sz="1600" b="1" dirty="0">
                <a:latin typeface="+mn-lt"/>
                <a:cs typeface="Arial" panose="020B0604020202020204" pitchFamily="34" charset="0"/>
              </a:rPr>
              <a:t>          fpoly1(MAXN-1, a, 1.1); </a:t>
            </a:r>
            <a:r>
              <a:rPr lang="en-US" altLang="zh-CN" sz="1600" b="1" dirty="0">
                <a:solidFill>
                  <a:srgbClr val="83C400"/>
                </a:solidFill>
                <a:latin typeface="+mn-lt"/>
                <a:cs typeface="Arial" panose="020B0604020202020204" pitchFamily="34" charset="0"/>
              </a:rPr>
              <a:t> /* repeat the test function to get enough clock ticks*/</a:t>
            </a:r>
            <a:endParaRPr lang="zh-CN" altLang="en-US" sz="1600" dirty="0">
              <a:latin typeface="+mn-lt"/>
            </a:endParaRPr>
          </a:p>
        </p:txBody>
      </p:sp>
    </p:spTree>
    <p:extLst>
      <p:ext uri="{BB962C8B-B14F-4D97-AF65-F5344CB8AC3E}">
        <p14:creationId xmlns:p14="http://schemas.microsoft.com/office/powerpoint/2010/main" val="173873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normAutofit/>
          </a:bodyPr>
          <a:lstStyle/>
          <a:p>
            <a:pPr>
              <a:lnSpc>
                <a:spcPct val="200000"/>
              </a:lnSpc>
            </a:pPr>
            <a:r>
              <a:rPr lang="en-US" altLang="zh-CN" sz="2400" dirty="0"/>
              <a:t>What will we learn from this course?</a:t>
            </a:r>
          </a:p>
          <a:p>
            <a:pPr>
              <a:lnSpc>
                <a:spcPct val="200000"/>
              </a:lnSpc>
            </a:pPr>
            <a:r>
              <a:rPr lang="en-US" altLang="zh-CN" sz="2400" dirty="0">
                <a:latin typeface="Arial" charset="0"/>
                <a:cs typeface="Arial" charset="0"/>
              </a:rPr>
              <a:t>How we manage this course?</a:t>
            </a:r>
            <a:endParaRPr lang="en-US" altLang="zh-CN" dirty="0">
              <a:latin typeface="Arial" charset="0"/>
              <a:cs typeface="Arial" charset="0"/>
            </a:endParaRPr>
          </a:p>
          <a:p>
            <a:pPr>
              <a:lnSpc>
                <a:spcPct val="150000"/>
              </a:lnSpc>
            </a:pPr>
            <a:endParaRPr lang="zh-CN" altLang="en-US" dirty="0"/>
          </a:p>
        </p:txBody>
      </p:sp>
    </p:spTree>
    <p:extLst>
      <p:ext uri="{BB962C8B-B14F-4D97-AF65-F5344CB8AC3E}">
        <p14:creationId xmlns:p14="http://schemas.microsoft.com/office/powerpoint/2010/main" val="190650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64394"/>
            <a:ext cx="8229600" cy="3129211"/>
          </a:xfrm>
        </p:spPr>
        <p:txBody>
          <a:bodyPr>
            <a:normAutofit/>
          </a:bodyPr>
          <a:lstStyle/>
          <a:p>
            <a:pPr marL="0" indent="0" algn="ctr">
              <a:buNone/>
            </a:pPr>
            <a:r>
              <a:rPr lang="en-US" altLang="zh-CN" sz="3600" i="1" dirty="0"/>
              <a:t>The efficiency of a method/algorithm depends on the design of the algorithm.</a:t>
            </a:r>
            <a:endParaRPr lang="zh-CN" altLang="en-US" sz="3600" i="1" dirty="0"/>
          </a:p>
        </p:txBody>
      </p:sp>
      <p:pic>
        <p:nvPicPr>
          <p:cNvPr id="4" name="图片 3">
            <a:extLst>
              <a:ext uri="{FF2B5EF4-FFF2-40B4-BE49-F238E27FC236}">
                <a16:creationId xmlns:a16="http://schemas.microsoft.com/office/drawing/2014/main" id="{D950E0EC-BA62-9F47-BF6E-5DA82CF3F7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78577" y="3861048"/>
            <a:ext cx="1386846" cy="1761295"/>
          </a:xfrm>
          <a:prstGeom prst="rect">
            <a:avLst/>
          </a:prstGeom>
        </p:spPr>
      </p:pic>
    </p:spTree>
    <p:extLst>
      <p:ext uri="{BB962C8B-B14F-4D97-AF65-F5344CB8AC3E}">
        <p14:creationId xmlns:p14="http://schemas.microsoft.com/office/powerpoint/2010/main" val="636462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Definition of Data Structure</a:t>
            </a:r>
            <a:endParaRPr lang="en-US" altLang="en-US" dirty="0">
              <a:latin typeface="Arial" charset="0"/>
              <a:cs typeface="Arial" charset="0"/>
            </a:endParaRPr>
          </a:p>
        </p:txBody>
      </p:sp>
      <p:sp>
        <p:nvSpPr>
          <p:cNvPr id="6147" name="Rectangle 3"/>
          <p:cNvSpPr>
            <a:spLocks noGrp="1" noChangeArrowheads="1"/>
          </p:cNvSpPr>
          <p:nvPr>
            <p:ph type="body" idx="1"/>
          </p:nvPr>
        </p:nvSpPr>
        <p:spPr/>
        <p:txBody>
          <a:bodyPr>
            <a:normAutofit/>
          </a:bodyPr>
          <a:lstStyle/>
          <a:p>
            <a:pPr algn="just">
              <a:lnSpc>
                <a:spcPct val="150000"/>
              </a:lnSpc>
              <a:spcAft>
                <a:spcPts val="1200"/>
              </a:spcAft>
              <a:buFont typeface="Arial" panose="020B0604020202020204" pitchFamily="34" charset="0"/>
              <a:buChar char="•"/>
            </a:pPr>
            <a:r>
              <a:rPr lang="en-US" altLang="zh-CN" sz="2400" b="1" i="1" dirty="0"/>
              <a:t>Data structure</a:t>
            </a:r>
            <a:r>
              <a:rPr lang="en-US" altLang="zh-CN" sz="2400" dirty="0"/>
              <a:t>, way in which data are stored for efficient search and retrieval.</a:t>
            </a:r>
          </a:p>
          <a:p>
            <a:pPr algn="just">
              <a:lnSpc>
                <a:spcPct val="150000"/>
              </a:lnSpc>
              <a:spcAft>
                <a:spcPts val="1200"/>
              </a:spcAft>
              <a:buFont typeface="Arial" panose="020B0604020202020204" pitchFamily="34" charset="0"/>
              <a:buChar char="•"/>
            </a:pPr>
            <a:r>
              <a:rPr lang="en-US" altLang="zh-CN" sz="2400" dirty="0"/>
              <a:t>Different data structures are suited for different </a:t>
            </a:r>
            <a:r>
              <a:rPr lang="en-US" altLang="zh-CN" sz="2400" b="1" i="1" dirty="0"/>
              <a:t>operations</a:t>
            </a:r>
            <a:r>
              <a:rPr lang="en-US" altLang="zh-CN" sz="2400" dirty="0"/>
              <a:t>. </a:t>
            </a:r>
          </a:p>
          <a:p>
            <a:pPr algn="just">
              <a:lnSpc>
                <a:spcPct val="150000"/>
              </a:lnSpc>
              <a:spcAft>
                <a:spcPts val="1200"/>
              </a:spcAft>
              <a:buFont typeface="Arial" panose="020B0604020202020204" pitchFamily="34" charset="0"/>
              <a:buChar char="•"/>
            </a:pPr>
            <a:r>
              <a:rPr lang="en-US" altLang="zh-CN" sz="2400" b="1" i="1" dirty="0"/>
              <a:t>Algorithm</a:t>
            </a:r>
            <a:r>
              <a:rPr lang="en-US" altLang="zh-CN" sz="2400" dirty="0"/>
              <a:t> is a procedure for solving a mathematical problem in a finite number of steps that frequently involves repetition of an operation. </a:t>
            </a:r>
            <a:endParaRPr lang="en-US" altLang="en-US" sz="2400" dirty="0">
              <a:latin typeface="Arial" charset="0"/>
              <a:cs typeface="Arial" charset="0"/>
            </a:endParaRPr>
          </a:p>
        </p:txBody>
      </p:sp>
    </p:spTree>
    <p:extLst>
      <p:ext uri="{BB962C8B-B14F-4D97-AF65-F5344CB8AC3E}">
        <p14:creationId xmlns:p14="http://schemas.microsoft.com/office/powerpoint/2010/main" val="39247817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Abstract Data Type (ADT </a:t>
            </a:r>
            <a:r>
              <a:rPr lang="zh-CN" altLang="en-US" dirty="0"/>
              <a:t>抽象数据类型</a:t>
            </a:r>
            <a:r>
              <a:rPr lang="en-US" altLang="zh-CN" dirty="0"/>
              <a:t>)</a:t>
            </a:r>
            <a:endParaRPr lang="zh-CN" altLang="en-US" dirty="0"/>
          </a:p>
        </p:txBody>
      </p:sp>
      <p:sp>
        <p:nvSpPr>
          <p:cNvPr id="3" name="内容占位符 2"/>
          <p:cNvSpPr>
            <a:spLocks noGrp="1"/>
          </p:cNvSpPr>
          <p:nvPr>
            <p:ph idx="1"/>
          </p:nvPr>
        </p:nvSpPr>
        <p:spPr/>
        <p:txBody>
          <a:bodyPr>
            <a:normAutofit fontScale="92500" lnSpcReduction="20000"/>
          </a:bodyPr>
          <a:lstStyle/>
          <a:p>
            <a:pPr>
              <a:lnSpc>
                <a:spcPct val="150000"/>
              </a:lnSpc>
            </a:pPr>
            <a:r>
              <a:rPr lang="en-US" altLang="zh-CN" sz="2400" dirty="0"/>
              <a:t>Abstract: The method that we describe the data type, does not depend on the implementations.</a:t>
            </a:r>
          </a:p>
          <a:p>
            <a:pPr indent="342900">
              <a:lnSpc>
                <a:spcPct val="150000"/>
              </a:lnSpc>
            </a:pPr>
            <a:r>
              <a:rPr lang="en-US" altLang="zh-CN" dirty="0"/>
              <a:t>Not related to the computer that stores the data.</a:t>
            </a:r>
          </a:p>
          <a:p>
            <a:pPr indent="342900">
              <a:lnSpc>
                <a:spcPct val="150000"/>
              </a:lnSpc>
            </a:pPr>
            <a:r>
              <a:rPr lang="en-US" altLang="zh-CN" dirty="0"/>
              <a:t>Not related to the  physical structure that stores the data.</a:t>
            </a:r>
          </a:p>
          <a:p>
            <a:pPr indent="342900">
              <a:lnSpc>
                <a:spcPct val="150000"/>
              </a:lnSpc>
            </a:pPr>
            <a:r>
              <a:rPr lang="en-US" altLang="zh-CN" dirty="0"/>
              <a:t>Not related to the algorithm and language that implements the operation.</a:t>
            </a:r>
          </a:p>
          <a:p>
            <a:pPr>
              <a:lnSpc>
                <a:spcPct val="150000"/>
              </a:lnSpc>
            </a:pPr>
            <a:endParaRPr lang="en-US" altLang="zh-CN" dirty="0"/>
          </a:p>
          <a:p>
            <a:pPr>
              <a:lnSpc>
                <a:spcPct val="150000"/>
              </a:lnSpc>
            </a:pPr>
            <a:r>
              <a:rPr lang="en-US" altLang="zh-CN" sz="2400" dirty="0"/>
              <a:t>We only care about “</a:t>
            </a:r>
            <a:r>
              <a:rPr lang="en-US" altLang="zh-CN" sz="2400" i="1" dirty="0">
                <a:solidFill>
                  <a:srgbClr val="0000FF"/>
                </a:solidFill>
              </a:rPr>
              <a:t>how to design</a:t>
            </a:r>
            <a:r>
              <a:rPr lang="en-US" altLang="zh-CN" sz="2400" dirty="0"/>
              <a:t>” the objective data sets and related operations, not how to “</a:t>
            </a:r>
            <a:r>
              <a:rPr lang="en-US" altLang="zh-CN" sz="2400" i="1" dirty="0">
                <a:solidFill>
                  <a:srgbClr val="0000FF"/>
                </a:solidFill>
              </a:rPr>
              <a:t>implement</a:t>
            </a:r>
            <a:r>
              <a:rPr lang="en-US" altLang="zh-CN" sz="2400" dirty="0"/>
              <a:t>” a data structure.</a:t>
            </a:r>
            <a:endParaRPr lang="zh-CN" altLang="en-US" sz="2400" dirty="0"/>
          </a:p>
        </p:txBody>
      </p:sp>
    </p:spTree>
    <p:extLst>
      <p:ext uri="{BB962C8B-B14F-4D97-AF65-F5344CB8AC3E}">
        <p14:creationId xmlns:p14="http://schemas.microsoft.com/office/powerpoint/2010/main" val="247135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r>
                  <a:rPr lang="en-US" altLang="zh-CN" b="1" dirty="0"/>
                  <a:t>EX4 </a:t>
                </a:r>
                <a:r>
                  <a:rPr lang="en-US" altLang="zh-CN" dirty="0"/>
                  <a:t>Abstract data type of a </a:t>
                </a:r>
                <a14:m>
                  <m:oMath xmlns:m="http://schemas.openxmlformats.org/officeDocument/2006/math">
                    <m:r>
                      <a:rPr lang="en-US" altLang="zh-CN" b="1" i="1" dirty="0" smtClean="0">
                        <a:latin typeface="Cambria Math" panose="02040503050406030204" pitchFamily="18" charset="0"/>
                      </a:rPr>
                      <m:t>𝒎𝒂𝒕𝒓𝒊𝒙</m:t>
                    </m:r>
                  </m:oMath>
                </a14:m>
                <a:r>
                  <a:rPr lang="en-US" altLang="zh-CN" b="1" dirty="0"/>
                  <a:t> </a:t>
                </a:r>
                <a:endParaRPr lang="zh-CN" altLang="en-US" b="1"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420287"/>
                <a:ext cx="8229600" cy="5112568"/>
              </a:xfrm>
            </p:spPr>
            <p:txBody>
              <a:bodyPr>
                <a:normAutofit fontScale="92500" lnSpcReduction="20000"/>
              </a:bodyPr>
              <a:lstStyle/>
              <a:p>
                <a:r>
                  <a:rPr lang="en-US" altLang="zh-CN" dirty="0">
                    <a:solidFill>
                      <a:srgbClr val="0000FF"/>
                    </a:solidFill>
                  </a:rPr>
                  <a:t>Data type: </a:t>
                </a:r>
                <a14:m>
                  <m:oMath xmlns:m="http://schemas.openxmlformats.org/officeDocument/2006/math">
                    <m:r>
                      <a:rPr lang="en-US" altLang="zh-CN" i="1" dirty="0">
                        <a:latin typeface="Cambria Math" panose="02040503050406030204" pitchFamily="18" charset="0"/>
                        <a:ea typeface="Cambria Math" panose="02040503050406030204" pitchFamily="18" charset="0"/>
                      </a:rPr>
                      <m:t>𝑀𝑎𝑡𝑟𝑖𝑥</m:t>
                    </m:r>
                  </m:oMath>
                </a14:m>
                <a:endParaRPr lang="en-US" altLang="zh-CN" dirty="0"/>
              </a:p>
              <a:p>
                <a:r>
                  <a:rPr lang="en-US" altLang="zh-CN" dirty="0">
                    <a:solidFill>
                      <a:srgbClr val="0000FF"/>
                    </a:solidFill>
                  </a:rPr>
                  <a:t>Objects: </a:t>
                </a:r>
                <a:r>
                  <a:rPr lang="en-US" altLang="zh-CN" dirty="0"/>
                  <a:t>a </a:t>
                </a:r>
                <a14:m>
                  <m:oMath xmlns:m="http://schemas.openxmlformats.org/officeDocument/2006/math">
                    <m:r>
                      <a:rPr lang="en-US" altLang="zh-CN" b="0" i="1" smtClean="0">
                        <a:latin typeface="Cambria Math" panose="02040503050406030204" pitchFamily="18" charset="0"/>
                      </a:rPr>
                      <m:t>𝑀</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𝑁</m:t>
                    </m:r>
                  </m:oMath>
                </a14:m>
                <a:r>
                  <a:rPr lang="en-US" altLang="zh-CN" dirty="0"/>
                  <a:t> matrix </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M</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𝑁</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𝑀</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𝑁</m:t>
                        </m:r>
                      </m:e>
                    </m:d>
                  </m:oMath>
                </a14:m>
                <a:r>
                  <a:rPr lang="zh-CN" altLang="en-US" dirty="0"/>
                  <a:t> </a:t>
                </a:r>
                <a:r>
                  <a:rPr lang="en-US" altLang="zh-CN" dirty="0"/>
                  <a:t>is composed by a number of </a:t>
                </a:r>
                <a14:m>
                  <m:oMath xmlns:m="http://schemas.openxmlformats.org/officeDocument/2006/math">
                    <m:r>
                      <a:rPr lang="en-US" altLang="zh-CN" i="1">
                        <a:latin typeface="Cambria Math" panose="02040503050406030204" pitchFamily="18" charset="0"/>
                      </a:rPr>
                      <m:t>𝑀</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𝑁</m:t>
                    </m:r>
                  </m:oMath>
                </a14:m>
                <a:r>
                  <a:rPr lang="en-US" altLang="zh-CN" dirty="0"/>
                  <a:t> array of </a:t>
                </a:r>
                <a14:m>
                  <m:oMath xmlns:m="http://schemas.openxmlformats.org/officeDocument/2006/math">
                    <m:r>
                      <a:rPr lang="en-US" altLang="zh-CN" b="0" i="1" smtClean="0">
                        <a:latin typeface="Cambria Math" panose="02040503050406030204" pitchFamily="18" charset="0"/>
                      </a:rPr>
                      <m:t>&lt;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&gt;</m:t>
                    </m:r>
                  </m:oMath>
                </a14:m>
                <a:r>
                  <a:rPr lang="en-US" altLang="zh-CN" dirty="0"/>
                  <a:t>, where </a:t>
                </a:r>
                <a14:m>
                  <m:oMath xmlns:m="http://schemas.openxmlformats.org/officeDocument/2006/math">
                    <m:r>
                      <a:rPr lang="en-US" altLang="zh-CN" i="1">
                        <a:latin typeface="Cambria Math" panose="02040503050406030204" pitchFamily="18" charset="0"/>
                      </a:rPr>
                      <m:t>𝑎</m:t>
                    </m:r>
                  </m:oMath>
                </a14:m>
                <a:r>
                  <a:rPr lang="zh-CN" altLang="en-US" dirty="0"/>
                  <a:t> </a:t>
                </a:r>
                <a:r>
                  <a:rPr lang="en-US" altLang="zh-CN" dirty="0"/>
                  <a:t>present the value of the matrix element, </a:t>
                </a:r>
                <a14:m>
                  <m:oMath xmlns:m="http://schemas.openxmlformats.org/officeDocument/2006/math">
                    <m:r>
                      <a:rPr lang="en-US" altLang="zh-CN" i="1">
                        <a:latin typeface="Cambria Math" panose="02040503050406030204" pitchFamily="18" charset="0"/>
                      </a:rPr>
                      <m:t>𝑖</m:t>
                    </m:r>
                  </m:oMath>
                </a14:m>
                <a:r>
                  <a:rPr lang="zh-CN" altLang="en-US" dirty="0"/>
                  <a:t> </a:t>
                </a:r>
                <a:r>
                  <a:rPr lang="en-US" altLang="zh-CN" dirty="0"/>
                  <a:t>present the no. of row, and </a:t>
                </a:r>
                <a14:m>
                  <m:oMath xmlns:m="http://schemas.openxmlformats.org/officeDocument/2006/math">
                    <m:r>
                      <a:rPr lang="en-US" altLang="zh-CN" i="1">
                        <a:latin typeface="Cambria Math" panose="02040503050406030204" pitchFamily="18" charset="0"/>
                      </a:rPr>
                      <m:t>𝑗</m:t>
                    </m:r>
                  </m:oMath>
                </a14:m>
                <a:r>
                  <a:rPr lang="en-US" altLang="zh-CN" dirty="0"/>
                  <a:t> present the no. of column. </a:t>
                </a:r>
              </a:p>
              <a:p>
                <a:r>
                  <a:rPr lang="en-US" altLang="zh-CN" dirty="0">
                    <a:solidFill>
                      <a:srgbClr val="0000FF"/>
                    </a:solidFill>
                  </a:rPr>
                  <a:t>Operations</a:t>
                </a:r>
                <a:r>
                  <a:rPr lang="en-US" altLang="zh-CN" dirty="0"/>
                  <a:t>: for an arbitrary matrix </a:t>
                </a:r>
                <a14:m>
                  <m:oMath xmlns:m="http://schemas.openxmlformats.org/officeDocument/2006/math">
                    <m:r>
                      <m:rPr>
                        <m:sty m:val="p"/>
                      </m:rPr>
                      <a:rPr lang="en-US" altLang="zh-CN" i="1" dirty="0">
                        <a:latin typeface="Cambria Math" panose="02040503050406030204" pitchFamily="18" charset="0"/>
                      </a:rPr>
                      <m:t>A</m:t>
                    </m:r>
                    <m:r>
                      <a:rPr lang="en-US" altLang="zh-CN" b="0" i="0" dirty="0" smtClean="0">
                        <a:latin typeface="Cambria Math" panose="02040503050406030204" pitchFamily="18" charset="0"/>
                      </a:rPr>
                      <m:t>,</m:t>
                    </m:r>
                    <m:r>
                      <m:rPr>
                        <m:sty m:val="p"/>
                      </m:rPr>
                      <a:rPr lang="en-US" altLang="zh-CN" b="0" i="0" dirty="0" smtClean="0">
                        <a:latin typeface="Cambria Math" panose="02040503050406030204" pitchFamily="18" charset="0"/>
                      </a:rPr>
                      <m:t>B</m:t>
                    </m:r>
                    <m:r>
                      <a:rPr lang="en-US" altLang="zh-CN" b="0" i="0" dirty="0" smtClean="0">
                        <a:latin typeface="Cambria Math" panose="02040503050406030204" pitchFamily="18" charset="0"/>
                      </a:rPr>
                      <m:t>,</m:t>
                    </m:r>
                    <m:r>
                      <m:rPr>
                        <m:sty m:val="p"/>
                      </m:rPr>
                      <a:rPr lang="en-US" altLang="zh-CN" b="0" i="0" dirty="0" smtClean="0">
                        <a:latin typeface="Cambria Math" panose="02040503050406030204" pitchFamily="18" charset="0"/>
                      </a:rPr>
                      <m:t>C</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𝑀𝑎𝑡𝑟𝑖𝑥</m:t>
                    </m:r>
                  </m:oMath>
                </a14:m>
                <a:r>
                  <a:rPr lang="en-US" altLang="zh-CN" dirty="0"/>
                  <a:t>, and integers </a:t>
                </a:r>
                <a14:m>
                  <m:oMath xmlns:m="http://schemas.openxmlformats.org/officeDocument/2006/math">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b="0" i="1" smtClean="0">
                        <a:latin typeface="Cambria Math" panose="02040503050406030204" pitchFamily="18" charset="0"/>
                      </a:rPr>
                      <m:t>,</m:t>
                    </m:r>
                    <m:r>
                      <a:rPr lang="en-US" altLang="zh-CN" i="1">
                        <a:latin typeface="Cambria Math" panose="02040503050406030204" pitchFamily="18" charset="0"/>
                      </a:rPr>
                      <m:t>𝑀</m:t>
                    </m:r>
                    <m:r>
                      <a:rPr lang="en-US" altLang="zh-CN" b="0" i="1" smtClean="0">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𝑁</m:t>
                    </m:r>
                  </m:oMath>
                </a14:m>
                <a:endParaRPr lang="en-US" altLang="zh-CN" dirty="0">
                  <a:ea typeface="Cambria Math" panose="02040503050406030204" pitchFamily="18" charset="0"/>
                </a:endParaRPr>
              </a:p>
              <a:p>
                <a14:m>
                  <m:oMath xmlns:m="http://schemas.openxmlformats.org/officeDocument/2006/math">
                    <m:r>
                      <a:rPr lang="en-US" altLang="zh-CN" b="0" i="1" smtClean="0">
                        <a:latin typeface="Cambria Math" panose="02040503050406030204" pitchFamily="18" charset="0"/>
                      </a:rPr>
                      <m:t>𝑀𝑎𝑡𝑟𝑖𝑥</m:t>
                    </m:r>
                    <m:r>
                      <a:rPr lang="en-US" altLang="zh-CN" b="0" i="1" smtClean="0">
                        <a:latin typeface="Cambria Math" panose="02040503050406030204" pitchFamily="18" charset="0"/>
                      </a:rPr>
                      <m:t> </m:t>
                    </m:r>
                    <m:r>
                      <a:rPr lang="en-US" altLang="zh-CN" b="0" i="1" smtClean="0">
                        <a:latin typeface="Cambria Math" panose="02040503050406030204" pitchFamily="18" charset="0"/>
                      </a:rPr>
                      <m:t>𝑐𝑟𝑒𝑎𝑡𝑒</m:t>
                    </m:r>
                    <m:r>
                      <a:rPr lang="en-US" altLang="zh-CN" b="0" i="1" smtClean="0">
                        <a:latin typeface="Cambria Math" panose="02040503050406030204" pitchFamily="18" charset="0"/>
                      </a:rPr>
                      <m:t> (</m:t>
                    </m:r>
                    <m:r>
                      <a:rPr lang="en-US" altLang="zh-CN" b="0" i="1" smtClean="0">
                        <a:solidFill>
                          <a:srgbClr val="0000FF"/>
                        </a:solidFill>
                        <a:latin typeface="Cambria Math" panose="02040503050406030204" pitchFamily="18" charset="0"/>
                      </a:rPr>
                      <m:t>𝑖𝑛𝑡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𝑀</m:t>
                    </m:r>
                    <m:r>
                      <a:rPr lang="en-US" altLang="zh-CN" b="0" i="1" smtClean="0">
                        <a:latin typeface="Cambria Math" panose="02040503050406030204" pitchFamily="18" charset="0"/>
                      </a:rPr>
                      <m:t>, </m:t>
                    </m:r>
                    <m:r>
                      <a:rPr lang="en-US" altLang="zh-CN" b="0" i="1" smtClean="0">
                        <a:solidFill>
                          <a:srgbClr val="0000FF"/>
                        </a:solidFill>
                        <a:latin typeface="Cambria Math" panose="02040503050406030204" pitchFamily="18" charset="0"/>
                      </a:rPr>
                      <m:t>𝑖𝑛𝑡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oMath>
                </a14:m>
                <a:r>
                  <a:rPr lang="en-US" altLang="zh-CN" dirty="0"/>
                  <a:t>: return an empty matrix of </a:t>
                </a:r>
                <a14:m>
                  <m:oMath xmlns:m="http://schemas.openxmlformats.org/officeDocument/2006/math">
                    <m:r>
                      <a:rPr lang="en-US" altLang="zh-CN" i="1">
                        <a:latin typeface="Cambria Math" panose="02040503050406030204" pitchFamily="18" charset="0"/>
                      </a:rPr>
                      <m:t>𝑀</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𝑁</m:t>
                    </m:r>
                    <m:r>
                      <a:rPr lang="en-US" altLang="zh-CN" b="0" i="1" smtClean="0">
                        <a:latin typeface="Cambria Math" panose="02040503050406030204" pitchFamily="18" charset="0"/>
                        <a:ea typeface="Cambria Math" panose="02040503050406030204" pitchFamily="18" charset="0"/>
                      </a:rPr>
                      <m:t>;</m:t>
                    </m:r>
                  </m:oMath>
                </a14:m>
                <a:endParaRPr lang="en-US" altLang="zh-CN" b="0" i="1" dirty="0">
                  <a:latin typeface="Cambria Math" panose="02040503050406030204" pitchFamily="18" charset="0"/>
                  <a:ea typeface="Cambria Math" panose="02040503050406030204" pitchFamily="18" charset="0"/>
                </a:endParaRPr>
              </a:p>
              <a:p>
                <a14:m>
                  <m:oMath xmlns:m="http://schemas.openxmlformats.org/officeDocument/2006/math">
                    <m:r>
                      <a:rPr lang="en-US" altLang="zh-CN" b="0" i="1" smtClean="0">
                        <a:solidFill>
                          <a:srgbClr val="0000FF"/>
                        </a:solidFill>
                        <a:latin typeface="Cambria Math" panose="02040503050406030204" pitchFamily="18" charset="0"/>
                      </a:rPr>
                      <m:t>𝑖𝑛𝑡</m:t>
                    </m:r>
                    <m:r>
                      <a:rPr lang="en-US" altLang="zh-CN" b="0" i="1" smtClean="0">
                        <a:latin typeface="Cambria Math" panose="02040503050406030204" pitchFamily="18" charset="0"/>
                      </a:rPr>
                      <m:t> </m:t>
                    </m:r>
                    <m:r>
                      <a:rPr lang="en-US" altLang="zh-CN" b="0" i="1" smtClean="0">
                        <a:latin typeface="Cambria Math" panose="02040503050406030204" pitchFamily="18" charset="0"/>
                      </a:rPr>
                      <m:t>𝐺𝑒𝑡𝑀𝑎𝑥𝑅𝑜𝑤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 </m:t>
                        </m:r>
                        <m:r>
                          <a:rPr lang="en-US" altLang="zh-CN" b="0" i="1" smtClean="0">
                            <a:latin typeface="Cambria Math" panose="02040503050406030204" pitchFamily="18" charset="0"/>
                          </a:rPr>
                          <m:t>𝑀𝑎𝑡𝑟𝑖𝑥</m:t>
                        </m:r>
                        <m:r>
                          <a:rPr lang="en-US" altLang="zh-CN" b="0" i="1" smtClean="0">
                            <a:latin typeface="Cambria Math" panose="02040503050406030204" pitchFamily="18" charset="0"/>
                          </a:rPr>
                          <m:t> </m:t>
                        </m:r>
                        <m:r>
                          <a:rPr lang="en-US" altLang="zh-CN" b="0" i="1" smtClean="0">
                            <a:latin typeface="Cambria Math" panose="02040503050406030204" pitchFamily="18" charset="0"/>
                          </a:rPr>
                          <m:t>𝐴</m:t>
                        </m:r>
                        <m:r>
                          <a:rPr lang="en-US" altLang="zh-CN" b="0" i="1" smtClean="0">
                            <a:latin typeface="Cambria Math" panose="02040503050406030204" pitchFamily="18" charset="0"/>
                          </a:rPr>
                          <m:t> </m:t>
                        </m:r>
                      </m:e>
                    </m:d>
                  </m:oMath>
                </a14:m>
                <a:r>
                  <a:rPr lang="en-US" altLang="zh-CN" dirty="0"/>
                  <a:t>: return the number of rows;</a:t>
                </a:r>
              </a:p>
              <a:p>
                <a14:m>
                  <m:oMath xmlns:m="http://schemas.openxmlformats.org/officeDocument/2006/math">
                    <m:r>
                      <a:rPr lang="en-US" altLang="zh-CN" i="1">
                        <a:solidFill>
                          <a:srgbClr val="0000FF"/>
                        </a:solidFill>
                        <a:latin typeface="Cambria Math" panose="02040503050406030204" pitchFamily="18" charset="0"/>
                      </a:rPr>
                      <m:t>𝑖𝑛𝑡</m:t>
                    </m:r>
                    <m:r>
                      <a:rPr lang="en-US" altLang="zh-CN" i="1">
                        <a:latin typeface="Cambria Math" panose="02040503050406030204" pitchFamily="18" charset="0"/>
                      </a:rPr>
                      <m:t> </m:t>
                    </m:r>
                    <m:r>
                      <a:rPr lang="en-US" altLang="zh-CN" i="1">
                        <a:latin typeface="Cambria Math" panose="02040503050406030204" pitchFamily="18" charset="0"/>
                      </a:rPr>
                      <m:t>𝐺𝑒𝑡𝑀𝑎𝑥𝐶𝑜𝑙</m:t>
                    </m:r>
                    <m:d>
                      <m:dPr>
                        <m:ctrlPr>
                          <a:rPr lang="en-US" altLang="zh-CN" i="1">
                            <a:latin typeface="Cambria Math" panose="02040503050406030204" pitchFamily="18" charset="0"/>
                          </a:rPr>
                        </m:ctrlPr>
                      </m:dPr>
                      <m:e>
                        <m:r>
                          <a:rPr lang="en-US" altLang="zh-CN" i="1">
                            <a:latin typeface="Cambria Math" panose="02040503050406030204" pitchFamily="18" charset="0"/>
                          </a:rPr>
                          <m:t> </m:t>
                        </m:r>
                        <m:r>
                          <a:rPr lang="en-US" altLang="zh-CN" i="1">
                            <a:latin typeface="Cambria Math" panose="02040503050406030204" pitchFamily="18" charset="0"/>
                          </a:rPr>
                          <m:t>𝑀𝑎𝑡𝑟𝑖𝑥</m:t>
                        </m:r>
                        <m:r>
                          <a:rPr lang="en-US" altLang="zh-CN" i="1">
                            <a:latin typeface="Cambria Math" panose="02040503050406030204" pitchFamily="18" charset="0"/>
                          </a:rPr>
                          <m:t> </m:t>
                        </m:r>
                        <m:r>
                          <a:rPr lang="en-US" altLang="zh-CN" i="1">
                            <a:latin typeface="Cambria Math" panose="02040503050406030204" pitchFamily="18" charset="0"/>
                          </a:rPr>
                          <m:t>𝐴</m:t>
                        </m:r>
                        <m:r>
                          <a:rPr lang="en-US" altLang="zh-CN" i="1">
                            <a:latin typeface="Cambria Math" panose="02040503050406030204" pitchFamily="18" charset="0"/>
                          </a:rPr>
                          <m:t> </m:t>
                        </m:r>
                      </m:e>
                    </m:d>
                  </m:oMath>
                </a14:m>
                <a:r>
                  <a:rPr lang="en-US" altLang="zh-CN" dirty="0"/>
                  <a:t>: return the number of columns;</a:t>
                </a:r>
              </a:p>
              <a:p>
                <a14:m>
                  <m:oMath xmlns:m="http://schemas.openxmlformats.org/officeDocument/2006/math">
                    <m:r>
                      <a:rPr lang="en-US" altLang="zh-CN" i="1" dirty="0" smtClean="0">
                        <a:latin typeface="Cambria Math" panose="02040503050406030204" pitchFamily="18" charset="0"/>
                      </a:rPr>
                      <m:t>𝐸𝑙𝑒𝑚𝑒𝑛𝑡𝑇𝑦𝑝𝑒</m:t>
                    </m:r>
                    <m:r>
                      <a:rPr lang="en-US" altLang="zh-CN" i="1" dirty="0" smtClean="0">
                        <a:latin typeface="Cambria Math" panose="02040503050406030204" pitchFamily="18" charset="0"/>
                      </a:rPr>
                      <m:t> </m:t>
                    </m:r>
                    <m:r>
                      <a:rPr lang="en-US" altLang="zh-CN" i="1" dirty="0" err="1" smtClean="0">
                        <a:latin typeface="Cambria Math" panose="02040503050406030204" pitchFamily="18" charset="0"/>
                      </a:rPr>
                      <m:t>𝐺𝑒𝑡𝐸𝑛𝑡𝑟𝑦</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𝑀𝑎𝑡𝑟𝑖𝑥</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𝐴</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𝑖𝑛𝑡</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𝑖𝑛𝑡</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𝑗</m:t>
                        </m:r>
                      </m:e>
                    </m:d>
                    <m:r>
                      <a:rPr lang="en-US" altLang="zh-CN" b="0" i="1" dirty="0" smtClean="0">
                        <a:latin typeface="Cambria Math" panose="02040503050406030204" pitchFamily="18" charset="0"/>
                      </a:rPr>
                      <m:t>:</m:t>
                    </m:r>
                  </m:oMath>
                </a14:m>
                <a:r>
                  <a:rPr lang="zh-CN" altLang="en-US" dirty="0"/>
                  <a:t> </a:t>
                </a:r>
                <a:r>
                  <a:rPr lang="en-US" altLang="zh-CN" dirty="0"/>
                  <a:t>return the element of matrix A in row </a:t>
                </a:r>
                <a:r>
                  <a:rPr lang="en-US" altLang="zh-CN" dirty="0" err="1"/>
                  <a:t>i</a:t>
                </a:r>
                <a:r>
                  <a:rPr lang="en-US" altLang="zh-CN" dirty="0"/>
                  <a:t>, column j;</a:t>
                </a:r>
              </a:p>
              <a:p>
                <a:r>
                  <a:rPr lang="en-US" altLang="zh-CN" b="0" dirty="0"/>
                  <a:t>M</a:t>
                </a:r>
                <a14:m>
                  <m:oMath xmlns:m="http://schemas.openxmlformats.org/officeDocument/2006/math">
                    <m:r>
                      <a:rPr lang="en-US" altLang="zh-CN" b="0" i="1" smtClean="0">
                        <a:latin typeface="Cambria Math" panose="02040503050406030204" pitchFamily="18" charset="0"/>
                      </a:rPr>
                      <m:t>𝑎𝑡𝑟𝑖𝑥</m:t>
                    </m:r>
                    <m:r>
                      <a:rPr lang="en-US" altLang="zh-CN" b="0" i="1" smtClean="0">
                        <a:latin typeface="Cambria Math" panose="02040503050406030204" pitchFamily="18" charset="0"/>
                      </a:rPr>
                      <m:t> </m:t>
                    </m:r>
                    <m:r>
                      <a:rPr lang="en-US" altLang="zh-CN" b="0" i="1" smtClean="0">
                        <a:latin typeface="Cambria Math" panose="02040503050406030204" pitchFamily="18" charset="0"/>
                      </a:rPr>
                      <m:t>𝐴𝑑𝑑</m:t>
                    </m:r>
                    <m:r>
                      <a:rPr lang="en-US" altLang="zh-CN" b="0" i="0" smtClean="0">
                        <a:latin typeface="Cambria Math" panose="02040503050406030204" pitchFamily="18" charset="0"/>
                      </a:rPr>
                      <m:t> (</m:t>
                    </m:r>
                    <m:r>
                      <a:rPr lang="en-US" altLang="zh-CN" i="1">
                        <a:latin typeface="Cambria Math" panose="02040503050406030204" pitchFamily="18" charset="0"/>
                      </a:rPr>
                      <m:t>𝑀𝑎𝑡𝑟𝑖𝑥</m:t>
                    </m:r>
                    <m:r>
                      <a:rPr lang="en-US" altLang="zh-CN" i="1">
                        <a:latin typeface="Cambria Math" panose="02040503050406030204" pitchFamily="18" charset="0"/>
                      </a:rPr>
                      <m:t> </m:t>
                    </m:r>
                    <m:r>
                      <a:rPr lang="en-US" altLang="zh-CN" i="1">
                        <a:latin typeface="Cambria Math" panose="02040503050406030204" pitchFamily="18" charset="0"/>
                      </a:rPr>
                      <m:t>𝐴</m:t>
                    </m:r>
                    <m:r>
                      <a:rPr lang="en-US" altLang="zh-CN" b="0" i="0" smtClean="0">
                        <a:latin typeface="Cambria Math" panose="02040503050406030204" pitchFamily="18" charset="0"/>
                      </a:rPr>
                      <m:t>,</m:t>
                    </m:r>
                    <m:r>
                      <a:rPr lang="en-US" altLang="zh-CN" b="0" i="1" smtClean="0">
                        <a:latin typeface="Cambria Math" panose="02040503050406030204" pitchFamily="18" charset="0"/>
                      </a:rPr>
                      <m:t>  </m:t>
                    </m:r>
                    <m:r>
                      <a:rPr lang="en-US" altLang="zh-CN" i="1">
                        <a:latin typeface="Cambria Math" panose="02040503050406030204" pitchFamily="18" charset="0"/>
                      </a:rPr>
                      <m:t>𝑀𝑎𝑡𝑟𝑖𝑥</m:t>
                    </m:r>
                    <m:r>
                      <a:rPr lang="en-US" altLang="zh-CN" i="1">
                        <a:latin typeface="Cambria Math" panose="02040503050406030204" pitchFamily="18" charset="0"/>
                      </a:rPr>
                      <m:t> </m:t>
                    </m:r>
                    <m:r>
                      <a:rPr lang="en-US" altLang="zh-CN" b="0" i="1" smtClean="0">
                        <a:latin typeface="Cambria Math" panose="02040503050406030204" pitchFamily="18" charset="0"/>
                      </a:rPr>
                      <m:t>𝐵</m:t>
                    </m:r>
                    <m:r>
                      <a:rPr lang="en-US" altLang="zh-CN" b="0" i="0" smtClean="0">
                        <a:latin typeface="Cambria Math" panose="02040503050406030204" pitchFamily="18" charset="0"/>
                      </a:rPr>
                      <m:t>)</m:t>
                    </m:r>
                  </m:oMath>
                </a14:m>
                <a:r>
                  <a:rPr lang="en-US" altLang="zh-CN" dirty="0"/>
                  <a:t>: if the dimension of matrix A and B are the same, return matrix </a:t>
                </a:r>
                <a14:m>
                  <m:oMath xmlns:m="http://schemas.openxmlformats.org/officeDocument/2006/math">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oMath>
                </a14:m>
                <a:r>
                  <a:rPr lang="en-US" altLang="zh-CN" dirty="0"/>
                  <a:t> otherwise error;</a:t>
                </a:r>
              </a:p>
              <a:p>
                <a14:m>
                  <m:oMath xmlns:m="http://schemas.openxmlformats.org/officeDocument/2006/math">
                    <m:r>
                      <a:rPr lang="en-US" altLang="zh-CN" i="1" dirty="0" smtClean="0">
                        <a:latin typeface="Cambria Math" panose="02040503050406030204" pitchFamily="18" charset="0"/>
                      </a:rPr>
                      <m:t>𝑀𝑎𝑡𝑟𝑖𝑥</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𝑚𝑢𝑙𝑡𝑖𝑝𝑙𝑦</m:t>
                    </m:r>
                    <m:r>
                      <a:rPr lang="en-US" altLang="zh-CN" i="1" dirty="0" smtClean="0">
                        <a:latin typeface="Cambria Math" panose="02040503050406030204" pitchFamily="18" charset="0"/>
                      </a:rPr>
                      <m:t> </m:t>
                    </m:r>
                    <m:r>
                      <a:rPr lang="en-US" altLang="zh-CN">
                        <a:latin typeface="Cambria Math" panose="02040503050406030204" pitchFamily="18" charset="0"/>
                      </a:rPr>
                      <m:t>(</m:t>
                    </m:r>
                    <m:r>
                      <a:rPr lang="en-US" altLang="zh-CN" i="1">
                        <a:latin typeface="Cambria Math" panose="02040503050406030204" pitchFamily="18" charset="0"/>
                      </a:rPr>
                      <m:t>𝑀𝑎𝑡𝑟𝑖𝑥</m:t>
                    </m:r>
                    <m:r>
                      <a:rPr lang="en-US" altLang="zh-CN" i="1">
                        <a:latin typeface="Cambria Math" panose="02040503050406030204" pitchFamily="18" charset="0"/>
                      </a:rPr>
                      <m:t> </m:t>
                    </m:r>
                    <m:r>
                      <a:rPr lang="en-US" altLang="zh-CN" i="1">
                        <a:latin typeface="Cambria Math" panose="02040503050406030204" pitchFamily="18" charset="0"/>
                      </a:rPr>
                      <m:t>𝐴</m:t>
                    </m:r>
                    <m:r>
                      <a:rPr lang="en-US" altLang="zh-CN">
                        <a:latin typeface="Cambria Math" panose="02040503050406030204" pitchFamily="18" charset="0"/>
                      </a:rPr>
                      <m:t>,</m:t>
                    </m:r>
                    <m:r>
                      <a:rPr lang="en-US" altLang="zh-CN" i="1">
                        <a:latin typeface="Cambria Math" panose="02040503050406030204" pitchFamily="18" charset="0"/>
                      </a:rPr>
                      <m:t>  </m:t>
                    </m:r>
                    <m:r>
                      <a:rPr lang="en-US" altLang="zh-CN" i="1">
                        <a:latin typeface="Cambria Math" panose="02040503050406030204" pitchFamily="18" charset="0"/>
                      </a:rPr>
                      <m:t>𝑀𝑎𝑡𝑟𝑖𝑥</m:t>
                    </m:r>
                    <m:r>
                      <a:rPr lang="en-US" altLang="zh-CN" i="1">
                        <a:latin typeface="Cambria Math" panose="02040503050406030204" pitchFamily="18" charset="0"/>
                      </a:rPr>
                      <m:t> </m:t>
                    </m:r>
                    <m:r>
                      <a:rPr lang="en-US" altLang="zh-CN" i="1">
                        <a:latin typeface="Cambria Math" panose="02040503050406030204" pitchFamily="18" charset="0"/>
                      </a:rPr>
                      <m:t>𝐵</m:t>
                    </m:r>
                    <m:r>
                      <a:rPr lang="en-US" altLang="zh-CN">
                        <a:latin typeface="Cambria Math" panose="02040503050406030204" pitchFamily="18" charset="0"/>
                      </a:rPr>
                      <m:t>)</m:t>
                    </m:r>
                  </m:oMath>
                </a14:m>
                <a:r>
                  <a:rPr lang="en-US" altLang="zh-CN" dirty="0"/>
                  <a:t>: if the number of columns of matrix A is equals to the number of rows of matrix B, return matrix </a:t>
                </a:r>
                <a14:m>
                  <m:oMath xmlns:m="http://schemas.openxmlformats.org/officeDocument/2006/math">
                    <m:r>
                      <a:rPr lang="en-US" altLang="zh-CN" i="1">
                        <a:latin typeface="Cambria Math" panose="02040503050406030204" pitchFamily="18" charset="0"/>
                      </a:rPr>
                      <m:t>𝐶</m:t>
                    </m:r>
                    <m:r>
                      <a:rPr lang="en-US" altLang="zh-CN" i="1">
                        <a:latin typeface="Cambria Math" panose="02040503050406030204" pitchFamily="18" charset="0"/>
                      </a:rPr>
                      <m:t>=</m:t>
                    </m:r>
                    <m:r>
                      <a:rPr lang="en-US" altLang="zh-CN" i="1">
                        <a:latin typeface="Cambria Math" panose="02040503050406030204" pitchFamily="18" charset="0"/>
                      </a:rPr>
                      <m:t>𝐴𝐵</m:t>
                    </m:r>
                  </m:oMath>
                </a14:m>
                <a:r>
                  <a:rPr lang="en-US" altLang="zh-CN" dirty="0"/>
                  <a:t>, otherwise return error;</a:t>
                </a:r>
              </a:p>
              <a:p>
                <a:r>
                  <a:rPr lang="en-US" altLang="zh-CN" dirty="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420287"/>
                <a:ext cx="8229600" cy="5112568"/>
              </a:xfrm>
              <a:blipFill>
                <a:blip r:embed="rId3"/>
                <a:stretch>
                  <a:fillRect l="-519" t="-1788"/>
                </a:stretch>
              </a:blipFill>
            </p:spPr>
            <p:txBody>
              <a:bodyPr/>
              <a:lstStyle/>
              <a:p>
                <a:r>
                  <a:rPr lang="zh-CN" altLang="en-US">
                    <a:noFill/>
                  </a:rPr>
                  <a:t> </a:t>
                </a:r>
              </a:p>
            </p:txBody>
          </p:sp>
        </mc:Fallback>
      </mc:AlternateContent>
      <p:grpSp>
        <p:nvGrpSpPr>
          <p:cNvPr id="10" name="组合 9"/>
          <p:cNvGrpSpPr/>
          <p:nvPr/>
        </p:nvGrpSpPr>
        <p:grpSpPr>
          <a:xfrm>
            <a:off x="3419872" y="1084384"/>
            <a:ext cx="5266928" cy="904456"/>
            <a:chOff x="3419872" y="1084384"/>
            <a:chExt cx="5266928" cy="904456"/>
          </a:xfrm>
        </p:grpSpPr>
        <p:sp>
          <p:nvSpPr>
            <p:cNvPr id="4" name="矩形 3"/>
            <p:cNvSpPr/>
            <p:nvPr/>
          </p:nvSpPr>
          <p:spPr>
            <a:xfrm>
              <a:off x="4572000" y="1124744"/>
              <a:ext cx="4114800" cy="504056"/>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560204" y="1084384"/>
              <a:ext cx="4114800" cy="584775"/>
            </a:xfrm>
            <a:prstGeom prst="rect">
              <a:avLst/>
            </a:prstGeom>
            <a:noFill/>
          </p:spPr>
          <p:txBody>
            <a:bodyPr wrap="square" rtlCol="0">
              <a:spAutoFit/>
            </a:bodyPr>
            <a:lstStyle/>
            <a:p>
              <a:r>
                <a:rPr lang="en-US" altLang="zh-CN" sz="1600" b="1" dirty="0"/>
                <a:t>Array?</a:t>
              </a:r>
            </a:p>
            <a:p>
              <a:r>
                <a:rPr lang="en-US" altLang="zh-CN" sz="1600" b="1" dirty="0"/>
                <a:t>Structural array? Orthogonal list? </a:t>
              </a:r>
              <a:endParaRPr lang="zh-CN" altLang="en-US" sz="1600" b="1" dirty="0"/>
            </a:p>
          </p:txBody>
        </p:sp>
        <p:cxnSp>
          <p:nvCxnSpPr>
            <p:cNvPr id="7" name="直接连接符 6"/>
            <p:cNvCxnSpPr/>
            <p:nvPr/>
          </p:nvCxnSpPr>
          <p:spPr>
            <a:xfrm>
              <a:off x="3419872" y="1988840"/>
              <a:ext cx="1584176"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1"/>
            </p:cNvCxnSpPr>
            <p:nvPr/>
          </p:nvCxnSpPr>
          <p:spPr>
            <a:xfrm flipH="1">
              <a:off x="3995936" y="1376772"/>
              <a:ext cx="564268" cy="396044"/>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3674531" y="5157192"/>
            <a:ext cx="5228293" cy="1160839"/>
            <a:chOff x="3458507" y="508320"/>
            <a:chExt cx="5228293" cy="1160839"/>
          </a:xfrm>
        </p:grpSpPr>
        <p:sp>
          <p:nvSpPr>
            <p:cNvPr id="12" name="矩形 11"/>
            <p:cNvSpPr/>
            <p:nvPr/>
          </p:nvSpPr>
          <p:spPr>
            <a:xfrm>
              <a:off x="4572000" y="1124744"/>
              <a:ext cx="4114800" cy="504056"/>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4560204" y="1084384"/>
              <a:ext cx="4114800" cy="584775"/>
            </a:xfrm>
            <a:prstGeom prst="rect">
              <a:avLst/>
            </a:prstGeom>
            <a:noFill/>
          </p:spPr>
          <p:txBody>
            <a:bodyPr wrap="square" rtlCol="0">
              <a:spAutoFit/>
            </a:bodyPr>
            <a:lstStyle/>
            <a:p>
              <a:r>
                <a:rPr lang="en-US" altLang="zh-CN" sz="1600" b="1" dirty="0"/>
                <a:t>The elements are added in order of rows or columns? C,C++,Python,…?</a:t>
              </a:r>
              <a:endParaRPr lang="zh-CN" altLang="en-US" sz="1600" b="1" dirty="0"/>
            </a:p>
          </p:txBody>
        </p:sp>
        <p:cxnSp>
          <p:nvCxnSpPr>
            <p:cNvPr id="14" name="直接连接符 13"/>
            <p:cNvCxnSpPr/>
            <p:nvPr/>
          </p:nvCxnSpPr>
          <p:spPr>
            <a:xfrm>
              <a:off x="3458507" y="508320"/>
              <a:ext cx="1584176"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flipV="1">
              <a:off x="4062046" y="598330"/>
              <a:ext cx="493676" cy="782197"/>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 name="直接连接符 7"/>
          <p:cNvCxnSpPr/>
          <p:nvPr/>
        </p:nvCxnSpPr>
        <p:spPr>
          <a:xfrm>
            <a:off x="899592" y="4365104"/>
            <a:ext cx="1440160"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336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12"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0-#ppt_w/2"/>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normAutofit/>
          </a:bodyPr>
          <a:lstStyle/>
          <a:p>
            <a:pPr>
              <a:lnSpc>
                <a:spcPct val="200000"/>
              </a:lnSpc>
            </a:pPr>
            <a:r>
              <a:rPr lang="en-US" altLang="zh-CN" sz="2400" dirty="0"/>
              <a:t>What will we learn from this course?</a:t>
            </a:r>
          </a:p>
          <a:p>
            <a:pPr>
              <a:lnSpc>
                <a:spcPct val="200000"/>
              </a:lnSpc>
            </a:pPr>
            <a:r>
              <a:rPr lang="en-US" altLang="zh-CN" sz="2400" dirty="0">
                <a:solidFill>
                  <a:srgbClr val="C00000"/>
                </a:solidFill>
                <a:latin typeface="Arial" charset="0"/>
                <a:cs typeface="Arial" charset="0"/>
              </a:rPr>
              <a:t>How we manage this course?</a:t>
            </a:r>
            <a:endParaRPr lang="en-US" altLang="zh-CN" dirty="0">
              <a:solidFill>
                <a:srgbClr val="C00000"/>
              </a:solidFill>
              <a:latin typeface="Arial" charset="0"/>
              <a:cs typeface="Arial" charset="0"/>
            </a:endParaRPr>
          </a:p>
          <a:p>
            <a:pPr>
              <a:lnSpc>
                <a:spcPct val="150000"/>
              </a:lnSpc>
            </a:pPr>
            <a:endParaRPr lang="zh-CN" altLang="en-US" dirty="0"/>
          </a:p>
        </p:txBody>
      </p:sp>
    </p:spTree>
    <p:extLst>
      <p:ext uri="{BB962C8B-B14F-4D97-AF65-F5344CB8AC3E}">
        <p14:creationId xmlns:p14="http://schemas.microsoft.com/office/powerpoint/2010/main" val="1154367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Course info</a:t>
            </a:r>
            <a:endParaRPr lang="en-US" altLang="en-US" dirty="0">
              <a:latin typeface="Arial" charset="0"/>
              <a:cs typeface="Arial" charset="0"/>
            </a:endParaRPr>
          </a:p>
        </p:txBody>
      </p:sp>
      <p:sp>
        <p:nvSpPr>
          <p:cNvPr id="6147" name="Rectangle 3"/>
          <p:cNvSpPr>
            <a:spLocks noGrp="1" noChangeArrowheads="1"/>
          </p:cNvSpPr>
          <p:nvPr>
            <p:ph type="body" idx="1"/>
          </p:nvPr>
        </p:nvSpPr>
        <p:spPr/>
        <p:txBody>
          <a:bodyPr>
            <a:normAutofit/>
          </a:bodyPr>
          <a:lstStyle/>
          <a:p>
            <a:pPr algn="just">
              <a:lnSpc>
                <a:spcPct val="170000"/>
              </a:lnSpc>
              <a:spcBef>
                <a:spcPts val="0"/>
              </a:spcBef>
              <a:spcAft>
                <a:spcPts val="0"/>
              </a:spcAft>
              <a:buFont typeface="Arial" panose="020B0604020202020204" pitchFamily="34" charset="0"/>
              <a:buChar char="•"/>
            </a:pPr>
            <a:r>
              <a:rPr lang="en-US" altLang="zh-CN" sz="2400" b="1" dirty="0"/>
              <a:t>Instructors</a:t>
            </a:r>
          </a:p>
          <a:p>
            <a:pPr lvl="1">
              <a:lnSpc>
                <a:spcPct val="170000"/>
              </a:lnSpc>
              <a:spcBef>
                <a:spcPts val="0"/>
              </a:spcBef>
              <a:spcAft>
                <a:spcPts val="0"/>
              </a:spcAft>
              <a:buFont typeface="Wingdings" panose="05000000000000000000" pitchFamily="2" charset="2"/>
              <a:buChar char="p"/>
            </a:pPr>
            <a:r>
              <a:rPr lang="en-US" altLang="zh-CN" sz="2000" dirty="0" err="1"/>
              <a:t>Yuyao</a:t>
            </a:r>
            <a:r>
              <a:rPr lang="en-US" altLang="zh-CN" sz="2000" dirty="0"/>
              <a:t> Zhang </a:t>
            </a:r>
            <a:r>
              <a:rPr lang="en-US" altLang="zh-CN" sz="2000" dirty="0">
                <a:hlinkClick r:id="rId3"/>
              </a:rPr>
              <a:t>zhangyy8@shanghaitech.edu.cn</a:t>
            </a:r>
            <a:r>
              <a:rPr lang="en-US" altLang="zh-CN" sz="2000" dirty="0"/>
              <a:t> SIST 3-420</a:t>
            </a:r>
            <a:endParaRPr lang="pt-BR" altLang="zh-CN" sz="2000" dirty="0"/>
          </a:p>
          <a:p>
            <a:pPr lvl="1">
              <a:lnSpc>
                <a:spcPct val="170000"/>
              </a:lnSpc>
              <a:spcBef>
                <a:spcPts val="0"/>
              </a:spcBef>
              <a:spcAft>
                <a:spcPts val="0"/>
              </a:spcAft>
              <a:buFont typeface="Wingdings" panose="05000000000000000000" pitchFamily="2" charset="2"/>
              <a:buChar char="p"/>
            </a:pPr>
            <a:r>
              <a:rPr lang="pt-BR" altLang="zh-CN" sz="2000" dirty="0"/>
              <a:t>Dengji Zhao </a:t>
            </a:r>
            <a:r>
              <a:rPr lang="pt-BR" altLang="zh-CN" sz="2000" dirty="0">
                <a:hlinkClick r:id="rId4"/>
              </a:rPr>
              <a:t>zhaodj@shanghaitech.edu.cn</a:t>
            </a:r>
            <a:r>
              <a:rPr lang="pt-BR" altLang="zh-CN" sz="2000" dirty="0"/>
              <a:t> SIST 1A-304E</a:t>
            </a:r>
          </a:p>
          <a:p>
            <a:pPr lvl="1">
              <a:lnSpc>
                <a:spcPct val="170000"/>
              </a:lnSpc>
              <a:spcBef>
                <a:spcPts val="0"/>
              </a:spcBef>
              <a:spcAft>
                <a:spcPts val="0"/>
              </a:spcAft>
              <a:buFont typeface="Wingdings" panose="05000000000000000000" pitchFamily="2" charset="2"/>
              <a:buChar char="p"/>
            </a:pPr>
            <a:r>
              <a:rPr lang="en-US" altLang="zh-CN" sz="2000" dirty="0"/>
              <a:t>Xin Liu </a:t>
            </a:r>
            <a:r>
              <a:rPr lang="en-US" altLang="zh-CN" sz="2000" u="sng" dirty="0">
                <a:solidFill>
                  <a:srgbClr val="0000FF"/>
                </a:solidFill>
              </a:rPr>
              <a:t>liuxin7@shanghaitech.edu.cn </a:t>
            </a:r>
            <a:r>
              <a:rPr lang="en-US" altLang="zh-CN" sz="2000" dirty="0"/>
              <a:t>SIST 2-302</a:t>
            </a:r>
            <a:r>
              <a:rPr lang="nn-NO" altLang="zh-CN" sz="2000" dirty="0"/>
              <a:t>H</a:t>
            </a:r>
          </a:p>
          <a:p>
            <a:pPr lvl="1">
              <a:lnSpc>
                <a:spcPct val="170000"/>
              </a:lnSpc>
              <a:spcBef>
                <a:spcPts val="0"/>
              </a:spcBef>
              <a:spcAft>
                <a:spcPts val="0"/>
              </a:spcAft>
              <a:buFont typeface="Wingdings" panose="05000000000000000000" pitchFamily="2" charset="2"/>
              <a:buChar char="p"/>
            </a:pPr>
            <a:r>
              <a:rPr lang="en-US" altLang="zh-CN" sz="2000" dirty="0"/>
              <a:t>Hao </a:t>
            </a:r>
            <a:r>
              <a:rPr lang="en-US" altLang="zh-CN" sz="2000" dirty="0" err="1"/>
              <a:t>Geng</a:t>
            </a:r>
            <a:r>
              <a:rPr lang="en-US" altLang="zh-CN" sz="2000" dirty="0"/>
              <a:t> </a:t>
            </a:r>
            <a:r>
              <a:rPr lang="en-US" altLang="zh-CN" sz="2000" u="sng" dirty="0" err="1">
                <a:solidFill>
                  <a:srgbClr val="0000FF"/>
                </a:solidFill>
              </a:rPr>
              <a:t>genghao@shanghaitech.edu.cn</a:t>
            </a:r>
            <a:r>
              <a:rPr lang="en-US" altLang="zh-CN" sz="2000" u="sng" dirty="0">
                <a:solidFill>
                  <a:srgbClr val="0000FF"/>
                </a:solidFill>
              </a:rPr>
              <a:t> </a:t>
            </a:r>
            <a:r>
              <a:rPr lang="en-US" altLang="zh-CN" sz="2000" dirty="0"/>
              <a:t>SIST 3-332</a:t>
            </a:r>
            <a:endParaRPr lang="en-US" altLang="zh-CN" sz="2000" u="sng" dirty="0"/>
          </a:p>
        </p:txBody>
      </p:sp>
    </p:spTree>
    <p:extLst>
      <p:ext uri="{BB962C8B-B14F-4D97-AF65-F5344CB8AC3E}">
        <p14:creationId xmlns:p14="http://schemas.microsoft.com/office/powerpoint/2010/main" val="2582028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Course info</a:t>
            </a:r>
            <a:endParaRPr lang="en-US" altLang="en-US" dirty="0">
              <a:latin typeface="Arial" charset="0"/>
              <a:cs typeface="Arial" charset="0"/>
            </a:endParaRPr>
          </a:p>
        </p:txBody>
      </p:sp>
      <p:sp>
        <p:nvSpPr>
          <p:cNvPr id="6147" name="Rectangle 3"/>
          <p:cNvSpPr>
            <a:spLocks noGrp="1" noChangeArrowheads="1"/>
          </p:cNvSpPr>
          <p:nvPr>
            <p:ph type="body" idx="1"/>
          </p:nvPr>
        </p:nvSpPr>
        <p:spPr/>
        <p:txBody>
          <a:bodyPr>
            <a:normAutofit/>
          </a:bodyPr>
          <a:lstStyle/>
          <a:p>
            <a:pPr algn="just">
              <a:lnSpc>
                <a:spcPct val="170000"/>
              </a:lnSpc>
              <a:spcBef>
                <a:spcPts val="0"/>
              </a:spcBef>
              <a:spcAft>
                <a:spcPts val="0"/>
              </a:spcAft>
              <a:buFont typeface="Arial" panose="020B0604020202020204" pitchFamily="34" charset="0"/>
              <a:buChar char="•"/>
            </a:pPr>
            <a:r>
              <a:rPr lang="en-US" altLang="zh-CN" sz="2400" b="1" dirty="0"/>
              <a:t>TAs</a:t>
            </a:r>
            <a:r>
              <a:rPr lang="zh-CN" altLang="en-US" sz="2400" b="1" dirty="0"/>
              <a:t> </a:t>
            </a:r>
            <a:r>
              <a:rPr lang="en-US" altLang="zh-CN" sz="2400" b="1" dirty="0"/>
              <a:t>(</a:t>
            </a:r>
            <a:r>
              <a:rPr lang="en-US" altLang="zh-CN" sz="2200" dirty="0"/>
              <a:t>13 TAs )</a:t>
            </a:r>
          </a:p>
          <a:p>
            <a:pPr lvl="1" algn="just">
              <a:lnSpc>
                <a:spcPct val="170000"/>
              </a:lnSpc>
              <a:spcBef>
                <a:spcPts val="0"/>
              </a:spcBef>
              <a:spcAft>
                <a:spcPts val="0"/>
              </a:spcAft>
              <a:buFont typeface="Wingdings" panose="05000000000000000000" pitchFamily="2" charset="2"/>
              <a:buChar char="p"/>
            </a:pPr>
            <a:r>
              <a:rPr lang="en-US" altLang="en-US" sz="2200" dirty="0">
                <a:latin typeface="Arial" charset="0"/>
                <a:cs typeface="Arial" charset="0"/>
              </a:rPr>
              <a:t>Piazza</a:t>
            </a:r>
            <a:r>
              <a:rPr lang="zh-CN" altLang="en-US" sz="2200" dirty="0">
                <a:latin typeface="Arial" charset="0"/>
                <a:cs typeface="Arial" charset="0"/>
              </a:rPr>
              <a:t> </a:t>
            </a:r>
            <a:r>
              <a:rPr lang="en-US" altLang="zh-CN" sz="2200" dirty="0">
                <a:latin typeface="Arial" charset="0"/>
                <a:cs typeface="Arial" charset="0"/>
              </a:rPr>
              <a:t>organization</a:t>
            </a:r>
            <a:r>
              <a:rPr lang="zh-CN" altLang="en-US" sz="2200" dirty="0">
                <a:latin typeface="Arial" charset="0"/>
                <a:cs typeface="Arial" charset="0"/>
              </a:rPr>
              <a:t> </a:t>
            </a:r>
            <a:r>
              <a:rPr lang="en-US" altLang="zh-CN" sz="2200" dirty="0">
                <a:latin typeface="Arial" charset="0"/>
                <a:cs typeface="Arial" charset="0"/>
              </a:rPr>
              <a:t>group</a:t>
            </a:r>
            <a:r>
              <a:rPr lang="en-US" altLang="en-US" sz="2200" dirty="0">
                <a:latin typeface="Arial" charset="0"/>
                <a:cs typeface="Arial" charset="0"/>
              </a:rPr>
              <a:t>: </a:t>
            </a:r>
            <a:r>
              <a:rPr lang="en-US" altLang="en-US" sz="2200" dirty="0" err="1">
                <a:latin typeface="Arial" charset="0"/>
                <a:cs typeface="Arial" charset="0"/>
              </a:rPr>
              <a:t>Yucen</a:t>
            </a:r>
            <a:r>
              <a:rPr lang="en-US" altLang="en-US" sz="2200" dirty="0">
                <a:latin typeface="Arial" charset="0"/>
                <a:cs typeface="Arial" charset="0"/>
              </a:rPr>
              <a:t> Peng, Zhongxiao</a:t>
            </a:r>
            <a:r>
              <a:rPr lang="zh-CN" altLang="en-US" sz="2200" dirty="0">
                <a:latin typeface="Arial" charset="0"/>
                <a:cs typeface="Arial" charset="0"/>
              </a:rPr>
              <a:t> </a:t>
            </a:r>
            <a:r>
              <a:rPr lang="en-US" altLang="zh-CN" sz="2200" dirty="0">
                <a:latin typeface="Arial" charset="0"/>
                <a:cs typeface="Arial" charset="0"/>
              </a:rPr>
              <a:t>Cong</a:t>
            </a:r>
          </a:p>
          <a:p>
            <a:pPr lvl="1" algn="just">
              <a:lnSpc>
                <a:spcPct val="170000"/>
              </a:lnSpc>
              <a:spcBef>
                <a:spcPts val="0"/>
              </a:spcBef>
              <a:spcAft>
                <a:spcPts val="0"/>
              </a:spcAft>
              <a:buFont typeface="Wingdings" panose="05000000000000000000" pitchFamily="2" charset="2"/>
              <a:buChar char="p"/>
            </a:pPr>
            <a:r>
              <a:rPr lang="en-US" altLang="en-US" sz="2200" dirty="0">
                <a:latin typeface="Arial" charset="0"/>
                <a:cs typeface="Arial" charset="0"/>
              </a:rPr>
              <a:t>Quiz</a:t>
            </a:r>
            <a:r>
              <a:rPr lang="zh-CN" altLang="en-US" sz="2200" dirty="0">
                <a:latin typeface="Arial" charset="0"/>
                <a:cs typeface="Arial" charset="0"/>
              </a:rPr>
              <a:t> </a:t>
            </a:r>
            <a:r>
              <a:rPr lang="en-US" altLang="zh-CN" sz="2200" dirty="0">
                <a:latin typeface="Arial" charset="0"/>
                <a:cs typeface="Arial" charset="0"/>
              </a:rPr>
              <a:t>and</a:t>
            </a:r>
            <a:r>
              <a:rPr lang="zh-CN" altLang="en-US" sz="2200" dirty="0">
                <a:latin typeface="Arial" charset="0"/>
                <a:cs typeface="Arial" charset="0"/>
              </a:rPr>
              <a:t> </a:t>
            </a:r>
            <a:r>
              <a:rPr lang="en-US" altLang="zh-CN" sz="2200" dirty="0">
                <a:latin typeface="Arial" charset="0"/>
                <a:cs typeface="Arial" charset="0"/>
              </a:rPr>
              <a:t>homework</a:t>
            </a:r>
            <a:r>
              <a:rPr lang="zh-CN" altLang="en-US" sz="2200" dirty="0">
                <a:latin typeface="Arial" charset="0"/>
                <a:cs typeface="Arial" charset="0"/>
              </a:rPr>
              <a:t> </a:t>
            </a:r>
            <a:r>
              <a:rPr lang="en-US" altLang="zh-CN" sz="2200" dirty="0">
                <a:latin typeface="Arial" charset="0"/>
                <a:cs typeface="Arial" charset="0"/>
              </a:rPr>
              <a:t>group:</a:t>
            </a:r>
            <a:r>
              <a:rPr lang="zh-CN" altLang="en-US" sz="2200" dirty="0">
                <a:latin typeface="Arial" charset="0"/>
                <a:cs typeface="Arial" charset="0"/>
              </a:rPr>
              <a:t> </a:t>
            </a:r>
            <a:r>
              <a:rPr lang="en-US" altLang="zh-CN" sz="2200" dirty="0" err="1">
                <a:latin typeface="Arial" charset="0"/>
                <a:cs typeface="Arial" charset="0"/>
              </a:rPr>
              <a:t>Yihang</a:t>
            </a:r>
            <a:r>
              <a:rPr lang="zh-CN" altLang="en-US" sz="2200" dirty="0">
                <a:latin typeface="Arial" charset="0"/>
                <a:cs typeface="Arial" charset="0"/>
              </a:rPr>
              <a:t> </a:t>
            </a:r>
            <a:r>
              <a:rPr lang="en-US" altLang="zh-CN" sz="2200" dirty="0">
                <a:latin typeface="Arial" charset="0"/>
                <a:cs typeface="Arial" charset="0"/>
              </a:rPr>
              <a:t>Lian,</a:t>
            </a:r>
            <a:r>
              <a:rPr lang="zh-CN" altLang="en-US" sz="2200" dirty="0">
                <a:latin typeface="Arial" charset="0"/>
                <a:cs typeface="Arial" charset="0"/>
              </a:rPr>
              <a:t> </a:t>
            </a:r>
            <a:r>
              <a:rPr lang="en-US" altLang="zh-CN" sz="2200" dirty="0" err="1">
                <a:latin typeface="Arial" charset="0"/>
                <a:cs typeface="Arial" charset="0"/>
              </a:rPr>
              <a:t>Huizhe</a:t>
            </a:r>
            <a:r>
              <a:rPr lang="en-US" altLang="en-US" sz="2200" dirty="0">
                <a:latin typeface="Arial" charset="0"/>
                <a:cs typeface="Arial" charset="0"/>
              </a:rPr>
              <a:t> </a:t>
            </a:r>
            <a:r>
              <a:rPr lang="en-US" altLang="zh-CN" sz="2200" dirty="0" err="1">
                <a:latin typeface="Arial" charset="0"/>
                <a:cs typeface="Arial" charset="0"/>
              </a:rPr>
              <a:t>Su</a:t>
            </a:r>
            <a:r>
              <a:rPr lang="en-US" altLang="zh-CN" sz="2200" dirty="0">
                <a:latin typeface="Arial" charset="0"/>
                <a:cs typeface="Arial" charset="0"/>
              </a:rPr>
              <a:t>,</a:t>
            </a:r>
            <a:r>
              <a:rPr lang="zh-CN" altLang="en-US" sz="2200" dirty="0">
                <a:latin typeface="Arial" charset="0"/>
                <a:cs typeface="Arial" charset="0"/>
              </a:rPr>
              <a:t> </a:t>
            </a:r>
            <a:r>
              <a:rPr lang="en-US" altLang="zh-CN" sz="2200" dirty="0" err="1">
                <a:latin typeface="Arial" charset="0"/>
                <a:cs typeface="Arial" charset="0"/>
              </a:rPr>
              <a:t>Ke</a:t>
            </a:r>
            <a:r>
              <a:rPr lang="zh-CN" altLang="en-US" sz="2200" dirty="0">
                <a:latin typeface="Arial" charset="0"/>
                <a:cs typeface="Arial" charset="0"/>
              </a:rPr>
              <a:t> </a:t>
            </a:r>
            <a:r>
              <a:rPr lang="en-US" altLang="zh-CN" sz="2200" dirty="0">
                <a:latin typeface="Arial" charset="0"/>
                <a:cs typeface="Arial" charset="0"/>
              </a:rPr>
              <a:t>Gong</a:t>
            </a:r>
          </a:p>
          <a:p>
            <a:pPr lvl="1" algn="just">
              <a:lnSpc>
                <a:spcPct val="170000"/>
              </a:lnSpc>
              <a:spcBef>
                <a:spcPts val="0"/>
              </a:spcBef>
              <a:spcAft>
                <a:spcPts val="0"/>
              </a:spcAft>
              <a:buFont typeface="Wingdings" panose="05000000000000000000" pitchFamily="2" charset="2"/>
              <a:buChar char="p"/>
            </a:pPr>
            <a:r>
              <a:rPr lang="en-US" altLang="zh-CN" sz="2200" dirty="0">
                <a:latin typeface="Arial" charset="0"/>
                <a:cs typeface="Arial" charset="0"/>
              </a:rPr>
              <a:t>Program</a:t>
            </a:r>
            <a:r>
              <a:rPr lang="zh-CN" altLang="en-US" sz="2200" dirty="0">
                <a:latin typeface="Arial" charset="0"/>
                <a:cs typeface="Arial" charset="0"/>
              </a:rPr>
              <a:t> </a:t>
            </a:r>
            <a:r>
              <a:rPr lang="en-US" altLang="zh-CN" sz="2200" dirty="0">
                <a:latin typeface="Arial" charset="0"/>
                <a:cs typeface="Arial" charset="0"/>
              </a:rPr>
              <a:t>assignment</a:t>
            </a:r>
            <a:r>
              <a:rPr lang="zh-CN" altLang="en-US" sz="2200" dirty="0">
                <a:latin typeface="Arial" charset="0"/>
                <a:cs typeface="Arial" charset="0"/>
              </a:rPr>
              <a:t> </a:t>
            </a:r>
            <a:r>
              <a:rPr lang="en-US" altLang="zh-CN" sz="2200" dirty="0">
                <a:latin typeface="Arial" charset="0"/>
                <a:cs typeface="Arial" charset="0"/>
              </a:rPr>
              <a:t>group:</a:t>
            </a:r>
            <a:r>
              <a:rPr lang="zh-CN" altLang="en-US" sz="2200" dirty="0">
                <a:latin typeface="Arial" charset="0"/>
                <a:cs typeface="Arial" charset="0"/>
              </a:rPr>
              <a:t> </a:t>
            </a:r>
            <a:r>
              <a:rPr lang="en-US" altLang="zh-CN" sz="2200" dirty="0">
                <a:latin typeface="Arial" charset="0"/>
                <a:cs typeface="Arial" charset="0"/>
              </a:rPr>
              <a:t>Cheng</a:t>
            </a:r>
            <a:r>
              <a:rPr lang="zh-CN" altLang="en-US" sz="2200" dirty="0">
                <a:latin typeface="Arial" charset="0"/>
                <a:cs typeface="Arial" charset="0"/>
              </a:rPr>
              <a:t> </a:t>
            </a:r>
            <a:r>
              <a:rPr lang="en-US" altLang="zh-CN" sz="2200" dirty="0">
                <a:latin typeface="Arial" charset="0"/>
                <a:cs typeface="Arial" charset="0"/>
              </a:rPr>
              <a:t>Peng</a:t>
            </a:r>
          </a:p>
          <a:p>
            <a:pPr lvl="1" algn="just">
              <a:lnSpc>
                <a:spcPct val="170000"/>
              </a:lnSpc>
              <a:spcBef>
                <a:spcPts val="0"/>
              </a:spcBef>
              <a:spcAft>
                <a:spcPts val="0"/>
              </a:spcAft>
              <a:buFont typeface="Wingdings" panose="05000000000000000000" pitchFamily="2" charset="2"/>
              <a:buChar char="p"/>
            </a:pPr>
            <a:r>
              <a:rPr lang="en-US" altLang="zh-CN" sz="2200" dirty="0">
                <a:latin typeface="Arial" charset="0"/>
                <a:cs typeface="Arial" charset="0"/>
              </a:rPr>
              <a:t>Video</a:t>
            </a:r>
            <a:r>
              <a:rPr lang="zh-CN" altLang="en-US" sz="2200" dirty="0">
                <a:latin typeface="Arial" charset="0"/>
                <a:cs typeface="Arial" charset="0"/>
              </a:rPr>
              <a:t> </a:t>
            </a:r>
            <a:r>
              <a:rPr lang="en-US" altLang="zh-CN" sz="2200" dirty="0">
                <a:latin typeface="Arial" charset="0"/>
                <a:cs typeface="Arial" charset="0"/>
              </a:rPr>
              <a:t>group:</a:t>
            </a:r>
            <a:r>
              <a:rPr lang="zh-CN" altLang="en-US" sz="2200" dirty="0">
                <a:latin typeface="Arial" charset="0"/>
                <a:cs typeface="Arial" charset="0"/>
              </a:rPr>
              <a:t> </a:t>
            </a:r>
            <a:r>
              <a:rPr lang="en-US" altLang="zh-CN" sz="2200" dirty="0">
                <a:latin typeface="Arial" charset="0"/>
                <a:cs typeface="Arial" charset="0"/>
              </a:rPr>
              <a:t>Miao</a:t>
            </a:r>
            <a:r>
              <a:rPr lang="zh-CN" altLang="en-US" sz="2200" dirty="0">
                <a:latin typeface="Arial" charset="0"/>
                <a:cs typeface="Arial" charset="0"/>
              </a:rPr>
              <a:t> </a:t>
            </a:r>
            <a:r>
              <a:rPr lang="en-US" altLang="zh-CN" sz="2200" dirty="0">
                <a:latin typeface="Arial" charset="0"/>
                <a:cs typeface="Arial" charset="0"/>
              </a:rPr>
              <a:t>Li,</a:t>
            </a:r>
            <a:r>
              <a:rPr lang="zh-CN" altLang="en-US" sz="2200" dirty="0">
                <a:latin typeface="Arial" charset="0"/>
                <a:cs typeface="Arial" charset="0"/>
              </a:rPr>
              <a:t> </a:t>
            </a:r>
            <a:r>
              <a:rPr lang="en-US" altLang="zh-CN" sz="2200" dirty="0" err="1">
                <a:latin typeface="Arial" charset="0"/>
                <a:cs typeface="Arial" charset="0"/>
              </a:rPr>
              <a:t>Haoxin</a:t>
            </a:r>
            <a:r>
              <a:rPr lang="zh-CN" altLang="en-US" sz="2200" dirty="0">
                <a:latin typeface="Arial" charset="0"/>
                <a:cs typeface="Arial" charset="0"/>
              </a:rPr>
              <a:t> </a:t>
            </a:r>
            <a:r>
              <a:rPr lang="en-US" altLang="zh-CN" sz="2200" dirty="0">
                <a:latin typeface="Arial" charset="0"/>
                <a:cs typeface="Arial" charset="0"/>
              </a:rPr>
              <a:t>Liu,</a:t>
            </a:r>
            <a:r>
              <a:rPr lang="zh-CN" altLang="en-US" sz="2200" dirty="0">
                <a:latin typeface="Arial" charset="0"/>
                <a:cs typeface="Arial" charset="0"/>
              </a:rPr>
              <a:t> </a:t>
            </a:r>
            <a:r>
              <a:rPr lang="en-US" altLang="zh-CN" sz="2200" dirty="0" err="1">
                <a:latin typeface="Arial" charset="0"/>
                <a:cs typeface="Arial" charset="0"/>
              </a:rPr>
              <a:t>Yuhan</a:t>
            </a:r>
            <a:r>
              <a:rPr lang="zh-CN" altLang="en-US" sz="2200" dirty="0">
                <a:latin typeface="Arial" charset="0"/>
                <a:cs typeface="Arial" charset="0"/>
              </a:rPr>
              <a:t> </a:t>
            </a:r>
            <a:r>
              <a:rPr lang="en-US" altLang="zh-CN" sz="2200" dirty="0">
                <a:latin typeface="Arial" charset="0"/>
                <a:cs typeface="Arial" charset="0"/>
              </a:rPr>
              <a:t>Cao</a:t>
            </a:r>
          </a:p>
          <a:p>
            <a:pPr lvl="1" algn="just">
              <a:lnSpc>
                <a:spcPct val="170000"/>
              </a:lnSpc>
              <a:spcBef>
                <a:spcPts val="0"/>
              </a:spcBef>
              <a:spcAft>
                <a:spcPts val="0"/>
              </a:spcAft>
              <a:buFont typeface="Wingdings" panose="05000000000000000000" pitchFamily="2" charset="2"/>
              <a:buChar char="p"/>
            </a:pPr>
            <a:r>
              <a:rPr lang="en-US" sz="2400" dirty="0"/>
              <a:t>Blog</a:t>
            </a:r>
            <a:r>
              <a:rPr lang="zh-CN" altLang="en-US" sz="2400" dirty="0"/>
              <a:t> </a:t>
            </a:r>
            <a:r>
              <a:rPr lang="en-US" altLang="zh-CN" sz="2400" dirty="0"/>
              <a:t>group:</a:t>
            </a:r>
            <a:r>
              <a:rPr lang="zh-CN" altLang="en-US" sz="2400" dirty="0"/>
              <a:t> </a:t>
            </a:r>
            <a:r>
              <a:rPr lang="en-US" altLang="zh-CN" sz="2400" dirty="0" err="1"/>
              <a:t>Jintian</a:t>
            </a:r>
            <a:r>
              <a:rPr lang="zh-CN" altLang="en-US" sz="2400" dirty="0"/>
              <a:t> </a:t>
            </a:r>
            <a:r>
              <a:rPr lang="en-US" altLang="zh-CN" sz="2400" dirty="0"/>
              <a:t>Hu,</a:t>
            </a:r>
            <a:r>
              <a:rPr lang="zh-CN" altLang="en-US" sz="2400" dirty="0"/>
              <a:t> </a:t>
            </a:r>
            <a:r>
              <a:rPr lang="en-US" altLang="zh-CN" sz="2400" dirty="0" err="1"/>
              <a:t>Wenchao</a:t>
            </a:r>
            <a:r>
              <a:rPr lang="zh-CN" altLang="en-US" sz="2400" dirty="0"/>
              <a:t> </a:t>
            </a:r>
            <a:r>
              <a:rPr lang="en-US" altLang="zh-CN" sz="2400" dirty="0"/>
              <a:t>Li,</a:t>
            </a:r>
            <a:r>
              <a:rPr lang="zh-CN" altLang="en-US" sz="2400" dirty="0"/>
              <a:t> </a:t>
            </a:r>
            <a:r>
              <a:rPr lang="en-US" altLang="zh-CN" sz="2400" dirty="0"/>
              <a:t>Kai</a:t>
            </a:r>
            <a:r>
              <a:rPr lang="zh-CN" altLang="en-US" sz="2400" dirty="0"/>
              <a:t> </a:t>
            </a:r>
            <a:r>
              <a:rPr lang="en-US" altLang="zh-CN" sz="2400" dirty="0"/>
              <a:t>He,</a:t>
            </a:r>
            <a:r>
              <a:rPr lang="zh-CN" altLang="en-US" sz="2400" dirty="0"/>
              <a:t> </a:t>
            </a:r>
            <a:r>
              <a:rPr lang="en-US" altLang="zh-CN" sz="2400" dirty="0"/>
              <a:t>Ye</a:t>
            </a:r>
            <a:r>
              <a:rPr lang="zh-CN" altLang="en-US" sz="2400" dirty="0"/>
              <a:t> </a:t>
            </a:r>
            <a:r>
              <a:rPr lang="en-US" altLang="zh-CN" sz="2400" dirty="0"/>
              <a:t>Tian</a:t>
            </a:r>
            <a:endParaRPr lang="en-US" altLang="en-US" sz="2200" dirty="0">
              <a:latin typeface="Arial" charset="0"/>
              <a:cs typeface="Arial" charset="0"/>
            </a:endParaRPr>
          </a:p>
        </p:txBody>
      </p:sp>
    </p:spTree>
    <p:extLst>
      <p:ext uri="{BB962C8B-B14F-4D97-AF65-F5344CB8AC3E}">
        <p14:creationId xmlns:p14="http://schemas.microsoft.com/office/powerpoint/2010/main" val="1887745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Course info</a:t>
            </a:r>
            <a:endParaRPr lang="en-US" altLang="en-US" dirty="0">
              <a:latin typeface="Arial" charset="0"/>
              <a:cs typeface="Arial" charset="0"/>
            </a:endParaRPr>
          </a:p>
        </p:txBody>
      </p:sp>
      <p:sp>
        <p:nvSpPr>
          <p:cNvPr id="6147" name="Rectangle 3"/>
          <p:cNvSpPr>
            <a:spLocks noGrp="1" noChangeArrowheads="1"/>
          </p:cNvSpPr>
          <p:nvPr>
            <p:ph type="body" idx="1"/>
          </p:nvPr>
        </p:nvSpPr>
        <p:spPr>
          <a:xfrm>
            <a:off x="440161" y="1340768"/>
            <a:ext cx="8229600" cy="4525963"/>
          </a:xfrm>
        </p:spPr>
        <p:txBody>
          <a:bodyPr>
            <a:noAutofit/>
          </a:bodyPr>
          <a:lstStyle/>
          <a:p>
            <a:pPr algn="just">
              <a:lnSpc>
                <a:spcPct val="130000"/>
              </a:lnSpc>
              <a:spcBef>
                <a:spcPts val="600"/>
              </a:spcBef>
              <a:spcAft>
                <a:spcPts val="0"/>
              </a:spcAft>
              <a:buFont typeface="Arial" panose="020B0604020202020204" pitchFamily="34" charset="0"/>
              <a:buChar char="•"/>
            </a:pPr>
            <a:r>
              <a:rPr lang="en-US" altLang="zh-CN" b="1" dirty="0"/>
              <a:t>Classes </a:t>
            </a:r>
          </a:p>
          <a:p>
            <a:pPr lvl="1" algn="just">
              <a:lnSpc>
                <a:spcPct val="130000"/>
              </a:lnSpc>
              <a:spcBef>
                <a:spcPts val="600"/>
              </a:spcBef>
              <a:spcAft>
                <a:spcPts val="0"/>
              </a:spcAft>
              <a:buFont typeface="Wingdings" panose="05000000000000000000" pitchFamily="2" charset="2"/>
              <a:buChar char="p"/>
            </a:pPr>
            <a:r>
              <a:rPr lang="en-US" altLang="zh-CN" sz="2000" dirty="0"/>
              <a:t>Mon 8:15-9:55; Wed 8:15-9:55</a:t>
            </a:r>
          </a:p>
          <a:p>
            <a:pPr>
              <a:lnSpc>
                <a:spcPct val="130000"/>
              </a:lnSpc>
              <a:spcBef>
                <a:spcPts val="600"/>
              </a:spcBef>
              <a:spcAft>
                <a:spcPts val="0"/>
              </a:spcAft>
            </a:pPr>
            <a:r>
              <a:rPr lang="en-US" altLang="zh-CN" b="1" dirty="0"/>
              <a:t>Review/Quizzes/Discussions</a:t>
            </a:r>
          </a:p>
          <a:p>
            <a:pPr lvl="1">
              <a:lnSpc>
                <a:spcPct val="130000"/>
              </a:lnSpc>
              <a:spcBef>
                <a:spcPts val="600"/>
              </a:spcBef>
              <a:spcAft>
                <a:spcPts val="0"/>
              </a:spcAft>
              <a:buFont typeface="Wingdings" panose="05000000000000000000" pitchFamily="2" charset="2"/>
              <a:buChar char="p"/>
            </a:pPr>
            <a:r>
              <a:rPr lang="en-US" altLang="zh-CN" sz="2000" dirty="0"/>
              <a:t>Format: 5 groups, about 45 students each (Week 3-16</a:t>
            </a:r>
            <a:r>
              <a:rPr lang="zh-CN" altLang="en-US" sz="2000" dirty="0"/>
              <a:t> </a:t>
            </a:r>
            <a:r>
              <a:rPr lang="en-US" altLang="zh-CN" sz="2000" dirty="0"/>
              <a:t>Weekly)</a:t>
            </a:r>
          </a:p>
          <a:p>
            <a:pPr lvl="1">
              <a:lnSpc>
                <a:spcPct val="130000"/>
              </a:lnSpc>
              <a:spcBef>
                <a:spcPts val="600"/>
              </a:spcBef>
              <a:spcAft>
                <a:spcPts val="0"/>
              </a:spcAft>
              <a:buFont typeface="Wingdings" panose="05000000000000000000" pitchFamily="2" charset="2"/>
              <a:buChar char="p"/>
            </a:pPr>
            <a:r>
              <a:rPr lang="en-US" altLang="zh-CN" sz="2000" dirty="0"/>
              <a:t>Length: 60mins each</a:t>
            </a:r>
            <a:r>
              <a:rPr lang="zh-CN" altLang="en-US" sz="2000" dirty="0"/>
              <a:t> </a:t>
            </a:r>
            <a:r>
              <a:rPr lang="en-US" altLang="zh-CN" sz="2000" dirty="0"/>
              <a:t>time</a:t>
            </a:r>
          </a:p>
          <a:p>
            <a:pPr lvl="1">
              <a:lnSpc>
                <a:spcPct val="130000"/>
              </a:lnSpc>
              <a:spcBef>
                <a:spcPts val="600"/>
              </a:spcBef>
              <a:spcAft>
                <a:spcPts val="0"/>
              </a:spcAft>
              <a:buFont typeface="Wingdings" panose="05000000000000000000" pitchFamily="2" charset="2"/>
              <a:buChar char="p"/>
            </a:pPr>
            <a:r>
              <a:rPr lang="en-US" altLang="zh-CN" sz="2000" dirty="0"/>
              <a:t>Time: TBA</a:t>
            </a:r>
          </a:p>
          <a:p>
            <a:pPr lvl="1">
              <a:lnSpc>
                <a:spcPct val="130000"/>
              </a:lnSpc>
              <a:spcBef>
                <a:spcPts val="600"/>
              </a:spcBef>
              <a:spcAft>
                <a:spcPts val="0"/>
              </a:spcAft>
              <a:buFont typeface="Wingdings" panose="05000000000000000000" pitchFamily="2" charset="2"/>
              <a:buChar char="p"/>
            </a:pPr>
            <a:r>
              <a:rPr lang="en-US" altLang="zh-CN" sz="2000" dirty="0"/>
              <a:t>Location: TBA</a:t>
            </a:r>
          </a:p>
          <a:p>
            <a:pPr lvl="1">
              <a:lnSpc>
                <a:spcPct val="130000"/>
              </a:lnSpc>
              <a:spcBef>
                <a:spcPts val="600"/>
              </a:spcBef>
              <a:spcAft>
                <a:spcPts val="0"/>
              </a:spcAft>
              <a:buFont typeface="Wingdings" panose="05000000000000000000" pitchFamily="2" charset="2"/>
              <a:buChar char="p"/>
            </a:pPr>
            <a:r>
              <a:rPr lang="en-US" altLang="zh-CN" sz="2000" dirty="0"/>
              <a:t>Instructors: all TAs</a:t>
            </a:r>
          </a:p>
          <a:p>
            <a:pPr lvl="1">
              <a:lnSpc>
                <a:spcPct val="130000"/>
              </a:lnSpc>
              <a:spcBef>
                <a:spcPts val="600"/>
              </a:spcBef>
              <a:spcAft>
                <a:spcPts val="0"/>
              </a:spcAft>
              <a:buFont typeface="Wingdings" panose="05000000000000000000" pitchFamily="2" charset="2"/>
              <a:buChar char="p"/>
            </a:pPr>
            <a:r>
              <a:rPr lang="en-US" altLang="zh-CN" sz="2000" dirty="0"/>
              <a:t>Contents: quizzes, and homework solutions</a:t>
            </a:r>
          </a:p>
        </p:txBody>
      </p:sp>
    </p:spTree>
    <p:extLst>
      <p:ext uri="{BB962C8B-B14F-4D97-AF65-F5344CB8AC3E}">
        <p14:creationId xmlns:p14="http://schemas.microsoft.com/office/powerpoint/2010/main" val="20133520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Course info</a:t>
            </a:r>
            <a:endParaRPr lang="en-US" altLang="en-US" dirty="0">
              <a:latin typeface="Arial" charset="0"/>
              <a:cs typeface="Arial" charset="0"/>
            </a:endParaRPr>
          </a:p>
        </p:txBody>
      </p:sp>
      <p:sp>
        <p:nvSpPr>
          <p:cNvPr id="6147" name="Rectangle 3"/>
          <p:cNvSpPr>
            <a:spLocks noGrp="1" noChangeArrowheads="1"/>
          </p:cNvSpPr>
          <p:nvPr>
            <p:ph type="body" idx="1"/>
          </p:nvPr>
        </p:nvSpPr>
        <p:spPr>
          <a:xfrm>
            <a:off x="457200" y="1449458"/>
            <a:ext cx="8507288" cy="4525963"/>
          </a:xfrm>
        </p:spPr>
        <p:txBody>
          <a:bodyPr>
            <a:noAutofit/>
          </a:bodyPr>
          <a:lstStyle/>
          <a:p>
            <a:pPr>
              <a:lnSpc>
                <a:spcPct val="150000"/>
              </a:lnSpc>
            </a:pPr>
            <a:r>
              <a:rPr lang="en-US" altLang="zh-CN" dirty="0"/>
              <a:t>Piazza Course Forum</a:t>
            </a:r>
          </a:p>
          <a:p>
            <a:pPr lvl="1">
              <a:lnSpc>
                <a:spcPct val="150000"/>
              </a:lnSpc>
              <a:buFont typeface="Wingdings" panose="05000000000000000000" pitchFamily="2" charset="2"/>
              <a:buChar char="p"/>
            </a:pPr>
            <a:r>
              <a:rPr lang="en-US" dirty="0" err="1"/>
              <a:t>piazza.com</a:t>
            </a:r>
            <a:r>
              <a:rPr lang="en-US" dirty="0"/>
              <a:t>/</a:t>
            </a:r>
            <a:r>
              <a:rPr lang="en-US" dirty="0" err="1"/>
              <a:t>shanghaitech.edu.cn</a:t>
            </a:r>
            <a:r>
              <a:rPr lang="en-US" dirty="0"/>
              <a:t>/fall202</a:t>
            </a:r>
            <a:r>
              <a:rPr lang="en-US" altLang="zh-CN" dirty="0"/>
              <a:t>2</a:t>
            </a:r>
            <a:r>
              <a:rPr lang="en-US" dirty="0"/>
              <a:t>/cs101  </a:t>
            </a:r>
          </a:p>
          <a:p>
            <a:pPr marL="457200" lvl="1" indent="0">
              <a:lnSpc>
                <a:spcPct val="150000"/>
              </a:lnSpc>
              <a:buNone/>
            </a:pPr>
            <a:r>
              <a:rPr lang="en-US" altLang="zh-CN" dirty="0"/>
              <a:t>     You are encouraged to ask questions and participate in discussions</a:t>
            </a:r>
          </a:p>
          <a:p>
            <a:pPr lvl="1">
              <a:lnSpc>
                <a:spcPct val="150000"/>
              </a:lnSpc>
              <a:buFont typeface="Wingdings" panose="05000000000000000000" pitchFamily="2" charset="2"/>
              <a:buChar char="p"/>
            </a:pPr>
            <a:r>
              <a:rPr lang="en-US" altLang="zh-CN" dirty="0">
                <a:solidFill>
                  <a:srgbClr val="C00000"/>
                </a:solidFill>
              </a:rPr>
              <a:t>Course schedule, slides, office hour etc. are published on the forum</a:t>
            </a:r>
          </a:p>
          <a:p>
            <a:pPr lvl="1">
              <a:lnSpc>
                <a:spcPct val="150000"/>
              </a:lnSpc>
              <a:buFont typeface="Wingdings" panose="05000000000000000000" pitchFamily="2" charset="2"/>
              <a:buChar char="p"/>
            </a:pPr>
            <a:r>
              <a:rPr lang="en-US" altLang="zh-CN" dirty="0"/>
              <a:t>Invitation has been sent to your </a:t>
            </a:r>
            <a:r>
              <a:rPr lang="en-US" altLang="zh-CN" dirty="0" err="1"/>
              <a:t>ShanghaiTech</a:t>
            </a:r>
            <a:r>
              <a:rPr lang="en-US" altLang="zh-CN" dirty="0"/>
              <a:t> email (</a:t>
            </a:r>
            <a:r>
              <a:rPr lang="en-US" altLang="zh-CN" dirty="0">
                <a:solidFill>
                  <a:srgbClr val="C00000"/>
                </a:solidFill>
              </a:rPr>
              <a:t>haven’t received it?)</a:t>
            </a:r>
          </a:p>
          <a:p>
            <a:pPr>
              <a:lnSpc>
                <a:spcPct val="150000"/>
              </a:lnSpc>
            </a:pPr>
            <a:r>
              <a:rPr lang="en-US" altLang="zh-CN" dirty="0"/>
              <a:t>Office Hours</a:t>
            </a:r>
          </a:p>
          <a:p>
            <a:pPr lvl="1">
              <a:lnSpc>
                <a:spcPct val="150000"/>
              </a:lnSpc>
              <a:buFont typeface="Wingdings" panose="05000000000000000000" pitchFamily="2" charset="2"/>
              <a:buChar char="p"/>
            </a:pPr>
            <a:r>
              <a:rPr lang="en-US" altLang="zh-CN" dirty="0"/>
              <a:t>Location and Time: see course forum</a:t>
            </a:r>
            <a:endParaRPr lang="en-US" altLang="zh-CN" dirty="0">
              <a:latin typeface="Arial" charset="0"/>
              <a:cs typeface="Arial" charset="0"/>
            </a:endParaRPr>
          </a:p>
          <a:p>
            <a:pPr>
              <a:lnSpc>
                <a:spcPct val="150000"/>
              </a:lnSpc>
            </a:pPr>
            <a:r>
              <a:rPr lang="en-US" altLang="zh-CN" dirty="0"/>
              <a:t>Homework</a:t>
            </a:r>
          </a:p>
          <a:p>
            <a:pPr lvl="1">
              <a:lnSpc>
                <a:spcPct val="150000"/>
              </a:lnSpc>
              <a:buFont typeface="Wingdings" panose="05000000000000000000" pitchFamily="2" charset="2"/>
              <a:buChar char="p"/>
            </a:pPr>
            <a:r>
              <a:rPr lang="en-US" altLang="en-US" dirty="0"/>
              <a:t>Submit to </a:t>
            </a:r>
            <a:r>
              <a:rPr lang="en-US" altLang="en-US" dirty="0" err="1"/>
              <a:t>gradescope</a:t>
            </a:r>
            <a:r>
              <a:rPr lang="en-US" altLang="en-US" dirty="0"/>
              <a:t> </a:t>
            </a:r>
            <a:r>
              <a:rPr lang="en-US" altLang="zh-CN" dirty="0"/>
              <a:t>: see course forum</a:t>
            </a:r>
            <a:endParaRPr lang="en-US" altLang="zh-CN" dirty="0">
              <a:latin typeface="Arial" charset="0"/>
              <a:cs typeface="Arial" charset="0"/>
            </a:endParaRPr>
          </a:p>
          <a:p>
            <a:pPr marL="457200" lvl="1" indent="0">
              <a:lnSpc>
                <a:spcPct val="150000"/>
              </a:lnSpc>
              <a:buNone/>
            </a:pPr>
            <a:endParaRPr lang="en-US" altLang="zh-CN" dirty="0"/>
          </a:p>
        </p:txBody>
      </p:sp>
    </p:spTree>
    <p:extLst>
      <p:ext uri="{BB962C8B-B14F-4D97-AF65-F5344CB8AC3E}">
        <p14:creationId xmlns:p14="http://schemas.microsoft.com/office/powerpoint/2010/main" val="630053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Course info</a:t>
            </a:r>
            <a:endParaRPr lang="en-US" altLang="en-US" dirty="0">
              <a:latin typeface="Arial" charset="0"/>
              <a:cs typeface="Arial" charset="0"/>
            </a:endParaRPr>
          </a:p>
        </p:txBody>
      </p:sp>
      <p:sp>
        <p:nvSpPr>
          <p:cNvPr id="6147" name="Rectangle 3"/>
          <p:cNvSpPr>
            <a:spLocks noGrp="1" noChangeArrowheads="1"/>
          </p:cNvSpPr>
          <p:nvPr>
            <p:ph type="body" idx="1"/>
          </p:nvPr>
        </p:nvSpPr>
        <p:spPr/>
        <p:txBody>
          <a:bodyPr>
            <a:normAutofit/>
          </a:bodyPr>
          <a:lstStyle/>
          <a:p>
            <a:pPr>
              <a:lnSpc>
                <a:spcPct val="150000"/>
              </a:lnSpc>
            </a:pPr>
            <a:r>
              <a:rPr lang="en-US" altLang="zh-CN" sz="2400" dirty="0"/>
              <a:t>Reference Book</a:t>
            </a:r>
          </a:p>
          <a:p>
            <a:pPr lvl="1" algn="just">
              <a:lnSpc>
                <a:spcPct val="150000"/>
              </a:lnSpc>
              <a:buFont typeface="Wingdings" panose="05000000000000000000" pitchFamily="2" charset="2"/>
              <a:buChar char="p"/>
            </a:pPr>
            <a:r>
              <a:rPr lang="en-US" altLang="zh-CN" sz="2000" dirty="0">
                <a:solidFill>
                  <a:srgbClr val="C00000"/>
                </a:solidFill>
              </a:rPr>
              <a:t>Introduction to Algorithms </a:t>
            </a:r>
            <a:r>
              <a:rPr lang="en-US" altLang="zh-CN" sz="2000" dirty="0"/>
              <a:t>(3rd ed.). </a:t>
            </a:r>
            <a:r>
              <a:rPr lang="en-US" altLang="zh-CN" sz="2000" dirty="0" err="1"/>
              <a:t>Cormen</a:t>
            </a:r>
            <a:r>
              <a:rPr lang="en-US" altLang="zh-CN" sz="2000" dirty="0"/>
              <a:t>, Thomas H., </a:t>
            </a:r>
            <a:r>
              <a:rPr lang="en-US" altLang="zh-CN" sz="2000" dirty="0" err="1"/>
              <a:t>Leiserson</a:t>
            </a:r>
            <a:r>
              <a:rPr lang="en-US" altLang="zh-CN" sz="2000" dirty="0"/>
              <a:t>, Charles E., </a:t>
            </a:r>
            <a:r>
              <a:rPr lang="en-US" altLang="zh-CN" sz="2000" dirty="0" err="1"/>
              <a:t>Rivest</a:t>
            </a:r>
            <a:r>
              <a:rPr lang="en-US" altLang="zh-CN" sz="2000" dirty="0"/>
              <a:t>, Ronald L., Stein, Clifford. MIT Press. ISBN</a:t>
            </a:r>
            <a:r>
              <a:rPr lang="zh-CN" altLang="en-US" sz="2000" dirty="0"/>
              <a:t>，</a:t>
            </a:r>
            <a:r>
              <a:rPr lang="en-US" altLang="zh-CN" sz="2000" dirty="0"/>
              <a:t>9780262033848.</a:t>
            </a:r>
          </a:p>
          <a:p>
            <a:pPr lvl="1" algn="just">
              <a:lnSpc>
                <a:spcPct val="150000"/>
              </a:lnSpc>
              <a:buFont typeface="Wingdings" panose="05000000000000000000" pitchFamily="2" charset="2"/>
              <a:buChar char="p"/>
            </a:pPr>
            <a:r>
              <a:rPr lang="en-US" altLang="zh-CN" sz="2000" dirty="0">
                <a:solidFill>
                  <a:srgbClr val="C00000"/>
                </a:solidFill>
              </a:rPr>
              <a:t>Algorithm design. </a:t>
            </a:r>
            <a:r>
              <a:rPr lang="en-US" altLang="zh-CN" sz="2000" dirty="0"/>
              <a:t>Jon Kleinberg, </a:t>
            </a:r>
            <a:r>
              <a:rPr lang="en-US" altLang="zh-CN" sz="2000" dirty="0" err="1"/>
              <a:t>Éva</a:t>
            </a:r>
            <a:r>
              <a:rPr lang="en-US" altLang="zh-CN" sz="2000" dirty="0"/>
              <a:t> </a:t>
            </a:r>
            <a:r>
              <a:rPr lang="en-US" altLang="zh-CN" sz="2000" dirty="0" err="1"/>
              <a:t>Tardos</a:t>
            </a:r>
            <a:r>
              <a:rPr lang="en-US" altLang="zh-CN" sz="2000" dirty="0"/>
              <a:t>.  Pearson. </a:t>
            </a:r>
            <a:r>
              <a:rPr lang="zh-CN" altLang="zh-CN" sz="2000" dirty="0"/>
              <a:t>ISBN</a:t>
            </a:r>
            <a:r>
              <a:rPr lang="en-US" altLang="zh-CN" sz="2000" dirty="0"/>
              <a:t>,</a:t>
            </a:r>
            <a:r>
              <a:rPr lang="zh-CN" altLang="zh-CN" sz="2000" dirty="0"/>
              <a:t> 978-0321295354</a:t>
            </a:r>
            <a:r>
              <a:rPr lang="en-US" altLang="zh-CN" sz="2000" dirty="0"/>
              <a:t>.</a:t>
            </a:r>
            <a:r>
              <a:rPr lang="zh-CN" altLang="zh-CN" sz="2000" dirty="0"/>
              <a:t> </a:t>
            </a:r>
          </a:p>
          <a:p>
            <a:pPr marL="457200" lvl="1" indent="0">
              <a:lnSpc>
                <a:spcPct val="150000"/>
              </a:lnSpc>
              <a:buNone/>
            </a:pPr>
            <a:endParaRPr lang="en-US" altLang="zh-CN" sz="2000" dirty="0"/>
          </a:p>
          <a:p>
            <a:pPr lvl="1">
              <a:lnSpc>
                <a:spcPct val="150000"/>
              </a:lnSpc>
              <a:buFont typeface="Wingdings" panose="05000000000000000000" pitchFamily="2" charset="2"/>
              <a:buChar char="p"/>
            </a:pPr>
            <a:endParaRPr lang="en-US" altLang="en-US" sz="2400" dirty="0">
              <a:latin typeface="Arial" charset="0"/>
              <a:cs typeface="Arial"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5559" y="4312618"/>
            <a:ext cx="1991241" cy="2280796"/>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9992" y="4312618"/>
            <a:ext cx="2016224" cy="2280796"/>
          </a:xfrm>
          <a:prstGeom prst="rect">
            <a:avLst/>
          </a:prstGeom>
        </p:spPr>
      </p:pic>
    </p:spTree>
    <p:extLst>
      <p:ext uri="{BB962C8B-B14F-4D97-AF65-F5344CB8AC3E}">
        <p14:creationId xmlns:p14="http://schemas.microsoft.com/office/powerpoint/2010/main" val="428212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Definition of Data Structure</a:t>
            </a:r>
            <a:endParaRPr lang="en-US" altLang="en-US" dirty="0">
              <a:latin typeface="Arial" charset="0"/>
              <a:cs typeface="Arial" charset="0"/>
            </a:endParaRPr>
          </a:p>
        </p:txBody>
      </p:sp>
      <p:sp>
        <p:nvSpPr>
          <p:cNvPr id="6147" name="Rectangle 3"/>
          <p:cNvSpPr>
            <a:spLocks noGrp="1" noChangeArrowheads="1"/>
          </p:cNvSpPr>
          <p:nvPr>
            <p:ph type="body" idx="1"/>
          </p:nvPr>
        </p:nvSpPr>
        <p:spPr/>
        <p:txBody>
          <a:bodyPr>
            <a:normAutofit lnSpcReduction="10000"/>
          </a:bodyPr>
          <a:lstStyle/>
          <a:p>
            <a:pPr algn="just">
              <a:lnSpc>
                <a:spcPct val="150000"/>
              </a:lnSpc>
              <a:spcAft>
                <a:spcPts val="1200"/>
              </a:spcAft>
              <a:buFont typeface="Arial" panose="020B0604020202020204" pitchFamily="34" charset="0"/>
              <a:buChar char="•"/>
            </a:pPr>
            <a:r>
              <a:rPr lang="en-US" altLang="en-US" sz="2400" dirty="0">
                <a:latin typeface="Arial" charset="0"/>
                <a:cs typeface="Arial" charset="0"/>
              </a:rPr>
              <a:t>A data structure is a scheme for organizing data in the memory of a computer. </a:t>
            </a:r>
          </a:p>
          <a:p>
            <a:pPr algn="just">
              <a:lnSpc>
                <a:spcPct val="150000"/>
              </a:lnSpc>
              <a:spcAft>
                <a:spcPts val="1200"/>
              </a:spcAft>
              <a:buFont typeface="Arial" panose="020B0604020202020204" pitchFamily="34" charset="0"/>
              <a:buChar char="•"/>
            </a:pPr>
            <a:r>
              <a:rPr lang="en-US" altLang="en-US" sz="2400" dirty="0">
                <a:latin typeface="Arial" charset="0"/>
                <a:cs typeface="Arial" charset="0"/>
              </a:rPr>
              <a:t>The way in which the data is organized affects the performance of an algorithm for different tasks.</a:t>
            </a:r>
          </a:p>
          <a:p>
            <a:pPr algn="just">
              <a:lnSpc>
                <a:spcPct val="150000"/>
              </a:lnSpc>
              <a:spcAft>
                <a:spcPts val="1200"/>
              </a:spcAft>
              <a:buFont typeface="Arial" panose="020B0604020202020204" pitchFamily="34" charset="0"/>
              <a:buChar char="•"/>
            </a:pPr>
            <a:r>
              <a:rPr lang="zh-CN" altLang="en-US" sz="2400" dirty="0">
                <a:latin typeface="Arial" charset="0"/>
                <a:cs typeface="Arial" charset="0"/>
              </a:rPr>
              <a:t>数据结构（</a:t>
            </a:r>
            <a:r>
              <a:rPr lang="en-US" altLang="zh-CN" sz="2400" dirty="0">
                <a:latin typeface="Arial" charset="0"/>
                <a:cs typeface="Arial" charset="0"/>
              </a:rPr>
              <a:t>data structure</a:t>
            </a:r>
            <a:r>
              <a:rPr lang="zh-CN" altLang="en-US" sz="2400" dirty="0">
                <a:latin typeface="Arial" charset="0"/>
                <a:cs typeface="Arial" charset="0"/>
              </a:rPr>
              <a:t>）是计算机中存储、组织数据的方式。通常情况下，精心选择的数据结构可以带来最优效率的算法（</a:t>
            </a:r>
            <a:r>
              <a:rPr lang="en-US" altLang="zh-CN" sz="2400" dirty="0">
                <a:latin typeface="Arial" charset="0"/>
                <a:cs typeface="Arial" charset="0"/>
              </a:rPr>
              <a:t>algorithm</a:t>
            </a:r>
            <a:r>
              <a:rPr lang="zh-CN" altLang="en-US" sz="2400" dirty="0">
                <a:latin typeface="Arial" charset="0"/>
                <a:cs typeface="Arial" charset="0"/>
              </a:rPr>
              <a:t>）。</a:t>
            </a:r>
            <a:endParaRPr lang="en-US" altLang="en-US" sz="2400" dirty="0">
              <a:latin typeface="Arial" charset="0"/>
              <a:cs typeface="Arial" charset="0"/>
            </a:endParaRPr>
          </a:p>
          <a:p>
            <a:pPr>
              <a:lnSpc>
                <a:spcPct val="150000"/>
              </a:lnSpc>
              <a:buFont typeface="Arial" panose="020B0604020202020204" pitchFamily="34" charset="0"/>
              <a:buChar char="•"/>
            </a:pPr>
            <a:endParaRPr lang="en-US" altLang="en-US" dirty="0">
              <a:latin typeface="Arial" charset="0"/>
              <a:cs typeface="Arial" charset="0"/>
            </a:endParaRPr>
          </a:p>
        </p:txBody>
      </p:sp>
    </p:spTree>
    <p:extLst>
      <p:ext uri="{BB962C8B-B14F-4D97-AF65-F5344CB8AC3E}">
        <p14:creationId xmlns:p14="http://schemas.microsoft.com/office/powerpoint/2010/main" val="1964862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67544" y="-99392"/>
            <a:ext cx="8229600" cy="1143000"/>
          </a:xfrm>
        </p:spPr>
        <p:txBody>
          <a:bodyPr/>
          <a:lstStyle/>
          <a:p>
            <a:r>
              <a:rPr lang="en-US" altLang="zh-CN" dirty="0"/>
              <a:t>Course Schedule</a:t>
            </a:r>
            <a:endParaRPr lang="en-US" altLang="en-US" dirty="0">
              <a:latin typeface="Arial" charset="0"/>
              <a:cs typeface="Arial"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2053091990"/>
              </p:ext>
            </p:extLst>
          </p:nvPr>
        </p:nvGraphicFramePr>
        <p:xfrm>
          <a:off x="539552" y="764704"/>
          <a:ext cx="8229601" cy="5918056"/>
        </p:xfrm>
        <a:graphic>
          <a:graphicData uri="http://schemas.openxmlformats.org/drawingml/2006/table">
            <a:tbl>
              <a:tblPr firstRow="1" bandRow="1">
                <a:tableStyleId>{616DA210-FB5B-4158-B5E0-FEB733F419BA}</a:tableStyleId>
              </a:tblPr>
              <a:tblGrid>
                <a:gridCol w="936104">
                  <a:extLst>
                    <a:ext uri="{9D8B030D-6E8A-4147-A177-3AD203B41FA5}">
                      <a16:colId xmlns:a16="http://schemas.microsoft.com/office/drawing/2014/main" val="1302222363"/>
                    </a:ext>
                  </a:extLst>
                </a:gridCol>
                <a:gridCol w="2448272">
                  <a:extLst>
                    <a:ext uri="{9D8B030D-6E8A-4147-A177-3AD203B41FA5}">
                      <a16:colId xmlns:a16="http://schemas.microsoft.com/office/drawing/2014/main" val="702780512"/>
                    </a:ext>
                  </a:extLst>
                </a:gridCol>
                <a:gridCol w="4845225">
                  <a:extLst>
                    <a:ext uri="{9D8B030D-6E8A-4147-A177-3AD203B41FA5}">
                      <a16:colId xmlns:a16="http://schemas.microsoft.com/office/drawing/2014/main" val="2398568462"/>
                    </a:ext>
                  </a:extLst>
                </a:gridCol>
              </a:tblGrid>
              <a:tr h="425816">
                <a:tc>
                  <a:txBody>
                    <a:bodyPr/>
                    <a:lstStyle/>
                    <a:p>
                      <a:r>
                        <a:rPr lang="en-US" altLang="zh-CN" sz="1600" dirty="0"/>
                        <a:t>Week </a:t>
                      </a:r>
                      <a:endParaRPr lang="zh-CN" altLang="en-US" sz="1600" dirty="0"/>
                    </a:p>
                  </a:txBody>
                  <a:tcPr/>
                </a:tc>
                <a:tc>
                  <a:txBody>
                    <a:bodyPr/>
                    <a:lstStyle/>
                    <a:p>
                      <a:r>
                        <a:rPr lang="en-US" altLang="zh-CN" sz="1600" dirty="0"/>
                        <a:t>Date </a:t>
                      </a:r>
                      <a:endParaRPr lang="zh-CN" altLang="en-US" sz="1600" dirty="0"/>
                    </a:p>
                  </a:txBody>
                  <a:tcPr/>
                </a:tc>
                <a:tc>
                  <a:txBody>
                    <a:bodyPr/>
                    <a:lstStyle/>
                    <a:p>
                      <a:r>
                        <a:rPr lang="en-US" altLang="zh-CN" sz="1600" dirty="0"/>
                        <a:t>Content </a:t>
                      </a:r>
                      <a:endParaRPr lang="zh-CN" altLang="en-US" sz="1600" dirty="0"/>
                    </a:p>
                  </a:txBody>
                  <a:tcPr/>
                </a:tc>
                <a:extLst>
                  <a:ext uri="{0D108BD9-81ED-4DB2-BD59-A6C34878D82A}">
                    <a16:rowId xmlns:a16="http://schemas.microsoft.com/office/drawing/2014/main" val="4006089991"/>
                  </a:ext>
                </a:extLst>
              </a:tr>
              <a:tr h="419983">
                <a:tc rowSpan="2">
                  <a:txBody>
                    <a:bodyPr/>
                    <a:lstStyle/>
                    <a:p>
                      <a:pPr algn="l"/>
                      <a:r>
                        <a:rPr lang="en-US" altLang="zh-CN" sz="1600" dirty="0"/>
                        <a:t>1</a:t>
                      </a:r>
                      <a:endParaRPr lang="zh-CN" altLang="en-US" sz="1600" dirty="0"/>
                    </a:p>
                  </a:txBody>
                  <a:tcPr anchor="ctr"/>
                </a:tc>
                <a:tc>
                  <a:txBody>
                    <a:bodyPr/>
                    <a:lstStyle/>
                    <a:p>
                      <a:r>
                        <a:rPr lang="en-US" altLang="zh-CN" sz="1600" dirty="0"/>
                        <a:t>9/05 Mon</a:t>
                      </a:r>
                      <a:endParaRPr lang="zh-CN" altLang="en-US" sz="1600" dirty="0"/>
                    </a:p>
                  </a:txBody>
                  <a:tcPr/>
                </a:tc>
                <a:tc>
                  <a:txBody>
                    <a:bodyPr/>
                    <a:lstStyle/>
                    <a:p>
                      <a:r>
                        <a:rPr lang="en-US" altLang="zh-CN" sz="1600" dirty="0"/>
                        <a:t>Introduction</a:t>
                      </a:r>
                      <a:endParaRPr lang="zh-CN" altLang="en-US" sz="1600" dirty="0"/>
                    </a:p>
                  </a:txBody>
                  <a:tcPr/>
                </a:tc>
                <a:extLst>
                  <a:ext uri="{0D108BD9-81ED-4DB2-BD59-A6C34878D82A}">
                    <a16:rowId xmlns:a16="http://schemas.microsoft.com/office/drawing/2014/main" val="3967520985"/>
                  </a:ext>
                </a:extLst>
              </a:tr>
              <a:tr h="378337">
                <a:tc vMerge="1">
                  <a:txBody>
                    <a:bodyPr/>
                    <a:lstStyle/>
                    <a:p>
                      <a:endParaRPr lang="zh-CN" altLang="en-US"/>
                    </a:p>
                  </a:txBody>
                  <a:tcPr/>
                </a:tc>
                <a:tc>
                  <a:txBody>
                    <a:bodyPr/>
                    <a:lstStyle/>
                    <a:p>
                      <a:r>
                        <a:rPr lang="en-US" altLang="zh-CN" sz="1600" dirty="0"/>
                        <a:t>9/07 Wed</a:t>
                      </a:r>
                      <a:endParaRPr lang="zh-CN" altLang="en-US" sz="1600" dirty="0"/>
                    </a:p>
                  </a:txBody>
                  <a:tcPr/>
                </a:tc>
                <a:tc>
                  <a:txBody>
                    <a:bodyPr/>
                    <a:lstStyle/>
                    <a:p>
                      <a:r>
                        <a:rPr lang="en-US" altLang="zh-CN" sz="1600" b="0" i="0" u="none" strike="noStrike" kern="1200" baseline="0" dirty="0">
                          <a:solidFill>
                            <a:schemeClr val="tx1"/>
                          </a:solidFill>
                          <a:latin typeface="+mn-lt"/>
                          <a:ea typeface="+mn-ea"/>
                          <a:cs typeface="+mn-cs"/>
                        </a:rPr>
                        <a:t>Elementary Data Structures: Array and Lists</a:t>
                      </a:r>
                      <a:endParaRPr lang="zh-CN" altLang="en-US" sz="1600" dirty="0"/>
                    </a:p>
                  </a:txBody>
                  <a:tcPr/>
                </a:tc>
                <a:extLst>
                  <a:ext uri="{0D108BD9-81ED-4DB2-BD59-A6C34878D82A}">
                    <a16:rowId xmlns:a16="http://schemas.microsoft.com/office/drawing/2014/main" val="2800605221"/>
                  </a:ext>
                </a:extLst>
              </a:tr>
              <a:tr h="212908">
                <a:tc rowSpan="2">
                  <a:txBody>
                    <a:bodyPr/>
                    <a:lstStyle/>
                    <a:p>
                      <a:pPr algn="l"/>
                      <a:r>
                        <a:rPr lang="en-US" altLang="zh-CN" sz="1600" dirty="0"/>
                        <a:t>2</a:t>
                      </a:r>
                      <a:endParaRPr lang="zh-CN" altLang="en-US" sz="1600" dirty="0"/>
                    </a:p>
                  </a:txBody>
                  <a:tcPr anchor="ctr"/>
                </a:tc>
                <a:tc>
                  <a:txBody>
                    <a:bodyPr/>
                    <a:lstStyle/>
                    <a:p>
                      <a:pPr marL="0" algn="l" defTabSz="914400" rtl="0" eaLnBrk="1" latinLnBrk="0" hangingPunct="1"/>
                      <a:r>
                        <a:rPr lang="en-US" altLang="zh-CN" sz="1600" kern="1200" dirty="0">
                          <a:solidFill>
                            <a:schemeClr val="tx1"/>
                          </a:solidFill>
                          <a:latin typeface="+mn-lt"/>
                          <a:ea typeface="+mn-ea"/>
                          <a:cs typeface="+mn-cs"/>
                        </a:rPr>
                        <a:t>9/12 Mon</a:t>
                      </a:r>
                      <a:endParaRPr lang="zh-CN" altLang="en-US" sz="160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rPr>
                        <a:t>Mid-Autumn Festival </a:t>
                      </a:r>
                      <a:endParaRPr lang="zh-CN" altLang="en-US" sz="1600" dirty="0">
                        <a:solidFill>
                          <a:schemeClr val="tx1"/>
                        </a:solidFill>
                      </a:endParaRPr>
                    </a:p>
                  </a:txBody>
                  <a:tcPr/>
                </a:tc>
                <a:extLst>
                  <a:ext uri="{0D108BD9-81ED-4DB2-BD59-A6C34878D82A}">
                    <a16:rowId xmlns:a16="http://schemas.microsoft.com/office/drawing/2014/main" val="2972430827"/>
                  </a:ext>
                </a:extLst>
              </a:tr>
              <a:tr h="212908">
                <a:tc vMerge="1">
                  <a:txBody>
                    <a:bodyPr/>
                    <a:lstStyle/>
                    <a:p>
                      <a:endParaRPr lang="zh-CN" altLang="en-US"/>
                    </a:p>
                  </a:txBody>
                  <a:tcPr/>
                </a:tc>
                <a:tc>
                  <a:txBody>
                    <a:bodyPr/>
                    <a:lstStyle/>
                    <a:p>
                      <a:pPr marL="0" algn="l" defTabSz="914400" rtl="0" eaLnBrk="1" latinLnBrk="0" hangingPunct="1"/>
                      <a:r>
                        <a:rPr lang="en-US" altLang="zh-CN" sz="1600" b="0" i="0" u="none" strike="noStrike" kern="1200" baseline="0" dirty="0">
                          <a:solidFill>
                            <a:schemeClr val="tx1"/>
                          </a:solidFill>
                          <a:latin typeface="+mn-lt"/>
                          <a:ea typeface="+mn-ea"/>
                          <a:cs typeface="+mn-cs"/>
                        </a:rPr>
                        <a:t>9/14 </a:t>
                      </a:r>
                      <a:r>
                        <a:rPr lang="en-US" altLang="zh-CN" sz="1600" dirty="0"/>
                        <a:t>Wed</a:t>
                      </a:r>
                      <a:endParaRPr lang="zh-CN" altLang="en-US" sz="1600" b="0" i="0" u="none" strike="noStrike" kern="1200" baseline="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i="0" u="none" strike="noStrike" kern="1200" baseline="0" dirty="0">
                          <a:solidFill>
                            <a:schemeClr val="tx1"/>
                          </a:solidFill>
                          <a:latin typeface="+mn-lt"/>
                          <a:ea typeface="+mn-ea"/>
                          <a:cs typeface="+mn-cs"/>
                        </a:rPr>
                        <a:t>Stack and Queue</a:t>
                      </a:r>
                      <a:endParaRPr lang="zh-CN" altLang="en-US" sz="16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495713109"/>
                  </a:ext>
                </a:extLst>
              </a:tr>
              <a:tr h="212908">
                <a:tc rowSpan="2">
                  <a:txBody>
                    <a:bodyPr/>
                    <a:lstStyle/>
                    <a:p>
                      <a:pPr algn="l"/>
                      <a:r>
                        <a:rPr lang="en-US" altLang="zh-CN" sz="1600" dirty="0"/>
                        <a:t>3</a:t>
                      </a:r>
                      <a:endParaRPr lang="zh-CN" altLang="en-US" sz="1600" dirty="0"/>
                    </a:p>
                  </a:txBody>
                  <a:tcPr anchor="ctr"/>
                </a:tc>
                <a:tc>
                  <a:txBody>
                    <a:bodyPr/>
                    <a:lstStyle/>
                    <a:p>
                      <a:r>
                        <a:rPr lang="en-US" altLang="zh-CN" sz="1600" dirty="0"/>
                        <a:t>9/19 Mon</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Big</a:t>
                      </a:r>
                      <a:r>
                        <a:rPr lang="en-US" altLang="zh-CN" sz="1600" baseline="0" dirty="0"/>
                        <a:t> O/Theta/Omega    </a:t>
                      </a:r>
                      <a:endParaRPr lang="zh-CN" altLang="en-US" sz="16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353499118"/>
                  </a:ext>
                </a:extLst>
              </a:tr>
              <a:tr h="212908">
                <a:tc vMerge="1">
                  <a:txBody>
                    <a:bodyPr/>
                    <a:lstStyle/>
                    <a:p>
                      <a:endParaRPr lang="zh-CN" altLang="en-US"/>
                    </a:p>
                  </a:txBody>
                  <a:tcPr/>
                </a:tc>
                <a:tc>
                  <a:txBody>
                    <a:bodyPr/>
                    <a:lstStyle/>
                    <a:p>
                      <a:r>
                        <a:rPr lang="en-US" altLang="zh-CN" sz="1600" dirty="0"/>
                        <a:t>9/21 Wed</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i="0" u="none" strike="noStrike" kern="1200" baseline="0" dirty="0">
                          <a:solidFill>
                            <a:schemeClr val="tx1"/>
                          </a:solidFill>
                          <a:latin typeface="+mn-lt"/>
                          <a:ea typeface="+mn-ea"/>
                          <a:cs typeface="+mn-cs"/>
                        </a:rPr>
                        <a:t>Hash Table</a:t>
                      </a:r>
                      <a:endParaRPr lang="zh-CN" altLang="en-US" sz="1600" dirty="0"/>
                    </a:p>
                  </a:txBody>
                  <a:tcPr/>
                </a:tc>
                <a:extLst>
                  <a:ext uri="{0D108BD9-81ED-4DB2-BD59-A6C34878D82A}">
                    <a16:rowId xmlns:a16="http://schemas.microsoft.com/office/drawing/2014/main" val="3891330380"/>
                  </a:ext>
                </a:extLst>
              </a:tr>
              <a:tr h="212908">
                <a:tc rowSpan="2">
                  <a:txBody>
                    <a:bodyPr/>
                    <a:lstStyle/>
                    <a:p>
                      <a:pPr algn="l"/>
                      <a:r>
                        <a:rPr lang="en-US" altLang="zh-CN" sz="1600" dirty="0"/>
                        <a:t>4</a:t>
                      </a:r>
                      <a:endParaRPr lang="zh-CN" altLang="en-US" sz="16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9/26 Mon</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Sorting:</a:t>
                      </a:r>
                      <a:r>
                        <a:rPr lang="en-US" altLang="zh-CN" sz="1600" baseline="0" dirty="0"/>
                        <a:t> Insertion, Bubble </a:t>
                      </a:r>
                      <a:endParaRPr lang="zh-CN" altLang="en-US" sz="1600" dirty="0"/>
                    </a:p>
                  </a:txBody>
                  <a:tcPr/>
                </a:tc>
                <a:extLst>
                  <a:ext uri="{0D108BD9-81ED-4DB2-BD59-A6C34878D82A}">
                    <a16:rowId xmlns:a16="http://schemas.microsoft.com/office/drawing/2014/main" val="2670197932"/>
                  </a:ext>
                </a:extLst>
              </a:tr>
              <a:tr h="212908">
                <a:tc vMerge="1">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9/28 Wed</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Sorting: Merge</a:t>
                      </a:r>
                      <a:endParaRPr lang="zh-CN" altLang="en-US" sz="1600" dirty="0"/>
                    </a:p>
                  </a:txBody>
                  <a:tcPr/>
                </a:tc>
                <a:extLst>
                  <a:ext uri="{0D108BD9-81ED-4DB2-BD59-A6C34878D82A}">
                    <a16:rowId xmlns:a16="http://schemas.microsoft.com/office/drawing/2014/main" val="3531804322"/>
                  </a:ext>
                </a:extLst>
              </a:tr>
              <a:tr h="212908">
                <a:tc rowSpan="2">
                  <a:txBody>
                    <a:bodyPr/>
                    <a:lstStyle/>
                    <a:p>
                      <a:pPr algn="l"/>
                      <a:r>
                        <a:rPr lang="en-US" altLang="zh-CN" sz="1600" dirty="0"/>
                        <a:t>5</a:t>
                      </a:r>
                      <a:endParaRPr lang="zh-CN" altLang="en-US" sz="1600" dirty="0"/>
                    </a:p>
                  </a:txBody>
                  <a:tcPr anchor="ctr"/>
                </a:tc>
                <a:tc>
                  <a:txBody>
                    <a:bodyPr/>
                    <a:lstStyle/>
                    <a:p>
                      <a:r>
                        <a:rPr lang="en-US" altLang="zh-CN" sz="1600" dirty="0"/>
                        <a:t>10/03 10/05 Mon Wed</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rPr>
                        <a:t>National Day</a:t>
                      </a:r>
                      <a:endParaRPr lang="zh-CN" altLang="en-US" sz="1600" dirty="0">
                        <a:solidFill>
                          <a:schemeClr val="tx1"/>
                        </a:solidFill>
                      </a:endParaRPr>
                    </a:p>
                  </a:txBody>
                  <a:tcPr/>
                </a:tc>
                <a:extLst>
                  <a:ext uri="{0D108BD9-81ED-4DB2-BD59-A6C34878D82A}">
                    <a16:rowId xmlns:a16="http://schemas.microsoft.com/office/drawing/2014/main" val="1045374688"/>
                  </a:ext>
                </a:extLst>
              </a:tr>
              <a:tr h="212908">
                <a:tc vMerge="1">
                  <a:txBody>
                    <a:bodyPr/>
                    <a:lstStyle/>
                    <a:p>
                      <a:endParaRPr lang="zh-CN"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10/08 Sat</a:t>
                      </a:r>
                      <a:endParaRPr lang="zh-CN"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Sorting: Quick</a:t>
                      </a:r>
                      <a:endParaRPr lang="zh-CN" altLang="en-US" sz="1600" dirty="0"/>
                    </a:p>
                  </a:txBody>
                  <a:tcPr/>
                </a:tc>
                <a:extLst>
                  <a:ext uri="{0D108BD9-81ED-4DB2-BD59-A6C34878D82A}">
                    <a16:rowId xmlns:a16="http://schemas.microsoft.com/office/drawing/2014/main" val="2043911362"/>
                  </a:ext>
                </a:extLst>
              </a:tr>
              <a:tr h="212908">
                <a:tc rowSpan="2">
                  <a:txBody>
                    <a:bodyPr/>
                    <a:lstStyle/>
                    <a:p>
                      <a:pPr algn="l"/>
                      <a:r>
                        <a:rPr lang="en-US" altLang="zh-CN" sz="1600" dirty="0"/>
                        <a:t>6</a:t>
                      </a:r>
                      <a:endParaRPr lang="zh-CN" altLang="en-US" sz="1600" dirty="0"/>
                    </a:p>
                  </a:txBody>
                  <a:tcPr anchor="ctr"/>
                </a:tc>
                <a:tc>
                  <a:txBody>
                    <a:bodyPr/>
                    <a:lstStyle/>
                    <a:p>
                      <a:r>
                        <a:rPr lang="en-US" altLang="zh-CN" sz="1600" dirty="0"/>
                        <a:t>10/10 Mon</a:t>
                      </a:r>
                      <a:endParaRPr lang="zh-CN"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Divide and Conquer</a:t>
                      </a:r>
                    </a:p>
                  </a:txBody>
                  <a:tcPr/>
                </a:tc>
                <a:extLst>
                  <a:ext uri="{0D108BD9-81ED-4DB2-BD59-A6C34878D82A}">
                    <a16:rowId xmlns:a16="http://schemas.microsoft.com/office/drawing/2014/main" val="2660838697"/>
                  </a:ext>
                </a:extLst>
              </a:tr>
              <a:tr h="212908">
                <a:tc vMerge="1">
                  <a:txBody>
                    <a:bodyPr/>
                    <a:lstStyle/>
                    <a:p>
                      <a:endParaRPr lang="zh-CN" altLang="en-US"/>
                    </a:p>
                  </a:txBody>
                  <a:tcPr/>
                </a:tc>
                <a:tc>
                  <a:txBody>
                    <a:bodyPr/>
                    <a:lstStyle/>
                    <a:p>
                      <a:r>
                        <a:rPr lang="en-US" altLang="zh-CN" sz="1600" dirty="0"/>
                        <a:t>10/12 Wed</a:t>
                      </a:r>
                      <a:endParaRPr lang="zh-CN" altLang="en-US" sz="1600" dirty="0"/>
                    </a:p>
                  </a:txBody>
                  <a:tcPr/>
                </a:tc>
                <a:tc>
                  <a:txBody>
                    <a:bodyPr/>
                    <a:lstStyle/>
                    <a:p>
                      <a:r>
                        <a:rPr lang="en-US" altLang="zh-CN" sz="1600" dirty="0"/>
                        <a:t>Trees: Introduction, DFS, BFS</a:t>
                      </a:r>
                      <a:endParaRPr lang="zh-CN" altLang="en-US" sz="1600" dirty="0"/>
                    </a:p>
                  </a:txBody>
                  <a:tcPr/>
                </a:tc>
                <a:extLst>
                  <a:ext uri="{0D108BD9-81ED-4DB2-BD59-A6C34878D82A}">
                    <a16:rowId xmlns:a16="http://schemas.microsoft.com/office/drawing/2014/main" val="3367678899"/>
                  </a:ext>
                </a:extLst>
              </a:tr>
              <a:tr h="212908">
                <a:tc rowSpan="2">
                  <a:txBody>
                    <a:bodyPr/>
                    <a:lstStyle/>
                    <a:p>
                      <a:pPr algn="l"/>
                      <a:r>
                        <a:rPr lang="en-US" altLang="zh-CN" sz="1600" dirty="0"/>
                        <a:t>7</a:t>
                      </a:r>
                      <a:endParaRPr lang="zh-CN" altLang="en-US" sz="1600" dirty="0"/>
                    </a:p>
                  </a:txBody>
                  <a:tcPr anchor="ctr"/>
                </a:tc>
                <a:tc>
                  <a:txBody>
                    <a:bodyPr/>
                    <a:lstStyle/>
                    <a:p>
                      <a:r>
                        <a:rPr lang="en-US" altLang="zh-CN" sz="1600" dirty="0"/>
                        <a:t>10/17 Mon</a:t>
                      </a:r>
                      <a:endParaRPr lang="zh-CN" altLang="en-US" sz="1600" dirty="0"/>
                    </a:p>
                  </a:txBody>
                  <a:tcPr/>
                </a:tc>
                <a:tc>
                  <a:txBody>
                    <a:bodyPr/>
                    <a:lstStyle/>
                    <a:p>
                      <a:r>
                        <a:rPr lang="en-US" altLang="zh-CN" sz="1600" dirty="0"/>
                        <a:t>Binary Trees</a:t>
                      </a:r>
                      <a:endParaRPr lang="zh-CN" altLang="en-US" sz="1600" dirty="0"/>
                    </a:p>
                  </a:txBody>
                  <a:tcPr/>
                </a:tc>
                <a:extLst>
                  <a:ext uri="{0D108BD9-81ED-4DB2-BD59-A6C34878D82A}">
                    <a16:rowId xmlns:a16="http://schemas.microsoft.com/office/drawing/2014/main" val="2407579806"/>
                  </a:ext>
                </a:extLst>
              </a:tr>
              <a:tr h="212908">
                <a:tc vMerge="1">
                  <a:txBody>
                    <a:bodyPr/>
                    <a:lstStyle/>
                    <a:p>
                      <a:endParaRPr lang="zh-CN" altLang="en-US"/>
                    </a:p>
                  </a:txBody>
                  <a:tcPr/>
                </a:tc>
                <a:tc>
                  <a:txBody>
                    <a:bodyPr/>
                    <a:lstStyle/>
                    <a:p>
                      <a:r>
                        <a:rPr lang="en-US" altLang="zh-CN" sz="1600" dirty="0"/>
                        <a:t>10/19 Wed</a:t>
                      </a:r>
                      <a:endParaRPr lang="zh-CN" altLang="en-US" sz="1600" dirty="0"/>
                    </a:p>
                  </a:txBody>
                  <a:tcPr/>
                </a:tc>
                <a:tc>
                  <a:txBody>
                    <a:bodyPr/>
                    <a:lstStyle/>
                    <a:p>
                      <a:r>
                        <a:rPr lang="en-US" altLang="zh-CN" sz="1600" dirty="0"/>
                        <a:t>Heap and Heap Sort</a:t>
                      </a:r>
                      <a:endParaRPr lang="zh-CN" altLang="en-US" sz="1600" dirty="0"/>
                    </a:p>
                  </a:txBody>
                  <a:tcPr/>
                </a:tc>
                <a:extLst>
                  <a:ext uri="{0D108BD9-81ED-4DB2-BD59-A6C34878D82A}">
                    <a16:rowId xmlns:a16="http://schemas.microsoft.com/office/drawing/2014/main" val="4192324055"/>
                  </a:ext>
                </a:extLst>
              </a:tr>
              <a:tr h="212908">
                <a:tc rowSpan="2">
                  <a:txBody>
                    <a:bodyPr/>
                    <a:lstStyle/>
                    <a:p>
                      <a:pPr algn="l"/>
                      <a:r>
                        <a:rPr lang="en-US" altLang="zh-CN" sz="1600" dirty="0"/>
                        <a:t>8</a:t>
                      </a:r>
                      <a:endParaRPr lang="zh-CN" altLang="en-US" sz="1600" dirty="0"/>
                    </a:p>
                  </a:txBody>
                  <a:tcPr anchor="ctr"/>
                </a:tc>
                <a:tc>
                  <a:txBody>
                    <a:bodyPr/>
                    <a:lstStyle/>
                    <a:p>
                      <a:r>
                        <a:rPr lang="en-US" altLang="zh-CN" sz="1600" dirty="0"/>
                        <a:t>10/24 Mon</a:t>
                      </a:r>
                      <a:endParaRPr lang="zh-CN" altLang="en-US" sz="1600" dirty="0"/>
                    </a:p>
                  </a:txBody>
                  <a:tcPr/>
                </a:tc>
                <a:tc>
                  <a:txBody>
                    <a:bodyPr/>
                    <a:lstStyle/>
                    <a:p>
                      <a:r>
                        <a:rPr lang="en-US" altLang="zh-CN" sz="1600" dirty="0"/>
                        <a:t>Binary Search Trees</a:t>
                      </a:r>
                      <a:r>
                        <a:rPr lang="zh-CN" altLang="en-US" sz="1600" dirty="0"/>
                        <a:t> </a:t>
                      </a:r>
                      <a:r>
                        <a:rPr lang="en-US" altLang="zh-CN" sz="1600" dirty="0"/>
                        <a:t>+</a:t>
                      </a:r>
                      <a:r>
                        <a:rPr lang="zh-CN" altLang="en-US" sz="1600" dirty="0"/>
                        <a:t> </a:t>
                      </a:r>
                      <a:r>
                        <a:rPr lang="en-US" altLang="zh-CN" sz="1600" dirty="0"/>
                        <a:t>Huffman</a:t>
                      </a:r>
                      <a:r>
                        <a:rPr lang="zh-CN" altLang="en-US" sz="1600" dirty="0"/>
                        <a:t> </a:t>
                      </a:r>
                      <a:r>
                        <a:rPr lang="en-US" altLang="zh-CN" sz="1600" dirty="0"/>
                        <a:t>Coding</a:t>
                      </a:r>
                      <a:endParaRPr lang="zh-CN" altLang="en-US" sz="1600" dirty="0"/>
                    </a:p>
                  </a:txBody>
                  <a:tcPr/>
                </a:tc>
                <a:extLst>
                  <a:ext uri="{0D108BD9-81ED-4DB2-BD59-A6C34878D82A}">
                    <a16:rowId xmlns:a16="http://schemas.microsoft.com/office/drawing/2014/main" val="1947832912"/>
                  </a:ext>
                </a:extLst>
              </a:tr>
              <a:tr h="212908">
                <a:tc vMerge="1">
                  <a:txBody>
                    <a:bodyPr/>
                    <a:lstStyle/>
                    <a:p>
                      <a:endParaRPr lang="zh-CN" altLang="en-US"/>
                    </a:p>
                  </a:txBody>
                  <a:tcPr/>
                </a:tc>
                <a:tc>
                  <a:txBody>
                    <a:bodyPr/>
                    <a:lstStyle/>
                    <a:p>
                      <a:r>
                        <a:rPr lang="en-US" altLang="zh-CN" sz="1600" dirty="0"/>
                        <a:t>10/26 Wed</a:t>
                      </a:r>
                      <a:endParaRPr lang="zh-CN" altLang="en-US" sz="1600" dirty="0"/>
                    </a:p>
                  </a:txBody>
                  <a:tcPr/>
                </a:tc>
                <a:tc>
                  <a:txBody>
                    <a:bodyPr/>
                    <a:lstStyle/>
                    <a:p>
                      <a:r>
                        <a:rPr lang="en-US" altLang="zh-CN" sz="1600" dirty="0"/>
                        <a:t>Balanced</a:t>
                      </a:r>
                      <a:r>
                        <a:rPr lang="en-US" altLang="zh-CN" sz="1600" baseline="0" dirty="0"/>
                        <a:t> Binary Search Trees: AVL</a:t>
                      </a:r>
                      <a:endParaRPr lang="zh-CN" altLang="en-US" sz="1600" dirty="0"/>
                    </a:p>
                  </a:txBody>
                  <a:tcPr/>
                </a:tc>
                <a:extLst>
                  <a:ext uri="{0D108BD9-81ED-4DB2-BD59-A6C34878D82A}">
                    <a16:rowId xmlns:a16="http://schemas.microsoft.com/office/drawing/2014/main" val="2724196110"/>
                  </a:ext>
                </a:extLst>
              </a:tr>
            </a:tbl>
          </a:graphicData>
        </a:graphic>
      </p:graphicFrame>
    </p:spTree>
    <p:extLst>
      <p:ext uri="{BB962C8B-B14F-4D97-AF65-F5344CB8AC3E}">
        <p14:creationId xmlns:p14="http://schemas.microsoft.com/office/powerpoint/2010/main" val="11625061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67544" y="-99392"/>
            <a:ext cx="8229600" cy="1143000"/>
          </a:xfrm>
        </p:spPr>
        <p:txBody>
          <a:bodyPr/>
          <a:lstStyle/>
          <a:p>
            <a:r>
              <a:rPr lang="en-US" altLang="zh-CN" dirty="0"/>
              <a:t>Course Schedule</a:t>
            </a:r>
            <a:endParaRPr lang="en-US" altLang="en-US" dirty="0">
              <a:latin typeface="Arial" charset="0"/>
              <a:cs typeface="Arial"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2323109107"/>
              </p:ext>
            </p:extLst>
          </p:nvPr>
        </p:nvGraphicFramePr>
        <p:xfrm>
          <a:off x="539552" y="764704"/>
          <a:ext cx="8229601" cy="5918056"/>
        </p:xfrm>
        <a:graphic>
          <a:graphicData uri="http://schemas.openxmlformats.org/drawingml/2006/table">
            <a:tbl>
              <a:tblPr firstRow="1" bandRow="1">
                <a:tableStyleId>{616DA210-FB5B-4158-B5E0-FEB733F419BA}</a:tableStyleId>
              </a:tblPr>
              <a:tblGrid>
                <a:gridCol w="1280922">
                  <a:extLst>
                    <a:ext uri="{9D8B030D-6E8A-4147-A177-3AD203B41FA5}">
                      <a16:colId xmlns:a16="http://schemas.microsoft.com/office/drawing/2014/main" val="1302222363"/>
                    </a:ext>
                  </a:extLst>
                </a:gridCol>
                <a:gridCol w="1643774">
                  <a:extLst>
                    <a:ext uri="{9D8B030D-6E8A-4147-A177-3AD203B41FA5}">
                      <a16:colId xmlns:a16="http://schemas.microsoft.com/office/drawing/2014/main" val="702780512"/>
                    </a:ext>
                  </a:extLst>
                </a:gridCol>
                <a:gridCol w="5304905">
                  <a:extLst>
                    <a:ext uri="{9D8B030D-6E8A-4147-A177-3AD203B41FA5}">
                      <a16:colId xmlns:a16="http://schemas.microsoft.com/office/drawing/2014/main" val="2398568462"/>
                    </a:ext>
                  </a:extLst>
                </a:gridCol>
              </a:tblGrid>
              <a:tr h="425816">
                <a:tc>
                  <a:txBody>
                    <a:bodyPr/>
                    <a:lstStyle/>
                    <a:p>
                      <a:r>
                        <a:rPr lang="en-US" altLang="zh-CN" sz="1600" dirty="0"/>
                        <a:t>Week </a:t>
                      </a:r>
                      <a:endParaRPr lang="zh-CN" altLang="en-US" sz="1600" dirty="0"/>
                    </a:p>
                  </a:txBody>
                  <a:tcPr/>
                </a:tc>
                <a:tc>
                  <a:txBody>
                    <a:bodyPr/>
                    <a:lstStyle/>
                    <a:p>
                      <a:r>
                        <a:rPr lang="en-US" altLang="zh-CN" sz="1600" dirty="0"/>
                        <a:t>Date </a:t>
                      </a:r>
                      <a:endParaRPr lang="zh-CN" altLang="en-US" sz="1600" dirty="0"/>
                    </a:p>
                  </a:txBody>
                  <a:tcPr/>
                </a:tc>
                <a:tc>
                  <a:txBody>
                    <a:bodyPr/>
                    <a:lstStyle/>
                    <a:p>
                      <a:r>
                        <a:rPr lang="en-US" altLang="zh-CN" sz="1600" dirty="0"/>
                        <a:t>Content </a:t>
                      </a:r>
                      <a:endParaRPr lang="zh-CN" altLang="en-US" sz="1600" dirty="0"/>
                    </a:p>
                  </a:txBody>
                  <a:tcPr/>
                </a:tc>
                <a:extLst>
                  <a:ext uri="{0D108BD9-81ED-4DB2-BD59-A6C34878D82A}">
                    <a16:rowId xmlns:a16="http://schemas.microsoft.com/office/drawing/2014/main" val="4006089991"/>
                  </a:ext>
                </a:extLst>
              </a:tr>
              <a:tr h="419983">
                <a:tc rowSpan="2">
                  <a:txBody>
                    <a:bodyPr/>
                    <a:lstStyle/>
                    <a:p>
                      <a:r>
                        <a:rPr lang="en-US" altLang="zh-CN" sz="1600" dirty="0"/>
                        <a:t>9</a:t>
                      </a:r>
                      <a:endParaRPr lang="zh-CN" altLang="en-US" sz="1600" dirty="0"/>
                    </a:p>
                  </a:txBody>
                  <a:tcPr/>
                </a:tc>
                <a:tc>
                  <a:txBody>
                    <a:bodyPr/>
                    <a:lstStyle/>
                    <a:p>
                      <a:r>
                        <a:rPr lang="en-US" altLang="zh-CN" sz="1600" dirty="0"/>
                        <a:t>10/31 Mon</a:t>
                      </a:r>
                      <a:endParaRPr lang="zh-CN" altLang="en-US" sz="1600" dirty="0"/>
                    </a:p>
                  </a:txBody>
                  <a:tcPr/>
                </a:tc>
                <a:tc>
                  <a:txBody>
                    <a:bodyPr/>
                    <a:lstStyle/>
                    <a:p>
                      <a:r>
                        <a:rPr lang="en-US" altLang="zh-CN" sz="1600" dirty="0"/>
                        <a:t>Red-Black</a:t>
                      </a:r>
                      <a:r>
                        <a:rPr lang="zh-CN" altLang="en-US" sz="1600" dirty="0"/>
                        <a:t> </a:t>
                      </a:r>
                      <a:r>
                        <a:rPr lang="en-US" altLang="zh-CN" sz="1600" dirty="0"/>
                        <a:t>Tree</a:t>
                      </a:r>
                      <a:r>
                        <a:rPr lang="zh-CN" altLang="en-US" sz="1600" dirty="0"/>
                        <a:t> </a:t>
                      </a:r>
                      <a:r>
                        <a:rPr lang="en-US" altLang="zh-CN" sz="1600" dirty="0"/>
                        <a:t>+</a:t>
                      </a:r>
                      <a:r>
                        <a:rPr lang="zh-CN" altLang="en-US" sz="1600" dirty="0"/>
                        <a:t> </a:t>
                      </a:r>
                      <a:r>
                        <a:rPr lang="en-US" altLang="zh-CN" sz="1600" dirty="0"/>
                        <a:t>Disjoint sets</a:t>
                      </a:r>
                      <a:r>
                        <a:rPr lang="zh-CN" altLang="en-US" sz="1600" dirty="0"/>
                        <a:t> </a:t>
                      </a:r>
                      <a:r>
                        <a:rPr lang="en-US" altLang="zh-CN" sz="1600" dirty="0"/>
                        <a:t>1</a:t>
                      </a:r>
                      <a:endParaRPr lang="zh-CN" altLang="en-US" sz="1600" dirty="0"/>
                    </a:p>
                  </a:txBody>
                  <a:tcPr/>
                </a:tc>
                <a:extLst>
                  <a:ext uri="{0D108BD9-81ED-4DB2-BD59-A6C34878D82A}">
                    <a16:rowId xmlns:a16="http://schemas.microsoft.com/office/drawing/2014/main" val="3967520985"/>
                  </a:ext>
                </a:extLst>
              </a:tr>
              <a:tr h="378337">
                <a:tc vMerge="1">
                  <a:txBody>
                    <a:bodyPr/>
                    <a:lstStyle/>
                    <a:p>
                      <a:endParaRPr lang="zh-CN" altLang="en-US"/>
                    </a:p>
                  </a:txBody>
                  <a:tcPr/>
                </a:tc>
                <a:tc>
                  <a:txBody>
                    <a:bodyPr/>
                    <a:lstStyle/>
                    <a:p>
                      <a:r>
                        <a:rPr lang="en-US" altLang="zh-CN" sz="1600" dirty="0">
                          <a:solidFill>
                            <a:srgbClr val="C00000"/>
                          </a:solidFill>
                        </a:rPr>
                        <a:t>11/02 Wed</a:t>
                      </a:r>
                      <a:endParaRPr lang="zh-CN" altLang="en-US" sz="1600" dirty="0">
                        <a:solidFill>
                          <a:srgbClr val="C00000"/>
                        </a:solidFill>
                      </a:endParaRPr>
                    </a:p>
                  </a:txBody>
                  <a:tcPr/>
                </a:tc>
                <a:tc>
                  <a:txBody>
                    <a:bodyPr/>
                    <a:lstStyle/>
                    <a:p>
                      <a:r>
                        <a:rPr lang="en-US" altLang="zh-CN" sz="1600" b="0" i="0" u="none" strike="noStrike" kern="1200" baseline="0" dirty="0">
                          <a:solidFill>
                            <a:srgbClr val="C00000"/>
                          </a:solidFill>
                          <a:latin typeface="+mn-lt"/>
                          <a:ea typeface="+mn-ea"/>
                          <a:cs typeface="+mn-cs"/>
                        </a:rPr>
                        <a:t>Middle Term Exam</a:t>
                      </a:r>
                      <a:endParaRPr lang="zh-CN" altLang="en-US" sz="1600" dirty="0">
                        <a:solidFill>
                          <a:srgbClr val="C00000"/>
                        </a:solidFill>
                      </a:endParaRPr>
                    </a:p>
                  </a:txBody>
                  <a:tcPr/>
                </a:tc>
                <a:extLst>
                  <a:ext uri="{0D108BD9-81ED-4DB2-BD59-A6C34878D82A}">
                    <a16:rowId xmlns:a16="http://schemas.microsoft.com/office/drawing/2014/main" val="2800605221"/>
                  </a:ext>
                </a:extLst>
              </a:tr>
              <a:tr h="212908">
                <a:tc rowSpan="2">
                  <a:txBody>
                    <a:bodyPr/>
                    <a:lstStyle/>
                    <a:p>
                      <a:r>
                        <a:rPr lang="en-US" altLang="zh-CN" sz="1600" dirty="0"/>
                        <a:t>10</a:t>
                      </a:r>
                      <a:endParaRPr lang="zh-CN" altLang="en-US" sz="1600" dirty="0"/>
                    </a:p>
                  </a:txBody>
                  <a:tcPr/>
                </a:tc>
                <a:tc>
                  <a:txBody>
                    <a:bodyPr/>
                    <a:lstStyle/>
                    <a:p>
                      <a:pPr marL="0" algn="l" defTabSz="914400" rtl="0" eaLnBrk="1" latinLnBrk="0" hangingPunct="1"/>
                      <a:r>
                        <a:rPr lang="en-US" altLang="zh-CN" sz="1600" b="0" i="0" u="none" strike="noStrike" kern="1200" baseline="0" dirty="0">
                          <a:solidFill>
                            <a:schemeClr val="tx1"/>
                          </a:solidFill>
                          <a:latin typeface="+mn-lt"/>
                          <a:ea typeface="+mn-ea"/>
                          <a:cs typeface="+mn-cs"/>
                        </a:rPr>
                        <a:t>11/07 </a:t>
                      </a:r>
                      <a:r>
                        <a:rPr lang="en-US" altLang="zh-CN" sz="1600" dirty="0"/>
                        <a:t>Mon</a:t>
                      </a:r>
                      <a:endParaRPr lang="zh-CN" altLang="en-US" sz="1600" b="0" i="0" u="none" strike="noStrike" kern="1200" baseline="0" dirty="0">
                        <a:solidFill>
                          <a:schemeClr val="tx1"/>
                        </a:solidFill>
                        <a:latin typeface="+mn-lt"/>
                        <a:ea typeface="+mn-ea"/>
                        <a:cs typeface="+mn-cs"/>
                      </a:endParaRPr>
                    </a:p>
                  </a:txBody>
                  <a:tcPr/>
                </a:tc>
                <a:tc>
                  <a:txBody>
                    <a:bodyPr/>
                    <a:lstStyle/>
                    <a:p>
                      <a:pPr marL="0" algn="l" defTabSz="914400" rtl="0" eaLnBrk="1" latinLnBrk="0" hangingPunct="1"/>
                      <a:r>
                        <a:rPr lang="en-US" altLang="zh-CN" sz="1600" dirty="0"/>
                        <a:t>Disjoint sets</a:t>
                      </a:r>
                      <a:r>
                        <a:rPr lang="zh-CN" altLang="en-US" sz="1600" dirty="0"/>
                        <a:t> </a:t>
                      </a:r>
                      <a:r>
                        <a:rPr lang="en-US" altLang="zh-CN" sz="1600" dirty="0"/>
                        <a:t>2+</a:t>
                      </a:r>
                      <a:r>
                        <a:rPr lang="zh-CN" altLang="en-US" sz="1600" dirty="0"/>
                        <a:t>  </a:t>
                      </a:r>
                      <a:r>
                        <a:rPr lang="en-US" altLang="zh-CN" sz="1600" b="0" i="0" u="none" strike="noStrike" kern="1200" baseline="0" dirty="0">
                          <a:solidFill>
                            <a:schemeClr val="tx1"/>
                          </a:solidFill>
                          <a:latin typeface="+mn-lt"/>
                          <a:ea typeface="+mn-ea"/>
                          <a:cs typeface="+mn-cs"/>
                        </a:rPr>
                        <a:t>Graphs: Introduction, Traversal</a:t>
                      </a:r>
                      <a:endParaRPr lang="zh-CN" altLang="en-US" sz="16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2972430827"/>
                  </a:ext>
                </a:extLst>
              </a:tr>
              <a:tr h="212908">
                <a:tc vMerge="1">
                  <a:txBody>
                    <a:bodyPr/>
                    <a:lstStyle/>
                    <a:p>
                      <a:endParaRPr lang="zh-CN" altLang="en-US"/>
                    </a:p>
                  </a:txBody>
                  <a:tcPr/>
                </a:tc>
                <a:tc>
                  <a:txBody>
                    <a:bodyPr/>
                    <a:lstStyle/>
                    <a:p>
                      <a:pPr marL="0" algn="l" defTabSz="914400" rtl="0" eaLnBrk="1" latinLnBrk="0" hangingPunct="1"/>
                      <a:r>
                        <a:rPr lang="en-US" altLang="zh-CN" sz="1600" b="0" i="0" u="none" strike="noStrike" kern="1200" baseline="0" dirty="0">
                          <a:solidFill>
                            <a:schemeClr val="tx1"/>
                          </a:solidFill>
                          <a:latin typeface="+mn-lt"/>
                          <a:ea typeface="+mn-ea"/>
                          <a:cs typeface="+mn-cs"/>
                        </a:rPr>
                        <a:t>11/09 Wed</a:t>
                      </a:r>
                      <a:endParaRPr lang="zh-CN" altLang="en-US" sz="1600" b="0" i="0" u="none" strike="noStrike" kern="1200" baseline="0" dirty="0">
                        <a:solidFill>
                          <a:schemeClr val="tx1"/>
                        </a:solidFill>
                        <a:latin typeface="+mn-lt"/>
                        <a:ea typeface="+mn-ea"/>
                        <a:cs typeface="+mn-cs"/>
                      </a:endParaRPr>
                    </a:p>
                  </a:txBody>
                  <a:tcPr/>
                </a:tc>
                <a:tc>
                  <a:txBody>
                    <a:bodyPr/>
                    <a:lstStyle/>
                    <a:p>
                      <a:pPr marL="0" algn="l" defTabSz="914400" rtl="0" eaLnBrk="1" latinLnBrk="0" hangingPunct="1"/>
                      <a:r>
                        <a:rPr lang="en-US" altLang="zh-CN" sz="1600" b="0" i="0" u="none" strike="noStrike" kern="1200" baseline="0" dirty="0">
                          <a:solidFill>
                            <a:schemeClr val="tx1"/>
                          </a:solidFill>
                          <a:latin typeface="+mn-lt"/>
                          <a:ea typeface="+mn-ea"/>
                          <a:cs typeface="+mn-cs"/>
                        </a:rPr>
                        <a:t>Graphs: Traversal</a:t>
                      </a:r>
                      <a:endParaRPr lang="zh-CN" altLang="en-US" sz="16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495713109"/>
                  </a:ext>
                </a:extLst>
              </a:tr>
              <a:tr h="212908">
                <a:tc rowSpan="2">
                  <a:txBody>
                    <a:bodyPr/>
                    <a:lstStyle/>
                    <a:p>
                      <a:r>
                        <a:rPr lang="en-US" altLang="zh-CN" sz="1600" dirty="0"/>
                        <a:t>11</a:t>
                      </a:r>
                      <a:endParaRPr lang="zh-CN" altLang="en-US" sz="1600" dirty="0"/>
                    </a:p>
                  </a:txBody>
                  <a:tcPr/>
                </a:tc>
                <a:tc>
                  <a:txBody>
                    <a:bodyPr/>
                    <a:lstStyle/>
                    <a:p>
                      <a:r>
                        <a:rPr lang="en-US" altLang="zh-CN" sz="1600" dirty="0"/>
                        <a:t>11/14 Mon</a:t>
                      </a:r>
                      <a:endParaRPr lang="zh-CN" altLang="en-US" sz="1600" dirty="0"/>
                    </a:p>
                  </a:txBody>
                  <a:tcPr/>
                </a:tc>
                <a:tc>
                  <a:txBody>
                    <a:bodyPr/>
                    <a:lstStyle/>
                    <a:p>
                      <a:r>
                        <a:rPr lang="en-US" altLang="zh-CN" sz="1600" b="0" i="0" u="none" strike="noStrike" kern="1200" baseline="0" dirty="0">
                          <a:solidFill>
                            <a:schemeClr val="tx1"/>
                          </a:solidFill>
                          <a:latin typeface="+mn-lt"/>
                          <a:ea typeface="+mn-ea"/>
                          <a:cs typeface="+mn-cs"/>
                        </a:rPr>
                        <a:t>Minimum Spanning Trees</a:t>
                      </a:r>
                      <a:endParaRPr lang="zh-CN" altLang="en-US" sz="1600" dirty="0"/>
                    </a:p>
                  </a:txBody>
                  <a:tcPr/>
                </a:tc>
                <a:extLst>
                  <a:ext uri="{0D108BD9-81ED-4DB2-BD59-A6C34878D82A}">
                    <a16:rowId xmlns:a16="http://schemas.microsoft.com/office/drawing/2014/main" val="353499118"/>
                  </a:ext>
                </a:extLst>
              </a:tr>
              <a:tr h="212908">
                <a:tc vMerge="1">
                  <a:txBody>
                    <a:bodyPr/>
                    <a:lstStyle/>
                    <a:p>
                      <a:endParaRPr lang="zh-CN" altLang="en-US"/>
                    </a:p>
                  </a:txBody>
                  <a:tcPr/>
                </a:tc>
                <a:tc>
                  <a:txBody>
                    <a:bodyPr/>
                    <a:lstStyle/>
                    <a:p>
                      <a:r>
                        <a:rPr lang="en-US" altLang="zh-CN" sz="1600" dirty="0"/>
                        <a:t>11/16 </a:t>
                      </a:r>
                      <a:r>
                        <a:rPr lang="en-US" altLang="zh-CN" sz="1600" b="0" i="0" u="none" strike="noStrike" kern="1200" baseline="0" dirty="0">
                          <a:solidFill>
                            <a:schemeClr val="tx1"/>
                          </a:solidFill>
                          <a:latin typeface="+mn-lt"/>
                          <a:ea typeface="+mn-ea"/>
                          <a:cs typeface="+mn-cs"/>
                        </a:rPr>
                        <a:t>Wed</a:t>
                      </a:r>
                      <a:endParaRPr lang="zh-CN" altLang="en-US" sz="1600" dirty="0"/>
                    </a:p>
                  </a:txBody>
                  <a:tcPr/>
                </a:tc>
                <a:tc>
                  <a:txBody>
                    <a:bodyPr/>
                    <a:lstStyle/>
                    <a:p>
                      <a:r>
                        <a:rPr lang="en-US" altLang="zh-CN" sz="1600" dirty="0"/>
                        <a:t>Greedy </a:t>
                      </a:r>
                      <a:endParaRPr lang="zh-CN" altLang="en-US" sz="1600" dirty="0"/>
                    </a:p>
                  </a:txBody>
                  <a:tcPr/>
                </a:tc>
                <a:extLst>
                  <a:ext uri="{0D108BD9-81ED-4DB2-BD59-A6C34878D82A}">
                    <a16:rowId xmlns:a16="http://schemas.microsoft.com/office/drawing/2014/main" val="3891330380"/>
                  </a:ext>
                </a:extLst>
              </a:tr>
              <a:tr h="212908">
                <a:tc rowSpan="2">
                  <a:txBody>
                    <a:bodyPr/>
                    <a:lstStyle/>
                    <a:p>
                      <a:r>
                        <a:rPr lang="en-US" altLang="zh-CN" sz="1600" dirty="0"/>
                        <a:t>12</a:t>
                      </a:r>
                      <a:endParaRPr lang="zh-CN" altLang="en-US" sz="1600" dirty="0"/>
                    </a:p>
                  </a:txBody>
                  <a:tcPr/>
                </a:tc>
                <a:tc>
                  <a:txBody>
                    <a:bodyPr/>
                    <a:lstStyle/>
                    <a:p>
                      <a:r>
                        <a:rPr lang="en-US" altLang="zh-CN" sz="1600" dirty="0"/>
                        <a:t>11/21 Mon</a:t>
                      </a:r>
                      <a:endParaRPr lang="zh-CN" altLang="en-US" sz="1600" dirty="0"/>
                    </a:p>
                  </a:txBody>
                  <a:tcPr/>
                </a:tc>
                <a:tc>
                  <a:txBody>
                    <a:bodyPr/>
                    <a:lstStyle/>
                    <a:p>
                      <a:r>
                        <a:rPr lang="en-US" altLang="zh-CN" sz="1600" dirty="0"/>
                        <a:t>Topological Sorts</a:t>
                      </a:r>
                      <a:endParaRPr lang="zh-CN" altLang="en-US" sz="1600" dirty="0"/>
                    </a:p>
                  </a:txBody>
                  <a:tcPr/>
                </a:tc>
                <a:extLst>
                  <a:ext uri="{0D108BD9-81ED-4DB2-BD59-A6C34878D82A}">
                    <a16:rowId xmlns:a16="http://schemas.microsoft.com/office/drawing/2014/main" val="2670197932"/>
                  </a:ext>
                </a:extLst>
              </a:tr>
              <a:tr h="212908">
                <a:tc vMerge="1">
                  <a:txBody>
                    <a:bodyPr/>
                    <a:lstStyle/>
                    <a:p>
                      <a:endParaRPr lang="zh-CN" altLang="en-US"/>
                    </a:p>
                  </a:txBody>
                  <a:tcPr/>
                </a:tc>
                <a:tc>
                  <a:txBody>
                    <a:bodyPr/>
                    <a:lstStyle/>
                    <a:p>
                      <a:r>
                        <a:rPr lang="en-US" altLang="zh-CN" sz="1600" dirty="0"/>
                        <a:t>11/23 </a:t>
                      </a:r>
                      <a:r>
                        <a:rPr lang="en-US" altLang="zh-CN" sz="1600" b="0" i="0" u="none" strike="noStrike" kern="1200" baseline="0" dirty="0">
                          <a:solidFill>
                            <a:schemeClr val="tx1"/>
                          </a:solidFill>
                          <a:latin typeface="+mn-lt"/>
                          <a:ea typeface="+mn-ea"/>
                          <a:cs typeface="+mn-cs"/>
                        </a:rPr>
                        <a:t>Wed</a:t>
                      </a:r>
                      <a:endParaRPr lang="zh-CN" altLang="en-US" sz="1600" dirty="0"/>
                    </a:p>
                  </a:txBody>
                  <a:tcPr/>
                </a:tc>
                <a:tc>
                  <a:txBody>
                    <a:bodyPr/>
                    <a:lstStyle/>
                    <a:p>
                      <a:r>
                        <a:rPr lang="en-US" altLang="zh-CN" sz="1600" dirty="0"/>
                        <a:t>Shortest Path</a:t>
                      </a:r>
                      <a:r>
                        <a:rPr lang="en-US" altLang="zh-CN" sz="1600" baseline="0" dirty="0"/>
                        <a:t> Algorithm: </a:t>
                      </a:r>
                      <a:r>
                        <a:rPr lang="en-US" altLang="zh-CN" sz="1600" baseline="0" dirty="0" err="1"/>
                        <a:t>Dijkstra</a:t>
                      </a:r>
                      <a:endParaRPr lang="zh-CN" altLang="en-US" sz="1600" dirty="0"/>
                    </a:p>
                  </a:txBody>
                  <a:tcPr/>
                </a:tc>
                <a:extLst>
                  <a:ext uri="{0D108BD9-81ED-4DB2-BD59-A6C34878D82A}">
                    <a16:rowId xmlns:a16="http://schemas.microsoft.com/office/drawing/2014/main" val="3531804322"/>
                  </a:ext>
                </a:extLst>
              </a:tr>
              <a:tr h="212908">
                <a:tc rowSpan="2">
                  <a:txBody>
                    <a:bodyPr/>
                    <a:lstStyle/>
                    <a:p>
                      <a:r>
                        <a:rPr lang="en-US" altLang="zh-CN" sz="1600" dirty="0"/>
                        <a:t>13</a:t>
                      </a:r>
                      <a:endParaRPr lang="zh-CN" altLang="en-US" sz="1600" dirty="0"/>
                    </a:p>
                  </a:txBody>
                  <a:tcPr/>
                </a:tc>
                <a:tc>
                  <a:txBody>
                    <a:bodyPr/>
                    <a:lstStyle/>
                    <a:p>
                      <a:r>
                        <a:rPr lang="en-US" altLang="zh-CN" sz="1600" dirty="0"/>
                        <a:t>11/28 Mon</a:t>
                      </a:r>
                      <a:endParaRPr lang="zh-CN" altLang="en-US" sz="1600" dirty="0"/>
                    </a:p>
                  </a:txBody>
                  <a:tcPr/>
                </a:tc>
                <a:tc>
                  <a:txBody>
                    <a:bodyPr/>
                    <a:lstStyle/>
                    <a:p>
                      <a:r>
                        <a:rPr lang="en-US" altLang="zh-CN" sz="1600" dirty="0"/>
                        <a:t>A*</a:t>
                      </a:r>
                      <a:endParaRPr lang="zh-CN" altLang="en-US" sz="1600" dirty="0"/>
                    </a:p>
                  </a:txBody>
                  <a:tcPr/>
                </a:tc>
                <a:extLst>
                  <a:ext uri="{0D108BD9-81ED-4DB2-BD59-A6C34878D82A}">
                    <a16:rowId xmlns:a16="http://schemas.microsoft.com/office/drawing/2014/main" val="1045374688"/>
                  </a:ext>
                </a:extLst>
              </a:tr>
              <a:tr h="212908">
                <a:tc vMerge="1">
                  <a:txBody>
                    <a:bodyPr/>
                    <a:lstStyle/>
                    <a:p>
                      <a:endParaRPr lang="zh-CN"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11/30 </a:t>
                      </a:r>
                      <a:r>
                        <a:rPr lang="en-US" altLang="zh-CN" sz="1600" b="0" i="0" u="none" strike="noStrike" kern="1200" baseline="0" dirty="0">
                          <a:solidFill>
                            <a:schemeClr val="tx1"/>
                          </a:solidFill>
                          <a:latin typeface="+mn-lt"/>
                          <a:ea typeface="+mn-ea"/>
                          <a:cs typeface="+mn-cs"/>
                        </a:rPr>
                        <a:t>Wed</a:t>
                      </a:r>
                      <a:endParaRPr lang="zh-CN"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Floyd-</a:t>
                      </a:r>
                      <a:r>
                        <a:rPr lang="en-US" altLang="zh-CN" sz="1600" dirty="0" err="1"/>
                        <a:t>Warshall</a:t>
                      </a:r>
                      <a:r>
                        <a:rPr lang="en-US" altLang="zh-CN" sz="1600" baseline="0" dirty="0"/>
                        <a:t> Algorithm</a:t>
                      </a:r>
                      <a:endParaRPr lang="zh-CN" altLang="en-US" sz="1600" dirty="0"/>
                    </a:p>
                  </a:txBody>
                  <a:tcPr/>
                </a:tc>
                <a:extLst>
                  <a:ext uri="{0D108BD9-81ED-4DB2-BD59-A6C34878D82A}">
                    <a16:rowId xmlns:a16="http://schemas.microsoft.com/office/drawing/2014/main" val="2043911362"/>
                  </a:ext>
                </a:extLst>
              </a:tr>
              <a:tr h="212908">
                <a:tc rowSpan="2">
                  <a:txBody>
                    <a:bodyPr/>
                    <a:lstStyle/>
                    <a:p>
                      <a:r>
                        <a:rPr lang="en-US" altLang="zh-CN" sz="1600" dirty="0"/>
                        <a:t>14</a:t>
                      </a:r>
                      <a:endParaRPr lang="zh-CN" altLang="en-US" sz="1600" dirty="0"/>
                    </a:p>
                  </a:txBody>
                  <a:tcPr/>
                </a:tc>
                <a:tc>
                  <a:txBody>
                    <a:bodyPr/>
                    <a:lstStyle/>
                    <a:p>
                      <a:r>
                        <a:rPr lang="en-US" altLang="zh-CN" sz="1600" dirty="0"/>
                        <a:t>12/05 Mon</a:t>
                      </a:r>
                      <a:endParaRPr lang="zh-CN"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Dynamic Programming</a:t>
                      </a:r>
                    </a:p>
                  </a:txBody>
                  <a:tcPr/>
                </a:tc>
                <a:extLst>
                  <a:ext uri="{0D108BD9-81ED-4DB2-BD59-A6C34878D82A}">
                    <a16:rowId xmlns:a16="http://schemas.microsoft.com/office/drawing/2014/main" val="2660838697"/>
                  </a:ext>
                </a:extLst>
              </a:tr>
              <a:tr h="212908">
                <a:tc vMerge="1">
                  <a:txBody>
                    <a:bodyPr/>
                    <a:lstStyle/>
                    <a:p>
                      <a:endParaRPr lang="zh-CN" altLang="en-US"/>
                    </a:p>
                  </a:txBody>
                  <a:tcPr/>
                </a:tc>
                <a:tc>
                  <a:txBody>
                    <a:bodyPr/>
                    <a:lstStyle/>
                    <a:p>
                      <a:r>
                        <a:rPr lang="en-US" altLang="zh-CN" sz="1600" dirty="0"/>
                        <a:t>12/07 </a:t>
                      </a:r>
                      <a:r>
                        <a:rPr lang="en-US" altLang="zh-CN" sz="1600" b="0" i="0" u="none" strike="noStrike" kern="1200" baseline="0" dirty="0">
                          <a:solidFill>
                            <a:schemeClr val="tx1"/>
                          </a:solidFill>
                          <a:latin typeface="+mn-lt"/>
                          <a:ea typeface="+mn-ea"/>
                          <a:cs typeface="+mn-cs"/>
                        </a:rPr>
                        <a:t>Wed</a:t>
                      </a:r>
                      <a:endParaRPr lang="zh-CN" altLang="en-US" sz="1600" dirty="0"/>
                    </a:p>
                  </a:txBody>
                  <a:tcPr/>
                </a:tc>
                <a:tc>
                  <a:txBody>
                    <a:bodyPr/>
                    <a:lstStyle/>
                    <a:p>
                      <a:r>
                        <a:rPr lang="en-US" altLang="zh-CN" sz="1600" dirty="0"/>
                        <a:t>Knapsack</a:t>
                      </a:r>
                      <a:r>
                        <a:rPr lang="en-US" altLang="zh-CN" sz="1600" baseline="0" dirty="0"/>
                        <a:t> Problem</a:t>
                      </a:r>
                      <a:endParaRPr lang="zh-CN" altLang="en-US" sz="1600" dirty="0"/>
                    </a:p>
                  </a:txBody>
                  <a:tcPr/>
                </a:tc>
                <a:extLst>
                  <a:ext uri="{0D108BD9-81ED-4DB2-BD59-A6C34878D82A}">
                    <a16:rowId xmlns:a16="http://schemas.microsoft.com/office/drawing/2014/main" val="3367678899"/>
                  </a:ext>
                </a:extLst>
              </a:tr>
              <a:tr h="212908">
                <a:tc rowSpan="2">
                  <a:txBody>
                    <a:bodyPr/>
                    <a:lstStyle/>
                    <a:p>
                      <a:r>
                        <a:rPr lang="en-US" altLang="zh-CN" sz="1600" dirty="0"/>
                        <a:t>15</a:t>
                      </a:r>
                      <a:endParaRPr lang="zh-CN" altLang="en-US" sz="1600" dirty="0"/>
                    </a:p>
                  </a:txBody>
                  <a:tcPr/>
                </a:tc>
                <a:tc>
                  <a:txBody>
                    <a:bodyPr/>
                    <a:lstStyle/>
                    <a:p>
                      <a:r>
                        <a:rPr lang="en-US" altLang="zh-CN" sz="1600" dirty="0"/>
                        <a:t>12/12 Mon</a:t>
                      </a:r>
                      <a:endParaRPr lang="zh-CN" altLang="en-US" sz="1600" dirty="0"/>
                    </a:p>
                  </a:txBody>
                  <a:tcPr/>
                </a:tc>
                <a:tc>
                  <a:txBody>
                    <a:bodyPr/>
                    <a:lstStyle/>
                    <a:p>
                      <a:r>
                        <a:rPr lang="en-US" altLang="zh-CN" sz="1600" dirty="0"/>
                        <a:t>Reductions</a:t>
                      </a:r>
                      <a:endParaRPr lang="zh-CN" altLang="en-US" sz="1600" dirty="0"/>
                    </a:p>
                  </a:txBody>
                  <a:tcPr/>
                </a:tc>
                <a:extLst>
                  <a:ext uri="{0D108BD9-81ED-4DB2-BD59-A6C34878D82A}">
                    <a16:rowId xmlns:a16="http://schemas.microsoft.com/office/drawing/2014/main" val="2407579806"/>
                  </a:ext>
                </a:extLst>
              </a:tr>
              <a:tr h="212908">
                <a:tc vMerge="1">
                  <a:txBody>
                    <a:bodyPr/>
                    <a:lstStyle/>
                    <a:p>
                      <a:endParaRPr lang="zh-CN" altLang="en-US"/>
                    </a:p>
                  </a:txBody>
                  <a:tcPr/>
                </a:tc>
                <a:tc>
                  <a:txBody>
                    <a:bodyPr/>
                    <a:lstStyle/>
                    <a:p>
                      <a:r>
                        <a:rPr lang="en-US" altLang="zh-CN" sz="1600" dirty="0"/>
                        <a:t>12/14 </a:t>
                      </a:r>
                      <a:r>
                        <a:rPr lang="en-US" altLang="zh-CN" sz="1600" b="0" i="0" u="none" strike="noStrike" kern="1200" baseline="0" dirty="0">
                          <a:solidFill>
                            <a:schemeClr val="tx1"/>
                          </a:solidFill>
                          <a:latin typeface="+mn-lt"/>
                          <a:ea typeface="+mn-ea"/>
                          <a:cs typeface="+mn-cs"/>
                        </a:rPr>
                        <a:t>Wed</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P+NP</a:t>
                      </a:r>
                      <a:endParaRPr lang="zh-CN" altLang="en-US" sz="1600" dirty="0"/>
                    </a:p>
                  </a:txBody>
                  <a:tcPr/>
                </a:tc>
                <a:extLst>
                  <a:ext uri="{0D108BD9-81ED-4DB2-BD59-A6C34878D82A}">
                    <a16:rowId xmlns:a16="http://schemas.microsoft.com/office/drawing/2014/main" val="4192324055"/>
                  </a:ext>
                </a:extLst>
              </a:tr>
              <a:tr h="212908">
                <a:tc rowSpan="2">
                  <a:txBody>
                    <a:bodyPr/>
                    <a:lstStyle/>
                    <a:p>
                      <a:r>
                        <a:rPr lang="en-US" altLang="zh-CN" sz="1600" dirty="0"/>
                        <a:t>16</a:t>
                      </a:r>
                      <a:endParaRPr lang="zh-CN" altLang="en-US" sz="1600" dirty="0"/>
                    </a:p>
                  </a:txBody>
                  <a:tcPr/>
                </a:tc>
                <a:tc>
                  <a:txBody>
                    <a:bodyPr/>
                    <a:lstStyle/>
                    <a:p>
                      <a:r>
                        <a:rPr lang="en-US" altLang="zh-CN" sz="1600" dirty="0"/>
                        <a:t>12/19 Mon</a:t>
                      </a:r>
                      <a:endParaRPr lang="zh-CN" altLang="en-US" sz="1600" dirty="0"/>
                    </a:p>
                  </a:txBody>
                  <a:tcPr/>
                </a:tc>
                <a:tc>
                  <a:txBody>
                    <a:bodyPr/>
                    <a:lstStyle/>
                    <a:p>
                      <a:r>
                        <a:rPr lang="en-US" altLang="zh-CN" sz="1600" dirty="0"/>
                        <a:t>NPC</a:t>
                      </a:r>
                      <a:endParaRPr lang="zh-CN" altLang="en-US" sz="1600" dirty="0"/>
                    </a:p>
                  </a:txBody>
                  <a:tcPr/>
                </a:tc>
                <a:extLst>
                  <a:ext uri="{0D108BD9-81ED-4DB2-BD59-A6C34878D82A}">
                    <a16:rowId xmlns:a16="http://schemas.microsoft.com/office/drawing/2014/main" val="1947832912"/>
                  </a:ext>
                </a:extLst>
              </a:tr>
              <a:tr h="212908">
                <a:tc vMerge="1">
                  <a:txBody>
                    <a:bodyPr/>
                    <a:lstStyle/>
                    <a:p>
                      <a:endParaRPr lang="zh-CN" altLang="en-US"/>
                    </a:p>
                  </a:txBody>
                  <a:tcPr/>
                </a:tc>
                <a:tc>
                  <a:txBody>
                    <a:bodyPr/>
                    <a:lstStyle/>
                    <a:p>
                      <a:r>
                        <a:rPr lang="en-US" altLang="zh-CN" sz="1600" dirty="0"/>
                        <a:t>12/21 </a:t>
                      </a:r>
                      <a:r>
                        <a:rPr lang="en-US" altLang="zh-CN" sz="1600" b="0" i="0" u="none" strike="noStrike" kern="1200" baseline="0" dirty="0">
                          <a:solidFill>
                            <a:schemeClr val="tx1"/>
                          </a:solidFill>
                          <a:latin typeface="+mn-lt"/>
                          <a:ea typeface="+mn-ea"/>
                          <a:cs typeface="+mn-cs"/>
                        </a:rPr>
                        <a:t>Wed</a:t>
                      </a:r>
                      <a:endParaRPr lang="zh-CN" altLang="en-US" sz="1600" dirty="0"/>
                    </a:p>
                  </a:txBody>
                  <a:tcPr/>
                </a:tc>
                <a:tc>
                  <a:txBody>
                    <a:bodyPr/>
                    <a:lstStyle/>
                    <a:p>
                      <a:r>
                        <a:rPr lang="en-US" altLang="zh-CN" sz="1600" dirty="0"/>
                        <a:t>Review</a:t>
                      </a:r>
                      <a:endParaRPr lang="zh-CN" altLang="en-US" sz="1600" dirty="0"/>
                    </a:p>
                  </a:txBody>
                  <a:tcPr/>
                </a:tc>
                <a:extLst>
                  <a:ext uri="{0D108BD9-81ED-4DB2-BD59-A6C34878D82A}">
                    <a16:rowId xmlns:a16="http://schemas.microsoft.com/office/drawing/2014/main" val="2724196110"/>
                  </a:ext>
                </a:extLst>
              </a:tr>
            </a:tbl>
          </a:graphicData>
        </a:graphic>
      </p:graphicFrame>
    </p:spTree>
    <p:extLst>
      <p:ext uri="{BB962C8B-B14F-4D97-AF65-F5344CB8AC3E}">
        <p14:creationId xmlns:p14="http://schemas.microsoft.com/office/powerpoint/2010/main" val="33299776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Course Policy</a:t>
            </a:r>
            <a:endParaRPr lang="en-US" altLang="en-US" dirty="0">
              <a:latin typeface="Arial" charset="0"/>
              <a:cs typeface="Arial" charset="0"/>
            </a:endParaRPr>
          </a:p>
        </p:txBody>
      </p:sp>
      <p:sp>
        <p:nvSpPr>
          <p:cNvPr id="6147" name="Rectangle 3"/>
          <p:cNvSpPr>
            <a:spLocks noGrp="1" noChangeArrowheads="1"/>
          </p:cNvSpPr>
          <p:nvPr>
            <p:ph type="body" idx="1"/>
          </p:nvPr>
        </p:nvSpPr>
        <p:spPr/>
        <p:txBody>
          <a:bodyPr>
            <a:normAutofit fontScale="92500" lnSpcReduction="20000"/>
          </a:bodyPr>
          <a:lstStyle/>
          <a:p>
            <a:pPr>
              <a:lnSpc>
                <a:spcPct val="150000"/>
              </a:lnSpc>
            </a:pPr>
            <a:r>
              <a:rPr lang="en-US" altLang="zh-CN" sz="2800" dirty="0"/>
              <a:t>Plagiarism</a:t>
            </a:r>
          </a:p>
          <a:p>
            <a:pPr lvl="1">
              <a:lnSpc>
                <a:spcPct val="150000"/>
              </a:lnSpc>
              <a:buFont typeface="Wingdings" panose="05000000000000000000" pitchFamily="2" charset="2"/>
              <a:buChar char="p"/>
            </a:pPr>
            <a:r>
              <a:rPr lang="en-US" altLang="zh-CN" sz="2400" dirty="0"/>
              <a:t>All assignments must be done individually</a:t>
            </a:r>
          </a:p>
          <a:p>
            <a:pPr lvl="2">
              <a:lnSpc>
                <a:spcPct val="150000"/>
              </a:lnSpc>
            </a:pPr>
            <a:r>
              <a:rPr lang="en-US" altLang="zh-CN" sz="2000" dirty="0"/>
              <a:t>You </a:t>
            </a:r>
            <a:r>
              <a:rPr lang="en-US" altLang="zh-CN" sz="2000" dirty="0">
                <a:solidFill>
                  <a:srgbClr val="C00000"/>
                </a:solidFill>
              </a:rPr>
              <a:t>cannot</a:t>
            </a:r>
            <a:r>
              <a:rPr lang="en-US" altLang="zh-CN" sz="2000" dirty="0"/>
              <a:t> copy directly from any other source</a:t>
            </a:r>
          </a:p>
          <a:p>
            <a:pPr lvl="2">
              <a:lnSpc>
                <a:spcPct val="150000"/>
              </a:lnSpc>
            </a:pPr>
            <a:r>
              <a:rPr lang="en-US" altLang="zh-CN" sz="2000" dirty="0"/>
              <a:t>You</a:t>
            </a:r>
            <a:r>
              <a:rPr lang="en-US" altLang="zh-CN" sz="2000" dirty="0">
                <a:solidFill>
                  <a:srgbClr val="C00000"/>
                </a:solidFill>
              </a:rPr>
              <a:t> cannot </a:t>
            </a:r>
            <a:r>
              <a:rPr lang="en-US" altLang="zh-CN" sz="2000" dirty="0"/>
              <a:t>share solutions with any other students</a:t>
            </a:r>
          </a:p>
          <a:p>
            <a:pPr lvl="2">
              <a:lnSpc>
                <a:spcPct val="150000"/>
              </a:lnSpc>
            </a:pPr>
            <a:r>
              <a:rPr lang="en-US" altLang="zh-CN" sz="2000" dirty="0"/>
              <a:t>Plagiarism detection software will be used on all the assignments</a:t>
            </a:r>
          </a:p>
          <a:p>
            <a:pPr lvl="1">
              <a:lnSpc>
                <a:spcPct val="150000"/>
              </a:lnSpc>
              <a:buFont typeface="Wingdings" panose="05000000000000000000" pitchFamily="2" charset="2"/>
              <a:buChar char="p"/>
            </a:pPr>
            <a:r>
              <a:rPr lang="en-US" altLang="zh-CN" sz="2400" dirty="0"/>
              <a:t>Ways of collaboration</a:t>
            </a:r>
          </a:p>
          <a:p>
            <a:pPr lvl="2">
              <a:lnSpc>
                <a:spcPct val="150000"/>
              </a:lnSpc>
            </a:pPr>
            <a:r>
              <a:rPr lang="en-US" altLang="zh-CN" sz="2000" dirty="0"/>
              <a:t>You may discuss together or help another student such as </a:t>
            </a:r>
            <a:r>
              <a:rPr lang="en-US" altLang="zh-CN" sz="2000" dirty="0" err="1"/>
              <a:t>debuging</a:t>
            </a:r>
            <a:r>
              <a:rPr lang="en-US" altLang="zh-CN" sz="2000" dirty="0"/>
              <a:t> his or her code; however, you </a:t>
            </a:r>
            <a:r>
              <a:rPr lang="en-US" altLang="zh-CN" sz="2000" dirty="0">
                <a:solidFill>
                  <a:srgbClr val="C00000"/>
                </a:solidFill>
              </a:rPr>
              <a:t>cannot </a:t>
            </a:r>
            <a:r>
              <a:rPr lang="en-US" altLang="zh-CN" sz="2000" dirty="0"/>
              <a:t>dictate or give the exact solutions.</a:t>
            </a:r>
            <a:endParaRPr lang="en-US" altLang="en-US" sz="2800" dirty="0">
              <a:latin typeface="Arial" charset="0"/>
              <a:cs typeface="Arial" charset="0"/>
            </a:endParaRPr>
          </a:p>
        </p:txBody>
      </p:sp>
    </p:spTree>
    <p:extLst>
      <p:ext uri="{BB962C8B-B14F-4D97-AF65-F5344CB8AC3E}">
        <p14:creationId xmlns:p14="http://schemas.microsoft.com/office/powerpoint/2010/main" val="3508399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Course Policy</a:t>
            </a:r>
            <a:endParaRPr lang="en-US" altLang="en-US" dirty="0">
              <a:latin typeface="Arial" charset="0"/>
              <a:cs typeface="Arial" charset="0"/>
            </a:endParaRPr>
          </a:p>
        </p:txBody>
      </p:sp>
      <p:sp>
        <p:nvSpPr>
          <p:cNvPr id="6147" name="Rectangle 3"/>
          <p:cNvSpPr>
            <a:spLocks noGrp="1" noChangeArrowheads="1"/>
          </p:cNvSpPr>
          <p:nvPr>
            <p:ph type="body" idx="1"/>
          </p:nvPr>
        </p:nvSpPr>
        <p:spPr/>
        <p:txBody>
          <a:bodyPr>
            <a:normAutofit fontScale="92500" lnSpcReduction="10000"/>
          </a:bodyPr>
          <a:lstStyle/>
          <a:p>
            <a:pPr>
              <a:lnSpc>
                <a:spcPct val="150000"/>
              </a:lnSpc>
            </a:pPr>
            <a:r>
              <a:rPr lang="en-US" altLang="zh-CN" sz="2600" dirty="0"/>
              <a:t>Plagiarism</a:t>
            </a:r>
          </a:p>
          <a:p>
            <a:pPr lvl="1">
              <a:lnSpc>
                <a:spcPct val="150000"/>
              </a:lnSpc>
              <a:buFont typeface="Wingdings" panose="05000000000000000000" pitchFamily="2" charset="2"/>
              <a:buChar char="p"/>
            </a:pPr>
            <a:r>
              <a:rPr lang="en-US" altLang="zh-CN" sz="2400" dirty="0"/>
              <a:t>Punishment</a:t>
            </a:r>
          </a:p>
          <a:p>
            <a:pPr lvl="2">
              <a:lnSpc>
                <a:spcPct val="150000"/>
              </a:lnSpc>
            </a:pPr>
            <a:r>
              <a:rPr lang="en-US" altLang="zh-CN" sz="1900" dirty="0"/>
              <a:t>When one student copied from another student, </a:t>
            </a:r>
            <a:r>
              <a:rPr lang="en-US" altLang="zh-CN" sz="1900" dirty="0">
                <a:solidFill>
                  <a:srgbClr val="C00000"/>
                </a:solidFill>
              </a:rPr>
              <a:t>both students are responsible.</a:t>
            </a:r>
          </a:p>
          <a:p>
            <a:pPr lvl="2">
              <a:lnSpc>
                <a:spcPct val="150000"/>
              </a:lnSpc>
            </a:pPr>
            <a:r>
              <a:rPr lang="en-US" altLang="zh-CN" sz="1900" dirty="0">
                <a:solidFill>
                  <a:srgbClr val="C00000"/>
                </a:solidFill>
              </a:rPr>
              <a:t>Zero point on the assignment or exam in question.</a:t>
            </a:r>
          </a:p>
          <a:p>
            <a:pPr lvl="2">
              <a:lnSpc>
                <a:spcPct val="150000"/>
              </a:lnSpc>
            </a:pPr>
            <a:r>
              <a:rPr lang="en-US" altLang="zh-CN" sz="1900" dirty="0"/>
              <a:t>Disqualified from receiving any awards recommended by the school and from any competitive studying opportunities (e.g., international exchange).</a:t>
            </a:r>
          </a:p>
          <a:p>
            <a:pPr lvl="2">
              <a:lnSpc>
                <a:spcPct val="150000"/>
              </a:lnSpc>
            </a:pPr>
            <a:r>
              <a:rPr lang="en-US" altLang="zh-CN" sz="1900" dirty="0">
                <a:solidFill>
                  <a:srgbClr val="C00000"/>
                </a:solidFill>
              </a:rPr>
              <a:t>Repeated violation will result in a F </a:t>
            </a:r>
            <a:r>
              <a:rPr lang="en-US" altLang="zh-CN" sz="1900" dirty="0"/>
              <a:t>grade for this course as well as further punishment at the school/university level.</a:t>
            </a:r>
            <a:endParaRPr lang="en-US" altLang="en-US" sz="2600" dirty="0">
              <a:latin typeface="Arial" charset="0"/>
              <a:cs typeface="Arial" charset="0"/>
            </a:endParaRPr>
          </a:p>
        </p:txBody>
      </p:sp>
    </p:spTree>
    <p:extLst>
      <p:ext uri="{BB962C8B-B14F-4D97-AF65-F5344CB8AC3E}">
        <p14:creationId xmlns:p14="http://schemas.microsoft.com/office/powerpoint/2010/main" val="31430256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Plagiarism: Example 1</a:t>
            </a:r>
            <a:endParaRPr lang="zh-CN" altLang="en-US" dirty="0"/>
          </a:p>
        </p:txBody>
      </p:sp>
      <p:sp>
        <p:nvSpPr>
          <p:cNvPr id="3" name="内容占位符 2"/>
          <p:cNvSpPr>
            <a:spLocks noGrp="1"/>
          </p:cNvSpPr>
          <p:nvPr>
            <p:ph idx="1"/>
          </p:nvPr>
        </p:nvSpPr>
        <p:spPr>
          <a:xfrm>
            <a:off x="457200" y="1628800"/>
            <a:ext cx="8229600" cy="4525963"/>
          </a:xfrm>
        </p:spPr>
        <p:txBody>
          <a:bodyPr/>
          <a:lstStyle/>
          <a:p>
            <a:pPr>
              <a:lnSpc>
                <a:spcPct val="150000"/>
              </a:lnSpc>
              <a:buFont typeface="Arial" panose="020B0604020202020204" pitchFamily="34" charset="0"/>
              <a:buChar char="•"/>
            </a:pPr>
            <a:r>
              <a:rPr lang="en-US" altLang="zh-CN" dirty="0"/>
              <a:t>Alex and Bob were roommates.</a:t>
            </a:r>
          </a:p>
          <a:p>
            <a:pPr>
              <a:lnSpc>
                <a:spcPct val="150000"/>
              </a:lnSpc>
              <a:buFont typeface="Arial" panose="020B0604020202020204" pitchFamily="34" charset="0"/>
              <a:buChar char="•"/>
            </a:pPr>
            <a:r>
              <a:rPr lang="en-US" altLang="zh-CN" dirty="0"/>
              <a:t>Bob let Alex use his laptop to complete an assignment.</a:t>
            </a:r>
          </a:p>
          <a:p>
            <a:pPr>
              <a:lnSpc>
                <a:spcPct val="150000"/>
              </a:lnSpc>
              <a:buFont typeface="Arial" panose="020B0604020202020204" pitchFamily="34" charset="0"/>
              <a:buChar char="•"/>
            </a:pPr>
            <a:r>
              <a:rPr lang="en-US" altLang="zh-CN" dirty="0"/>
              <a:t>Alex copied Bob’s solution for the assignment.</a:t>
            </a:r>
            <a:endParaRPr lang="zh-CN" altLang="en-US" dirty="0"/>
          </a:p>
        </p:txBody>
      </p:sp>
    </p:spTree>
    <p:extLst>
      <p:ext uri="{BB962C8B-B14F-4D97-AF65-F5344CB8AC3E}">
        <p14:creationId xmlns:p14="http://schemas.microsoft.com/office/powerpoint/2010/main" val="31225017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Plagiarism: Example 2</a:t>
            </a:r>
            <a:endParaRPr lang="zh-CN" altLang="en-US" dirty="0"/>
          </a:p>
        </p:txBody>
      </p:sp>
      <p:sp>
        <p:nvSpPr>
          <p:cNvPr id="3" name="内容占位符 2"/>
          <p:cNvSpPr>
            <a:spLocks noGrp="1"/>
          </p:cNvSpPr>
          <p:nvPr>
            <p:ph idx="1"/>
          </p:nvPr>
        </p:nvSpPr>
        <p:spPr/>
        <p:txBody>
          <a:bodyPr/>
          <a:lstStyle/>
          <a:p>
            <a:pPr>
              <a:lnSpc>
                <a:spcPct val="150000"/>
              </a:lnSpc>
              <a:buFont typeface="Arial" panose="020B0604020202020204" pitchFamily="34" charset="0"/>
              <a:buChar char="•"/>
            </a:pPr>
            <a:r>
              <a:rPr lang="en-US" altLang="zh-CN" dirty="0"/>
              <a:t>Leslie asked if Morgan could send her his code so that she could look at it (promising, of course, not to copy it).</a:t>
            </a:r>
          </a:p>
          <a:p>
            <a:pPr>
              <a:lnSpc>
                <a:spcPct val="150000"/>
              </a:lnSpc>
              <a:buFont typeface="Arial" panose="020B0604020202020204" pitchFamily="34" charset="0"/>
              <a:buChar char="•"/>
            </a:pPr>
            <a:r>
              <a:rPr lang="en-US" altLang="zh-CN" dirty="0"/>
              <a:t>Morgan sent the code.</a:t>
            </a:r>
          </a:p>
          <a:p>
            <a:pPr>
              <a:lnSpc>
                <a:spcPct val="150000"/>
              </a:lnSpc>
              <a:buFont typeface="Arial" panose="020B0604020202020204" pitchFamily="34" charset="0"/>
              <a:buChar char="•"/>
            </a:pPr>
            <a:r>
              <a:rPr lang="en-US" altLang="zh-CN" dirty="0"/>
              <a:t>Leslie copied it and handed it in.</a:t>
            </a:r>
            <a:endParaRPr lang="zh-CN" altLang="en-US" dirty="0"/>
          </a:p>
        </p:txBody>
      </p:sp>
    </p:spTree>
    <p:extLst>
      <p:ext uri="{BB962C8B-B14F-4D97-AF65-F5344CB8AC3E}">
        <p14:creationId xmlns:p14="http://schemas.microsoft.com/office/powerpoint/2010/main" val="7962934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Plagiarism: Example 3</a:t>
            </a:r>
            <a:endParaRPr lang="zh-CN" altLang="en-US" dirty="0"/>
          </a:p>
        </p:txBody>
      </p:sp>
      <p:sp>
        <p:nvSpPr>
          <p:cNvPr id="3" name="内容占位符 2"/>
          <p:cNvSpPr>
            <a:spLocks noGrp="1"/>
          </p:cNvSpPr>
          <p:nvPr>
            <p:ph idx="1"/>
          </p:nvPr>
        </p:nvSpPr>
        <p:spPr/>
        <p:txBody>
          <a:bodyPr/>
          <a:lstStyle/>
          <a:p>
            <a:pPr>
              <a:lnSpc>
                <a:spcPct val="150000"/>
              </a:lnSpc>
              <a:buFont typeface="Arial" panose="020B0604020202020204" pitchFamily="34" charset="0"/>
              <a:buChar char="•"/>
            </a:pPr>
            <a:r>
              <a:rPr lang="en-US" altLang="zh-CN" dirty="0"/>
              <a:t>Garry and Harry worked together on a single source file initially and then worked separately to finish off the details.</a:t>
            </a:r>
          </a:p>
          <a:p>
            <a:pPr>
              <a:lnSpc>
                <a:spcPct val="150000"/>
              </a:lnSpc>
              <a:buFont typeface="Arial" panose="020B0604020202020204" pitchFamily="34" charset="0"/>
              <a:buChar char="•"/>
            </a:pPr>
            <a:r>
              <a:rPr lang="en-US" altLang="zh-CN" dirty="0"/>
              <a:t>The result was still noticeably similar with finger-print-like characteristics which left no doubt that some of the code had a common source.</a:t>
            </a:r>
            <a:endParaRPr lang="zh-CN" altLang="en-US" dirty="0"/>
          </a:p>
        </p:txBody>
      </p:sp>
    </p:spTree>
    <p:extLst>
      <p:ext uri="{BB962C8B-B14F-4D97-AF65-F5344CB8AC3E}">
        <p14:creationId xmlns:p14="http://schemas.microsoft.com/office/powerpoint/2010/main" val="5328657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Plagiarism: Example 4</a:t>
            </a:r>
            <a:endParaRPr lang="zh-CN" altLang="en-US" dirty="0"/>
          </a:p>
        </p:txBody>
      </p:sp>
      <p:sp>
        <p:nvSpPr>
          <p:cNvPr id="3" name="内容占位符 2"/>
          <p:cNvSpPr>
            <a:spLocks noGrp="1"/>
          </p:cNvSpPr>
          <p:nvPr>
            <p:ph idx="1"/>
          </p:nvPr>
        </p:nvSpPr>
        <p:spPr/>
        <p:txBody>
          <a:bodyPr/>
          <a:lstStyle/>
          <a:p>
            <a:pPr>
              <a:lnSpc>
                <a:spcPct val="150000"/>
              </a:lnSpc>
              <a:buFont typeface="Arial" panose="020B0604020202020204" pitchFamily="34" charset="0"/>
              <a:buChar char="•"/>
            </a:pPr>
            <a:r>
              <a:rPr lang="en-US" altLang="zh-CN" dirty="0"/>
              <a:t>Jordan uploaded the projects to GITHUB.com without setting appropriate permissions. Kasey found this site, downloaded the projects and submitted them. Both are guilty.</a:t>
            </a:r>
          </a:p>
          <a:p>
            <a:pPr lvl="1">
              <a:lnSpc>
                <a:spcPct val="150000"/>
              </a:lnSpc>
              <a:buFont typeface="Wingdings" panose="05000000000000000000" pitchFamily="2" charset="2"/>
              <a:buChar char="p"/>
            </a:pPr>
            <a:r>
              <a:rPr lang="en-US" altLang="zh-CN" dirty="0"/>
              <a:t>This applies to any public forum, news group, etc., not just gitub.com…</a:t>
            </a:r>
            <a:endParaRPr lang="zh-CN" altLang="en-US" dirty="0"/>
          </a:p>
        </p:txBody>
      </p:sp>
    </p:spTree>
    <p:extLst>
      <p:ext uri="{BB962C8B-B14F-4D97-AF65-F5344CB8AC3E}">
        <p14:creationId xmlns:p14="http://schemas.microsoft.com/office/powerpoint/2010/main" val="2146068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Real Plagiarism Examples</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a:t>Copied a piece of the codes from others or online repositories.</a:t>
            </a:r>
          </a:p>
          <a:p>
            <a:pPr>
              <a:lnSpc>
                <a:spcPct val="150000"/>
              </a:lnSpc>
            </a:pPr>
            <a:r>
              <a:rPr lang="en-US" altLang="zh-CN" dirty="0"/>
              <a:t>Copied someone’s solution from his/her USB drive.</a:t>
            </a:r>
          </a:p>
          <a:p>
            <a:pPr>
              <a:lnSpc>
                <a:spcPct val="150000"/>
              </a:lnSpc>
            </a:pPr>
            <a:r>
              <a:rPr lang="en-US" altLang="zh-CN" dirty="0"/>
              <a:t>Copied a piece of others’ codes and change all the variable/function names.</a:t>
            </a:r>
          </a:p>
          <a:p>
            <a:pPr>
              <a:lnSpc>
                <a:spcPct val="150000"/>
              </a:lnSpc>
            </a:pPr>
            <a:r>
              <a:rPr lang="en-US" altLang="zh-CN" dirty="0"/>
              <a:t>Unusual solutions appeared in different submissions.</a:t>
            </a:r>
            <a:endParaRPr lang="zh-CN" altLang="en-US" dirty="0"/>
          </a:p>
        </p:txBody>
      </p:sp>
    </p:spTree>
    <p:extLst>
      <p:ext uri="{BB962C8B-B14F-4D97-AF65-F5344CB8AC3E}">
        <p14:creationId xmlns:p14="http://schemas.microsoft.com/office/powerpoint/2010/main" val="38911219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Course Policy</a:t>
            </a:r>
            <a:endParaRPr lang="zh-CN" altLang="en-US" dirty="0"/>
          </a:p>
        </p:txBody>
      </p:sp>
      <p:sp>
        <p:nvSpPr>
          <p:cNvPr id="3" name="内容占位符 2"/>
          <p:cNvSpPr>
            <a:spLocks noGrp="1"/>
          </p:cNvSpPr>
          <p:nvPr>
            <p:ph idx="1"/>
          </p:nvPr>
        </p:nvSpPr>
        <p:spPr/>
        <p:txBody>
          <a:bodyPr>
            <a:normAutofit/>
          </a:bodyPr>
          <a:lstStyle/>
          <a:p>
            <a:pPr algn="just">
              <a:lnSpc>
                <a:spcPct val="150000"/>
              </a:lnSpc>
            </a:pPr>
            <a:r>
              <a:rPr lang="en-US" altLang="zh-CN" sz="2400" b="1" dirty="0"/>
              <a:t>Grading</a:t>
            </a:r>
          </a:p>
          <a:p>
            <a:pPr lvl="1" algn="just">
              <a:lnSpc>
                <a:spcPct val="150000"/>
              </a:lnSpc>
              <a:buFont typeface="Wingdings" panose="05000000000000000000" pitchFamily="2" charset="2"/>
              <a:buChar char="p"/>
            </a:pPr>
            <a:r>
              <a:rPr lang="en-US" altLang="zh-CN" sz="2000" dirty="0"/>
              <a:t>Exams (45%): middle term: 20%; final: 25%</a:t>
            </a:r>
          </a:p>
          <a:p>
            <a:pPr lvl="1" algn="just">
              <a:lnSpc>
                <a:spcPct val="150000"/>
              </a:lnSpc>
              <a:buFont typeface="Wingdings" panose="05000000000000000000" pitchFamily="2" charset="2"/>
              <a:buChar char="p"/>
            </a:pPr>
            <a:r>
              <a:rPr lang="en-US" altLang="zh-CN" sz="2000" dirty="0"/>
              <a:t>Weekly Homework (20%): non-programming questions</a:t>
            </a:r>
          </a:p>
          <a:p>
            <a:pPr lvl="1" algn="just">
              <a:lnSpc>
                <a:spcPct val="150000"/>
              </a:lnSpc>
              <a:buFont typeface="Wingdings" panose="05000000000000000000" pitchFamily="2" charset="2"/>
              <a:buChar char="p"/>
            </a:pPr>
            <a:r>
              <a:rPr lang="en-US" altLang="zh-CN" sz="2000" dirty="0"/>
              <a:t>Programming Tasks (20%): 4 programming tasks (each lasts 3 weeks)</a:t>
            </a:r>
          </a:p>
          <a:p>
            <a:pPr lvl="1" algn="just">
              <a:lnSpc>
                <a:spcPct val="150000"/>
              </a:lnSpc>
              <a:buFont typeface="Wingdings" panose="05000000000000000000" pitchFamily="2" charset="2"/>
              <a:buChar char="p"/>
            </a:pPr>
            <a:r>
              <a:rPr lang="en-US" altLang="zh-CN" sz="2000" dirty="0"/>
              <a:t>In-Class Quizzes (15%): in lectures and discussions</a:t>
            </a:r>
            <a:endParaRPr lang="zh-CN" altLang="en-US" sz="2000" dirty="0"/>
          </a:p>
        </p:txBody>
      </p:sp>
    </p:spTree>
    <p:extLst>
      <p:ext uri="{BB962C8B-B14F-4D97-AF65-F5344CB8AC3E}">
        <p14:creationId xmlns:p14="http://schemas.microsoft.com/office/powerpoint/2010/main" val="2030965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17"/>
          <p:cNvSpPr>
            <a:spLocks noChangeArrowheads="1"/>
          </p:cNvSpPr>
          <p:nvPr/>
        </p:nvSpPr>
        <p:spPr bwMode="auto">
          <a:xfrm>
            <a:off x="-346042" y="3446664"/>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36" name="Rectangle 2">
            <a:extLst>
              <a:ext uri="{FF2B5EF4-FFF2-40B4-BE49-F238E27FC236}">
                <a16:creationId xmlns:a16="http://schemas.microsoft.com/office/drawing/2014/main" id="{909FFECC-EB9A-9F4E-AE41-F3C0E3DCEC63}"/>
              </a:ext>
            </a:extLst>
          </p:cNvPr>
          <p:cNvSpPr>
            <a:spLocks noGrp="1" noChangeArrowheads="1"/>
          </p:cNvSpPr>
          <p:nvPr>
            <p:ph type="title"/>
          </p:nvPr>
        </p:nvSpPr>
        <p:spPr>
          <a:xfrm>
            <a:off x="457200" y="362946"/>
            <a:ext cx="8229600" cy="1143000"/>
          </a:xfrm>
        </p:spPr>
        <p:txBody>
          <a:bodyPr/>
          <a:lstStyle/>
          <a:p>
            <a:r>
              <a:rPr lang="en-US" altLang="en-US" dirty="0">
                <a:latin typeface="Arial" charset="0"/>
                <a:cs typeface="Arial" charset="0"/>
              </a:rPr>
              <a:t>How to combat problems via a computer</a:t>
            </a:r>
          </a:p>
        </p:txBody>
      </p:sp>
      <p:grpSp>
        <p:nvGrpSpPr>
          <p:cNvPr id="3" name="组合 2">
            <a:extLst>
              <a:ext uri="{FF2B5EF4-FFF2-40B4-BE49-F238E27FC236}">
                <a16:creationId xmlns:a16="http://schemas.microsoft.com/office/drawing/2014/main" id="{F058AB68-0358-8E4E-9011-D2BE57C745F3}"/>
              </a:ext>
            </a:extLst>
          </p:cNvPr>
          <p:cNvGrpSpPr/>
          <p:nvPr/>
        </p:nvGrpSpPr>
        <p:grpSpPr>
          <a:xfrm>
            <a:off x="1187624" y="1844824"/>
            <a:ext cx="6966817" cy="2835150"/>
            <a:chOff x="945465" y="1783277"/>
            <a:chExt cx="6966817" cy="2835150"/>
          </a:xfrm>
        </p:grpSpPr>
        <p:sp>
          <p:nvSpPr>
            <p:cNvPr id="13" name="Rectangle 5"/>
            <p:cNvSpPr>
              <a:spLocks noChangeArrowheads="1"/>
            </p:cNvSpPr>
            <p:nvPr/>
          </p:nvSpPr>
          <p:spPr bwMode="auto">
            <a:xfrm>
              <a:off x="3575030" y="2097602"/>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15" name="Rectangle 6"/>
            <p:cNvSpPr>
              <a:spLocks noChangeArrowheads="1"/>
            </p:cNvSpPr>
            <p:nvPr/>
          </p:nvSpPr>
          <p:spPr bwMode="auto">
            <a:xfrm>
              <a:off x="3575030" y="1783277"/>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17" name="Rectangle 7"/>
            <p:cNvSpPr>
              <a:spLocks noChangeArrowheads="1"/>
            </p:cNvSpPr>
            <p:nvPr/>
          </p:nvSpPr>
          <p:spPr bwMode="auto">
            <a:xfrm>
              <a:off x="3575030" y="1971396"/>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19" name="Rectangle 8"/>
            <p:cNvSpPr>
              <a:spLocks noChangeArrowheads="1"/>
            </p:cNvSpPr>
            <p:nvPr/>
          </p:nvSpPr>
          <p:spPr bwMode="auto">
            <a:xfrm>
              <a:off x="3575030" y="3102490"/>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21" name="Rectangle 9"/>
            <p:cNvSpPr>
              <a:spLocks noChangeArrowheads="1"/>
            </p:cNvSpPr>
            <p:nvPr/>
          </p:nvSpPr>
          <p:spPr bwMode="auto">
            <a:xfrm>
              <a:off x="3575030" y="2222618"/>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23" name="Rectangle 10"/>
            <p:cNvSpPr>
              <a:spLocks noChangeArrowheads="1"/>
            </p:cNvSpPr>
            <p:nvPr/>
          </p:nvSpPr>
          <p:spPr bwMode="auto">
            <a:xfrm>
              <a:off x="3575030" y="2097602"/>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27" name="Rectangle 12"/>
            <p:cNvSpPr>
              <a:spLocks noChangeArrowheads="1"/>
            </p:cNvSpPr>
            <p:nvPr/>
          </p:nvSpPr>
          <p:spPr bwMode="auto">
            <a:xfrm>
              <a:off x="3575030" y="2663149"/>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29" name="Rectangle 13"/>
            <p:cNvSpPr>
              <a:spLocks noChangeArrowheads="1"/>
            </p:cNvSpPr>
            <p:nvPr/>
          </p:nvSpPr>
          <p:spPr bwMode="auto">
            <a:xfrm>
              <a:off x="3575030" y="2873890"/>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33" name="Rectangle 15"/>
            <p:cNvSpPr>
              <a:spLocks noChangeArrowheads="1"/>
            </p:cNvSpPr>
            <p:nvPr/>
          </p:nvSpPr>
          <p:spPr bwMode="auto">
            <a:xfrm>
              <a:off x="3575030" y="2720299"/>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35" name="Rectangle 16"/>
            <p:cNvSpPr>
              <a:spLocks noChangeArrowheads="1"/>
            </p:cNvSpPr>
            <p:nvPr/>
          </p:nvSpPr>
          <p:spPr bwMode="auto">
            <a:xfrm>
              <a:off x="3575030" y="2777449"/>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44" name="Rectangle 4">
              <a:extLst>
                <a:ext uri="{FF2B5EF4-FFF2-40B4-BE49-F238E27FC236}">
                  <a16:creationId xmlns:a16="http://schemas.microsoft.com/office/drawing/2014/main" id="{69A1D105-3E15-3A4D-9501-E2DCC5A43DB4}"/>
                </a:ext>
              </a:extLst>
            </p:cNvPr>
            <p:cNvSpPr>
              <a:spLocks noChangeArrowheads="1"/>
            </p:cNvSpPr>
            <p:nvPr/>
          </p:nvSpPr>
          <p:spPr bwMode="auto">
            <a:xfrm>
              <a:off x="946128" y="2276872"/>
              <a:ext cx="1314451" cy="628650"/>
            </a:xfrm>
            <a:prstGeom prst="rect">
              <a:avLst/>
            </a:prstGeom>
            <a:solidFill>
              <a:srgbClr val="E4F3FC"/>
            </a:solidFill>
            <a:ln w="19050">
              <a:solidFill>
                <a:schemeClr val="tx1"/>
              </a:solidFill>
            </a:ln>
            <a:effectLst/>
          </p:spPr>
          <p:txBody>
            <a:bodyPr wrap="none" tIns="35100" bIns="35100" anchor="ctr"/>
            <a:lstStyle/>
            <a:p>
              <a:pPr algn="ctr">
                <a:lnSpc>
                  <a:spcPct val="70000"/>
                </a:lnSpc>
              </a:pPr>
              <a:r>
                <a:rPr lang="en-US" altLang="zh-CN" sz="2100" dirty="0">
                  <a:latin typeface="Arial" panose="020B0604020202020204" pitchFamily="34" charset="0"/>
                  <a:ea typeface="KaiTi" panose="02010609060101010101" pitchFamily="49" charset="-122"/>
                  <a:cs typeface="Arial" panose="020B0604020202020204" pitchFamily="34" charset="0"/>
                </a:rPr>
                <a:t>Problem</a:t>
              </a:r>
              <a:endParaRPr lang="zh-CN" altLang="en-US" sz="2100" dirty="0">
                <a:latin typeface="Arial" panose="020B0604020202020204" pitchFamily="34" charset="0"/>
                <a:ea typeface="KaiTi" panose="02010609060101010101" pitchFamily="49" charset="-122"/>
                <a:cs typeface="Arial" panose="020B0604020202020204" pitchFamily="34" charset="0"/>
              </a:endParaRPr>
            </a:p>
          </p:txBody>
        </p:sp>
        <p:sp>
          <p:nvSpPr>
            <p:cNvPr id="45" name="Rectangle 5">
              <a:extLst>
                <a:ext uri="{FF2B5EF4-FFF2-40B4-BE49-F238E27FC236}">
                  <a16:creationId xmlns:a16="http://schemas.microsoft.com/office/drawing/2014/main" id="{212A19A8-E626-DE40-8B36-E50A609AFCF3}"/>
                </a:ext>
              </a:extLst>
            </p:cNvPr>
            <p:cNvSpPr>
              <a:spLocks noChangeArrowheads="1"/>
            </p:cNvSpPr>
            <p:nvPr/>
          </p:nvSpPr>
          <p:spPr bwMode="auto">
            <a:xfrm>
              <a:off x="3563888" y="2276872"/>
              <a:ext cx="1500472" cy="628650"/>
            </a:xfrm>
            <a:prstGeom prst="rect">
              <a:avLst/>
            </a:prstGeom>
            <a:solidFill>
              <a:srgbClr val="E4F3FC"/>
            </a:solidFill>
            <a:ln w="19050">
              <a:solidFill>
                <a:schemeClr val="tx1"/>
              </a:solidFill>
            </a:ln>
            <a:effectLst/>
          </p:spPr>
          <p:txBody>
            <a:bodyPr wrap="none" anchor="ctr"/>
            <a:lstStyle/>
            <a:p>
              <a:pPr algn="ctr">
                <a:lnSpc>
                  <a:spcPct val="75000"/>
                </a:lnSpc>
              </a:pPr>
              <a:r>
                <a:rPr lang="en-US" altLang="zh-CN" sz="2100" dirty="0">
                  <a:latin typeface="Arial" panose="020B0604020202020204" pitchFamily="34" charset="0"/>
                  <a:ea typeface="KaiTi" panose="02010609060101010101" pitchFamily="49" charset="-122"/>
                  <a:cs typeface="Arial" panose="020B0604020202020204" pitchFamily="34" charset="0"/>
                </a:rPr>
                <a:t>Mathematic</a:t>
              </a:r>
            </a:p>
            <a:p>
              <a:pPr algn="ctr">
                <a:lnSpc>
                  <a:spcPct val="75000"/>
                </a:lnSpc>
              </a:pPr>
              <a:r>
                <a:rPr lang="en-US" altLang="zh-CN" sz="2100" dirty="0">
                  <a:latin typeface="Arial" panose="020B0604020202020204" pitchFamily="34" charset="0"/>
                  <a:ea typeface="KaiTi" panose="02010609060101010101" pitchFamily="49" charset="-122"/>
                  <a:cs typeface="Arial" panose="020B0604020202020204" pitchFamily="34" charset="0"/>
                </a:rPr>
                <a:t>Model</a:t>
              </a:r>
              <a:endParaRPr lang="zh-CN" altLang="en-US" sz="2100" dirty="0">
                <a:latin typeface="Arial" panose="020B0604020202020204" pitchFamily="34" charset="0"/>
                <a:ea typeface="KaiTi" panose="02010609060101010101" pitchFamily="49" charset="-122"/>
                <a:cs typeface="Arial" panose="020B0604020202020204" pitchFamily="34" charset="0"/>
              </a:endParaRPr>
            </a:p>
          </p:txBody>
        </p:sp>
        <p:grpSp>
          <p:nvGrpSpPr>
            <p:cNvPr id="46" name="Group 6">
              <a:extLst>
                <a:ext uri="{FF2B5EF4-FFF2-40B4-BE49-F238E27FC236}">
                  <a16:creationId xmlns:a16="http://schemas.microsoft.com/office/drawing/2014/main" id="{7B51369B-2EAF-1844-AABE-4893328DD5FC}"/>
                </a:ext>
              </a:extLst>
            </p:cNvPr>
            <p:cNvGrpSpPr>
              <a:grpSpLocks/>
            </p:cNvGrpSpPr>
            <p:nvPr/>
          </p:nvGrpSpPr>
          <p:grpSpPr bwMode="auto">
            <a:xfrm>
              <a:off x="2260579" y="2213769"/>
              <a:ext cx="1314450" cy="463153"/>
              <a:chOff x="0" y="-12"/>
              <a:chExt cx="1104" cy="389"/>
            </a:xfrm>
          </p:grpSpPr>
          <p:sp>
            <p:nvSpPr>
              <p:cNvPr id="47" name="AutoShape 7">
                <a:extLst>
                  <a:ext uri="{FF2B5EF4-FFF2-40B4-BE49-F238E27FC236}">
                    <a16:creationId xmlns:a16="http://schemas.microsoft.com/office/drawing/2014/main" id="{96FD9E16-ACFC-2A4C-84F5-604CD7E26DF5}"/>
                  </a:ext>
                </a:extLst>
              </p:cNvPr>
              <p:cNvSpPr>
                <a:spLocks noChangeArrowheads="1"/>
              </p:cNvSpPr>
              <p:nvPr/>
            </p:nvSpPr>
            <p:spPr bwMode="auto">
              <a:xfrm>
                <a:off x="0" y="233"/>
                <a:ext cx="1104" cy="144"/>
              </a:xfrm>
              <a:prstGeom prst="rightArrow">
                <a:avLst>
                  <a:gd name="adj1" fmla="val 50000"/>
                  <a:gd name="adj2" fmla="val 191667"/>
                </a:avLst>
              </a:prstGeom>
              <a:solidFill>
                <a:schemeClr val="bg1">
                  <a:lumMod val="5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KaiTi" panose="02010609060101010101" pitchFamily="49" charset="-122"/>
                  <a:ea typeface="KaiTi" panose="02010609060101010101" pitchFamily="49" charset="-122"/>
                </a:endParaRPr>
              </a:p>
            </p:txBody>
          </p:sp>
          <p:sp>
            <p:nvSpPr>
              <p:cNvPr id="48" name="Rectangle 8">
                <a:extLst>
                  <a:ext uri="{FF2B5EF4-FFF2-40B4-BE49-F238E27FC236}">
                    <a16:creationId xmlns:a16="http://schemas.microsoft.com/office/drawing/2014/main" id="{9EB90168-5ADB-6847-808E-887CCEDC5FAA}"/>
                  </a:ext>
                </a:extLst>
              </p:cNvPr>
              <p:cNvSpPr>
                <a:spLocks noChangeArrowheads="1"/>
              </p:cNvSpPr>
              <p:nvPr/>
            </p:nvSpPr>
            <p:spPr bwMode="auto">
              <a:xfrm>
                <a:off x="142" y="-12"/>
                <a:ext cx="720" cy="240"/>
              </a:xfrm>
              <a:prstGeom prst="rect">
                <a:avLst/>
              </a:prstGeom>
              <a:noFill/>
              <a:ln>
                <a:noFill/>
              </a:ln>
              <a:effectLst/>
              <a:extLst>
                <a:ext uri="{909E8E84-426E-40DD-AFC4-6F175D3DCCD1}">
                  <a14:hiddenFill xmlns:a14="http://schemas.microsoft.com/office/drawing/2010/main">
                    <a:gradFill rotWithShape="0">
                      <a:gsLst>
                        <a:gs pos="0">
                          <a:schemeClr val="bg1">
                            <a:gamma/>
                            <a:shade val="46275"/>
                            <a:invGamma/>
                          </a:schemeClr>
                        </a:gs>
                        <a:gs pos="50000">
                          <a:schemeClr val="bg1"/>
                        </a:gs>
                        <a:gs pos="100000">
                          <a:schemeClr val="bg1">
                            <a:gamma/>
                            <a:shade val="46275"/>
                            <a:invGamma/>
                          </a:scheme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500" dirty="0">
                    <a:latin typeface="Arial" panose="020B0604020202020204" pitchFamily="34" charset="0"/>
                    <a:ea typeface="KaiTi" panose="02010609060101010101" pitchFamily="49" charset="-122"/>
                    <a:cs typeface="Arial" panose="020B0604020202020204" pitchFamily="34" charset="0"/>
                  </a:rPr>
                  <a:t>Modeling</a:t>
                </a:r>
                <a:endParaRPr lang="zh-CN" altLang="en-US" sz="1500" dirty="0">
                  <a:latin typeface="Arial" panose="020B0604020202020204" pitchFamily="34" charset="0"/>
                  <a:ea typeface="KaiTi" panose="02010609060101010101" pitchFamily="49" charset="-122"/>
                  <a:cs typeface="Arial" panose="020B0604020202020204" pitchFamily="34" charset="0"/>
                </a:endParaRPr>
              </a:p>
            </p:txBody>
          </p:sp>
        </p:grpSp>
        <p:sp>
          <p:nvSpPr>
            <p:cNvPr id="49" name="Rectangle 9">
              <a:extLst>
                <a:ext uri="{FF2B5EF4-FFF2-40B4-BE49-F238E27FC236}">
                  <a16:creationId xmlns:a16="http://schemas.microsoft.com/office/drawing/2014/main" id="{478863F3-90A2-AD4F-84C5-04100D03ECD9}"/>
                </a:ext>
              </a:extLst>
            </p:cNvPr>
            <p:cNvSpPr>
              <a:spLocks noChangeArrowheads="1"/>
            </p:cNvSpPr>
            <p:nvPr/>
          </p:nvSpPr>
          <p:spPr bwMode="auto">
            <a:xfrm>
              <a:off x="6411810" y="2276872"/>
              <a:ext cx="1500472" cy="628650"/>
            </a:xfrm>
            <a:prstGeom prst="rect">
              <a:avLst/>
            </a:prstGeom>
            <a:solidFill>
              <a:srgbClr val="E4F3FC"/>
            </a:solidFill>
            <a:ln w="19050">
              <a:solidFill>
                <a:schemeClr val="tx1"/>
              </a:solidFill>
            </a:ln>
            <a:effectLst/>
          </p:spPr>
          <p:txBody>
            <a:bodyPr wrap="none" anchor="ctr"/>
            <a:lstStyle/>
            <a:p>
              <a:pPr algn="ctr">
                <a:lnSpc>
                  <a:spcPct val="75000"/>
                </a:lnSpc>
              </a:pPr>
              <a:r>
                <a:rPr lang="en-US" altLang="zh-CN" sz="2100" dirty="0">
                  <a:latin typeface="Arial" panose="020B0604020202020204" pitchFamily="34" charset="0"/>
                  <a:ea typeface="KaiTi" panose="02010609060101010101" pitchFamily="49" charset="-122"/>
                  <a:cs typeface="Arial" panose="020B0604020202020204" pitchFamily="34" charset="0"/>
                </a:rPr>
                <a:t>Data</a:t>
              </a:r>
            </a:p>
            <a:p>
              <a:pPr algn="ctr">
                <a:lnSpc>
                  <a:spcPct val="75000"/>
                </a:lnSpc>
              </a:pPr>
              <a:r>
                <a:rPr lang="en-US" altLang="zh-CN" sz="2100" dirty="0">
                  <a:latin typeface="Arial" panose="020B0604020202020204" pitchFamily="34" charset="0"/>
                  <a:ea typeface="KaiTi" panose="02010609060101010101" pitchFamily="49" charset="-122"/>
                  <a:cs typeface="Arial" panose="020B0604020202020204" pitchFamily="34" charset="0"/>
                </a:rPr>
                <a:t>Structure</a:t>
              </a:r>
              <a:endParaRPr lang="zh-CN" altLang="en-US" sz="2100" dirty="0">
                <a:latin typeface="Arial" panose="020B0604020202020204" pitchFamily="34" charset="0"/>
                <a:ea typeface="KaiTi" panose="02010609060101010101" pitchFamily="49" charset="-122"/>
                <a:cs typeface="Arial" panose="020B0604020202020204" pitchFamily="34" charset="0"/>
              </a:endParaRPr>
            </a:p>
          </p:txBody>
        </p:sp>
        <p:grpSp>
          <p:nvGrpSpPr>
            <p:cNvPr id="50" name="Group 10">
              <a:extLst>
                <a:ext uri="{FF2B5EF4-FFF2-40B4-BE49-F238E27FC236}">
                  <a16:creationId xmlns:a16="http://schemas.microsoft.com/office/drawing/2014/main" id="{BD027E79-FC28-ED4B-96D4-C69C87AEB78A}"/>
                </a:ext>
              </a:extLst>
            </p:cNvPr>
            <p:cNvGrpSpPr>
              <a:grpSpLocks/>
            </p:cNvGrpSpPr>
            <p:nvPr/>
          </p:nvGrpSpPr>
          <p:grpSpPr bwMode="auto">
            <a:xfrm>
              <a:off x="5075502" y="2225475"/>
              <a:ext cx="1325166" cy="448866"/>
              <a:chOff x="-9" y="0"/>
              <a:chExt cx="1113" cy="377"/>
            </a:xfrm>
          </p:grpSpPr>
          <p:sp>
            <p:nvSpPr>
              <p:cNvPr id="51" name="AutoShape 11">
                <a:extLst>
                  <a:ext uri="{FF2B5EF4-FFF2-40B4-BE49-F238E27FC236}">
                    <a16:creationId xmlns:a16="http://schemas.microsoft.com/office/drawing/2014/main" id="{A2A7835B-CCAD-7F4C-B9B9-477988F95290}"/>
                  </a:ext>
                </a:extLst>
              </p:cNvPr>
              <p:cNvSpPr>
                <a:spLocks noChangeArrowheads="1"/>
              </p:cNvSpPr>
              <p:nvPr/>
            </p:nvSpPr>
            <p:spPr bwMode="auto">
              <a:xfrm>
                <a:off x="-9" y="233"/>
                <a:ext cx="1113" cy="144"/>
              </a:xfrm>
              <a:prstGeom prst="rightArrow">
                <a:avLst>
                  <a:gd name="adj1" fmla="val 50000"/>
                  <a:gd name="adj2" fmla="val 191667"/>
                </a:avLst>
              </a:prstGeom>
              <a:solidFill>
                <a:schemeClr val="bg1">
                  <a:lumMod val="5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KaiTi" panose="02010609060101010101" pitchFamily="49" charset="-122"/>
                  <a:ea typeface="KaiTi" panose="02010609060101010101" pitchFamily="49" charset="-122"/>
                </a:endParaRPr>
              </a:p>
            </p:txBody>
          </p:sp>
          <p:sp>
            <p:nvSpPr>
              <p:cNvPr id="52" name="Rectangle 12">
                <a:extLst>
                  <a:ext uri="{FF2B5EF4-FFF2-40B4-BE49-F238E27FC236}">
                    <a16:creationId xmlns:a16="http://schemas.microsoft.com/office/drawing/2014/main" id="{E7EE80EB-C68D-534D-ADFF-16D5A1EA8D57}"/>
                  </a:ext>
                </a:extLst>
              </p:cNvPr>
              <p:cNvSpPr>
                <a:spLocks noChangeArrowheads="1"/>
              </p:cNvSpPr>
              <p:nvPr/>
            </p:nvSpPr>
            <p:spPr bwMode="auto">
              <a:xfrm>
                <a:off x="173" y="0"/>
                <a:ext cx="720" cy="240"/>
              </a:xfrm>
              <a:prstGeom prst="rect">
                <a:avLst/>
              </a:prstGeom>
              <a:noFill/>
              <a:ln>
                <a:noFill/>
              </a:ln>
              <a:effectLst/>
              <a:extLst>
                <a:ext uri="{909E8E84-426E-40DD-AFC4-6F175D3DCCD1}">
                  <a14:hiddenFill xmlns:a14="http://schemas.microsoft.com/office/drawing/2010/main">
                    <a:gradFill rotWithShape="0">
                      <a:gsLst>
                        <a:gs pos="0">
                          <a:schemeClr val="bg1">
                            <a:gamma/>
                            <a:shade val="46275"/>
                            <a:invGamma/>
                          </a:schemeClr>
                        </a:gs>
                        <a:gs pos="50000">
                          <a:schemeClr val="bg1"/>
                        </a:gs>
                        <a:gs pos="100000">
                          <a:schemeClr val="bg1">
                            <a:gamma/>
                            <a:shade val="46275"/>
                            <a:invGamma/>
                          </a:scheme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500" dirty="0">
                    <a:latin typeface="Arial" panose="020B0604020202020204" pitchFamily="34" charset="0"/>
                    <a:ea typeface="KaiTi" panose="02010609060101010101" pitchFamily="49" charset="-122"/>
                    <a:cs typeface="Arial" panose="020B0604020202020204" pitchFamily="34" charset="0"/>
                  </a:rPr>
                  <a:t>Design</a:t>
                </a:r>
                <a:endParaRPr lang="zh-CN" altLang="en-US" sz="1500" dirty="0">
                  <a:latin typeface="Arial" panose="020B0604020202020204" pitchFamily="34" charset="0"/>
                  <a:ea typeface="KaiTi" panose="02010609060101010101" pitchFamily="49" charset="-122"/>
                  <a:cs typeface="Arial" panose="020B0604020202020204" pitchFamily="34" charset="0"/>
                </a:endParaRPr>
              </a:p>
            </p:txBody>
          </p:sp>
        </p:grpSp>
        <p:sp>
          <p:nvSpPr>
            <p:cNvPr id="53" name="Rectangle 13">
              <a:extLst>
                <a:ext uri="{FF2B5EF4-FFF2-40B4-BE49-F238E27FC236}">
                  <a16:creationId xmlns:a16="http://schemas.microsoft.com/office/drawing/2014/main" id="{4415475F-EC3F-EC40-A7BE-CCA77ADB99BC}"/>
                </a:ext>
              </a:extLst>
            </p:cNvPr>
            <p:cNvSpPr>
              <a:spLocks noChangeArrowheads="1"/>
            </p:cNvSpPr>
            <p:nvPr/>
          </p:nvSpPr>
          <p:spPr bwMode="auto">
            <a:xfrm>
              <a:off x="6411810" y="3872245"/>
              <a:ext cx="1500472" cy="628651"/>
            </a:xfrm>
            <a:prstGeom prst="rect">
              <a:avLst/>
            </a:prstGeom>
            <a:solidFill>
              <a:srgbClr val="E4F3FC"/>
            </a:solidFill>
            <a:ln w="19050">
              <a:solidFill>
                <a:schemeClr val="tx1"/>
              </a:solidFill>
            </a:ln>
            <a:effectLst/>
          </p:spPr>
          <p:txBody>
            <a:bodyPr wrap="none" anchor="ctr"/>
            <a:lstStyle/>
            <a:p>
              <a:pPr algn="ctr">
                <a:lnSpc>
                  <a:spcPct val="75000"/>
                </a:lnSpc>
              </a:pPr>
              <a:r>
                <a:rPr lang="en-US" altLang="zh-CN" sz="2100" dirty="0">
                  <a:latin typeface="Arial" panose="020B0604020202020204" pitchFamily="34" charset="0"/>
                  <a:ea typeface="KaiTi" panose="02010609060101010101" pitchFamily="49" charset="-122"/>
                  <a:cs typeface="Arial" panose="020B0604020202020204" pitchFamily="34" charset="0"/>
                </a:rPr>
                <a:t>Algorithms</a:t>
              </a:r>
              <a:endParaRPr lang="zh-CN" altLang="en-US" sz="2100" dirty="0">
                <a:latin typeface="Arial" panose="020B0604020202020204" pitchFamily="34" charset="0"/>
                <a:ea typeface="KaiTi" panose="02010609060101010101" pitchFamily="49" charset="-122"/>
                <a:cs typeface="Arial" panose="020B0604020202020204" pitchFamily="34" charset="0"/>
              </a:endParaRPr>
            </a:p>
          </p:txBody>
        </p:sp>
        <p:grpSp>
          <p:nvGrpSpPr>
            <p:cNvPr id="54" name="Group 14">
              <a:extLst>
                <a:ext uri="{FF2B5EF4-FFF2-40B4-BE49-F238E27FC236}">
                  <a16:creationId xmlns:a16="http://schemas.microsoft.com/office/drawing/2014/main" id="{66C56205-782A-1C47-BCD2-ED0BC5E9B1BC}"/>
                </a:ext>
              </a:extLst>
            </p:cNvPr>
            <p:cNvGrpSpPr>
              <a:grpSpLocks/>
            </p:cNvGrpSpPr>
            <p:nvPr/>
          </p:nvGrpSpPr>
          <p:grpSpPr bwMode="auto">
            <a:xfrm>
              <a:off x="5619192" y="2902940"/>
              <a:ext cx="1688306" cy="952501"/>
              <a:chOff x="-404" y="-35"/>
              <a:chExt cx="1418" cy="800"/>
            </a:xfrm>
          </p:grpSpPr>
          <p:sp>
            <p:nvSpPr>
              <p:cNvPr id="55" name="AutoShape 15">
                <a:extLst>
                  <a:ext uri="{FF2B5EF4-FFF2-40B4-BE49-F238E27FC236}">
                    <a16:creationId xmlns:a16="http://schemas.microsoft.com/office/drawing/2014/main" id="{BC6A20D3-5945-8649-81C5-57A8A0E0DB55}"/>
                  </a:ext>
                </a:extLst>
              </p:cNvPr>
              <p:cNvSpPr>
                <a:spLocks noChangeArrowheads="1"/>
              </p:cNvSpPr>
              <p:nvPr/>
            </p:nvSpPr>
            <p:spPr bwMode="auto">
              <a:xfrm>
                <a:off x="831" y="-35"/>
                <a:ext cx="183" cy="800"/>
              </a:xfrm>
              <a:prstGeom prst="downArrow">
                <a:avLst>
                  <a:gd name="adj1" fmla="val 50000"/>
                  <a:gd name="adj2" fmla="val 158333"/>
                </a:avLst>
              </a:prstGeom>
              <a:solidFill>
                <a:schemeClr val="bg1">
                  <a:lumMod val="5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KaiTi" panose="02010609060101010101" pitchFamily="49" charset="-122"/>
                  <a:ea typeface="KaiTi" panose="02010609060101010101" pitchFamily="49" charset="-122"/>
                </a:endParaRPr>
              </a:p>
            </p:txBody>
          </p:sp>
          <p:sp>
            <p:nvSpPr>
              <p:cNvPr id="56" name="Rectangle 16">
                <a:extLst>
                  <a:ext uri="{FF2B5EF4-FFF2-40B4-BE49-F238E27FC236}">
                    <a16:creationId xmlns:a16="http://schemas.microsoft.com/office/drawing/2014/main" id="{F9001A7B-F7E9-834B-8809-C395A8DC17FC}"/>
                  </a:ext>
                </a:extLst>
              </p:cNvPr>
              <p:cNvSpPr>
                <a:spLocks noChangeArrowheads="1"/>
              </p:cNvSpPr>
              <p:nvPr/>
            </p:nvSpPr>
            <p:spPr bwMode="auto">
              <a:xfrm>
                <a:off x="-404" y="39"/>
                <a:ext cx="768" cy="576"/>
              </a:xfrm>
              <a:prstGeom prst="rect">
                <a:avLst/>
              </a:prstGeom>
              <a:noFill/>
              <a:ln>
                <a:noFill/>
              </a:ln>
              <a:effectLst/>
              <a:extLst>
                <a:ext uri="{909E8E84-426E-40DD-AFC4-6F175D3DCCD1}">
                  <a14:hiddenFill xmlns:a14="http://schemas.microsoft.com/office/drawing/2010/main">
                    <a:gradFill rotWithShape="0">
                      <a:gsLst>
                        <a:gs pos="0">
                          <a:schemeClr val="bg1">
                            <a:gamma/>
                            <a:shade val="46275"/>
                            <a:invGamma/>
                          </a:schemeClr>
                        </a:gs>
                        <a:gs pos="50000">
                          <a:schemeClr val="bg1"/>
                        </a:gs>
                        <a:gs pos="100000">
                          <a:schemeClr val="bg1">
                            <a:gamma/>
                            <a:shade val="46275"/>
                            <a:invGamma/>
                          </a:scheme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dirty="0">
                    <a:latin typeface="Arial" panose="020B0604020202020204" pitchFamily="34" charset="0"/>
                    <a:cs typeface="Arial" panose="020B0604020202020204" pitchFamily="34" charset="0"/>
                  </a:rPr>
                  <a:t>Algorithmic </a:t>
                </a:r>
                <a:r>
                  <a:rPr lang="en-US" altLang="zh-CN" sz="1500" dirty="0">
                    <a:latin typeface="Arial" panose="020B0604020202020204" pitchFamily="34" charset="0"/>
                    <a:ea typeface="KaiTi" panose="02010609060101010101" pitchFamily="49" charset="-122"/>
                    <a:cs typeface="Arial" panose="020B0604020202020204" pitchFamily="34" charset="0"/>
                  </a:rPr>
                  <a:t>Analysis </a:t>
                </a:r>
              </a:p>
              <a:p>
                <a:pPr algn="ctr"/>
                <a:r>
                  <a:rPr lang="en-US" altLang="zh-CN" sz="1500" dirty="0">
                    <a:latin typeface="Arial" panose="020B0604020202020204" pitchFamily="34" charset="0"/>
                    <a:ea typeface="KaiTi" panose="02010609060101010101" pitchFamily="49" charset="-122"/>
                    <a:cs typeface="Arial" panose="020B0604020202020204" pitchFamily="34" charset="0"/>
                  </a:rPr>
                  <a:t>&amp;</a:t>
                </a:r>
                <a:r>
                  <a:rPr lang="zh-CN" altLang="en-US" sz="1500" dirty="0">
                    <a:latin typeface="Arial" panose="020B0604020202020204" pitchFamily="34" charset="0"/>
                    <a:ea typeface="KaiTi" panose="02010609060101010101" pitchFamily="49" charset="-122"/>
                    <a:cs typeface="Arial" panose="020B0604020202020204" pitchFamily="34" charset="0"/>
                  </a:rPr>
                  <a:t> </a:t>
                </a:r>
                <a:r>
                  <a:rPr lang="en-US" altLang="zh-CN" sz="1500" dirty="0">
                    <a:latin typeface="Arial" panose="020B0604020202020204" pitchFamily="34" charset="0"/>
                    <a:ea typeface="KaiTi" panose="02010609060101010101" pitchFamily="49" charset="-122"/>
                    <a:cs typeface="Arial" panose="020B0604020202020204" pitchFamily="34" charset="0"/>
                  </a:rPr>
                  <a:t>Design</a:t>
                </a:r>
                <a:endParaRPr lang="zh-CN" altLang="en-US" sz="1500" dirty="0">
                  <a:latin typeface="Arial" panose="020B0604020202020204" pitchFamily="34" charset="0"/>
                  <a:ea typeface="KaiTi" panose="02010609060101010101" pitchFamily="49" charset="-122"/>
                  <a:cs typeface="Arial" panose="020B0604020202020204" pitchFamily="34" charset="0"/>
                </a:endParaRPr>
              </a:p>
            </p:txBody>
          </p:sp>
        </p:grpSp>
        <p:sp>
          <p:nvSpPr>
            <p:cNvPr id="60" name="Rectangle 20">
              <a:extLst>
                <a:ext uri="{FF2B5EF4-FFF2-40B4-BE49-F238E27FC236}">
                  <a16:creationId xmlns:a16="http://schemas.microsoft.com/office/drawing/2014/main" id="{065922B6-5214-9042-A091-39B30ECCEBB4}"/>
                </a:ext>
              </a:extLst>
            </p:cNvPr>
            <p:cNvSpPr>
              <a:spLocks noChangeArrowheads="1"/>
            </p:cNvSpPr>
            <p:nvPr/>
          </p:nvSpPr>
          <p:spPr bwMode="auto">
            <a:xfrm>
              <a:off x="3583428" y="3896230"/>
              <a:ext cx="1500472" cy="628650"/>
            </a:xfrm>
            <a:prstGeom prst="rect">
              <a:avLst/>
            </a:prstGeom>
            <a:solidFill>
              <a:srgbClr val="E4F3FC"/>
            </a:solidFill>
            <a:ln w="19050">
              <a:solidFill>
                <a:schemeClr val="tx1"/>
              </a:solidFill>
            </a:ln>
            <a:effectLst/>
          </p:spPr>
          <p:txBody>
            <a:bodyPr wrap="none" anchor="ctr"/>
            <a:lstStyle/>
            <a:p>
              <a:pPr algn="ctr">
                <a:lnSpc>
                  <a:spcPct val="75000"/>
                </a:lnSpc>
              </a:pPr>
              <a:endParaRPr lang="en-US" altLang="zh-CN" sz="2100" dirty="0">
                <a:latin typeface="Arial" panose="020B0604020202020204" pitchFamily="34" charset="0"/>
                <a:ea typeface="KaiTi" panose="02010609060101010101" pitchFamily="49" charset="-122"/>
                <a:cs typeface="Arial" panose="020B0604020202020204" pitchFamily="34" charset="0"/>
              </a:endParaRPr>
            </a:p>
            <a:p>
              <a:pPr algn="ctr">
                <a:lnSpc>
                  <a:spcPct val="75000"/>
                </a:lnSpc>
              </a:pPr>
              <a:r>
                <a:rPr lang="en-US" altLang="zh-CN" sz="2100" dirty="0">
                  <a:latin typeface="Arial" panose="020B0604020202020204" pitchFamily="34" charset="0"/>
                  <a:ea typeface="KaiTi" panose="02010609060101010101" pitchFamily="49" charset="-122"/>
                  <a:cs typeface="Arial" panose="020B0604020202020204" pitchFamily="34" charset="0"/>
                </a:rPr>
                <a:t>Program</a:t>
              </a:r>
            </a:p>
            <a:p>
              <a:pPr algn="ctr">
                <a:lnSpc>
                  <a:spcPct val="75000"/>
                </a:lnSpc>
              </a:pPr>
              <a:endParaRPr lang="zh-CN" altLang="en-US" sz="2100" dirty="0">
                <a:latin typeface="Arial" panose="020B0604020202020204" pitchFamily="34" charset="0"/>
                <a:ea typeface="KaiTi" panose="02010609060101010101" pitchFamily="49" charset="-122"/>
                <a:cs typeface="Arial" panose="020B0604020202020204" pitchFamily="34" charset="0"/>
              </a:endParaRPr>
            </a:p>
          </p:txBody>
        </p:sp>
        <p:sp>
          <p:nvSpPr>
            <p:cNvPr id="61" name="Rectangle 21">
              <a:extLst>
                <a:ext uri="{FF2B5EF4-FFF2-40B4-BE49-F238E27FC236}">
                  <a16:creationId xmlns:a16="http://schemas.microsoft.com/office/drawing/2014/main" id="{0FE1D762-8EDA-4848-BFFF-59581A278810}"/>
                </a:ext>
              </a:extLst>
            </p:cNvPr>
            <p:cNvSpPr>
              <a:spLocks noChangeArrowheads="1"/>
            </p:cNvSpPr>
            <p:nvPr/>
          </p:nvSpPr>
          <p:spPr bwMode="auto">
            <a:xfrm>
              <a:off x="945465" y="3872245"/>
              <a:ext cx="1314451" cy="628650"/>
            </a:xfrm>
            <a:prstGeom prst="rect">
              <a:avLst/>
            </a:prstGeom>
            <a:solidFill>
              <a:srgbClr val="E4F3FC"/>
            </a:solidFill>
            <a:ln w="19050">
              <a:solidFill>
                <a:schemeClr val="tx1"/>
              </a:solidFill>
            </a:ln>
            <a:effectLst/>
          </p:spPr>
          <p:txBody>
            <a:bodyPr wrap="none" anchor="ctr"/>
            <a:lstStyle/>
            <a:p>
              <a:pPr algn="ctr">
                <a:lnSpc>
                  <a:spcPct val="75000"/>
                </a:lnSpc>
              </a:pPr>
              <a:r>
                <a:rPr lang="en-US" altLang="zh-CN" sz="2100" dirty="0">
                  <a:latin typeface="Arial" panose="020B0604020202020204" pitchFamily="34" charset="0"/>
                  <a:ea typeface="KaiTi" panose="02010609060101010101" pitchFamily="49" charset="-122"/>
                  <a:cs typeface="Arial" panose="020B0604020202020204" pitchFamily="34" charset="0"/>
                </a:rPr>
                <a:t>Problem</a:t>
              </a:r>
            </a:p>
            <a:p>
              <a:pPr algn="ctr">
                <a:lnSpc>
                  <a:spcPct val="75000"/>
                </a:lnSpc>
              </a:pPr>
              <a:r>
                <a:rPr lang="en-US" altLang="zh-CN" sz="2100" dirty="0">
                  <a:latin typeface="Arial" panose="020B0604020202020204" pitchFamily="34" charset="0"/>
                  <a:ea typeface="KaiTi" panose="02010609060101010101" pitchFamily="49" charset="-122"/>
                  <a:cs typeface="Arial" panose="020B0604020202020204" pitchFamily="34" charset="0"/>
                </a:rPr>
                <a:t>Solved</a:t>
              </a:r>
              <a:endParaRPr lang="zh-CN" altLang="en-US" sz="2100" dirty="0">
                <a:latin typeface="Arial" panose="020B0604020202020204" pitchFamily="34" charset="0"/>
                <a:ea typeface="KaiTi" panose="02010609060101010101" pitchFamily="49" charset="-122"/>
                <a:cs typeface="Arial" panose="020B0604020202020204" pitchFamily="34" charset="0"/>
              </a:endParaRPr>
            </a:p>
          </p:txBody>
        </p:sp>
        <p:sp>
          <p:nvSpPr>
            <p:cNvPr id="64" name="Text Box 24">
              <a:extLst>
                <a:ext uri="{FF2B5EF4-FFF2-40B4-BE49-F238E27FC236}">
                  <a16:creationId xmlns:a16="http://schemas.microsoft.com/office/drawing/2014/main" id="{929C4C16-A0ED-6741-9B7E-FAAF2742D1CD}"/>
                </a:ext>
              </a:extLst>
            </p:cNvPr>
            <p:cNvSpPr txBox="1">
              <a:spLocks noChangeArrowheads="1"/>
            </p:cNvSpPr>
            <p:nvPr/>
          </p:nvSpPr>
          <p:spPr bwMode="auto">
            <a:xfrm>
              <a:off x="2456787" y="4295262"/>
              <a:ext cx="956072" cy="323165"/>
            </a:xfrm>
            <a:prstGeom prst="rect">
              <a:avLst/>
            </a:prstGeom>
            <a:noFill/>
            <a:ln>
              <a:noFill/>
            </a:ln>
            <a:effectLst/>
            <a:extLst>
              <a:ext uri="{909E8E84-426E-40DD-AFC4-6F175D3DCCD1}">
                <a14:hiddenFill xmlns:a14="http://schemas.microsoft.com/office/drawing/2010/main">
                  <a:gradFill rotWithShape="0">
                    <a:gsLst>
                      <a:gs pos="0">
                        <a:schemeClr val="bg1">
                          <a:gamma/>
                          <a:shade val="46275"/>
                          <a:invGamma/>
                        </a:schemeClr>
                      </a:gs>
                      <a:gs pos="50000">
                        <a:schemeClr val="bg1"/>
                      </a:gs>
                      <a:gs pos="100000">
                        <a:schemeClr val="bg1">
                          <a:gamma/>
                          <a:shade val="46275"/>
                          <a:invGamma/>
                        </a:scheme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500" dirty="0">
                  <a:latin typeface="Arial" panose="020B0604020202020204" pitchFamily="34" charset="0"/>
                  <a:ea typeface="KaiTi" panose="02010609060101010101" pitchFamily="49" charset="-122"/>
                  <a:cs typeface="Arial" panose="020B0604020202020204" pitchFamily="34" charset="0"/>
                </a:rPr>
                <a:t>Running</a:t>
              </a:r>
              <a:endParaRPr lang="zh-CN" altLang="en-US" sz="1500" dirty="0">
                <a:latin typeface="Arial" panose="020B0604020202020204" pitchFamily="34" charset="0"/>
                <a:ea typeface="KaiTi" panose="02010609060101010101" pitchFamily="49" charset="-122"/>
                <a:cs typeface="Arial" panose="020B0604020202020204" pitchFamily="34" charset="0"/>
              </a:endParaRPr>
            </a:p>
          </p:txBody>
        </p:sp>
        <p:sp>
          <p:nvSpPr>
            <p:cNvPr id="66" name="AutoShape 7">
              <a:extLst>
                <a:ext uri="{FF2B5EF4-FFF2-40B4-BE49-F238E27FC236}">
                  <a16:creationId xmlns:a16="http://schemas.microsoft.com/office/drawing/2014/main" id="{F99B1FF2-048A-854E-A7C5-1EDFED2BDC86}"/>
                </a:ext>
              </a:extLst>
            </p:cNvPr>
            <p:cNvSpPr>
              <a:spLocks noChangeArrowheads="1"/>
            </p:cNvSpPr>
            <p:nvPr/>
          </p:nvSpPr>
          <p:spPr bwMode="auto">
            <a:xfrm rot="10800000">
              <a:off x="2260579" y="4125364"/>
              <a:ext cx="1314450" cy="171450"/>
            </a:xfrm>
            <a:prstGeom prst="rightArrow">
              <a:avLst>
                <a:gd name="adj1" fmla="val 50000"/>
                <a:gd name="adj2" fmla="val 191667"/>
              </a:avLst>
            </a:prstGeom>
            <a:solidFill>
              <a:schemeClr val="bg1">
                <a:lumMod val="50000"/>
              </a:schemeClr>
            </a:solidFill>
            <a:ln>
              <a:noFill/>
            </a:ln>
            <a:effectLst/>
          </p:spPr>
          <p:txBody>
            <a:bodyPr wrap="none" anchor="ctr"/>
            <a:lstStyle/>
            <a:p>
              <a:endParaRPr lang="zh-CN" altLang="en-US">
                <a:latin typeface="KaiTi" panose="02010609060101010101" pitchFamily="49" charset="-122"/>
                <a:ea typeface="KaiTi" panose="02010609060101010101" pitchFamily="49" charset="-122"/>
              </a:endParaRPr>
            </a:p>
          </p:txBody>
        </p:sp>
        <p:sp>
          <p:nvSpPr>
            <p:cNvPr id="67" name="AutoShape 7">
              <a:extLst>
                <a:ext uri="{FF2B5EF4-FFF2-40B4-BE49-F238E27FC236}">
                  <a16:creationId xmlns:a16="http://schemas.microsoft.com/office/drawing/2014/main" id="{FDD439A7-F7A9-E746-8E78-A8B7E387867D}"/>
                </a:ext>
              </a:extLst>
            </p:cNvPr>
            <p:cNvSpPr>
              <a:spLocks noChangeArrowheads="1"/>
            </p:cNvSpPr>
            <p:nvPr/>
          </p:nvSpPr>
          <p:spPr bwMode="auto">
            <a:xfrm rot="10800000">
              <a:off x="5097360" y="4127061"/>
              <a:ext cx="1314450" cy="171450"/>
            </a:xfrm>
            <a:prstGeom prst="rightArrow">
              <a:avLst>
                <a:gd name="adj1" fmla="val 50000"/>
                <a:gd name="adj2" fmla="val 191667"/>
              </a:avLst>
            </a:prstGeom>
            <a:solidFill>
              <a:schemeClr val="bg1">
                <a:lumMod val="50000"/>
              </a:schemeClr>
            </a:solidFill>
            <a:ln>
              <a:noFill/>
            </a:ln>
            <a:effectLst/>
          </p:spPr>
          <p:txBody>
            <a:bodyPr wrap="none" anchor="ctr"/>
            <a:lstStyle/>
            <a:p>
              <a:endParaRPr lang="zh-CN" altLang="en-US">
                <a:latin typeface="KaiTi" panose="02010609060101010101" pitchFamily="49" charset="-122"/>
                <a:ea typeface="KaiTi" panose="02010609060101010101" pitchFamily="49" charset="-122"/>
              </a:endParaRPr>
            </a:p>
          </p:txBody>
        </p:sp>
        <p:sp>
          <p:nvSpPr>
            <p:cNvPr id="38" name="Rectangle 12">
              <a:extLst>
                <a:ext uri="{FF2B5EF4-FFF2-40B4-BE49-F238E27FC236}">
                  <a16:creationId xmlns:a16="http://schemas.microsoft.com/office/drawing/2014/main" id="{A7A0A3BE-026B-6C42-AAA7-4D167DB68FA8}"/>
                </a:ext>
              </a:extLst>
            </p:cNvPr>
            <p:cNvSpPr>
              <a:spLocks noChangeArrowheads="1"/>
            </p:cNvSpPr>
            <p:nvPr/>
          </p:nvSpPr>
          <p:spPr bwMode="auto">
            <a:xfrm>
              <a:off x="5319230" y="4295262"/>
              <a:ext cx="857250" cy="285750"/>
            </a:xfrm>
            <a:prstGeom prst="rect">
              <a:avLst/>
            </a:prstGeom>
            <a:noFill/>
            <a:ln>
              <a:noFill/>
            </a:ln>
            <a:effectLst/>
            <a:extLst>
              <a:ext uri="{909E8E84-426E-40DD-AFC4-6F175D3DCCD1}">
                <a14:hiddenFill xmlns:a14="http://schemas.microsoft.com/office/drawing/2010/main">
                  <a:gradFill rotWithShape="0">
                    <a:gsLst>
                      <a:gs pos="0">
                        <a:schemeClr val="bg1">
                          <a:gamma/>
                          <a:shade val="46275"/>
                          <a:invGamma/>
                        </a:schemeClr>
                      </a:gs>
                      <a:gs pos="50000">
                        <a:schemeClr val="bg1"/>
                      </a:gs>
                      <a:gs pos="100000">
                        <a:schemeClr val="bg1">
                          <a:gamma/>
                          <a:shade val="46275"/>
                          <a:invGamma/>
                        </a:scheme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500" dirty="0">
                  <a:latin typeface="Arial" panose="020B0604020202020204" pitchFamily="34" charset="0"/>
                  <a:ea typeface="KaiTi" panose="02010609060101010101" pitchFamily="49" charset="-122"/>
                  <a:cs typeface="Arial" panose="020B0604020202020204" pitchFamily="34" charset="0"/>
                </a:rPr>
                <a:t>Programming</a:t>
              </a:r>
              <a:endParaRPr lang="zh-CN" altLang="en-US" sz="1500" dirty="0">
                <a:latin typeface="Arial" panose="020B0604020202020204" pitchFamily="34" charset="0"/>
                <a:ea typeface="KaiTi" panose="02010609060101010101" pitchFamily="49" charset="-122"/>
                <a:cs typeface="Arial" panose="020B0604020202020204" pitchFamily="34" charset="0"/>
              </a:endParaRPr>
            </a:p>
          </p:txBody>
        </p:sp>
      </p:grpSp>
    </p:spTree>
    <p:extLst>
      <p:ext uri="{BB962C8B-B14F-4D97-AF65-F5344CB8AC3E}">
        <p14:creationId xmlns:p14="http://schemas.microsoft.com/office/powerpoint/2010/main" val="14865457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t>Take Home Message</a:t>
            </a:r>
            <a:endParaRPr lang="zh-CN" altLang="en-US" sz="3200" dirty="0"/>
          </a:p>
        </p:txBody>
      </p:sp>
      <p:sp>
        <p:nvSpPr>
          <p:cNvPr id="3" name="内容占位符 2"/>
          <p:cNvSpPr>
            <a:spLocks noGrp="1"/>
          </p:cNvSpPr>
          <p:nvPr>
            <p:ph idx="1"/>
          </p:nvPr>
        </p:nvSpPr>
        <p:spPr/>
        <p:txBody>
          <a:bodyPr>
            <a:normAutofit/>
          </a:bodyPr>
          <a:lstStyle/>
          <a:p>
            <a:pPr>
              <a:lnSpc>
                <a:spcPct val="150000"/>
              </a:lnSpc>
            </a:pPr>
            <a:r>
              <a:rPr lang="en-US" altLang="zh-CN" sz="2800" dirty="0"/>
              <a:t>Algorithms and Data Structure is </a:t>
            </a:r>
            <a:r>
              <a:rPr lang="en-US" altLang="zh-CN" sz="2800" strike="sngStrike" dirty="0">
                <a:solidFill>
                  <a:srgbClr val="C00000"/>
                </a:solidFill>
              </a:rPr>
              <a:t>one of </a:t>
            </a:r>
            <a:r>
              <a:rPr lang="en-US" altLang="zh-CN" sz="2800" dirty="0"/>
              <a:t>the most important course during your undergraduate. </a:t>
            </a:r>
          </a:p>
          <a:p>
            <a:pPr>
              <a:lnSpc>
                <a:spcPct val="150000"/>
              </a:lnSpc>
            </a:pPr>
            <a:endParaRPr lang="en-US" altLang="zh-CN" sz="2800" dirty="0"/>
          </a:p>
          <a:p>
            <a:pPr>
              <a:lnSpc>
                <a:spcPct val="150000"/>
              </a:lnSpc>
            </a:pPr>
            <a:r>
              <a:rPr lang="en-US" altLang="zh-CN" sz="2800" dirty="0"/>
              <a:t>You will sometimes feel it very tough, but please always keep on going, we are here to help.</a:t>
            </a:r>
          </a:p>
          <a:p>
            <a:pPr marL="0" indent="0">
              <a:buNone/>
            </a:pPr>
            <a:endParaRPr lang="zh-CN" altLang="en-US" sz="2800" dirty="0"/>
          </a:p>
        </p:txBody>
      </p:sp>
    </p:spTree>
    <p:extLst>
      <p:ext uri="{BB962C8B-B14F-4D97-AF65-F5344CB8AC3E}">
        <p14:creationId xmlns:p14="http://schemas.microsoft.com/office/powerpoint/2010/main" val="1720515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b="1" dirty="0">
                <a:latin typeface="Arial" charset="0"/>
                <a:cs typeface="Arial" charset="0"/>
              </a:rPr>
              <a:t>Ex1</a:t>
            </a:r>
            <a:r>
              <a:rPr lang="zh-CN" altLang="en-US" dirty="0">
                <a:latin typeface="Arial" charset="0"/>
                <a:cs typeface="Arial" charset="0"/>
              </a:rPr>
              <a:t> </a:t>
            </a:r>
            <a:r>
              <a:rPr lang="en-US" altLang="zh-CN" dirty="0">
                <a:latin typeface="Arial" charset="0"/>
                <a:cs typeface="Arial" charset="0"/>
              </a:rPr>
              <a:t>How to arrange books on the bookshelf?</a:t>
            </a:r>
            <a:endParaRPr lang="en-US" altLang="en-US" dirty="0">
              <a:latin typeface="Arial" charset="0"/>
              <a:cs typeface="Arial"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5" y="1196752"/>
            <a:ext cx="2242331" cy="2242331"/>
          </a:xfrm>
          <a:prstGeom prst="rect">
            <a:avLst/>
          </a:prstGeom>
        </p:spPr>
      </p:pic>
      <p:pic>
        <p:nvPicPr>
          <p:cNvPr id="4" name="图片 3"/>
          <p:cNvPicPr>
            <a:picLocks noChangeAspect="1"/>
          </p:cNvPicPr>
          <p:nvPr/>
        </p:nvPicPr>
        <p:blipFill rotWithShape="1">
          <a:blip r:embed="rId4">
            <a:extLst>
              <a:ext uri="{28A0092B-C50C-407E-A947-70E740481C1C}">
                <a14:useLocalDpi xmlns:a14="http://schemas.microsoft.com/office/drawing/2010/main" val="0"/>
              </a:ext>
            </a:extLst>
          </a:blip>
          <a:srcRect l="16"/>
          <a:stretch/>
        </p:blipFill>
        <p:spPr>
          <a:xfrm>
            <a:off x="4860032" y="1196752"/>
            <a:ext cx="3384377" cy="2242331"/>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8658" y="3501008"/>
            <a:ext cx="8766684" cy="3324039"/>
          </a:xfrm>
          <a:prstGeom prst="rect">
            <a:avLst/>
          </a:prstGeom>
        </p:spPr>
      </p:pic>
    </p:spTree>
    <p:extLst>
      <p:ext uri="{BB962C8B-B14F-4D97-AF65-F5344CB8AC3E}">
        <p14:creationId xmlns:p14="http://schemas.microsoft.com/office/powerpoint/2010/main" val="61284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b="1" dirty="0">
                <a:latin typeface="Arial" charset="0"/>
                <a:cs typeface="Arial" charset="0"/>
              </a:rPr>
              <a:t>Ex1</a:t>
            </a:r>
            <a:r>
              <a:rPr lang="zh-CN" altLang="en-US" dirty="0">
                <a:latin typeface="Arial" charset="0"/>
                <a:cs typeface="Arial" charset="0"/>
              </a:rPr>
              <a:t> </a:t>
            </a:r>
            <a:r>
              <a:rPr lang="en-US" altLang="zh-CN" dirty="0">
                <a:latin typeface="Arial" charset="0"/>
                <a:cs typeface="Arial" charset="0"/>
              </a:rPr>
              <a:t>How to arrange books on the bookshelf?</a:t>
            </a:r>
            <a:endParaRPr lang="en-US" altLang="en-US" dirty="0">
              <a:latin typeface="Arial" charset="0"/>
              <a:cs typeface="Arial" charset="0"/>
            </a:endParaRPr>
          </a:p>
        </p:txBody>
      </p:sp>
      <p:sp>
        <p:nvSpPr>
          <p:cNvPr id="6" name="Rectangle 3"/>
          <p:cNvSpPr txBox="1">
            <a:spLocks noChangeArrowheads="1"/>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Aft>
                <a:spcPts val="600"/>
              </a:spcAft>
              <a:buFont typeface="Arial" panose="020B0604020202020204" pitchFamily="34" charset="0"/>
              <a:buChar char="•"/>
            </a:pPr>
            <a:r>
              <a:rPr lang="en-US" altLang="en-US" sz="2400" dirty="0">
                <a:latin typeface="Arial" charset="0"/>
                <a:cs typeface="Arial" charset="0"/>
              </a:rPr>
              <a:t>The following two operations are essential for efficiently arranging your books:</a:t>
            </a:r>
          </a:p>
          <a:p>
            <a:pPr indent="342900">
              <a:lnSpc>
                <a:spcPct val="150000"/>
              </a:lnSpc>
              <a:spcAft>
                <a:spcPts val="600"/>
              </a:spcAft>
              <a:buFont typeface="Arial" panose="020B0604020202020204" pitchFamily="34" charset="0"/>
              <a:buChar char="•"/>
            </a:pPr>
            <a:r>
              <a:rPr lang="en-US" altLang="en-US" b="1" dirty="0">
                <a:latin typeface="Arial" charset="0"/>
                <a:cs typeface="Arial" charset="0"/>
              </a:rPr>
              <a:t>Operation 1: </a:t>
            </a:r>
            <a:r>
              <a:rPr lang="en-US" altLang="en-US" dirty="0">
                <a:latin typeface="Arial" charset="0"/>
                <a:cs typeface="Arial" charset="0"/>
              </a:rPr>
              <a:t>how to insert new books?</a:t>
            </a:r>
          </a:p>
          <a:p>
            <a:pPr indent="342900">
              <a:lnSpc>
                <a:spcPct val="150000"/>
              </a:lnSpc>
              <a:spcAft>
                <a:spcPts val="600"/>
              </a:spcAft>
              <a:buFont typeface="Arial" panose="020B0604020202020204" pitchFamily="34" charset="0"/>
              <a:buChar char="•"/>
            </a:pPr>
            <a:r>
              <a:rPr lang="en-US" altLang="en-US" b="1" dirty="0">
                <a:latin typeface="Arial" charset="0"/>
                <a:cs typeface="Arial" charset="0"/>
              </a:rPr>
              <a:t>Operation 2: </a:t>
            </a:r>
            <a:r>
              <a:rPr lang="en-US" altLang="en-US" dirty="0">
                <a:latin typeface="Arial" charset="0"/>
                <a:cs typeface="Arial" charset="0"/>
              </a:rPr>
              <a:t>how to find/access an existing book?</a:t>
            </a: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p:spTree>
    <p:extLst>
      <p:ext uri="{BB962C8B-B14F-4D97-AF65-F5344CB8AC3E}">
        <p14:creationId xmlns:p14="http://schemas.microsoft.com/office/powerpoint/2010/main" val="304700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left)">
                                      <p:cBhvr>
                                        <p:cTn id="7" dur="500"/>
                                        <p:tgtEl>
                                          <p:spTgt spid="6">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wipe(left)">
                                      <p:cBhvr>
                                        <p:cTn id="10"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b="1" dirty="0">
                <a:latin typeface="Arial" charset="0"/>
                <a:cs typeface="Arial" charset="0"/>
              </a:rPr>
              <a:t>Ex1</a:t>
            </a:r>
            <a:r>
              <a:rPr lang="zh-CN" altLang="en-US" dirty="0">
                <a:latin typeface="Arial" charset="0"/>
                <a:cs typeface="Arial" charset="0"/>
              </a:rPr>
              <a:t> </a:t>
            </a:r>
            <a:r>
              <a:rPr lang="en-US" altLang="zh-CN" dirty="0">
                <a:latin typeface="Arial" charset="0"/>
                <a:cs typeface="Arial" charset="0"/>
              </a:rPr>
              <a:t>How to arrange books on the bookshelf?</a:t>
            </a:r>
            <a:endParaRPr lang="en-US" altLang="en-US" dirty="0">
              <a:latin typeface="Arial" charset="0"/>
              <a:cs typeface="Arial" charset="0"/>
            </a:endParaRPr>
          </a:p>
        </p:txBody>
      </p:sp>
      <p:sp>
        <p:nvSpPr>
          <p:cNvPr id="6" name="Rectangle 3"/>
          <p:cNvSpPr txBox="1">
            <a:spLocks noChangeArrowheads="1"/>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Aft>
                <a:spcPts val="600"/>
              </a:spcAft>
              <a:buFont typeface="Arial" panose="020B0604020202020204" pitchFamily="34" charset="0"/>
              <a:buChar char="•"/>
            </a:pPr>
            <a:r>
              <a:rPr lang="en-US" altLang="en-US" sz="2400" b="1" dirty="0">
                <a:latin typeface="Arial" charset="0"/>
                <a:cs typeface="Arial" charset="0"/>
              </a:rPr>
              <a:t>Method 1: </a:t>
            </a:r>
            <a:r>
              <a:rPr lang="en-US" altLang="en-US" sz="2400" dirty="0">
                <a:latin typeface="Arial" charset="0"/>
                <a:cs typeface="Arial" charset="0"/>
              </a:rPr>
              <a:t>randomly insert new books.</a:t>
            </a:r>
          </a:p>
          <a:p>
            <a:pPr indent="342900">
              <a:lnSpc>
                <a:spcPct val="150000"/>
              </a:lnSpc>
              <a:spcAft>
                <a:spcPts val="600"/>
              </a:spcAft>
              <a:buFont typeface="Arial" panose="020B0604020202020204" pitchFamily="34" charset="0"/>
              <a:buChar char="•"/>
            </a:pPr>
            <a:r>
              <a:rPr lang="en-US" altLang="en-US" sz="2400" b="1" dirty="0">
                <a:latin typeface="Arial" charset="0"/>
                <a:cs typeface="Arial" charset="0"/>
              </a:rPr>
              <a:t>Operation 1: </a:t>
            </a:r>
            <a:r>
              <a:rPr lang="en-US" altLang="en-US" sz="2400" dirty="0">
                <a:latin typeface="Arial" charset="0"/>
                <a:cs typeface="Arial" charset="0"/>
              </a:rPr>
              <a:t>how to insert new books?</a:t>
            </a:r>
          </a:p>
          <a:p>
            <a:pPr marL="457200" indent="0">
              <a:lnSpc>
                <a:spcPct val="150000"/>
              </a:lnSpc>
              <a:spcAft>
                <a:spcPts val="600"/>
              </a:spcAft>
              <a:buNone/>
            </a:pPr>
            <a:r>
              <a:rPr lang="en-US" altLang="en-US" sz="2400" dirty="0">
                <a:latin typeface="Arial" charset="0"/>
                <a:cs typeface="Arial" charset="0"/>
              </a:rPr>
              <a:t>Insert the book wherever there is an available space. Nice and easy!</a:t>
            </a:r>
          </a:p>
          <a:p>
            <a:pPr indent="342900">
              <a:lnSpc>
                <a:spcPct val="150000"/>
              </a:lnSpc>
              <a:spcAft>
                <a:spcPts val="600"/>
              </a:spcAft>
              <a:buFont typeface="Arial" panose="020B0604020202020204" pitchFamily="34" charset="0"/>
              <a:buChar char="•"/>
            </a:pPr>
            <a:r>
              <a:rPr lang="en-US" altLang="en-US" sz="2400" b="1" dirty="0">
                <a:latin typeface="Arial" charset="0"/>
                <a:cs typeface="Arial" charset="0"/>
              </a:rPr>
              <a:t>Operation 2: </a:t>
            </a:r>
            <a:r>
              <a:rPr lang="en-US" altLang="en-US" sz="2400" dirty="0">
                <a:latin typeface="Arial" charset="0"/>
                <a:cs typeface="Arial" charset="0"/>
              </a:rPr>
              <a:t>how to find/access an existing book?</a:t>
            </a:r>
          </a:p>
          <a:p>
            <a:pPr marL="457200" indent="0">
              <a:lnSpc>
                <a:spcPct val="150000"/>
              </a:lnSpc>
              <a:spcAft>
                <a:spcPts val="600"/>
              </a:spcAft>
              <a:buNone/>
            </a:pPr>
            <a:r>
              <a:rPr lang="en-US" altLang="en-US" sz="2400" dirty="0">
                <a:latin typeface="Arial" charset="0"/>
                <a:cs typeface="Arial" charset="0"/>
              </a:rPr>
              <a:t>It depends …</a:t>
            </a: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p:spTree>
    <p:extLst>
      <p:ext uri="{BB962C8B-B14F-4D97-AF65-F5344CB8AC3E}">
        <p14:creationId xmlns:p14="http://schemas.microsoft.com/office/powerpoint/2010/main" val="1617730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b="1" dirty="0">
                <a:latin typeface="Arial" charset="0"/>
                <a:cs typeface="Arial" charset="0"/>
              </a:rPr>
              <a:t>Ex1</a:t>
            </a:r>
            <a:r>
              <a:rPr lang="zh-CN" altLang="en-US" dirty="0">
                <a:latin typeface="Arial" charset="0"/>
                <a:cs typeface="Arial" charset="0"/>
              </a:rPr>
              <a:t> </a:t>
            </a:r>
            <a:r>
              <a:rPr lang="en-US" altLang="zh-CN" dirty="0">
                <a:latin typeface="Arial" charset="0"/>
                <a:cs typeface="Arial" charset="0"/>
              </a:rPr>
              <a:t>How to arrange books on the bookshelf?</a:t>
            </a:r>
            <a:endParaRPr lang="en-US" altLang="en-US" dirty="0">
              <a:latin typeface="Arial" charset="0"/>
              <a:cs typeface="Arial" charset="0"/>
            </a:endParaRPr>
          </a:p>
        </p:txBody>
      </p:sp>
      <p:sp>
        <p:nvSpPr>
          <p:cNvPr id="6" name="Rectangle 3"/>
          <p:cNvSpPr txBox="1">
            <a:spLocks noChangeArrowheads="1"/>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Aft>
                <a:spcPts val="600"/>
              </a:spcAft>
              <a:buFont typeface="Arial" panose="020B0604020202020204" pitchFamily="34" charset="0"/>
              <a:buChar char="•"/>
            </a:pPr>
            <a:r>
              <a:rPr lang="en-US" altLang="en-US" sz="2400" b="1" dirty="0">
                <a:latin typeface="Arial" charset="0"/>
                <a:cs typeface="Arial" charset="0"/>
              </a:rPr>
              <a:t>Method 2: </a:t>
            </a:r>
            <a:r>
              <a:rPr lang="en-US" altLang="en-US" sz="2400" dirty="0">
                <a:latin typeface="Arial" charset="0"/>
                <a:cs typeface="Arial" charset="0"/>
              </a:rPr>
              <a:t>insert new books according to the alphabets order of the first letter.</a:t>
            </a:r>
          </a:p>
          <a:p>
            <a:pPr indent="342900">
              <a:lnSpc>
                <a:spcPct val="150000"/>
              </a:lnSpc>
              <a:spcAft>
                <a:spcPts val="600"/>
              </a:spcAft>
              <a:buFont typeface="Arial" panose="020B0604020202020204" pitchFamily="34" charset="0"/>
              <a:buChar char="•"/>
            </a:pPr>
            <a:r>
              <a:rPr lang="en-US" altLang="en-US" sz="2400" b="1" dirty="0">
                <a:latin typeface="Arial" charset="0"/>
                <a:cs typeface="Arial" charset="0"/>
              </a:rPr>
              <a:t>Operation 1: </a:t>
            </a:r>
            <a:r>
              <a:rPr lang="en-US" altLang="en-US" sz="2400" dirty="0">
                <a:latin typeface="Arial" charset="0"/>
                <a:cs typeface="Arial" charset="0"/>
              </a:rPr>
              <a:t>how to insert new books?</a:t>
            </a:r>
          </a:p>
          <a:p>
            <a:pPr marL="457200" indent="0">
              <a:lnSpc>
                <a:spcPct val="150000"/>
              </a:lnSpc>
              <a:spcAft>
                <a:spcPts val="600"/>
              </a:spcAft>
              <a:buNone/>
            </a:pPr>
            <a:r>
              <a:rPr lang="en-US" altLang="en-US" sz="2400" dirty="0">
                <a:latin typeface="Arial" charset="0"/>
                <a:cs typeface="Arial" charset="0"/>
              </a:rPr>
              <a:t>EX:  we bought a new book “Algorithm”.</a:t>
            </a:r>
          </a:p>
          <a:p>
            <a:pPr indent="342900">
              <a:lnSpc>
                <a:spcPct val="150000"/>
              </a:lnSpc>
              <a:spcAft>
                <a:spcPts val="600"/>
              </a:spcAft>
              <a:buFont typeface="Arial" panose="020B0604020202020204" pitchFamily="34" charset="0"/>
              <a:buChar char="•"/>
            </a:pPr>
            <a:r>
              <a:rPr lang="en-US" altLang="en-US" sz="2400" b="1" dirty="0">
                <a:latin typeface="Arial" charset="0"/>
                <a:cs typeface="Arial" charset="0"/>
              </a:rPr>
              <a:t>Operation 2: </a:t>
            </a:r>
            <a:r>
              <a:rPr lang="en-US" altLang="en-US" sz="2400" dirty="0">
                <a:latin typeface="Arial" charset="0"/>
                <a:cs typeface="Arial" charset="0"/>
              </a:rPr>
              <a:t>how to find/access an existing book?</a:t>
            </a:r>
          </a:p>
          <a:p>
            <a:pPr marL="457200" indent="0">
              <a:lnSpc>
                <a:spcPct val="150000"/>
              </a:lnSpc>
              <a:spcAft>
                <a:spcPts val="600"/>
              </a:spcAft>
              <a:buNone/>
            </a:pPr>
            <a:r>
              <a:rPr lang="en-US" altLang="en-US" sz="2400" dirty="0">
                <a:latin typeface="Arial" charset="0"/>
                <a:cs typeface="Arial" charset="0"/>
              </a:rPr>
              <a:t>EX: Binary search!</a:t>
            </a: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p:spTree>
    <p:extLst>
      <p:ext uri="{BB962C8B-B14F-4D97-AF65-F5344CB8AC3E}">
        <p14:creationId xmlns:p14="http://schemas.microsoft.com/office/powerpoint/2010/main" val="2094165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463352" y="1562062"/>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Aft>
                <a:spcPts val="600"/>
              </a:spcAft>
              <a:buFont typeface="Arial" panose="020B0604020202020204" pitchFamily="34" charset="0"/>
              <a:buChar char="•"/>
            </a:pPr>
            <a:r>
              <a:rPr lang="en-US" altLang="en-US" sz="2400" b="1" dirty="0">
                <a:latin typeface="Arial" charset="0"/>
                <a:cs typeface="Arial" charset="0"/>
              </a:rPr>
              <a:t>Discussion 1: </a:t>
            </a:r>
            <a:r>
              <a:rPr lang="en-US" altLang="en-US" sz="2400" dirty="0">
                <a:latin typeface="Arial" charset="0"/>
                <a:cs typeface="Arial" charset="0"/>
              </a:rPr>
              <a:t>is </a:t>
            </a:r>
            <a:r>
              <a:rPr lang="en-US" altLang="en-US" sz="2400" b="1" dirty="0">
                <a:latin typeface="Arial" charset="0"/>
                <a:cs typeface="Arial" charset="0"/>
              </a:rPr>
              <a:t>Method 2</a:t>
            </a:r>
            <a:r>
              <a:rPr lang="en-US" altLang="en-US" sz="2400" dirty="0">
                <a:latin typeface="Arial" charset="0"/>
                <a:cs typeface="Arial" charset="0"/>
              </a:rPr>
              <a:t> absolutely better/more efficient than </a:t>
            </a:r>
            <a:r>
              <a:rPr lang="en-US" altLang="en-US" sz="2400" b="1" dirty="0">
                <a:latin typeface="Arial" charset="0"/>
                <a:cs typeface="Arial" charset="0"/>
              </a:rPr>
              <a:t>Method 1</a:t>
            </a:r>
            <a:r>
              <a:rPr lang="en-US" altLang="en-US" sz="2400" dirty="0">
                <a:latin typeface="Arial" charset="0"/>
                <a:cs typeface="Arial" charset="0"/>
              </a:rPr>
              <a:t>?</a:t>
            </a:r>
          </a:p>
          <a:p>
            <a:pPr marL="0" indent="0">
              <a:lnSpc>
                <a:spcPct val="150000"/>
              </a:lnSpc>
              <a:spcAft>
                <a:spcPts val="600"/>
              </a:spcAft>
              <a:buNone/>
            </a:pPr>
            <a:r>
              <a:rPr lang="en-US" altLang="en-US" sz="2400" b="1" dirty="0">
                <a:latin typeface="Arial" charset="0"/>
                <a:cs typeface="Arial" charset="0"/>
              </a:rPr>
              <a:t>    Method 1: </a:t>
            </a:r>
            <a:r>
              <a:rPr lang="en-US" altLang="en-US" sz="2400" dirty="0">
                <a:latin typeface="Arial" charset="0"/>
                <a:cs typeface="Arial" charset="0"/>
              </a:rPr>
              <a:t>randomly insert new books.</a:t>
            </a:r>
            <a:endParaRPr lang="en-US" altLang="en-US" sz="2400" b="1" dirty="0">
              <a:latin typeface="Arial" charset="0"/>
              <a:cs typeface="Arial" charset="0"/>
            </a:endParaRPr>
          </a:p>
          <a:p>
            <a:pPr marL="0" indent="-457200">
              <a:lnSpc>
                <a:spcPct val="150000"/>
              </a:lnSpc>
              <a:spcAft>
                <a:spcPts val="600"/>
              </a:spcAft>
              <a:buNone/>
            </a:pPr>
            <a:r>
              <a:rPr lang="en-US" altLang="en-US" sz="2400" b="1" dirty="0">
                <a:latin typeface="Arial" charset="0"/>
                <a:cs typeface="Arial" charset="0"/>
              </a:rPr>
              <a:t>    Method 2: </a:t>
            </a:r>
            <a:r>
              <a:rPr lang="en-US" altLang="en-US" sz="2400" dirty="0">
                <a:latin typeface="Arial" charset="0"/>
                <a:cs typeface="Arial" charset="0"/>
              </a:rPr>
              <a:t>insert new books according to the alphabets order of the first letter.</a:t>
            </a:r>
          </a:p>
          <a:p>
            <a:pPr>
              <a:lnSpc>
                <a:spcPct val="150000"/>
              </a:lnSpc>
              <a:spcAft>
                <a:spcPts val="600"/>
              </a:spcAft>
              <a:buFont typeface="Arial" panose="020B0604020202020204" pitchFamily="34" charset="0"/>
              <a:buChar char="•"/>
            </a:pPr>
            <a:r>
              <a:rPr lang="en-US" altLang="en-US" sz="2400" b="1" dirty="0">
                <a:latin typeface="Arial" charset="0"/>
                <a:cs typeface="Arial" charset="0"/>
              </a:rPr>
              <a:t>Discussion 2: </a:t>
            </a:r>
            <a:r>
              <a:rPr lang="en-US" altLang="en-US" sz="2400" dirty="0">
                <a:latin typeface="Arial" charset="0"/>
                <a:cs typeface="Arial" charset="0"/>
              </a:rPr>
              <a:t>how can we further improve </a:t>
            </a:r>
            <a:r>
              <a:rPr lang="en-US" altLang="en-US" sz="2400" b="1" dirty="0">
                <a:latin typeface="Arial" charset="0"/>
                <a:cs typeface="Arial" charset="0"/>
              </a:rPr>
              <a:t>Method 2</a:t>
            </a:r>
            <a:r>
              <a:rPr lang="en-US" altLang="en-US" sz="2400" dirty="0">
                <a:latin typeface="Arial" charset="0"/>
                <a:cs typeface="Arial" charset="0"/>
              </a:rPr>
              <a:t>?</a:t>
            </a:r>
          </a:p>
          <a:p>
            <a:pPr>
              <a:lnSpc>
                <a:spcPct val="150000"/>
              </a:lnSpc>
              <a:spcAft>
                <a:spcPts val="600"/>
              </a:spcAft>
              <a:buFont typeface="Arial" panose="020B0604020202020204" pitchFamily="34" charset="0"/>
              <a:buChar char="•"/>
            </a:pPr>
            <a:endParaRPr lang="en-US" altLang="en-US" sz="2400" dirty="0">
              <a:latin typeface="Arial" charset="0"/>
              <a:cs typeface="Arial" charset="0"/>
            </a:endParaRPr>
          </a:p>
          <a:p>
            <a:pPr>
              <a:lnSpc>
                <a:spcPct val="150000"/>
              </a:lnSpc>
              <a:spcAft>
                <a:spcPts val="600"/>
              </a:spcAft>
              <a:buFont typeface="Arial" panose="020B0604020202020204" pitchFamily="34" charset="0"/>
              <a:buChar char="•"/>
            </a:pPr>
            <a:endParaRPr lang="en-US" altLang="en-US" sz="2400" dirty="0">
              <a:latin typeface="Arial" charset="0"/>
              <a:cs typeface="Arial" charset="0"/>
            </a:endParaRP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p:sp>
        <p:nvSpPr>
          <p:cNvPr id="2" name="矩形 1"/>
          <p:cNvSpPr/>
          <p:nvPr/>
        </p:nvSpPr>
        <p:spPr>
          <a:xfrm>
            <a:off x="498376" y="2852936"/>
            <a:ext cx="8147248" cy="194421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70" name="Rectangle 2"/>
          <p:cNvSpPr>
            <a:spLocks noGrp="1" noChangeArrowheads="1"/>
          </p:cNvSpPr>
          <p:nvPr>
            <p:ph type="title"/>
          </p:nvPr>
        </p:nvSpPr>
        <p:spPr/>
        <p:txBody>
          <a:bodyPr/>
          <a:lstStyle/>
          <a:p>
            <a:r>
              <a:rPr lang="en-US" altLang="zh-CN" b="1" dirty="0">
                <a:latin typeface="Arial" charset="0"/>
                <a:cs typeface="Arial" charset="0"/>
              </a:rPr>
              <a:t>Ex1</a:t>
            </a:r>
            <a:r>
              <a:rPr lang="zh-CN" altLang="en-US" dirty="0">
                <a:latin typeface="Arial" charset="0"/>
                <a:cs typeface="Arial" charset="0"/>
              </a:rPr>
              <a:t> </a:t>
            </a:r>
            <a:r>
              <a:rPr lang="en-US" altLang="zh-CN" dirty="0">
                <a:latin typeface="Arial" charset="0"/>
                <a:cs typeface="Arial" charset="0"/>
              </a:rPr>
              <a:t>How to arrange books on the bookshelf?</a:t>
            </a:r>
            <a:endParaRPr lang="en-US" altLang="en-US" dirty="0">
              <a:latin typeface="Arial" charset="0"/>
              <a:cs typeface="Arial" charset="0"/>
            </a:endParaRPr>
          </a:p>
        </p:txBody>
      </p:sp>
    </p:spTree>
    <p:extLst>
      <p:ext uri="{BB962C8B-B14F-4D97-AF65-F5344CB8AC3E}">
        <p14:creationId xmlns:p14="http://schemas.microsoft.com/office/powerpoint/2010/main" val="3401175937"/>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40913</TotalTime>
  <Words>3235</Words>
  <Application>Microsoft Office PowerPoint</Application>
  <PresentationFormat>全屏显示(4:3)</PresentationFormat>
  <Paragraphs>484</Paragraphs>
  <Slides>40</Slides>
  <Notes>29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40</vt:i4>
      </vt:variant>
    </vt:vector>
  </HeadingPairs>
  <TitlesOfParts>
    <vt:vector size="48" baseType="lpstr">
      <vt:lpstr>Li Super</vt:lpstr>
      <vt:lpstr>Sim Sun</vt:lpstr>
      <vt:lpstr>KaiTi</vt:lpstr>
      <vt:lpstr>Arial</vt:lpstr>
      <vt:lpstr>Calibri</vt:lpstr>
      <vt:lpstr>Cambria Math</vt:lpstr>
      <vt:lpstr>Wingdings</vt:lpstr>
      <vt:lpstr>Custom Design</vt:lpstr>
      <vt:lpstr>Lecture 1 Introduction CS101 Algorithms and Data Structures</vt:lpstr>
      <vt:lpstr>Outline</vt:lpstr>
      <vt:lpstr>Definition of Data Structure</vt:lpstr>
      <vt:lpstr>How to combat problems via a computer</vt:lpstr>
      <vt:lpstr>Ex1 How to arrange books on the bookshelf?</vt:lpstr>
      <vt:lpstr>Ex1 How to arrange books on the bookshelf?</vt:lpstr>
      <vt:lpstr>Ex1 How to arrange books on the bookshelf?</vt:lpstr>
      <vt:lpstr>Ex1 How to arrange books on the bookshelf?</vt:lpstr>
      <vt:lpstr>Ex1 How to arrange books on the bookshelf?</vt:lpstr>
      <vt:lpstr>Ex1 How to arrange books on the bookshelf?</vt:lpstr>
      <vt:lpstr>PowerPoint 演示文稿</vt:lpstr>
      <vt:lpstr>Ex2 How to implement a function PrintN?</vt:lpstr>
      <vt:lpstr>Ex2 How to implement a function PrintN?</vt:lpstr>
      <vt:lpstr>PowerPoint 演示文稿</vt:lpstr>
      <vt:lpstr>Ex3 compute the summation for a polynomial at a fixed value x.</vt:lpstr>
      <vt:lpstr>PowerPoint 演示文稿</vt:lpstr>
      <vt:lpstr>Ex3 compute the summation for a polynomial f(x)=∑_(i=0)^9 i⋅x^i at a fixed value x=1.1, f(1.1).</vt:lpstr>
      <vt:lpstr>PowerPoint 演示文稿</vt:lpstr>
      <vt:lpstr>PowerPoint 演示文稿</vt:lpstr>
      <vt:lpstr>PowerPoint 演示文稿</vt:lpstr>
      <vt:lpstr>Definition of Data Structure</vt:lpstr>
      <vt:lpstr>Abstract Data Type (ADT 抽象数据类型)</vt:lpstr>
      <vt:lpstr>EX4 Abstract data type of a matrix </vt:lpstr>
      <vt:lpstr>Outline</vt:lpstr>
      <vt:lpstr>Course info</vt:lpstr>
      <vt:lpstr>Course info</vt:lpstr>
      <vt:lpstr>Course info</vt:lpstr>
      <vt:lpstr>Course info</vt:lpstr>
      <vt:lpstr>Course info</vt:lpstr>
      <vt:lpstr>Course Schedule</vt:lpstr>
      <vt:lpstr>Course Schedule</vt:lpstr>
      <vt:lpstr>Course Policy</vt:lpstr>
      <vt:lpstr>Course Policy</vt:lpstr>
      <vt:lpstr>Plagiarism: Example 1</vt:lpstr>
      <vt:lpstr>Plagiarism: Example 2</vt:lpstr>
      <vt:lpstr>Plagiarism: Example 3</vt:lpstr>
      <vt:lpstr>Plagiarism: Example 4</vt:lpstr>
      <vt:lpstr>Real Plagiarism Examples</vt:lpstr>
      <vt:lpstr>Course Policy</vt:lpstr>
      <vt:lpstr>Take Home Message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doris chen</cp:lastModifiedBy>
  <cp:revision>858</cp:revision>
  <cp:lastPrinted>2018-09-19T16:32:53Z</cp:lastPrinted>
  <dcterms:created xsi:type="dcterms:W3CDTF">2009-09-11T23:00:44Z</dcterms:created>
  <dcterms:modified xsi:type="dcterms:W3CDTF">2022-09-05T07:04:52Z</dcterms:modified>
</cp:coreProperties>
</file>