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6"/>
  </p:notesMasterIdLst>
  <p:handoutMasterIdLst>
    <p:handoutMasterId r:id="rId27"/>
  </p:handoutMasterIdLst>
  <p:sldIdLst>
    <p:sldId id="1189" r:id="rId2"/>
    <p:sldId id="1312" r:id="rId3"/>
    <p:sldId id="1316" r:id="rId4"/>
    <p:sldId id="1310" r:id="rId5"/>
    <p:sldId id="1314" r:id="rId6"/>
    <p:sldId id="1315" r:id="rId7"/>
    <p:sldId id="1324" r:id="rId8"/>
    <p:sldId id="1283" r:id="rId9"/>
    <p:sldId id="1298" r:id="rId10"/>
    <p:sldId id="1305" r:id="rId11"/>
    <p:sldId id="1317" r:id="rId12"/>
    <p:sldId id="1320" r:id="rId13"/>
    <p:sldId id="1322" r:id="rId14"/>
    <p:sldId id="1318" r:id="rId15"/>
    <p:sldId id="1321" r:id="rId16"/>
    <p:sldId id="1319" r:id="rId17"/>
    <p:sldId id="1323" r:id="rId18"/>
    <p:sldId id="1306" r:id="rId19"/>
    <p:sldId id="1288" r:id="rId20"/>
    <p:sldId id="1287" r:id="rId21"/>
    <p:sldId id="1301" r:id="rId22"/>
    <p:sldId id="1308" r:id="rId23"/>
    <p:sldId id="1313" r:id="rId24"/>
    <p:sldId id="1202" r:id="rId2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6D3"/>
    <a:srgbClr val="3B84B9"/>
    <a:srgbClr val="3781B9"/>
    <a:srgbClr val="1E5478"/>
    <a:srgbClr val="2D3D4C"/>
    <a:srgbClr val="93C6DB"/>
    <a:srgbClr val="72A3DD"/>
    <a:srgbClr val="445976"/>
    <a:srgbClr val="1D5578"/>
    <a:srgbClr val="90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 autoAdjust="0"/>
    <p:restoredTop sz="81797" autoAdjust="0"/>
  </p:normalViewPr>
  <p:slideViewPr>
    <p:cSldViewPr showGuides="1">
      <p:cViewPr>
        <p:scale>
          <a:sx n="112" d="100"/>
          <a:sy n="112" d="100"/>
        </p:scale>
        <p:origin x="1242" y="294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8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黃光製程</a:t>
            </a:r>
            <a:r>
              <a:rPr lang="en-US" altLang="zh-TW" dirty="0" smtClean="0"/>
              <a:t>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0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7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應用在不同的製程需求進行機器學習的預測和模擬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(ITO POLY)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找到關鍵因子進行機台改造或找出製程問題點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09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9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因為這份測試資料是沒有完整答案的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所以我將有答案的訓練資料切割</a:t>
            </a:r>
            <a:r>
              <a:rPr lang="en-US" altLang="zh-TW" dirty="0" smtClean="0"/>
              <a:t>,70%</a:t>
            </a:r>
            <a:r>
              <a:rPr lang="zh-TW" altLang="en-US" dirty="0" smtClean="0"/>
              <a:t>拿來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model,30%</a:t>
            </a:r>
            <a:r>
              <a:rPr lang="zh-TW" altLang="en-US" dirty="0" smtClean="0"/>
              <a:t>作為</a:t>
            </a:r>
            <a:r>
              <a:rPr lang="en-US" altLang="zh-TW" dirty="0" err="1" smtClean="0"/>
              <a:t>validation,validation</a:t>
            </a:r>
            <a:r>
              <a:rPr lang="zh-TW" altLang="en-US" dirty="0" smtClean="0"/>
              <a:t>拿來驗證預測效果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7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In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training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，正常來說誤差會比較小。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</a:br>
            <a:endParaRPr lang="en-US" altLang="zh-TW" sz="1200" dirty="0" smtClean="0">
              <a:solidFill>
                <a:srgbClr val="333333"/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validation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，由於這些資料是沒有丟進模型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過的，所以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會比較符合模型的實際狀況。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5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基準值是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6.324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增加預測值的特徵顏色是紅色 長條面積代表數值大小 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降低預測值的特徵顏色是藍色 可以看到增加預測值程度最大的是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DV_TANKATEMP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但可以看到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SCANSPEED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在這反而是降低了預測值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V15H6-Y3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產品編號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ABIEXL10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機台編號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光罩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9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目前這周已經先確定好專案題目和內容，目前</a:t>
            </a:r>
            <a:r>
              <a:rPr lang="en-US" altLang="zh-TW" sz="1200" dirty="0" smtClean="0"/>
              <a:t>mentor</a:t>
            </a:r>
            <a:r>
              <a:rPr lang="zh-TW" altLang="en-US" sz="1200" dirty="0" smtClean="0"/>
              <a:t>讓我先嘗試用不同的機器學習方法去優化 </a:t>
            </a:r>
            <a:r>
              <a:rPr lang="en-US" altLang="zh-TW" sz="1200" dirty="0" smtClean="0"/>
              <a:t>LC Margin</a:t>
            </a:r>
            <a:r>
              <a:rPr lang="zh-TW" altLang="en-US" sz="1200" dirty="0" smtClean="0"/>
              <a:t>的預測，這部分先寫的差不多之後，希望能夠套用在專案資料上，後續的流程大致上會先做資料前處理，找出關鍵參數後再建立訓練模型，接著再持續優化模型，後期主要會著重在參數最佳化的部分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0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破題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為什麼要做這個專案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最佳化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6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如何解決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目前問題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專案功能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效益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65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如何解決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目前問題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專案功能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效益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9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Smart Prediction</a:t>
            </a:r>
            <a:r>
              <a:rPr lang="zh-TW" altLang="en-US" dirty="0" smtClean="0"/>
              <a:t>是全</a:t>
            </a:r>
            <a:r>
              <a:rPr lang="en-US" altLang="zh-TW" dirty="0" smtClean="0"/>
              <a:t>AUO</a:t>
            </a:r>
            <a:r>
              <a:rPr lang="zh-TW" altLang="en-US" dirty="0" smtClean="0"/>
              <a:t>共通版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比較沒辦法兼顧各廠的需求，因此我們開發的報表能夠符合</a:t>
            </a:r>
            <a:r>
              <a:rPr lang="en-US" altLang="zh-TW" dirty="0" smtClean="0"/>
              <a:t>L5C</a:t>
            </a:r>
            <a:r>
              <a:rPr lang="zh-TW" altLang="en-US" dirty="0" smtClean="0"/>
              <a:t>廠域的功能及需求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補足</a:t>
            </a:r>
            <a:r>
              <a:rPr lang="en-US" altLang="zh-TW" dirty="0" smtClean="0"/>
              <a:t>VM</a:t>
            </a:r>
            <a:r>
              <a:rPr lang="zh-TW" altLang="en-US" dirty="0" smtClean="0"/>
              <a:t>的全面性。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最佳化參數 提供人員建議值參考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即時性較高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直接連接資料庫的數據進行分析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不需將資料給</a:t>
            </a:r>
            <a:r>
              <a:rPr lang="en-US" altLang="zh-TW" dirty="0" smtClean="0"/>
              <a:t>SMART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PREDICION,</a:t>
            </a:r>
            <a:r>
              <a:rPr lang="zh-TW" altLang="en-US" dirty="0" smtClean="0"/>
              <a:t>在等結果回來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整體流程較久</a:t>
            </a:r>
            <a:endParaRPr lang="en-US" altLang="zh-TW" dirty="0" smtClean="0"/>
          </a:p>
          <a:p>
            <a:r>
              <a:rPr lang="zh-TW" altLang="en-US" dirty="0" smtClean="0"/>
              <a:t>解讀方式較為直觀</a:t>
            </a:r>
            <a:endParaRPr lang="en-US" altLang="zh-TW" dirty="0" smtClean="0"/>
          </a:p>
          <a:p>
            <a:r>
              <a:rPr lang="zh-TW" altLang="en-US" dirty="0" smtClean="0"/>
              <a:t>平展性高</a:t>
            </a:r>
            <a:r>
              <a:rPr lang="en-US" altLang="zh-TW" dirty="0" smtClean="0"/>
              <a:t>(EXCEL</a:t>
            </a:r>
            <a:r>
              <a:rPr lang="zh-TW" altLang="en-US" dirty="0" smtClean="0"/>
              <a:t>介面讓工程人員快速上手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0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之後會用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當作介面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3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9E3E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310" y="321499"/>
            <a:ext cx="1395156" cy="492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C9E3E5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536636"/>
            <a:ext cx="8334926" cy="3397877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65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0"/>
            <a:ext cx="7464515" cy="1170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Optronics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2018760"/>
            <a:ext cx="9721080" cy="7554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39" r:id="rId4"/>
    <p:sldLayoutId id="2147483941" r:id="rId5"/>
    <p:sldLayoutId id="2147483951" r:id="rId6"/>
    <p:sldLayoutId id="2147483954" r:id="rId7"/>
    <p:sldLayoutId id="21474839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file:///D:\xlings_test\test\SHAP_6P_2.png" TargetMode="External"/><Relationship Id="rId13" Type="http://schemas.openxmlformats.org/officeDocument/2006/relationships/image" Target="../media/image54.emf"/><Relationship Id="rId3" Type="http://schemas.openxmlformats.org/officeDocument/2006/relationships/image" Target="../media/image49.png"/><Relationship Id="rId7" Type="http://schemas.openxmlformats.org/officeDocument/2006/relationships/image" Target="file:///D:\xlings_test\test\SHAP_6P_1.png" TargetMode="External"/><Relationship Id="rId12" Type="http://schemas.openxmlformats.org/officeDocument/2006/relationships/image" Target="../media/image5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file:///D:\xlings_test\test\pairplot2.jpg" TargetMode="External"/><Relationship Id="rId11" Type="http://schemas.openxmlformats.org/officeDocument/2006/relationships/image" Target="../media/image52.png"/><Relationship Id="rId5" Type="http://schemas.openxmlformats.org/officeDocument/2006/relationships/image" Target="file:///D:\xlings_test\test\pairplot.jpg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file:///D:\xlings_test\test\SHAP_6P_3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emf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8.jp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3525" y="1356615"/>
            <a:ext cx="5310590" cy="514350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0848" y="3686424"/>
            <a:ext cx="1842050" cy="831655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詹惠婷</a:t>
            </a:r>
            <a:endParaRPr lang="en-US" altLang="zh-TW" sz="1400" dirty="0" smtClean="0"/>
          </a:p>
          <a:p>
            <a:r>
              <a:rPr lang="en-US" altLang="zh-TW" sz="1400" dirty="0" smtClean="0"/>
              <a:t>A+ </a:t>
            </a:r>
            <a:r>
              <a:rPr lang="en-US" altLang="zh-TW" sz="1400" dirty="0"/>
              <a:t>/ </a:t>
            </a:r>
            <a:r>
              <a:rPr lang="en-US" altLang="zh-TW" sz="1400" dirty="0" smtClean="0"/>
              <a:t>ML5C01</a:t>
            </a:r>
            <a:endParaRPr lang="en-US" altLang="zh-TW" sz="1400" dirty="0"/>
          </a:p>
          <a:p>
            <a:r>
              <a:rPr lang="en-US" altLang="zh-TW" sz="1400" dirty="0"/>
              <a:t>Date </a:t>
            </a:r>
            <a:r>
              <a:rPr lang="en-US" altLang="zh-TW" sz="1400" dirty="0" smtClean="0"/>
              <a:t>2020.08</a:t>
            </a:r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820191" y="1706204"/>
            <a:ext cx="8229600" cy="198022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機器學習決策平台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 rot="19137912">
            <a:off x="4456981" y="3789462"/>
            <a:ext cx="1665185" cy="1399903"/>
          </a:xfrm>
          <a:prstGeom prst="rect">
            <a:avLst/>
          </a:prstGeom>
          <a:solidFill>
            <a:srgbClr val="DD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8" y="2565254"/>
            <a:ext cx="2481176" cy="247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2991" y="40408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Photo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PEP1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CD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R2R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826695" y="1062799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40485" y="3069430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06279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需依實際量測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狀況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手動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調整補償線寬值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71800" y="306680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人工調整補償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 </a:t>
            </a:r>
            <a:r>
              <a:rPr lang="zh-TW" altLang="en-US" sz="1200" b="1" dirty="0" smtClean="0"/>
              <a:t>→</a:t>
            </a:r>
            <a:r>
              <a:rPr lang="zh-TW" altLang="en-US" sz="1200" dirty="0" smtClean="0"/>
              <a:t> </a:t>
            </a:r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自動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補償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2" y="1572151"/>
            <a:ext cx="772910" cy="7729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90" y="1531944"/>
            <a:ext cx="772910" cy="7729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1493773"/>
            <a:ext cx="862920" cy="8629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95" y="1572151"/>
            <a:ext cx="772910" cy="77291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94775" y="2353366"/>
            <a:ext cx="813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製</a:t>
            </a:r>
            <a:r>
              <a:rPr lang="zh-TW" altLang="en-US" sz="1100" dirty="0"/>
              <a:t>程</a:t>
            </a:r>
            <a:r>
              <a:rPr lang="zh-TW" altLang="en-US" sz="1100" dirty="0" smtClean="0"/>
              <a:t>變化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79965" y="2357344"/>
            <a:ext cx="123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等待</a:t>
            </a:r>
            <a:r>
              <a:rPr lang="en-US" altLang="zh-TW" sz="1100" dirty="0" smtClean="0"/>
              <a:t>MQC</a:t>
            </a:r>
            <a:r>
              <a:rPr lang="zh-TW" altLang="en-US" sz="1100" dirty="0" smtClean="0"/>
              <a:t>結果</a:t>
            </a:r>
            <a:endParaRPr lang="zh-TW" altLang="en-US" sz="11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84140" y="2345061"/>
            <a:ext cx="9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工程師評估並確認結果</a:t>
            </a:r>
            <a:endParaRPr lang="zh-TW" altLang="en-US" sz="11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44295" y="2353366"/>
            <a:ext cx="80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手動補值</a:t>
            </a:r>
            <a:endParaRPr lang="zh-TW" altLang="en-US" sz="11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3444808"/>
            <a:ext cx="792127" cy="7921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3431397"/>
            <a:ext cx="814954" cy="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411760" y="2256715"/>
            <a:ext cx="2835315" cy="675075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平台</a:t>
            </a:r>
            <a:r>
              <a:rPr lang="en-US" altLang="zh-TW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DEMO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0" y="861560"/>
            <a:ext cx="4468425" cy="44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0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yPlot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6" y="718901"/>
            <a:ext cx="1126340" cy="885643"/>
          </a:xfrm>
          <a:prstGeom prst="rect">
            <a:avLst/>
          </a:prstGeom>
        </p:spPr>
      </p:pic>
      <p:pic>
        <p:nvPicPr>
          <p:cNvPr id="19" name="MyPlot1"/>
          <p:cNvPicPr>
            <a:picLocks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799341"/>
            <a:ext cx="1736685" cy="1334449"/>
          </a:xfrm>
          <a:prstGeom prst="rect">
            <a:avLst/>
          </a:prstGeom>
        </p:spPr>
      </p:pic>
      <p:pic>
        <p:nvPicPr>
          <p:cNvPr id="21" name="MyPlot2"/>
          <p:cNvPicPr>
            <a:picLocks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12" y="1799341"/>
            <a:ext cx="1440160" cy="133537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91147" y="1643595"/>
            <a:ext cx="2448000" cy="144000"/>
          </a:xfrm>
          <a:prstGeom prst="rect">
            <a:avLst/>
          </a:prstGeom>
          <a:solidFill>
            <a:srgbClr val="428FB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特徵相關性 </a:t>
            </a:r>
            <a:r>
              <a:rPr lang="en-US" altLang="zh-TW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–Heat map</a:t>
            </a:r>
            <a:endParaRPr lang="zh-TW" altLang="en-US" sz="800" dirty="0"/>
          </a:p>
        </p:txBody>
      </p:sp>
      <p:sp>
        <p:nvSpPr>
          <p:cNvPr id="26" name="矩形 25"/>
          <p:cNvSpPr/>
          <p:nvPr/>
        </p:nvSpPr>
        <p:spPr>
          <a:xfrm>
            <a:off x="3225312" y="1643595"/>
            <a:ext cx="2592000" cy="144000"/>
          </a:xfrm>
          <a:prstGeom prst="rect">
            <a:avLst/>
          </a:prstGeom>
          <a:solidFill>
            <a:srgbClr val="428FB1"/>
          </a:solidFill>
        </p:spPr>
        <p:txBody>
          <a:bodyPr wrap="none" anchor="ctr">
            <a:spAutoFit/>
          </a:bodyPr>
          <a:lstStyle/>
          <a:p>
            <a:pPr algn="ctr"/>
            <a:r>
              <a:rPr lang="zh-TW" altLang="it-IT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特徵重要程度 </a:t>
            </a:r>
            <a:r>
              <a:rPr lang="it-IT" altLang="zh-TW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–Lasso</a:t>
            </a:r>
            <a:r>
              <a:rPr lang="it-IT" altLang="zh-TW" sz="800" dirty="0"/>
              <a:t> </a:t>
            </a:r>
            <a:endParaRPr lang="zh-TW" altLang="en-US" sz="800" dirty="0"/>
          </a:p>
        </p:txBody>
      </p:sp>
      <p:sp>
        <p:nvSpPr>
          <p:cNvPr id="27" name="矩形 26"/>
          <p:cNvSpPr/>
          <p:nvPr/>
        </p:nvSpPr>
        <p:spPr>
          <a:xfrm>
            <a:off x="391147" y="3146460"/>
            <a:ext cx="1728000" cy="144000"/>
          </a:xfrm>
          <a:prstGeom prst="rect">
            <a:avLst/>
          </a:prstGeom>
          <a:solidFill>
            <a:srgbClr val="428FB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zh-TW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Heat map Top3 </a:t>
            </a:r>
            <a:r>
              <a:rPr lang="zh-TW" altLang="en-US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分布圖</a:t>
            </a:r>
            <a:endParaRPr lang="zh-TW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3244642" y="3146460"/>
            <a:ext cx="1800000" cy="144000"/>
          </a:xfrm>
          <a:prstGeom prst="rect">
            <a:avLst/>
          </a:prstGeom>
          <a:solidFill>
            <a:srgbClr val="428FB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zh-TW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Lasso Top3 </a:t>
            </a:r>
            <a:r>
              <a:rPr lang="zh-TW" altLang="en-US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分布圖</a:t>
            </a:r>
            <a:endParaRPr lang="zh-TW" altLang="en-US" sz="800" dirty="0"/>
          </a:p>
        </p:txBody>
      </p:sp>
      <p:sp>
        <p:nvSpPr>
          <p:cNvPr id="29" name="矩形 28"/>
          <p:cNvSpPr/>
          <p:nvPr/>
        </p:nvSpPr>
        <p:spPr>
          <a:xfrm>
            <a:off x="6203478" y="1643595"/>
            <a:ext cx="2664000" cy="144000"/>
          </a:xfrm>
          <a:prstGeom prst="rect">
            <a:avLst/>
          </a:prstGeom>
          <a:solidFill>
            <a:srgbClr val="428FB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zh-TW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SHAP</a:t>
            </a:r>
            <a:endParaRPr lang="zh-TW" altLang="en-US" sz="8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341530" y="3329511"/>
            <a:ext cx="1777617" cy="177430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3244642" y="3329511"/>
            <a:ext cx="1791373" cy="1774309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60749"/>
              </p:ext>
            </p:extLst>
          </p:nvPr>
        </p:nvGraphicFramePr>
        <p:xfrm>
          <a:off x="2136503" y="1799341"/>
          <a:ext cx="702643" cy="4241143"/>
        </p:xfrm>
        <a:graphic>
          <a:graphicData uri="http://schemas.openxmlformats.org/drawingml/2006/table">
            <a:tbl>
              <a:tblPr/>
              <a:tblGrid>
                <a:gridCol w="418317"/>
                <a:gridCol w="284326"/>
              </a:tblGrid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LC_TEMP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DV_TANKATEMP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DV_ENNZL2FLWRT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DV_SP1PMPFLW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DV_ARFLWRTUP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DV_ENNZL3FLWRT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DV_ENNZL1FLWRT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SCANSPEED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DV_DWSPFLWRTR2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0.127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DV_ARFLWRTLW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TMPP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DV_SP3PMPFLW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DV_HSPPRSR1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TMPM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PRESP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PRESM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DV_ENSWFLWRTR1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DV_PMPFLWR2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LC_DPSSPDSET2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LC_DISPENSQNT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5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DV_DEVPRCTM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LC_DPSSPDSET3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AIRN2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AIRCOL2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AIRCOL1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AIRCLN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DV_PMPFLWR1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LC_NZLSPDMENT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-0.009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DV_NRCONCENT1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-0.013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DV_CIRPMPFLW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ILLM_AVG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LPILL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-0.063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DV_NACONCENT1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-0.079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LPILA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LPILR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-0.127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SCP_TEMP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-0.206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SHP_USEDID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-0.208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SCP_USEDID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-0.223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LC_COTPRESS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LC_HUM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-0.306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-0.309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LPMIN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LPAVE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-0.427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4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LPMAX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-0.439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89750"/>
              </p:ext>
            </p:extLst>
          </p:nvPr>
        </p:nvGraphicFramePr>
        <p:xfrm>
          <a:off x="5051637" y="1799341"/>
          <a:ext cx="760932" cy="4973768"/>
        </p:xfrm>
        <a:graphic>
          <a:graphicData uri="http://schemas.openxmlformats.org/drawingml/2006/table">
            <a:tbl>
              <a:tblPr/>
              <a:tblGrid>
                <a:gridCol w="378986"/>
                <a:gridCol w="381946"/>
              </a:tblGrid>
              <a:tr h="99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Feature Importance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DV_TANKATEMP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DV_ENNZL2FLWRT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SCANSPEED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DV_ENNZL3FLWRT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LPILA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DV_ARFLWRTUP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LC_TEMP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DV_ARFLWRTLW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DV_SP1PMPFLW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TMPM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SLOTZFCUS31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LPMIN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LPILR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TMPP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AIRCLN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LPILL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AIRN2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PRESM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PRESP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AIRCOL2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AIRCOL1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LC_DISPENSQNT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ILLM_AVG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DV_SP3PMPFLW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SB_PROCID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SHP_USEDID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SCP_USEDID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LC_DPSSPDSET1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DV_DEVPRCTM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DV_ENNZL1FLWRT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LC_HUM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DV_CIRPMPFLW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LC_NZLSPDMENT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DV_NRCONCENT1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LC_DPSSPDSET3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LC_DPSSPDSET2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DV_PMPFLWR1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DV_ENSWFLWRTR1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DV_HSPPRSR1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SCP_TEMP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DV_DWSPFLWRTR2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-0.001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LC_COTPRESS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-0.021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DV_NACONCENT1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DV_PMPFLWR2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LPAVE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LPMAX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-0.063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SHP_TEMP2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-0.141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圖片 33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6203478" y="1851670"/>
            <a:ext cx="2664001" cy="508189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link="rId8"/>
          <a:stretch>
            <a:fillRect/>
          </a:stretch>
        </p:blipFill>
        <p:spPr>
          <a:xfrm>
            <a:off x="6826088" y="2238469"/>
            <a:ext cx="1406775" cy="139587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link="rId9"/>
          <a:stretch>
            <a:fillRect/>
          </a:stretch>
        </p:blipFill>
        <p:spPr>
          <a:xfrm>
            <a:off x="6732240" y="3631631"/>
            <a:ext cx="1594472" cy="151975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852942" y="14843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機器學習決策平台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20" y="31992"/>
            <a:ext cx="634984" cy="694553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9648" y="1011607"/>
            <a:ext cx="1169663" cy="32088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12"/>
          <a:srcRect t="28122"/>
          <a:stretch/>
        </p:blipFill>
        <p:spPr>
          <a:xfrm>
            <a:off x="391147" y="861559"/>
            <a:ext cx="805477" cy="345097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13"/>
          <a:srcRect l="1" t="16705" r="3124"/>
          <a:stretch/>
        </p:blipFill>
        <p:spPr>
          <a:xfrm>
            <a:off x="1331640" y="861560"/>
            <a:ext cx="765085" cy="673234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1737731" y="879630"/>
            <a:ext cx="336798" cy="6120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4344" y="726545"/>
            <a:ext cx="795600" cy="144000"/>
          </a:xfrm>
          <a:prstGeom prst="rect">
            <a:avLst/>
          </a:prstGeom>
          <a:solidFill>
            <a:srgbClr val="428FB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800" b="1" dirty="0" smtClean="0">
                <a:solidFill>
                  <a:srgbClr val="FFFFFF"/>
                </a:solidFill>
                <a:latin typeface="微軟正黑體" panose="020B0604030504040204" pitchFamily="34" charset="-120"/>
              </a:rPr>
              <a:t>資料</a:t>
            </a:r>
            <a:r>
              <a:rPr lang="zh-TW" altLang="en-US" sz="800" b="1" dirty="0">
                <a:solidFill>
                  <a:srgbClr val="FFFFFF"/>
                </a:solidFill>
                <a:latin typeface="微軟正黑體" panose="020B0604030504040204" pitchFamily="34" charset="-120"/>
              </a:rPr>
              <a:t>集</a:t>
            </a:r>
            <a:endParaRPr lang="zh-TW" altLang="en-US" sz="800" dirty="0"/>
          </a:p>
        </p:txBody>
      </p:sp>
      <p:sp>
        <p:nvSpPr>
          <p:cNvPr id="47" name="矩形 46"/>
          <p:cNvSpPr/>
          <p:nvPr/>
        </p:nvSpPr>
        <p:spPr>
          <a:xfrm>
            <a:off x="1331640" y="726545"/>
            <a:ext cx="766800" cy="144000"/>
          </a:xfrm>
          <a:prstGeom prst="rect">
            <a:avLst/>
          </a:prstGeom>
          <a:solidFill>
            <a:srgbClr val="428FB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rgbClr val="FFFFFF"/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800" b="1" dirty="0" smtClean="0">
                <a:solidFill>
                  <a:srgbClr val="FFFFFF"/>
                </a:solidFill>
                <a:latin typeface="微軟正黑體" panose="020B0604030504040204" pitchFamily="34" charset="-120"/>
              </a:rPr>
              <a:t>分布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83485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7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8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4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852942" y="14843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機器學習決策平台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20" y="31992"/>
            <a:ext cx="634984" cy="694553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59" y="3336835"/>
            <a:ext cx="1169663" cy="32088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02763"/>
              </p:ext>
            </p:extLst>
          </p:nvPr>
        </p:nvGraphicFramePr>
        <p:xfrm>
          <a:off x="791580" y="1446623"/>
          <a:ext cx="3690409" cy="1719105"/>
        </p:xfrm>
        <a:graphic>
          <a:graphicData uri="http://schemas.openxmlformats.org/drawingml/2006/table">
            <a:tbl>
              <a:tblPr/>
              <a:tblGrid>
                <a:gridCol w="916465"/>
                <a:gridCol w="916465"/>
                <a:gridCol w="916465"/>
                <a:gridCol w="941014"/>
              </a:tblGrid>
              <a:tr h="49505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FB1"/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F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rgbClr val="40404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F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F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6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40404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F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567" y="1446625"/>
            <a:ext cx="2430738" cy="4950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16705" y="1946545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0.07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16705" y="2247948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0.01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916705" y="2549767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0.14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1916705" y="2879819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1.12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2861810" y="1946545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0.06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61810" y="2247948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0.01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816805" y="2549767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-0.64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61910" y="1946545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0.06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761910" y="2247948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0.01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707458" y="2549767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-1.57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861810" y="2879819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0.99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3761910" y="2879819"/>
            <a:ext cx="58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0.95</a:t>
            </a:r>
          </a:p>
        </p:txBody>
      </p:sp>
      <p:pic>
        <p:nvPicPr>
          <p:cNvPr id="56" name="MyPlot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49" y="2009345"/>
            <a:ext cx="2471061" cy="2317600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6115464" y="1524875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174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4476" y="1506336"/>
            <a:ext cx="1227506" cy="3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3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/>
      <p:bldP spid="42" grpId="0"/>
      <p:bldP spid="44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未來展望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103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22875" r="6377" b="16750"/>
          <a:stretch/>
        </p:blipFill>
        <p:spPr>
          <a:xfrm>
            <a:off x="5233330" y="2481740"/>
            <a:ext cx="3896199" cy="2661760"/>
          </a:xfrm>
          <a:prstGeom prst="rect">
            <a:avLst/>
          </a:prstGeom>
        </p:spPr>
      </p:pic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56185" y="52476"/>
            <a:ext cx="2895636" cy="584059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未來展望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75" t="1000" r="1000" b="82375"/>
          <a:stretch/>
        </p:blipFill>
        <p:spPr>
          <a:xfrm>
            <a:off x="6507215" y="2099197"/>
            <a:ext cx="765085" cy="7650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75" t="1000" r="1000" b="82375"/>
          <a:stretch/>
        </p:blipFill>
        <p:spPr>
          <a:xfrm>
            <a:off x="8242401" y="2489192"/>
            <a:ext cx="607567" cy="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2.59259E-6 L -0.00243 0.00031 L -0.01128 0.00278 C -0.01267 0.00339 -0.01406 0.0037 -0.01528 0.00432 C -0.01632 0.00494 -0.01701 0.00679 -0.01805 0.0074 C -0.01909 0.00833 -0.02014 0.00833 -0.021 0.00895 C -0.02291 0.0108 -0.02448 0.01389 -0.02673 0.01512 C -0.02882 0.01636 -0.03073 0.01666 -0.03264 0.01821 C -0.03646 0.02253 -0.0342 0.02099 -0.03923 0.02284 L -0.04514 0.02932 C -0.046 0.03024 -0.04687 0.03179 -0.04809 0.0324 L -0.05069 0.03395 C -0.05156 0.03549 -0.05191 0.03734 -0.05278 0.03858 C -0.05347 0.04012 -0.05486 0.04074 -0.05573 0.04166 C -0.05677 0.04321 -0.05816 0.04506 -0.05955 0.04629 C -0.06146 0.04845 -0.06528 0.05278 -0.06528 0.05308 C -0.06927 0.06234 -0.06475 0.05278 -0.06996 0.06018 C -0.07986 0.07469 -0.07222 0.06574 -0.07864 0.07284 C -0.07934 0.07438 -0.07969 0.07654 -0.08073 0.07747 C -0.08159 0.07839 -0.08264 0.07778 -0.0835 0.07901 C -0.0842 0.08024 -0.08385 0.0824 -0.08455 0.08364 C -0.08524 0.08518 -0.08628 0.0858 -0.0875 0.08673 C -0.08802 0.08827 -0.08889 0.08981 -0.08941 0.09136 C -0.09166 0.1 -0.0901 0.09969 -0.09323 0.10555 C -0.09653 0.11203 -0.096 0.1074 -0.096 0.11358 L -0.096 0.11389 " pathEditMode="relative" rAng="0" ptsTypes="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實習心得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5297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56185" y="52476"/>
            <a:ext cx="2895636" cy="584059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實習心得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0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6505" y="21072"/>
            <a:ext cx="7464515" cy="457223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 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新產品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Margin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1758593" y="5812110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66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7" y="1159277"/>
            <a:ext cx="2061345" cy="1467678"/>
          </a:xfrm>
        </p:spPr>
      </p:pic>
      <p:pic>
        <p:nvPicPr>
          <p:cNvPr id="167" name="圖片 16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13" y="1154707"/>
            <a:ext cx="2003608" cy="1683444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2672894"/>
            <a:ext cx="2334520" cy="1403195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1193475"/>
            <a:ext cx="2328012" cy="139928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287121" y="771685"/>
            <a:ext cx="2070230" cy="284400"/>
            <a:chOff x="3184504" y="771685"/>
            <a:chExt cx="2070230" cy="284400"/>
          </a:xfrm>
        </p:grpSpPr>
        <p:sp>
          <p:nvSpPr>
            <p:cNvPr id="21" name="圓角矩形圖說文字 20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zh-TW" altLang="en-US" sz="1000" b="1" dirty="0" smtClean="0">
                  <a:solidFill>
                    <a:srgbClr val="333333"/>
                  </a:solidFill>
                </a:rPr>
                <a:t>數值型資料相關係數矩陣</a:t>
              </a:r>
              <a:endParaRPr lang="zh-TW" altLang="en-US" sz="1000" b="1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" y="3050457"/>
            <a:ext cx="1651028" cy="19682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08" y="3093448"/>
            <a:ext cx="2815617" cy="19652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18404" y="771685"/>
            <a:ext cx="2070230" cy="285154"/>
            <a:chOff x="718404" y="771685"/>
            <a:chExt cx="2070230" cy="285154"/>
          </a:xfrm>
        </p:grpSpPr>
        <p:sp>
          <p:nvSpPr>
            <p:cNvPr id="2" name="圓角矩形圖說文字 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18404" y="791151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Real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布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略為右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偏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855838" y="771685"/>
            <a:ext cx="2070230" cy="284400"/>
            <a:chOff x="3184504" y="771685"/>
            <a:chExt cx="2070230" cy="284400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rgbClr val="333333"/>
                  </a:solidFill>
                </a:rPr>
                <a:t>X</a:t>
              </a:r>
              <a:r>
                <a:rPr lang="zh-TW" altLang="en-US" sz="1000" b="1" dirty="0" smtClean="0">
                  <a:solidFill>
                    <a:srgbClr val="333333"/>
                  </a:solidFill>
                </a:rPr>
                <a:t>變數與</a:t>
              </a:r>
              <a:r>
                <a:rPr lang="en-US" altLang="zh-TW" sz="1000" b="1" dirty="0">
                  <a:solidFill>
                    <a:srgbClr val="333333"/>
                  </a:solidFill>
                </a:rPr>
                <a:t>PSH_Real</a:t>
              </a:r>
              <a:r>
                <a:rPr lang="zh-TW" altLang="en-US" sz="1000" b="1" dirty="0">
                  <a:solidFill>
                    <a:srgbClr val="333333"/>
                  </a:solidFill>
                </a:rPr>
                <a:t>走勢圖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74265" y="2669378"/>
            <a:ext cx="1378321" cy="285154"/>
            <a:chOff x="718404" y="771685"/>
            <a:chExt cx="1378321" cy="285154"/>
          </a:xfrm>
        </p:grpSpPr>
        <p:sp>
          <p:nvSpPr>
            <p:cNvPr id="29" name="圓角矩形圖說文字 28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特徵重要性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356142" y="2663350"/>
            <a:ext cx="1378321" cy="285154"/>
            <a:chOff x="718404" y="771685"/>
            <a:chExt cx="1378321" cy="285154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PSH_Real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range</a:t>
              </a:r>
              <a:endPara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426083" y="32513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1.78~3.14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2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5584" y="-1431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Data preprocessing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-1834898" y="5482763"/>
            <a:ext cx="4725525" cy="2420380"/>
            <a:chOff x="1781690" y="1581640"/>
            <a:chExt cx="4725525" cy="2420380"/>
          </a:xfrm>
        </p:grpSpPr>
        <p:sp>
          <p:nvSpPr>
            <p:cNvPr id="5" name="矩形 4"/>
            <p:cNvSpPr/>
            <p:nvPr/>
          </p:nvSpPr>
          <p:spPr>
            <a:xfrm>
              <a:off x="2006715" y="1581640"/>
              <a:ext cx="2520000" cy="540060"/>
            </a:xfrm>
            <a:prstGeom prst="rect">
              <a:avLst/>
            </a:prstGeom>
            <a:solidFill>
              <a:srgbClr val="006896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1690" y="2597528"/>
              <a:ext cx="1260000" cy="54000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91880" y="2597528"/>
              <a:ext cx="1260000" cy="54006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Validation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>
            <a:xfrm flipH="1">
              <a:off x="2411690" y="2121700"/>
              <a:ext cx="85502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7" idx="0"/>
            </p:cNvCxnSpPr>
            <p:nvPr/>
          </p:nvCxnSpPr>
          <p:spPr>
            <a:xfrm>
              <a:off x="3266715" y="2121700"/>
              <a:ext cx="85516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22050" y="1581640"/>
              <a:ext cx="1485165" cy="54006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09665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70%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80684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3</a:t>
              </a:r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76745" y="3632688"/>
              <a:ext cx="243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800" b="1" dirty="0" smtClean="0">
                  <a:solidFill>
                    <a:srgbClr val="C00000"/>
                  </a:solidFill>
                </a:rPr>
                <a:t>Including PSH_Real</a:t>
              </a:r>
              <a:endParaRPr lang="zh-TW" altLang="en-US" sz="1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五邊形 19"/>
          <p:cNvSpPr/>
          <p:nvPr/>
        </p:nvSpPr>
        <p:spPr>
          <a:xfrm>
            <a:off x="4292012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五邊形 20"/>
          <p:cNvSpPr/>
          <p:nvPr/>
        </p:nvSpPr>
        <p:spPr>
          <a:xfrm>
            <a:off x="1716770" y="1290262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五邊形 34"/>
          <p:cNvSpPr/>
          <p:nvPr/>
        </p:nvSpPr>
        <p:spPr>
          <a:xfrm>
            <a:off x="6867255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LabelEncoder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494692216"/>
              </p:ext>
            </p:extLst>
          </p:nvPr>
        </p:nvGraphicFramePr>
        <p:xfrm>
          <a:off x="4166955" y="2301720"/>
          <a:ext cx="2205243" cy="22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27"/>
                <a:gridCol w="690908"/>
                <a:gridCol w="690908"/>
              </a:tblGrid>
              <a:tr h="31577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AA X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68.04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 AA 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120.96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THK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THK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15894"/>
              </p:ext>
            </p:extLst>
          </p:nvPr>
        </p:nvGraphicFramePr>
        <p:xfrm>
          <a:off x="6507215" y="2296969"/>
          <a:ext cx="2430270" cy="220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1"/>
                <a:gridCol w="851909"/>
                <a:gridCol w="810090"/>
              </a:tblGrid>
              <a:tr h="29499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278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Mapping to int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V050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 RGB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T9v2MAG2T7B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LCT-10-1536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 rot="5400000">
            <a:off x="4282315" y="367152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5" y="2319260"/>
            <a:ext cx="3714538" cy="197948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 rot="5400000">
            <a:off x="5054658" y="366436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1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專案背景與效益</a:t>
            </a:r>
          </a:p>
        </p:txBody>
      </p:sp>
    </p:spTree>
    <p:extLst>
      <p:ext uri="{BB962C8B-B14F-4D97-AF65-F5344CB8AC3E}">
        <p14:creationId xmlns:p14="http://schemas.microsoft.com/office/powerpoint/2010/main" val="1704332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245" y="0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Model evaluation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3175461"/>
            <a:ext cx="3035143" cy="18243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1311610"/>
            <a:ext cx="3030158" cy="18203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36188" y="838535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在誤差指標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MAPE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及模型擬和度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指標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</a:b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R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square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下，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XGBoost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表現最佳。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graphicFrame>
        <p:nvGraphicFramePr>
          <p:cNvPr id="7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63881512"/>
              </p:ext>
            </p:extLst>
          </p:nvPr>
        </p:nvGraphicFramePr>
        <p:xfrm>
          <a:off x="4166955" y="1873966"/>
          <a:ext cx="4680513" cy="22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73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</a:tblGrid>
              <a:tr h="422924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XGB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0.064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0.070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0.029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1.401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en-US" altLang="zh-TW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0.979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0.962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0.895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0.982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0.986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0.957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1.455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1.756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2.690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2.830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0.035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1.158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1.681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121950" y="1536635"/>
            <a:ext cx="319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In sample error &amp; Out of sample error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9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6505" y="51470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SHAP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950711"/>
            <a:ext cx="4725525" cy="901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34" y="1950544"/>
            <a:ext cx="2925325" cy="29004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42" y="1941680"/>
            <a:ext cx="3067213" cy="291822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527865" y="799864"/>
            <a:ext cx="28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V15H6-Y3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ABIEXL10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6P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630" y="24468"/>
            <a:ext cx="7419510" cy="6120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進度規劃＆本周進度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452320" y="3990714"/>
            <a:ext cx="810090" cy="246221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實際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262410" y="3990714"/>
            <a:ext cx="810090" cy="246221"/>
          </a:xfrm>
          <a:prstGeom prst="rect">
            <a:avLst/>
          </a:prstGeom>
          <a:solidFill>
            <a:srgbClr val="93C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預計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66605"/>
            <a:ext cx="9134475" cy="2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專案背景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群組 74"/>
          <p:cNvGrpSpPr/>
          <p:nvPr/>
        </p:nvGrpSpPr>
        <p:grpSpPr>
          <a:xfrm>
            <a:off x="4011426" y="1228997"/>
            <a:ext cx="1087193" cy="718777"/>
            <a:chOff x="4011426" y="1228997"/>
            <a:chExt cx="1087193" cy="718777"/>
          </a:xfrm>
        </p:grpSpPr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5" t="8875" r="34250" b="68375"/>
            <a:stretch/>
          </p:blipFill>
          <p:spPr>
            <a:xfrm flipH="1">
              <a:off x="4011426" y="1228997"/>
              <a:ext cx="1087193" cy="71877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133263" y="1404458"/>
              <a:ext cx="902811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解決方式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224861" y="3356411"/>
            <a:ext cx="133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3B84B9"/>
                </a:solidFill>
              </a:rPr>
              <a:t>產品少量多樣</a:t>
            </a:r>
            <a:endParaRPr lang="en-US" altLang="zh-TW" b="1" dirty="0" smtClean="0">
              <a:solidFill>
                <a:srgbClr val="3B84B9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977311" y="2232803"/>
            <a:ext cx="1711014" cy="970166"/>
            <a:chOff x="1780866" y="1466569"/>
            <a:chExt cx="2227748" cy="1286565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" t="4632" r="49099" b="54244"/>
            <a:stretch/>
          </p:blipFill>
          <p:spPr>
            <a:xfrm>
              <a:off x="1780866" y="1523626"/>
              <a:ext cx="1116507" cy="99011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0" t="67500" r="52625" b="14125"/>
            <a:stretch/>
          </p:blipFill>
          <p:spPr>
            <a:xfrm>
              <a:off x="2852664" y="1466569"/>
              <a:ext cx="772761" cy="60103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50" t="59625" r="4501" b="14126"/>
            <a:stretch/>
          </p:blipFill>
          <p:spPr>
            <a:xfrm>
              <a:off x="2793478" y="2078058"/>
              <a:ext cx="1215136" cy="675076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25" t="18500" r="16750" b="54375"/>
            <a:stretch/>
          </p:blipFill>
          <p:spPr>
            <a:xfrm>
              <a:off x="3604760" y="1539139"/>
              <a:ext cx="320797" cy="523406"/>
            </a:xfrm>
            <a:prstGeom prst="rect">
              <a:avLst/>
            </a:prstGeom>
          </p:spPr>
        </p:pic>
        <p:pic>
          <p:nvPicPr>
            <p:cNvPr id="23" name="Picture 16" descr="C:\Documents and Settings\tomcctang\桌面\au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0344" y="1700375"/>
              <a:ext cx="219008" cy="77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6" descr="C:\Documents and Settings\tomcctang\桌面\au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1830" y="1933533"/>
              <a:ext cx="149818" cy="5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6" descr="C:\Documents and Settings\tomcctang\桌面\au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21406" y="1657298"/>
              <a:ext cx="128867" cy="45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6" descr="C:\Documents and Settings\tomcctang\桌面\au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4372" y="2563976"/>
              <a:ext cx="128928" cy="4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5" t="26439" r="2750" b="-1408"/>
          <a:stretch/>
        </p:blipFill>
        <p:spPr>
          <a:xfrm>
            <a:off x="736651" y="2190058"/>
            <a:ext cx="1120886" cy="1634625"/>
          </a:xfrm>
          <a:prstGeom prst="rect">
            <a:avLst/>
          </a:prstGeom>
        </p:spPr>
      </p:pic>
      <p:grpSp>
        <p:nvGrpSpPr>
          <p:cNvPr id="74" name="群組 73"/>
          <p:cNvGrpSpPr/>
          <p:nvPr/>
        </p:nvGrpSpPr>
        <p:grpSpPr>
          <a:xfrm>
            <a:off x="476545" y="1231139"/>
            <a:ext cx="1087193" cy="718777"/>
            <a:chOff x="476545" y="1231139"/>
            <a:chExt cx="1087193" cy="718777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5" t="8875" r="34250" b="68375"/>
            <a:stretch/>
          </p:blipFill>
          <p:spPr>
            <a:xfrm flipH="1">
              <a:off x="476545" y="1231139"/>
              <a:ext cx="1087193" cy="71877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68737" y="1402959"/>
              <a:ext cx="902811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目前問題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752160" y="3824683"/>
            <a:ext cx="127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3B84B9"/>
                </a:solidFill>
              </a:rPr>
              <a:t>仰賴人員經</a:t>
            </a:r>
            <a:r>
              <a:rPr lang="zh-TW" altLang="en-US" b="1" dirty="0">
                <a:solidFill>
                  <a:srgbClr val="3B84B9"/>
                </a:solidFill>
              </a:rPr>
              <a:t>驗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4258884" y="5340810"/>
            <a:ext cx="945000" cy="838293"/>
            <a:chOff x="5157170" y="1758517"/>
            <a:chExt cx="720080" cy="613335"/>
          </a:xfrm>
          <a:solidFill>
            <a:srgbClr val="2D3D4C"/>
          </a:solidFill>
        </p:grpSpPr>
        <p:sp>
          <p:nvSpPr>
            <p:cNvPr id="7" name="六邊形 6"/>
            <p:cNvSpPr/>
            <p:nvPr/>
          </p:nvSpPr>
          <p:spPr>
            <a:xfrm>
              <a:off x="5157170" y="1758517"/>
              <a:ext cx="720080" cy="61333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D3D4C"/>
                </a:solidFill>
              </a:endParaRPr>
            </a:p>
          </p:txBody>
        </p:sp>
        <p:sp>
          <p:nvSpPr>
            <p:cNvPr id="27" name="六邊形 26"/>
            <p:cNvSpPr/>
            <p:nvPr/>
          </p:nvSpPr>
          <p:spPr>
            <a:xfrm>
              <a:off x="5255925" y="1849259"/>
              <a:ext cx="522570" cy="431849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D3D4C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040239" y="5759955"/>
            <a:ext cx="945000" cy="838293"/>
            <a:chOff x="5157170" y="1758517"/>
            <a:chExt cx="720080" cy="613335"/>
          </a:xfrm>
          <a:solidFill>
            <a:srgbClr val="445976"/>
          </a:solidFill>
        </p:grpSpPr>
        <p:sp>
          <p:nvSpPr>
            <p:cNvPr id="43" name="六邊形 42"/>
            <p:cNvSpPr/>
            <p:nvPr/>
          </p:nvSpPr>
          <p:spPr>
            <a:xfrm>
              <a:off x="5157170" y="1758517"/>
              <a:ext cx="720080" cy="61333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/>
            <p:cNvSpPr/>
            <p:nvPr/>
          </p:nvSpPr>
          <p:spPr>
            <a:xfrm>
              <a:off x="5255925" y="1849259"/>
              <a:ext cx="522570" cy="431849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813769" y="5317272"/>
            <a:ext cx="945000" cy="838293"/>
            <a:chOff x="5157170" y="1758517"/>
            <a:chExt cx="720080" cy="613335"/>
          </a:xfrm>
          <a:solidFill>
            <a:srgbClr val="72A3DD"/>
          </a:solidFill>
        </p:grpSpPr>
        <p:sp>
          <p:nvSpPr>
            <p:cNvPr id="46" name="六邊形 45"/>
            <p:cNvSpPr/>
            <p:nvPr/>
          </p:nvSpPr>
          <p:spPr>
            <a:xfrm>
              <a:off x="5157170" y="1758517"/>
              <a:ext cx="720080" cy="61333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/>
            <p:cNvSpPr/>
            <p:nvPr/>
          </p:nvSpPr>
          <p:spPr>
            <a:xfrm>
              <a:off x="5255925" y="1849259"/>
              <a:ext cx="522570" cy="431849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585968" y="5747320"/>
            <a:ext cx="945000" cy="838293"/>
            <a:chOff x="5157170" y="1758517"/>
            <a:chExt cx="720080" cy="613335"/>
          </a:xfrm>
          <a:solidFill>
            <a:srgbClr val="93C6DB"/>
          </a:solidFill>
        </p:grpSpPr>
        <p:sp>
          <p:nvSpPr>
            <p:cNvPr id="49" name="六邊形 48"/>
            <p:cNvSpPr/>
            <p:nvPr/>
          </p:nvSpPr>
          <p:spPr>
            <a:xfrm>
              <a:off x="5157170" y="1758517"/>
              <a:ext cx="720080" cy="61333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/>
            <p:cNvSpPr/>
            <p:nvPr/>
          </p:nvSpPr>
          <p:spPr>
            <a:xfrm>
              <a:off x="5255925" y="1849259"/>
              <a:ext cx="522570" cy="431849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359498" y="5317055"/>
            <a:ext cx="945000" cy="838293"/>
            <a:chOff x="5157170" y="1758517"/>
            <a:chExt cx="720080" cy="613335"/>
          </a:xfrm>
          <a:solidFill>
            <a:srgbClr val="1E5478"/>
          </a:solidFill>
        </p:grpSpPr>
        <p:sp>
          <p:nvSpPr>
            <p:cNvPr id="52" name="六邊形 51"/>
            <p:cNvSpPr/>
            <p:nvPr/>
          </p:nvSpPr>
          <p:spPr>
            <a:xfrm>
              <a:off x="5157170" y="1758517"/>
              <a:ext cx="720080" cy="61333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/>
            <p:cNvSpPr/>
            <p:nvPr/>
          </p:nvSpPr>
          <p:spPr>
            <a:xfrm>
              <a:off x="5255925" y="1849259"/>
              <a:ext cx="522570" cy="431849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5" t="68375" r="32500" b="11500"/>
          <a:stretch/>
        </p:blipFill>
        <p:spPr>
          <a:xfrm>
            <a:off x="5732885" y="1842169"/>
            <a:ext cx="1503104" cy="2304756"/>
          </a:xfrm>
          <a:prstGeom prst="rect">
            <a:avLst/>
          </a:prstGeom>
        </p:spPr>
      </p:pic>
      <p:grpSp>
        <p:nvGrpSpPr>
          <p:cNvPr id="72" name="群組 71"/>
          <p:cNvGrpSpPr/>
          <p:nvPr/>
        </p:nvGrpSpPr>
        <p:grpSpPr>
          <a:xfrm>
            <a:off x="7064627" y="3361869"/>
            <a:ext cx="1784622" cy="421152"/>
            <a:chOff x="7064627" y="3361869"/>
            <a:chExt cx="1784622" cy="421152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91" r="6991" b="33601"/>
            <a:stretch/>
          </p:blipFill>
          <p:spPr>
            <a:xfrm>
              <a:off x="7064627" y="3361869"/>
              <a:ext cx="1784622" cy="421152"/>
            </a:xfrm>
            <a:prstGeom prst="rect">
              <a:avLst/>
            </a:prstGeom>
          </p:spPr>
        </p:pic>
        <p:sp>
          <p:nvSpPr>
            <p:cNvPr id="57" name="文字方塊 56"/>
            <p:cNvSpPr txBox="1"/>
            <p:nvPr/>
          </p:nvSpPr>
          <p:spPr>
            <a:xfrm>
              <a:off x="7143133" y="3434063"/>
              <a:ext cx="1647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b="1" dirty="0" smtClean="0">
                  <a:solidFill>
                    <a:schemeClr val="bg1"/>
                  </a:solidFill>
                </a:rPr>
                <a:t>實際生產最佳</a:t>
              </a:r>
              <a:r>
                <a:rPr lang="zh-TW" altLang="zh-TW" b="1" dirty="0">
                  <a:solidFill>
                    <a:schemeClr val="bg1"/>
                  </a:solidFill>
                </a:rPr>
                <a:t>狀況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4260447" y="3106876"/>
            <a:ext cx="1657939" cy="352129"/>
            <a:chOff x="6027864" y="3898648"/>
            <a:chExt cx="1657939" cy="352129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913" r="16462"/>
            <a:stretch/>
          </p:blipFill>
          <p:spPr>
            <a:xfrm flipH="1">
              <a:off x="6027864" y="3898648"/>
              <a:ext cx="1657939" cy="343931"/>
            </a:xfrm>
            <a:prstGeom prst="rect">
              <a:avLst/>
            </a:prstGeom>
          </p:spPr>
        </p:pic>
        <p:sp>
          <p:nvSpPr>
            <p:cNvPr id="56" name="文字方塊 55"/>
            <p:cNvSpPr txBox="1"/>
            <p:nvPr/>
          </p:nvSpPr>
          <p:spPr>
            <a:xfrm>
              <a:off x="6267083" y="3943000"/>
              <a:ext cx="1263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b="1" dirty="0" smtClean="0">
                  <a:solidFill>
                    <a:schemeClr val="bg1"/>
                  </a:solidFill>
                </a:rPr>
                <a:t>找出</a:t>
              </a:r>
              <a:r>
                <a:rPr lang="zh-TW" altLang="zh-TW" b="1" dirty="0" smtClean="0">
                  <a:solidFill>
                    <a:schemeClr val="bg1"/>
                  </a:solidFill>
                </a:rPr>
                <a:t>關鍵</a:t>
              </a:r>
              <a:r>
                <a:rPr lang="zh-TW" altLang="zh-TW" b="1" dirty="0" smtClean="0">
                  <a:solidFill>
                    <a:schemeClr val="bg1"/>
                  </a:solidFill>
                </a:rPr>
                <a:t>因子</a:t>
              </a:r>
              <a:endParaRPr lang="en-US" altLang="zh-TW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112182" y="2552150"/>
            <a:ext cx="1618751" cy="320757"/>
            <a:chOff x="7112182" y="2552150"/>
            <a:chExt cx="1618751" cy="320757"/>
          </a:xfrm>
        </p:grpSpPr>
        <p:pic>
          <p:nvPicPr>
            <p:cNvPr id="64" name="圖片 6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792" b="73920"/>
            <a:stretch/>
          </p:blipFill>
          <p:spPr>
            <a:xfrm>
              <a:off x="7112182" y="2570836"/>
              <a:ext cx="1618751" cy="302071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355763" y="2552150"/>
              <a:ext cx="132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b="1" dirty="0">
                  <a:solidFill>
                    <a:schemeClr val="bg1"/>
                  </a:solidFill>
                </a:rPr>
                <a:t>機器學習建</a:t>
              </a:r>
              <a:r>
                <a:rPr lang="zh-TW" altLang="zh-TW" b="1" dirty="0" smtClean="0">
                  <a:solidFill>
                    <a:schemeClr val="bg1"/>
                  </a:solidFill>
                </a:rPr>
                <a:t>模</a:t>
              </a:r>
              <a:endParaRPr lang="en-US" altLang="zh-TW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028127" y="2268523"/>
            <a:ext cx="1993159" cy="421152"/>
            <a:chOff x="4028127" y="2268523"/>
            <a:chExt cx="1993159" cy="421152"/>
          </a:xfrm>
        </p:grpSpPr>
        <p:pic>
          <p:nvPicPr>
            <p:cNvPr id="65" name="圖片 6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91" r="6991" b="33601"/>
            <a:stretch/>
          </p:blipFill>
          <p:spPr>
            <a:xfrm flipH="1">
              <a:off x="4028127" y="2268523"/>
              <a:ext cx="1784622" cy="421152"/>
            </a:xfrm>
            <a:prstGeom prst="rect">
              <a:avLst/>
            </a:prstGeom>
          </p:spPr>
        </p:pic>
        <p:sp>
          <p:nvSpPr>
            <p:cNvPr id="54" name="文字方塊 53"/>
            <p:cNvSpPr txBox="1"/>
            <p:nvPr/>
          </p:nvSpPr>
          <p:spPr>
            <a:xfrm>
              <a:off x="4112617" y="2331991"/>
              <a:ext cx="1908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b="1" dirty="0" smtClean="0">
                  <a:solidFill>
                    <a:schemeClr val="bg1"/>
                  </a:solidFill>
                </a:rPr>
                <a:t>生產</a:t>
              </a:r>
              <a:r>
                <a:rPr lang="zh-TW" altLang="zh-TW" b="1" dirty="0">
                  <a:solidFill>
                    <a:schemeClr val="bg1"/>
                  </a:solidFill>
                </a:rPr>
                <a:t>參數</a:t>
              </a:r>
              <a:r>
                <a:rPr lang="zh-TW" altLang="zh-TW" b="1" dirty="0" smtClean="0">
                  <a:solidFill>
                    <a:schemeClr val="bg1"/>
                  </a:solidFill>
                </a:rPr>
                <a:t>預測模擬</a:t>
              </a:r>
              <a:endParaRPr lang="en-US" altLang="zh-TW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6120425" y="1626269"/>
            <a:ext cx="74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3781B9"/>
                </a:solidFill>
              </a:rPr>
              <a:t>AI</a:t>
            </a:r>
            <a:r>
              <a:rPr lang="zh-TW" altLang="zh-TW" b="1" dirty="0" smtClean="0">
                <a:solidFill>
                  <a:srgbClr val="3781B9"/>
                </a:solidFill>
              </a:rPr>
              <a:t>模型</a:t>
            </a:r>
            <a:endParaRPr lang="en-US" altLang="zh-TW" b="1" dirty="0" smtClean="0">
              <a:solidFill>
                <a:srgbClr val="378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5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接點 35"/>
          <p:cNvCxnSpPr/>
          <p:nvPr/>
        </p:nvCxnSpPr>
        <p:spPr>
          <a:xfrm flipH="1" flipV="1">
            <a:off x="901131" y="2555893"/>
            <a:ext cx="1670461" cy="23905"/>
          </a:xfrm>
          <a:prstGeom prst="line">
            <a:avLst/>
          </a:prstGeom>
          <a:ln w="19050">
            <a:solidFill>
              <a:srgbClr val="9C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567486" y="2574157"/>
            <a:ext cx="367499" cy="400131"/>
          </a:xfrm>
          <a:prstGeom prst="line">
            <a:avLst/>
          </a:prstGeom>
          <a:ln w="19050">
            <a:solidFill>
              <a:srgbClr val="9C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 flipV="1">
            <a:off x="6054528" y="3560085"/>
            <a:ext cx="367499" cy="400131"/>
          </a:xfrm>
          <a:prstGeom prst="line">
            <a:avLst/>
          </a:prstGeom>
          <a:ln w="19050">
            <a:solidFill>
              <a:srgbClr val="9C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專案效益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6535" y="2219137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減少</a:t>
            </a:r>
            <a:r>
              <a:rPr lang="zh-TW" altLang="en-US" sz="1600" b="1" dirty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人員</a:t>
            </a:r>
            <a:r>
              <a:rPr lang="en-US" altLang="zh-TW" sz="1600" b="1" dirty="0" smtClean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Loading</a:t>
            </a:r>
            <a:endParaRPr lang="en-US" altLang="zh-TW" sz="1600" b="1" dirty="0">
              <a:gradFill flip="none" rotWithShape="1">
                <a:gsLst>
                  <a:gs pos="0">
                    <a:srgbClr val="9CA6D3">
                      <a:shade val="30000"/>
                      <a:satMod val="115000"/>
                    </a:srgbClr>
                  </a:gs>
                  <a:gs pos="50000">
                    <a:srgbClr val="9CA6D3">
                      <a:shade val="67500"/>
                      <a:satMod val="115000"/>
                    </a:srgbClr>
                  </a:gs>
                  <a:gs pos="100000">
                    <a:srgbClr val="9CA6D3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89553" y="1678808"/>
            <a:ext cx="198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縮短</a:t>
            </a:r>
            <a:r>
              <a:rPr lang="zh-TW" altLang="en-US" sz="1600" b="1" dirty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開線</a:t>
            </a:r>
            <a:r>
              <a:rPr lang="zh-TW" altLang="en-US" sz="1600" b="1" dirty="0" smtClean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時間</a:t>
            </a:r>
            <a:endParaRPr lang="en-US" altLang="zh-TW" sz="1600" b="1" dirty="0">
              <a:gradFill flip="none" rotWithShape="1">
                <a:gsLst>
                  <a:gs pos="0">
                    <a:srgbClr val="9CA6D3">
                      <a:shade val="30000"/>
                      <a:satMod val="115000"/>
                    </a:srgbClr>
                  </a:gs>
                  <a:gs pos="50000">
                    <a:srgbClr val="9CA6D3">
                      <a:shade val="67500"/>
                      <a:satMod val="115000"/>
                    </a:srgbClr>
                  </a:gs>
                  <a:gs pos="100000">
                    <a:srgbClr val="9CA6D3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906608" y="3613011"/>
            <a:ext cx="282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提升</a:t>
            </a:r>
            <a:r>
              <a:rPr lang="zh-TW" altLang="en-US" sz="1600" b="1" dirty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產品品質</a:t>
            </a:r>
            <a:r>
              <a:rPr lang="zh-TW" altLang="en-US" sz="1600" b="1" dirty="0" smtClean="0">
                <a:gradFill flip="none" rotWithShape="1">
                  <a:gsLst>
                    <a:gs pos="0">
                      <a:srgbClr val="9CA6D3">
                        <a:shade val="30000"/>
                        <a:satMod val="115000"/>
                      </a:srgbClr>
                    </a:gs>
                    <a:gs pos="50000">
                      <a:srgbClr val="9CA6D3">
                        <a:shade val="67500"/>
                        <a:satMod val="115000"/>
                      </a:srgbClr>
                    </a:gs>
                    <a:gs pos="100000">
                      <a:srgbClr val="9CA6D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</a:rPr>
              <a:t>穩定度</a:t>
            </a:r>
            <a:endParaRPr lang="zh-TW" altLang="en-US" sz="1600" b="1" dirty="0">
              <a:gradFill flip="none" rotWithShape="1">
                <a:gsLst>
                  <a:gs pos="0">
                    <a:srgbClr val="9CA6D3">
                      <a:shade val="30000"/>
                      <a:satMod val="115000"/>
                    </a:srgbClr>
                  </a:gs>
                  <a:gs pos="50000">
                    <a:srgbClr val="9CA6D3">
                      <a:shade val="67500"/>
                      <a:satMod val="115000"/>
                    </a:srgbClr>
                  </a:gs>
                  <a:gs pos="100000">
                    <a:srgbClr val="9CA6D3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微軟正黑體" panose="020B0604030504040204" pitchFamily="34" charset="-120"/>
            </a:endParaRPr>
          </a:p>
        </p:txBody>
      </p: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接點 10"/>
          <p:cNvCxnSpPr/>
          <p:nvPr/>
        </p:nvCxnSpPr>
        <p:spPr>
          <a:xfrm>
            <a:off x="6597225" y="2007165"/>
            <a:ext cx="1305145" cy="0"/>
          </a:xfrm>
          <a:prstGeom prst="line">
            <a:avLst/>
          </a:prstGeom>
          <a:ln w="19050">
            <a:solidFill>
              <a:srgbClr val="9C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238278" y="2007165"/>
            <a:ext cx="367499" cy="400131"/>
          </a:xfrm>
          <a:prstGeom prst="line">
            <a:avLst/>
          </a:prstGeom>
          <a:ln w="19050">
            <a:solidFill>
              <a:srgbClr val="9C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6422027" y="3954873"/>
            <a:ext cx="1930393" cy="2"/>
          </a:xfrm>
          <a:prstGeom prst="line">
            <a:avLst/>
          </a:prstGeom>
          <a:ln w="19050">
            <a:solidFill>
              <a:srgbClr val="9C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17003" r="1127" b="10374"/>
          <a:stretch/>
        </p:blipFill>
        <p:spPr>
          <a:xfrm>
            <a:off x="2623075" y="1217099"/>
            <a:ext cx="4140460" cy="31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4641413" y="960028"/>
            <a:ext cx="4546230" cy="1564980"/>
            <a:chOff x="4683837" y="902102"/>
            <a:chExt cx="4546230" cy="156498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5" t="8000" r="31625" b="67500"/>
            <a:stretch/>
          </p:blipFill>
          <p:spPr>
            <a:xfrm>
              <a:off x="4683837" y="902102"/>
              <a:ext cx="4546230" cy="156498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75636" y="1379285"/>
              <a:ext cx="318943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為什麼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AUO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有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Smart Prediction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了，</a:t>
              </a:r>
              <a:endPara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我們還要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開發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這個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平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台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呢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?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  <a:p>
              <a:endParaRPr lang="zh-TW" altLang="en-US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27" y="2093215"/>
            <a:ext cx="3405307" cy="247672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559" y="46969"/>
            <a:ext cx="9144000" cy="117013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平台差異化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pic>
        <p:nvPicPr>
          <p:cNvPr id="34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2390" y="219686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群組 20"/>
          <p:cNvGrpSpPr/>
          <p:nvPr/>
        </p:nvGrpSpPr>
        <p:grpSpPr>
          <a:xfrm>
            <a:off x="5541223" y="2515507"/>
            <a:ext cx="540000" cy="540000"/>
            <a:chOff x="1241630" y="-1314737"/>
            <a:chExt cx="1080000" cy="1080000"/>
          </a:xfrm>
        </p:grpSpPr>
        <p:sp>
          <p:nvSpPr>
            <p:cNvPr id="20" name="橢圓 19"/>
            <p:cNvSpPr/>
            <p:nvPr/>
          </p:nvSpPr>
          <p:spPr>
            <a:xfrm>
              <a:off x="1241630" y="-1314737"/>
              <a:ext cx="1080000" cy="1080000"/>
            </a:xfrm>
            <a:prstGeom prst="ellipse">
              <a:avLst/>
            </a:prstGeom>
            <a:solidFill>
              <a:srgbClr val="3B9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02" y="-1244575"/>
              <a:ext cx="830855" cy="830855"/>
            </a:xfrm>
            <a:prstGeom prst="rect">
              <a:avLst/>
            </a:prstGeom>
          </p:spPr>
        </p:pic>
      </p:grpSp>
      <p:sp>
        <p:nvSpPr>
          <p:cNvPr id="38" name="文字方塊 37"/>
          <p:cNvSpPr txBox="1"/>
          <p:nvPr/>
        </p:nvSpPr>
        <p:spPr>
          <a:xfrm>
            <a:off x="5613755" y="2627462"/>
            <a:ext cx="251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符合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L5C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廠域需求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24978" r="6233" b="16398"/>
          <a:stretch/>
        </p:blipFill>
        <p:spPr>
          <a:xfrm>
            <a:off x="1466655" y="1666794"/>
            <a:ext cx="4500500" cy="301533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6081223" y="3006872"/>
            <a:ext cx="1776142" cy="405045"/>
            <a:chOff x="6936318" y="3006872"/>
            <a:chExt cx="1776142" cy="405045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04" t="34626" r="5414" b="35069"/>
            <a:stretch/>
          </p:blipFill>
          <p:spPr>
            <a:xfrm>
              <a:off x="6936318" y="3006872"/>
              <a:ext cx="1776142" cy="40504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7250481" y="3064850"/>
              <a:ext cx="126188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數據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即時性高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80877" y="3477205"/>
            <a:ext cx="1776142" cy="405045"/>
            <a:chOff x="6935972" y="3477205"/>
            <a:chExt cx="1776142" cy="405045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04" t="34626" r="5414" b="35069"/>
            <a:stretch/>
          </p:blipFill>
          <p:spPr>
            <a:xfrm>
              <a:off x="6935972" y="3477205"/>
              <a:ext cx="1776142" cy="405045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7238286" y="3545524"/>
              <a:ext cx="126188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解讀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方式直觀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80877" y="3947538"/>
            <a:ext cx="1776142" cy="405045"/>
            <a:chOff x="6935972" y="3947538"/>
            <a:chExt cx="1776142" cy="405045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04" t="34626" r="5414" b="35069"/>
            <a:stretch/>
          </p:blipFill>
          <p:spPr>
            <a:xfrm>
              <a:off x="6935972" y="3947538"/>
              <a:ext cx="1776142" cy="405045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7053244" y="3996171"/>
              <a:ext cx="1620957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一鍵分析快速上手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0" t="19377" r="20251" b="47374"/>
          <a:stretch/>
        </p:blipFill>
        <p:spPr>
          <a:xfrm rot="1085337">
            <a:off x="4863065" y="635227"/>
            <a:ext cx="1710191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1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31 0.04969 L -0.11407 0.05679 C -0.12847 0.0574 -0.14288 0.07068 -0.15434 0.09012 C -0.16528 0.11296 -0.17049 0.13981 -0.16893 0.16389 L -0.16702 0.28209 " pathEditMode="relative" rAng="7920000" ptsTypes="AAA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gradFill flip="none" rotWithShape="1">
                  <a:gsLst>
                    <a:gs pos="0">
                      <a:srgbClr val="0083A2">
                        <a:shade val="30000"/>
                        <a:satMod val="115000"/>
                      </a:srgbClr>
                    </a:gs>
                    <a:gs pos="50000">
                      <a:srgbClr val="0083A2">
                        <a:shade val="67500"/>
                        <a:satMod val="115000"/>
                      </a:srgbClr>
                    </a:gs>
                    <a:gs pos="100000">
                      <a:srgbClr val="0083A2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cs typeface="+mj-cs"/>
              </a:rPr>
              <a:t>專案架構</a:t>
            </a:r>
            <a:endParaRPr lang="zh-TW" altLang="en-US" sz="4000" dirty="0">
              <a:gradFill flip="none" rotWithShape="1">
                <a:gsLst>
                  <a:gs pos="0">
                    <a:srgbClr val="0083A2">
                      <a:shade val="30000"/>
                      <a:satMod val="115000"/>
                    </a:srgbClr>
                  </a:gs>
                  <a:gs pos="50000">
                    <a:srgbClr val="0083A2">
                      <a:shade val="67500"/>
                      <a:satMod val="115000"/>
                    </a:srgbClr>
                  </a:gs>
                  <a:gs pos="100000">
                    <a:srgbClr val="0083A2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044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7152" y="34401"/>
            <a:ext cx="4189155" cy="524377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專案架構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366" y="5259090"/>
            <a:ext cx="4275475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暴力法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移動窗格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基因演算等等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熱力圖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Lasso, SHAP)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(MAPE, MAE, R2, MSE)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4.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預測模型演算法比較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5.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直方圖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盒鬚圖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散佈圖等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6.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線上工程師快速上手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7.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(R2R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上線後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check)</a:t>
            </a:r>
          </a:p>
          <a:p>
            <a:endParaRPr lang="zh-TW" altLang="en-US" dirty="0"/>
          </a:p>
        </p:txBody>
      </p:sp>
      <p:pic>
        <p:nvPicPr>
          <p:cNvPr id="1026" name="Picture 2" descr="File:Scikit learn logo sm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32" y="3476772"/>
            <a:ext cx="1124605" cy="6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7355344" y="3355145"/>
            <a:ext cx="874420" cy="848810"/>
            <a:chOff x="8206569" y="2928333"/>
            <a:chExt cx="819159" cy="76377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r="72069" b="-1681"/>
            <a:stretch/>
          </p:blipFill>
          <p:spPr>
            <a:xfrm>
              <a:off x="8206569" y="2928333"/>
              <a:ext cx="680233" cy="685942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585" t="1" b="5787"/>
            <a:stretch/>
          </p:blipFill>
          <p:spPr>
            <a:xfrm>
              <a:off x="8354057" y="3446665"/>
              <a:ext cx="671671" cy="245442"/>
            </a:xfrm>
            <a:prstGeom prst="rect">
              <a:avLst/>
            </a:prstGeom>
          </p:spPr>
        </p:pic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5" y="3393064"/>
            <a:ext cx="772972" cy="772972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185682" y="40275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Explainers â SHAP latest document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4" r="38353" b="68534"/>
          <a:stretch/>
        </p:blipFill>
        <p:spPr bwMode="auto">
          <a:xfrm>
            <a:off x="6337512" y="3421063"/>
            <a:ext cx="851458" cy="7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6503395" y="40275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SHAP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流程圖: 接點 1"/>
          <p:cNvSpPr/>
          <p:nvPr/>
        </p:nvSpPr>
        <p:spPr>
          <a:xfrm>
            <a:off x="2203092" y="1439277"/>
            <a:ext cx="638495" cy="586518"/>
          </a:xfrm>
          <a:prstGeom prst="flowChartConnector">
            <a:avLst/>
          </a:prstGeom>
          <a:solidFill>
            <a:srgbClr val="23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sp>
        <p:nvSpPr>
          <p:cNvPr id="22" name="流程圖: 接點 21"/>
          <p:cNvSpPr/>
          <p:nvPr/>
        </p:nvSpPr>
        <p:spPr>
          <a:xfrm>
            <a:off x="3412550" y="2045826"/>
            <a:ext cx="483208" cy="467793"/>
          </a:xfrm>
          <a:prstGeom prst="flowChartConnector">
            <a:avLst/>
          </a:prstGeom>
          <a:solidFill>
            <a:srgbClr val="379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/>
              <a:t>3</a:t>
            </a:r>
            <a:endParaRPr lang="zh-TW" altLang="en-US" sz="1800" b="1" dirty="0"/>
          </a:p>
        </p:txBody>
      </p:sp>
      <p:sp>
        <p:nvSpPr>
          <p:cNvPr id="26" name="流程圖: 接點 25"/>
          <p:cNvSpPr/>
          <p:nvPr/>
        </p:nvSpPr>
        <p:spPr>
          <a:xfrm>
            <a:off x="4587139" y="1477520"/>
            <a:ext cx="442915" cy="422143"/>
          </a:xfrm>
          <a:prstGeom prst="flowChartConnector">
            <a:avLst/>
          </a:prstGeom>
          <a:solidFill>
            <a:srgbClr val="59B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</a:t>
            </a:r>
            <a:endParaRPr lang="zh-TW" altLang="en-US" sz="1600" b="1" dirty="0"/>
          </a:p>
        </p:txBody>
      </p:sp>
      <p:sp>
        <p:nvSpPr>
          <p:cNvPr id="30" name="流程圖: 接點 29"/>
          <p:cNvSpPr/>
          <p:nvPr/>
        </p:nvSpPr>
        <p:spPr>
          <a:xfrm>
            <a:off x="6781876" y="1247180"/>
            <a:ext cx="511697" cy="511303"/>
          </a:xfrm>
          <a:prstGeom prst="flowChartConnector">
            <a:avLst/>
          </a:prstGeom>
          <a:solidFill>
            <a:srgbClr val="89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6</a:t>
            </a:r>
            <a:endParaRPr lang="zh-TW" altLang="en-US" sz="20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7956939" y="2019171"/>
            <a:ext cx="405045" cy="384059"/>
          </a:xfrm>
          <a:prstGeom prst="flowChartConnector">
            <a:avLst/>
          </a:prstGeom>
          <a:solidFill>
            <a:srgbClr val="9AC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7</a:t>
            </a:r>
            <a:endParaRPr lang="zh-TW" altLang="en-US" sz="16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5684533" y="2023389"/>
            <a:ext cx="483631" cy="464120"/>
          </a:xfrm>
          <a:prstGeom prst="flowChartConnector">
            <a:avLst/>
          </a:prstGeom>
          <a:solidFill>
            <a:srgbClr val="A4D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  <a:endParaRPr lang="zh-TW" altLang="en-US" sz="1600" b="1" dirty="0"/>
          </a:p>
        </p:txBody>
      </p:sp>
      <p:sp>
        <p:nvSpPr>
          <p:cNvPr id="33" name="流程圖: 接點 32"/>
          <p:cNvSpPr/>
          <p:nvPr/>
        </p:nvSpPr>
        <p:spPr>
          <a:xfrm>
            <a:off x="984048" y="1096537"/>
            <a:ext cx="405045" cy="384059"/>
          </a:xfrm>
          <a:prstGeom prst="flowChartConnector">
            <a:avLst/>
          </a:prstGeom>
          <a:solidFill>
            <a:srgbClr val="065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496655" y="1349220"/>
            <a:ext cx="645075" cy="2848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3508" y="1550093"/>
            <a:ext cx="158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endParaRPr lang="zh-TW" altLang="en-US" sz="1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54273" y="2063230"/>
            <a:ext cx="140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endParaRPr lang="zh-TW" altLang="en-US" sz="1200" b="1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99162" y="1920371"/>
            <a:ext cx="456618" cy="24196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899162" y="2574476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endParaRPr lang="zh-TW" altLang="en-US" sz="1200" b="1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3915482" y="1827092"/>
            <a:ext cx="578189" cy="311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311772" y="1941100"/>
            <a:ext cx="116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132483" y="1756785"/>
            <a:ext cx="497908" cy="36258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6208890" y="1651771"/>
            <a:ext cx="501773" cy="41145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343517" y="1618405"/>
            <a:ext cx="528460" cy="4366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215840" y="2565719"/>
            <a:ext cx="186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endParaRPr lang="zh-TW" altLang="en-US" sz="12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16797" y="1799577"/>
            <a:ext cx="846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endParaRPr lang="zh-TW" altLang="en-US" sz="1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04777" y="2421398"/>
            <a:ext cx="116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endParaRPr lang="zh-TW" altLang="en-US" sz="1200" b="1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" y="3213257"/>
            <a:ext cx="2460517" cy="157417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95368" y="3241372"/>
            <a:ext cx="1939185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LC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VM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模組化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2945" y="3860514"/>
            <a:ext cx="167065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PEP1 CD R2R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補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值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9051" y="4459677"/>
            <a:ext cx="138211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CF CD/OL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開線</a:t>
            </a:r>
          </a:p>
        </p:txBody>
      </p:sp>
    </p:spTree>
    <p:extLst>
      <p:ext uri="{BB962C8B-B14F-4D97-AF65-F5344CB8AC3E}">
        <p14:creationId xmlns:p14="http://schemas.microsoft.com/office/powerpoint/2010/main" val="9250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2" grpId="0" animBg="1"/>
      <p:bldP spid="22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12" grpId="0"/>
      <p:bldP spid="34" grpId="0"/>
      <p:bldP spid="36" grpId="0"/>
      <p:bldP spid="38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495" y="46893"/>
            <a:ext cx="3150350" cy="544637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bg1">
                    <a:alpha val="90000"/>
                  </a:schemeClr>
                </a:solidFill>
              </a:rPr>
              <a:t>機器學習模型架構</a:t>
            </a:r>
            <a:endParaRPr lang="zh-TW" altLang="en-US" sz="28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5162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0177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9051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34345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23085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16692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652102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5400000">
            <a:off x="7079649" y="2396231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652102" y="2895787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flipH="1">
            <a:off x="6166920" y="3075807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99051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evaluation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816932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 results</a:t>
            </a:r>
          </a:p>
        </p:txBody>
      </p:sp>
      <p:sp>
        <p:nvSpPr>
          <p:cNvPr id="18" name="向右箭號 17"/>
          <p:cNvSpPr/>
          <p:nvPr/>
        </p:nvSpPr>
        <p:spPr>
          <a:xfrm flipH="1">
            <a:off x="4334345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89530" y="3489964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Linear Regression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LASSO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Random Forest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XGBoost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990510" y="3494292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MSE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 square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MAPE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16932" y="2121700"/>
            <a:ext cx="15202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Split dataset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Standardization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LabelEncoder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15162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 flipH="1">
            <a:off x="2495617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3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/>
      <p:bldP spid="22" grpId="0"/>
      <p:bldP spid="19" grpId="0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6184" y="52476"/>
            <a:ext cx="7464515" cy="117013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L5C 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新產品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LC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alpha val="90000"/>
                  </a:schemeClr>
                </a:solidFill>
              </a:rPr>
              <a:t>Margin</a:t>
            </a:r>
            <a:r>
              <a:rPr lang="zh-TW" altLang="en-US" sz="2800" dirty="0">
                <a:solidFill>
                  <a:schemeClr val="bg1">
                    <a:alpha val="90000"/>
                  </a:schemeClr>
                </a:solidFill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2208643" y="5479324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139886" y="1284127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依照新產品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目標需求：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刮膜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TFT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膜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厚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壓縮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率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經驗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值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依量產機種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搭配猜測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096724" y="2159736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符合客戶需求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目標，進行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-745165" y="6157043"/>
            <a:ext cx="1980220" cy="935431"/>
            <a:chOff x="476" y="2387"/>
            <a:chExt cx="5225" cy="1730"/>
          </a:xfrm>
        </p:grpSpPr>
        <p:grpSp>
          <p:nvGrpSpPr>
            <p:cNvPr id="20" name="Group 3"/>
            <p:cNvGrpSpPr>
              <a:grpSpLocks noChangeAspect="1"/>
            </p:cNvGrpSpPr>
            <p:nvPr/>
          </p:nvGrpSpPr>
          <p:grpSpPr bwMode="auto">
            <a:xfrm>
              <a:off x="3016" y="2568"/>
              <a:ext cx="2685" cy="1549"/>
              <a:chOff x="567" y="601"/>
              <a:chExt cx="3839" cy="2213"/>
            </a:xfrm>
          </p:grpSpPr>
          <p:sp>
            <p:nvSpPr>
              <p:cNvPr id="25" name="Freeform 4"/>
              <p:cNvSpPr>
                <a:spLocks noChangeAspect="1"/>
              </p:cNvSpPr>
              <p:nvPr/>
            </p:nvSpPr>
            <p:spPr bwMode="auto">
              <a:xfrm>
                <a:off x="2182" y="1891"/>
                <a:ext cx="787" cy="180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250" y="0"/>
                  </a:cxn>
                  <a:cxn ang="0">
                    <a:pos x="524" y="30"/>
                  </a:cxn>
                  <a:cxn ang="0">
                    <a:pos x="798" y="59"/>
                  </a:cxn>
                  <a:cxn ang="0">
                    <a:pos x="886" y="126"/>
                  </a:cxn>
                  <a:cxn ang="0">
                    <a:pos x="626" y="239"/>
                  </a:cxn>
                  <a:cxn ang="0">
                    <a:pos x="0" y="65"/>
                  </a:cxn>
                </a:cxnLst>
                <a:rect l="0" t="0" r="r" b="b"/>
                <a:pathLst>
                  <a:path w="887" h="240">
                    <a:moveTo>
                      <a:pt x="0" y="65"/>
                    </a:moveTo>
                    <a:lnTo>
                      <a:pt x="250" y="0"/>
                    </a:lnTo>
                    <a:lnTo>
                      <a:pt x="524" y="30"/>
                    </a:lnTo>
                    <a:lnTo>
                      <a:pt x="798" y="59"/>
                    </a:lnTo>
                    <a:lnTo>
                      <a:pt x="886" y="126"/>
                    </a:lnTo>
                    <a:lnTo>
                      <a:pt x="626" y="239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26" name="Group 5"/>
              <p:cNvGrpSpPr>
                <a:grpSpLocks noChangeAspect="1"/>
              </p:cNvGrpSpPr>
              <p:nvPr/>
            </p:nvGrpSpPr>
            <p:grpSpPr bwMode="auto">
              <a:xfrm>
                <a:off x="1915" y="1937"/>
                <a:ext cx="826" cy="243"/>
                <a:chOff x="1849" y="2634"/>
                <a:chExt cx="931" cy="324"/>
              </a:xfrm>
            </p:grpSpPr>
            <p:sp>
              <p:nvSpPr>
                <p:cNvPr id="163" name="Freeform 6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25" cy="3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924" y="181"/>
                    </a:cxn>
                    <a:cxn ang="0">
                      <a:pos x="601" y="317"/>
                    </a:cxn>
                    <a:cxn ang="0">
                      <a:pos x="0" y="139"/>
                    </a:cxn>
                    <a:cxn ang="0">
                      <a:pos x="139" y="63"/>
                    </a:cxn>
                    <a:cxn ang="0">
                      <a:pos x="278" y="0"/>
                    </a:cxn>
                  </a:cxnLst>
                  <a:rect l="0" t="0" r="r" b="b"/>
                  <a:pathLst>
                    <a:path w="925" h="318">
                      <a:moveTo>
                        <a:pt x="278" y="0"/>
                      </a:moveTo>
                      <a:lnTo>
                        <a:pt x="924" y="181"/>
                      </a:lnTo>
                      <a:lnTo>
                        <a:pt x="601" y="317"/>
                      </a:lnTo>
                      <a:lnTo>
                        <a:pt x="0" y="139"/>
                      </a:lnTo>
                      <a:lnTo>
                        <a:pt x="139" y="63"/>
                      </a:lnTo>
                      <a:lnTo>
                        <a:pt x="278" y="0"/>
                      </a:lnTo>
                    </a:path>
                  </a:pathLst>
                </a:custGeom>
                <a:solidFill>
                  <a:srgbClr val="00C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4" name="Freeform 7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31" cy="324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930" y="184"/>
                    </a:cxn>
                    <a:cxn ang="0">
                      <a:pos x="605" y="323"/>
                    </a:cxn>
                    <a:cxn ang="0">
                      <a:pos x="0" y="142"/>
                    </a:cxn>
                    <a:cxn ang="0">
                      <a:pos x="140" y="64"/>
                    </a:cxn>
                  </a:cxnLst>
                  <a:rect l="0" t="0" r="r" b="b"/>
                  <a:pathLst>
                    <a:path w="931" h="324">
                      <a:moveTo>
                        <a:pt x="280" y="0"/>
                      </a:moveTo>
                      <a:lnTo>
                        <a:pt x="930" y="184"/>
                      </a:lnTo>
                      <a:lnTo>
                        <a:pt x="605" y="323"/>
                      </a:lnTo>
                      <a:lnTo>
                        <a:pt x="0" y="142"/>
                      </a:lnTo>
                      <a:lnTo>
                        <a:pt x="140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27" name="Group 8"/>
              <p:cNvGrpSpPr>
                <a:grpSpLocks noChangeAspect="1"/>
              </p:cNvGrpSpPr>
              <p:nvPr/>
            </p:nvGrpSpPr>
            <p:grpSpPr bwMode="auto">
              <a:xfrm>
                <a:off x="1710" y="2044"/>
                <a:ext cx="737" cy="261"/>
                <a:chOff x="1618" y="2776"/>
                <a:chExt cx="831" cy="349"/>
              </a:xfrm>
            </p:grpSpPr>
            <p:sp>
              <p:nvSpPr>
                <p:cNvPr id="161" name="Freeform 9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25" cy="343"/>
                </a:xfrm>
                <a:custGeom>
                  <a:avLst/>
                  <a:gdLst/>
                  <a:ahLst/>
                  <a:cxnLst>
                    <a:cxn ang="0">
                      <a:pos x="216" y="0"/>
                    </a:cxn>
                    <a:cxn ang="0">
                      <a:pos x="824" y="181"/>
                    </a:cxn>
                    <a:cxn ang="0">
                      <a:pos x="485" y="342"/>
                    </a:cxn>
                    <a:cxn ang="0">
                      <a:pos x="0" y="181"/>
                    </a:cxn>
                    <a:cxn ang="0">
                      <a:pos x="65" y="95"/>
                    </a:cxn>
                    <a:cxn ang="0">
                      <a:pos x="216" y="0"/>
                    </a:cxn>
                  </a:cxnLst>
                  <a:rect l="0" t="0" r="r" b="b"/>
                  <a:pathLst>
                    <a:path w="825" h="343">
                      <a:moveTo>
                        <a:pt x="216" y="0"/>
                      </a:moveTo>
                      <a:lnTo>
                        <a:pt x="824" y="181"/>
                      </a:lnTo>
                      <a:lnTo>
                        <a:pt x="485" y="342"/>
                      </a:lnTo>
                      <a:lnTo>
                        <a:pt x="0" y="181"/>
                      </a:lnTo>
                      <a:lnTo>
                        <a:pt x="65" y="95"/>
                      </a:lnTo>
                      <a:lnTo>
                        <a:pt x="21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2" name="Freeform 10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31" cy="349"/>
                </a:xfrm>
                <a:custGeom>
                  <a:avLst/>
                  <a:gdLst/>
                  <a:ahLst/>
                  <a:cxnLst>
                    <a:cxn ang="0">
                      <a:pos x="218" y="0"/>
                    </a:cxn>
                    <a:cxn ang="0">
                      <a:pos x="830" y="184"/>
                    </a:cxn>
                    <a:cxn ang="0">
                      <a:pos x="489" y="348"/>
                    </a:cxn>
                    <a:cxn ang="0">
                      <a:pos x="0" y="184"/>
                    </a:cxn>
                    <a:cxn ang="0">
                      <a:pos x="65" y="97"/>
                    </a:cxn>
                  </a:cxnLst>
                  <a:rect l="0" t="0" r="r" b="b"/>
                  <a:pathLst>
                    <a:path w="831" h="349">
                      <a:moveTo>
                        <a:pt x="218" y="0"/>
                      </a:moveTo>
                      <a:lnTo>
                        <a:pt x="830" y="184"/>
                      </a:lnTo>
                      <a:lnTo>
                        <a:pt x="489" y="348"/>
                      </a:lnTo>
                      <a:lnTo>
                        <a:pt x="0" y="184"/>
                      </a:lnTo>
                      <a:lnTo>
                        <a:pt x="65" y="9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28" name="Freeform 11"/>
              <p:cNvSpPr>
                <a:spLocks noChangeAspect="1"/>
              </p:cNvSpPr>
              <p:nvPr/>
            </p:nvSpPr>
            <p:spPr bwMode="auto">
              <a:xfrm>
                <a:off x="1743" y="1865"/>
                <a:ext cx="1226" cy="317"/>
              </a:xfrm>
              <a:custGeom>
                <a:avLst/>
                <a:gdLst/>
                <a:ahLst/>
                <a:cxnLst>
                  <a:cxn ang="0">
                    <a:pos x="46" y="300"/>
                  </a:cxn>
                  <a:cxn ang="0">
                    <a:pos x="87" y="271"/>
                  </a:cxn>
                  <a:cxn ang="0">
                    <a:pos x="149" y="230"/>
                  </a:cxn>
                  <a:cxn ang="0">
                    <a:pos x="210" y="186"/>
                  </a:cxn>
                  <a:cxn ang="0">
                    <a:pos x="257" y="151"/>
                  </a:cxn>
                  <a:cxn ang="0">
                    <a:pos x="298" y="129"/>
                  </a:cxn>
                  <a:cxn ang="0">
                    <a:pos x="351" y="111"/>
                  </a:cxn>
                  <a:cxn ang="0">
                    <a:pos x="418" y="87"/>
                  </a:cxn>
                  <a:cxn ang="0">
                    <a:pos x="486" y="69"/>
                  </a:cxn>
                  <a:cxn ang="0">
                    <a:pos x="540" y="54"/>
                  </a:cxn>
                  <a:cxn ang="0">
                    <a:pos x="599" y="44"/>
                  </a:cxn>
                  <a:cxn ang="0">
                    <a:pos x="650" y="22"/>
                  </a:cxn>
                  <a:cxn ang="0">
                    <a:pos x="705" y="8"/>
                  </a:cxn>
                  <a:cxn ang="0">
                    <a:pos x="753" y="2"/>
                  </a:cxn>
                  <a:cxn ang="0">
                    <a:pos x="799" y="0"/>
                  </a:cxn>
                  <a:cxn ang="0">
                    <a:pos x="847" y="10"/>
                  </a:cxn>
                  <a:cxn ang="0">
                    <a:pos x="919" y="22"/>
                  </a:cxn>
                  <a:cxn ang="0">
                    <a:pos x="987" y="28"/>
                  </a:cxn>
                  <a:cxn ang="0">
                    <a:pos x="1054" y="34"/>
                  </a:cxn>
                  <a:cxn ang="0">
                    <a:pos x="1119" y="42"/>
                  </a:cxn>
                  <a:cxn ang="0">
                    <a:pos x="1192" y="52"/>
                  </a:cxn>
                  <a:cxn ang="0">
                    <a:pos x="1251" y="60"/>
                  </a:cxn>
                  <a:cxn ang="0">
                    <a:pos x="1297" y="70"/>
                  </a:cxn>
                  <a:cxn ang="0">
                    <a:pos x="1351" y="86"/>
                  </a:cxn>
                  <a:cxn ang="0">
                    <a:pos x="1381" y="169"/>
                  </a:cxn>
                  <a:cxn ang="0">
                    <a:pos x="1337" y="145"/>
                  </a:cxn>
                  <a:cxn ang="0">
                    <a:pos x="1283" y="128"/>
                  </a:cxn>
                  <a:cxn ang="0">
                    <a:pos x="1230" y="116"/>
                  </a:cxn>
                  <a:cxn ang="0">
                    <a:pos x="1168" y="106"/>
                  </a:cxn>
                  <a:cxn ang="0">
                    <a:pos x="1128" y="100"/>
                  </a:cxn>
                  <a:cxn ang="0">
                    <a:pos x="1065" y="92"/>
                  </a:cxn>
                  <a:cxn ang="0">
                    <a:pos x="1011" y="85"/>
                  </a:cxn>
                  <a:cxn ang="0">
                    <a:pos x="969" y="79"/>
                  </a:cxn>
                  <a:cxn ang="0">
                    <a:pos x="912" y="67"/>
                  </a:cxn>
                  <a:cxn ang="0">
                    <a:pos x="862" y="69"/>
                  </a:cxn>
                  <a:cxn ang="0">
                    <a:pos x="816" y="64"/>
                  </a:cxn>
                  <a:cxn ang="0">
                    <a:pos x="763" y="67"/>
                  </a:cxn>
                  <a:cxn ang="0">
                    <a:pos x="701" y="72"/>
                  </a:cxn>
                  <a:cxn ang="0">
                    <a:pos x="640" y="86"/>
                  </a:cxn>
                  <a:cxn ang="0">
                    <a:pos x="572" y="104"/>
                  </a:cxn>
                  <a:cxn ang="0">
                    <a:pos x="520" y="113"/>
                  </a:cxn>
                  <a:cxn ang="0">
                    <a:pos x="465" y="135"/>
                  </a:cxn>
                  <a:cxn ang="0">
                    <a:pos x="415" y="155"/>
                  </a:cxn>
                  <a:cxn ang="0">
                    <a:pos x="357" y="180"/>
                  </a:cxn>
                  <a:cxn ang="0">
                    <a:pos x="303" y="206"/>
                  </a:cxn>
                  <a:cxn ang="0">
                    <a:pos x="238" y="243"/>
                  </a:cxn>
                  <a:cxn ang="0">
                    <a:pos x="196" y="268"/>
                  </a:cxn>
                  <a:cxn ang="0">
                    <a:pos x="153" y="296"/>
                  </a:cxn>
                  <a:cxn ang="0">
                    <a:pos x="117" y="322"/>
                  </a:cxn>
                  <a:cxn ang="0">
                    <a:pos x="85" y="342"/>
                  </a:cxn>
                  <a:cxn ang="0">
                    <a:pos x="36" y="391"/>
                  </a:cxn>
                </a:cxnLst>
                <a:rect l="0" t="0" r="r" b="b"/>
                <a:pathLst>
                  <a:path w="1382" h="422">
                    <a:moveTo>
                      <a:pt x="2" y="338"/>
                    </a:moveTo>
                    <a:lnTo>
                      <a:pt x="32" y="307"/>
                    </a:lnTo>
                    <a:lnTo>
                      <a:pt x="46" y="300"/>
                    </a:lnTo>
                    <a:lnTo>
                      <a:pt x="58" y="295"/>
                    </a:lnTo>
                    <a:lnTo>
                      <a:pt x="72" y="281"/>
                    </a:lnTo>
                    <a:lnTo>
                      <a:pt x="87" y="271"/>
                    </a:lnTo>
                    <a:lnTo>
                      <a:pt x="103" y="265"/>
                    </a:lnTo>
                    <a:lnTo>
                      <a:pt x="126" y="250"/>
                    </a:lnTo>
                    <a:lnTo>
                      <a:pt x="149" y="230"/>
                    </a:lnTo>
                    <a:lnTo>
                      <a:pt x="165" y="221"/>
                    </a:lnTo>
                    <a:lnTo>
                      <a:pt x="192" y="201"/>
                    </a:lnTo>
                    <a:lnTo>
                      <a:pt x="210" y="186"/>
                    </a:lnTo>
                    <a:lnTo>
                      <a:pt x="224" y="173"/>
                    </a:lnTo>
                    <a:lnTo>
                      <a:pt x="239" y="161"/>
                    </a:lnTo>
                    <a:lnTo>
                      <a:pt x="257" y="151"/>
                    </a:lnTo>
                    <a:lnTo>
                      <a:pt x="269" y="145"/>
                    </a:lnTo>
                    <a:lnTo>
                      <a:pt x="282" y="138"/>
                    </a:lnTo>
                    <a:lnTo>
                      <a:pt x="298" y="129"/>
                    </a:lnTo>
                    <a:lnTo>
                      <a:pt x="311" y="123"/>
                    </a:lnTo>
                    <a:lnTo>
                      <a:pt x="329" y="118"/>
                    </a:lnTo>
                    <a:lnTo>
                      <a:pt x="351" y="111"/>
                    </a:lnTo>
                    <a:lnTo>
                      <a:pt x="370" y="104"/>
                    </a:lnTo>
                    <a:lnTo>
                      <a:pt x="390" y="97"/>
                    </a:lnTo>
                    <a:lnTo>
                      <a:pt x="418" y="87"/>
                    </a:lnTo>
                    <a:lnTo>
                      <a:pt x="444" y="80"/>
                    </a:lnTo>
                    <a:lnTo>
                      <a:pt x="469" y="73"/>
                    </a:lnTo>
                    <a:lnTo>
                      <a:pt x="486" y="69"/>
                    </a:lnTo>
                    <a:lnTo>
                      <a:pt x="504" y="62"/>
                    </a:lnTo>
                    <a:lnTo>
                      <a:pt x="524" y="59"/>
                    </a:lnTo>
                    <a:lnTo>
                      <a:pt x="540" y="54"/>
                    </a:lnTo>
                    <a:lnTo>
                      <a:pt x="564" y="51"/>
                    </a:lnTo>
                    <a:lnTo>
                      <a:pt x="586" y="46"/>
                    </a:lnTo>
                    <a:lnTo>
                      <a:pt x="599" y="44"/>
                    </a:lnTo>
                    <a:lnTo>
                      <a:pt x="622" y="29"/>
                    </a:lnTo>
                    <a:lnTo>
                      <a:pt x="636" y="23"/>
                    </a:lnTo>
                    <a:lnTo>
                      <a:pt x="650" y="22"/>
                    </a:lnTo>
                    <a:lnTo>
                      <a:pt x="674" y="15"/>
                    </a:lnTo>
                    <a:lnTo>
                      <a:pt x="693" y="10"/>
                    </a:lnTo>
                    <a:lnTo>
                      <a:pt x="705" y="8"/>
                    </a:lnTo>
                    <a:lnTo>
                      <a:pt x="720" y="7"/>
                    </a:lnTo>
                    <a:lnTo>
                      <a:pt x="736" y="4"/>
                    </a:lnTo>
                    <a:lnTo>
                      <a:pt x="753" y="2"/>
                    </a:lnTo>
                    <a:lnTo>
                      <a:pt x="765" y="1"/>
                    </a:lnTo>
                    <a:lnTo>
                      <a:pt x="784" y="2"/>
                    </a:lnTo>
                    <a:lnTo>
                      <a:pt x="799" y="0"/>
                    </a:lnTo>
                    <a:lnTo>
                      <a:pt x="820" y="4"/>
                    </a:lnTo>
                    <a:lnTo>
                      <a:pt x="833" y="5"/>
                    </a:lnTo>
                    <a:lnTo>
                      <a:pt x="847" y="10"/>
                    </a:lnTo>
                    <a:lnTo>
                      <a:pt x="872" y="14"/>
                    </a:lnTo>
                    <a:lnTo>
                      <a:pt x="898" y="16"/>
                    </a:lnTo>
                    <a:lnTo>
                      <a:pt x="919" y="22"/>
                    </a:lnTo>
                    <a:lnTo>
                      <a:pt x="944" y="27"/>
                    </a:lnTo>
                    <a:lnTo>
                      <a:pt x="966" y="26"/>
                    </a:lnTo>
                    <a:lnTo>
                      <a:pt x="987" y="28"/>
                    </a:lnTo>
                    <a:lnTo>
                      <a:pt x="1013" y="29"/>
                    </a:lnTo>
                    <a:lnTo>
                      <a:pt x="1031" y="31"/>
                    </a:lnTo>
                    <a:lnTo>
                      <a:pt x="1054" y="34"/>
                    </a:lnTo>
                    <a:lnTo>
                      <a:pt x="1072" y="38"/>
                    </a:lnTo>
                    <a:lnTo>
                      <a:pt x="1090" y="36"/>
                    </a:lnTo>
                    <a:lnTo>
                      <a:pt x="1119" y="42"/>
                    </a:lnTo>
                    <a:lnTo>
                      <a:pt x="1142" y="44"/>
                    </a:lnTo>
                    <a:lnTo>
                      <a:pt x="1168" y="46"/>
                    </a:lnTo>
                    <a:lnTo>
                      <a:pt x="1192" y="52"/>
                    </a:lnTo>
                    <a:lnTo>
                      <a:pt x="1212" y="56"/>
                    </a:lnTo>
                    <a:lnTo>
                      <a:pt x="1230" y="57"/>
                    </a:lnTo>
                    <a:lnTo>
                      <a:pt x="1251" y="60"/>
                    </a:lnTo>
                    <a:lnTo>
                      <a:pt x="1265" y="64"/>
                    </a:lnTo>
                    <a:lnTo>
                      <a:pt x="1281" y="65"/>
                    </a:lnTo>
                    <a:lnTo>
                      <a:pt x="1297" y="70"/>
                    </a:lnTo>
                    <a:lnTo>
                      <a:pt x="1313" y="76"/>
                    </a:lnTo>
                    <a:lnTo>
                      <a:pt x="1335" y="80"/>
                    </a:lnTo>
                    <a:lnTo>
                      <a:pt x="1351" y="86"/>
                    </a:lnTo>
                    <a:lnTo>
                      <a:pt x="1367" y="89"/>
                    </a:lnTo>
                    <a:lnTo>
                      <a:pt x="1381" y="96"/>
                    </a:lnTo>
                    <a:lnTo>
                      <a:pt x="1381" y="169"/>
                    </a:lnTo>
                    <a:lnTo>
                      <a:pt x="1369" y="160"/>
                    </a:lnTo>
                    <a:lnTo>
                      <a:pt x="1353" y="155"/>
                    </a:lnTo>
                    <a:lnTo>
                      <a:pt x="1337" y="145"/>
                    </a:lnTo>
                    <a:lnTo>
                      <a:pt x="1315" y="138"/>
                    </a:lnTo>
                    <a:lnTo>
                      <a:pt x="1303" y="132"/>
                    </a:lnTo>
                    <a:lnTo>
                      <a:pt x="1283" y="128"/>
                    </a:lnTo>
                    <a:lnTo>
                      <a:pt x="1270" y="128"/>
                    </a:lnTo>
                    <a:lnTo>
                      <a:pt x="1251" y="122"/>
                    </a:lnTo>
                    <a:lnTo>
                      <a:pt x="1230" y="116"/>
                    </a:lnTo>
                    <a:lnTo>
                      <a:pt x="1207" y="112"/>
                    </a:lnTo>
                    <a:lnTo>
                      <a:pt x="1188" y="110"/>
                    </a:lnTo>
                    <a:lnTo>
                      <a:pt x="1168" y="106"/>
                    </a:lnTo>
                    <a:lnTo>
                      <a:pt x="1152" y="106"/>
                    </a:lnTo>
                    <a:lnTo>
                      <a:pt x="1142" y="100"/>
                    </a:lnTo>
                    <a:lnTo>
                      <a:pt x="1128" y="100"/>
                    </a:lnTo>
                    <a:lnTo>
                      <a:pt x="1111" y="96"/>
                    </a:lnTo>
                    <a:lnTo>
                      <a:pt x="1087" y="96"/>
                    </a:lnTo>
                    <a:lnTo>
                      <a:pt x="1065" y="92"/>
                    </a:lnTo>
                    <a:lnTo>
                      <a:pt x="1045" y="87"/>
                    </a:lnTo>
                    <a:lnTo>
                      <a:pt x="1030" y="86"/>
                    </a:lnTo>
                    <a:lnTo>
                      <a:pt x="1011" y="85"/>
                    </a:lnTo>
                    <a:lnTo>
                      <a:pt x="1002" y="83"/>
                    </a:lnTo>
                    <a:lnTo>
                      <a:pt x="986" y="80"/>
                    </a:lnTo>
                    <a:lnTo>
                      <a:pt x="969" y="79"/>
                    </a:lnTo>
                    <a:lnTo>
                      <a:pt x="945" y="75"/>
                    </a:lnTo>
                    <a:lnTo>
                      <a:pt x="927" y="71"/>
                    </a:lnTo>
                    <a:lnTo>
                      <a:pt x="912" y="67"/>
                    </a:lnTo>
                    <a:lnTo>
                      <a:pt x="888" y="62"/>
                    </a:lnTo>
                    <a:lnTo>
                      <a:pt x="867" y="64"/>
                    </a:lnTo>
                    <a:lnTo>
                      <a:pt x="862" y="69"/>
                    </a:lnTo>
                    <a:lnTo>
                      <a:pt x="843" y="65"/>
                    </a:lnTo>
                    <a:lnTo>
                      <a:pt x="830" y="62"/>
                    </a:lnTo>
                    <a:lnTo>
                      <a:pt x="816" y="64"/>
                    </a:lnTo>
                    <a:lnTo>
                      <a:pt x="800" y="68"/>
                    </a:lnTo>
                    <a:lnTo>
                      <a:pt x="782" y="67"/>
                    </a:lnTo>
                    <a:lnTo>
                      <a:pt x="763" y="67"/>
                    </a:lnTo>
                    <a:lnTo>
                      <a:pt x="742" y="70"/>
                    </a:lnTo>
                    <a:lnTo>
                      <a:pt x="724" y="70"/>
                    </a:lnTo>
                    <a:lnTo>
                      <a:pt x="701" y="72"/>
                    </a:lnTo>
                    <a:lnTo>
                      <a:pt x="680" y="76"/>
                    </a:lnTo>
                    <a:lnTo>
                      <a:pt x="663" y="82"/>
                    </a:lnTo>
                    <a:lnTo>
                      <a:pt x="640" y="86"/>
                    </a:lnTo>
                    <a:lnTo>
                      <a:pt x="618" y="90"/>
                    </a:lnTo>
                    <a:lnTo>
                      <a:pt x="595" y="98"/>
                    </a:lnTo>
                    <a:lnTo>
                      <a:pt x="572" y="104"/>
                    </a:lnTo>
                    <a:lnTo>
                      <a:pt x="553" y="107"/>
                    </a:lnTo>
                    <a:lnTo>
                      <a:pt x="535" y="111"/>
                    </a:lnTo>
                    <a:lnTo>
                      <a:pt x="520" y="113"/>
                    </a:lnTo>
                    <a:lnTo>
                      <a:pt x="502" y="118"/>
                    </a:lnTo>
                    <a:lnTo>
                      <a:pt x="482" y="126"/>
                    </a:lnTo>
                    <a:lnTo>
                      <a:pt x="465" y="135"/>
                    </a:lnTo>
                    <a:lnTo>
                      <a:pt x="449" y="141"/>
                    </a:lnTo>
                    <a:lnTo>
                      <a:pt x="432" y="149"/>
                    </a:lnTo>
                    <a:lnTo>
                      <a:pt x="415" y="155"/>
                    </a:lnTo>
                    <a:lnTo>
                      <a:pt x="395" y="166"/>
                    </a:lnTo>
                    <a:lnTo>
                      <a:pt x="375" y="173"/>
                    </a:lnTo>
                    <a:lnTo>
                      <a:pt x="357" y="180"/>
                    </a:lnTo>
                    <a:lnTo>
                      <a:pt x="337" y="188"/>
                    </a:lnTo>
                    <a:lnTo>
                      <a:pt x="318" y="199"/>
                    </a:lnTo>
                    <a:lnTo>
                      <a:pt x="303" y="206"/>
                    </a:lnTo>
                    <a:lnTo>
                      <a:pt x="280" y="217"/>
                    </a:lnTo>
                    <a:lnTo>
                      <a:pt x="260" y="230"/>
                    </a:lnTo>
                    <a:lnTo>
                      <a:pt x="238" y="243"/>
                    </a:lnTo>
                    <a:lnTo>
                      <a:pt x="225" y="248"/>
                    </a:lnTo>
                    <a:lnTo>
                      <a:pt x="211" y="255"/>
                    </a:lnTo>
                    <a:lnTo>
                      <a:pt x="196" y="268"/>
                    </a:lnTo>
                    <a:lnTo>
                      <a:pt x="182" y="277"/>
                    </a:lnTo>
                    <a:lnTo>
                      <a:pt x="166" y="288"/>
                    </a:lnTo>
                    <a:lnTo>
                      <a:pt x="153" y="296"/>
                    </a:lnTo>
                    <a:lnTo>
                      <a:pt x="135" y="308"/>
                    </a:lnTo>
                    <a:lnTo>
                      <a:pt x="123" y="316"/>
                    </a:lnTo>
                    <a:lnTo>
                      <a:pt x="117" y="322"/>
                    </a:lnTo>
                    <a:lnTo>
                      <a:pt x="106" y="328"/>
                    </a:lnTo>
                    <a:lnTo>
                      <a:pt x="98" y="335"/>
                    </a:lnTo>
                    <a:lnTo>
                      <a:pt x="85" y="342"/>
                    </a:lnTo>
                    <a:lnTo>
                      <a:pt x="78" y="353"/>
                    </a:lnTo>
                    <a:lnTo>
                      <a:pt x="55" y="370"/>
                    </a:lnTo>
                    <a:lnTo>
                      <a:pt x="36" y="391"/>
                    </a:lnTo>
                    <a:lnTo>
                      <a:pt x="0" y="421"/>
                    </a:lnTo>
                    <a:lnTo>
                      <a:pt x="2" y="338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9" name="Freeform 12"/>
              <p:cNvSpPr>
                <a:spLocks noChangeAspect="1"/>
              </p:cNvSpPr>
              <p:nvPr/>
            </p:nvSpPr>
            <p:spPr bwMode="auto">
              <a:xfrm>
                <a:off x="1536" y="1794"/>
                <a:ext cx="525" cy="15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76" y="199"/>
                  </a:cxn>
                  <a:cxn ang="0">
                    <a:pos x="591" y="133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92" h="200">
                    <a:moveTo>
                      <a:pt x="0" y="22"/>
                    </a:moveTo>
                    <a:lnTo>
                      <a:pt x="476" y="199"/>
                    </a:lnTo>
                    <a:lnTo>
                      <a:pt x="591" y="133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0" name="Freeform 13"/>
              <p:cNvSpPr>
                <a:spLocks noChangeAspect="1"/>
              </p:cNvSpPr>
              <p:nvPr/>
            </p:nvSpPr>
            <p:spPr bwMode="auto">
              <a:xfrm>
                <a:off x="1532" y="1813"/>
                <a:ext cx="409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9" y="167"/>
                  </a:cxn>
                  <a:cxn ang="0">
                    <a:pos x="460" y="240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461" h="241">
                    <a:moveTo>
                      <a:pt x="0" y="0"/>
                    </a:moveTo>
                    <a:lnTo>
                      <a:pt x="459" y="167"/>
                    </a:lnTo>
                    <a:lnTo>
                      <a:pt x="460" y="240"/>
                    </a:lnTo>
                    <a:lnTo>
                      <a:pt x="0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1" name="Freeform 14"/>
              <p:cNvSpPr>
                <a:spLocks noChangeAspect="1"/>
              </p:cNvSpPr>
              <p:nvPr/>
            </p:nvSpPr>
            <p:spPr bwMode="auto">
              <a:xfrm>
                <a:off x="1751" y="1704"/>
                <a:ext cx="532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9" y="184"/>
                  </a:cxn>
                  <a:cxn ang="0">
                    <a:pos x="599" y="259"/>
                  </a:cxn>
                  <a:cxn ang="0">
                    <a:pos x="37" y="81"/>
                  </a:cxn>
                  <a:cxn ang="0">
                    <a:pos x="0" y="0"/>
                  </a:cxn>
                </a:cxnLst>
                <a:rect l="0" t="0" r="r" b="b"/>
                <a:pathLst>
                  <a:path w="600" h="260">
                    <a:moveTo>
                      <a:pt x="0" y="0"/>
                    </a:moveTo>
                    <a:lnTo>
                      <a:pt x="599" y="184"/>
                    </a:lnTo>
                    <a:lnTo>
                      <a:pt x="599" y="259"/>
                    </a:lnTo>
                    <a:lnTo>
                      <a:pt x="37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2" name="Freeform 15"/>
              <p:cNvSpPr>
                <a:spLocks noChangeAspect="1"/>
              </p:cNvSpPr>
              <p:nvPr/>
            </p:nvSpPr>
            <p:spPr bwMode="auto">
              <a:xfrm>
                <a:off x="1756" y="1683"/>
                <a:ext cx="828" cy="16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86" y="209"/>
                  </a:cxn>
                  <a:cxn ang="0">
                    <a:pos x="933" y="214"/>
                  </a:cxn>
                  <a:cxn ang="0">
                    <a:pos x="152" y="0"/>
                  </a:cxn>
                  <a:cxn ang="0">
                    <a:pos x="0" y="21"/>
                  </a:cxn>
                </a:cxnLst>
                <a:rect l="0" t="0" r="r" b="b"/>
                <a:pathLst>
                  <a:path w="934" h="215">
                    <a:moveTo>
                      <a:pt x="0" y="21"/>
                    </a:moveTo>
                    <a:lnTo>
                      <a:pt x="586" y="209"/>
                    </a:lnTo>
                    <a:lnTo>
                      <a:pt x="933" y="214"/>
                    </a:lnTo>
                    <a:lnTo>
                      <a:pt x="152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3" name="Line 16"/>
              <p:cNvSpPr>
                <a:spLocks noChangeAspect="1" noChangeShapeType="1"/>
              </p:cNvSpPr>
              <p:nvPr/>
            </p:nvSpPr>
            <p:spPr bwMode="auto">
              <a:xfrm>
                <a:off x="1789" y="1392"/>
                <a:ext cx="1138" cy="2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4" name="Line 17"/>
              <p:cNvSpPr>
                <a:spLocks noChangeAspect="1" noChangeShapeType="1"/>
              </p:cNvSpPr>
              <p:nvPr/>
            </p:nvSpPr>
            <p:spPr bwMode="auto">
              <a:xfrm>
                <a:off x="2185" y="1276"/>
                <a:ext cx="739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5" name="Line 18"/>
              <p:cNvSpPr>
                <a:spLocks noChangeAspect="1" noChangeShapeType="1"/>
              </p:cNvSpPr>
              <p:nvPr/>
            </p:nvSpPr>
            <p:spPr bwMode="auto">
              <a:xfrm>
                <a:off x="2308" y="1278"/>
                <a:ext cx="636" cy="1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6" name="Line 19"/>
              <p:cNvSpPr>
                <a:spLocks noChangeAspect="1" noChangeShapeType="1"/>
              </p:cNvSpPr>
              <p:nvPr/>
            </p:nvSpPr>
            <p:spPr bwMode="auto">
              <a:xfrm>
                <a:off x="2492" y="1295"/>
                <a:ext cx="449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7" name="Line 2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29" y="1343"/>
                <a:ext cx="4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8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12" y="1534"/>
                <a:ext cx="50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9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22" y="1553"/>
                <a:ext cx="481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0" name="Line 2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67" y="1604"/>
                <a:ext cx="390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1" name="Line 2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06" y="1580"/>
                <a:ext cx="390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2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76" y="1592"/>
                <a:ext cx="398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3" name="Freeform 26"/>
              <p:cNvSpPr>
                <a:spLocks noChangeAspect="1"/>
              </p:cNvSpPr>
              <p:nvPr/>
            </p:nvSpPr>
            <p:spPr bwMode="auto">
              <a:xfrm>
                <a:off x="1337" y="1632"/>
                <a:ext cx="1572" cy="361"/>
              </a:xfrm>
              <a:custGeom>
                <a:avLst/>
                <a:gdLst/>
                <a:ahLst/>
                <a:cxnLst>
                  <a:cxn ang="0">
                    <a:pos x="29" y="320"/>
                  </a:cxn>
                  <a:cxn ang="0">
                    <a:pos x="86" y="274"/>
                  </a:cxn>
                  <a:cxn ang="0">
                    <a:pos x="134" y="236"/>
                  </a:cxn>
                  <a:cxn ang="0">
                    <a:pos x="185" y="207"/>
                  </a:cxn>
                  <a:cxn ang="0">
                    <a:pos x="236" y="181"/>
                  </a:cxn>
                  <a:cxn ang="0">
                    <a:pos x="306" y="145"/>
                  </a:cxn>
                  <a:cxn ang="0">
                    <a:pos x="362" y="120"/>
                  </a:cxn>
                  <a:cxn ang="0">
                    <a:pos x="416" y="100"/>
                  </a:cxn>
                  <a:cxn ang="0">
                    <a:pos x="467" y="81"/>
                  </a:cxn>
                  <a:cxn ang="0">
                    <a:pos x="521" y="68"/>
                  </a:cxn>
                  <a:cxn ang="0">
                    <a:pos x="569" y="52"/>
                  </a:cxn>
                  <a:cxn ang="0">
                    <a:pos x="633" y="32"/>
                  </a:cxn>
                  <a:cxn ang="0">
                    <a:pos x="698" y="23"/>
                  </a:cxn>
                  <a:cxn ang="0">
                    <a:pos x="754" y="13"/>
                  </a:cxn>
                  <a:cxn ang="0">
                    <a:pos x="811" y="7"/>
                  </a:cxn>
                  <a:cxn ang="0">
                    <a:pos x="862" y="3"/>
                  </a:cxn>
                  <a:cxn ang="0">
                    <a:pos x="921" y="0"/>
                  </a:cxn>
                  <a:cxn ang="0">
                    <a:pos x="1772" y="313"/>
                  </a:cxn>
                  <a:cxn ang="0">
                    <a:pos x="910" y="94"/>
                  </a:cxn>
                  <a:cxn ang="0">
                    <a:pos x="870" y="103"/>
                  </a:cxn>
                  <a:cxn ang="0">
                    <a:pos x="819" y="103"/>
                  </a:cxn>
                  <a:cxn ang="0">
                    <a:pos x="776" y="110"/>
                  </a:cxn>
                  <a:cxn ang="0">
                    <a:pos x="741" y="116"/>
                  </a:cxn>
                  <a:cxn ang="0">
                    <a:pos x="693" y="132"/>
                  </a:cxn>
                  <a:cxn ang="0">
                    <a:pos x="633" y="142"/>
                  </a:cxn>
                  <a:cxn ang="0">
                    <a:pos x="572" y="158"/>
                  </a:cxn>
                  <a:cxn ang="0">
                    <a:pos x="499" y="184"/>
                  </a:cxn>
                  <a:cxn ang="0">
                    <a:pos x="435" y="203"/>
                  </a:cxn>
                  <a:cxn ang="0">
                    <a:pos x="378" y="226"/>
                  </a:cxn>
                  <a:cxn ang="0">
                    <a:pos x="327" y="245"/>
                  </a:cxn>
                  <a:cxn ang="0">
                    <a:pos x="284" y="268"/>
                  </a:cxn>
                  <a:cxn ang="0">
                    <a:pos x="244" y="294"/>
                  </a:cxn>
                  <a:cxn ang="0">
                    <a:pos x="198" y="323"/>
                  </a:cxn>
                  <a:cxn ang="0">
                    <a:pos x="145" y="362"/>
                  </a:cxn>
                  <a:cxn ang="0">
                    <a:pos x="88" y="410"/>
                  </a:cxn>
                  <a:cxn ang="0">
                    <a:pos x="45" y="455"/>
                  </a:cxn>
                  <a:cxn ang="0">
                    <a:pos x="0" y="394"/>
                  </a:cxn>
                </a:cxnLst>
                <a:rect l="0" t="0" r="r" b="b"/>
                <a:pathLst>
                  <a:path w="1773" h="482">
                    <a:moveTo>
                      <a:pt x="0" y="394"/>
                    </a:moveTo>
                    <a:lnTo>
                      <a:pt x="29" y="320"/>
                    </a:lnTo>
                    <a:lnTo>
                      <a:pt x="56" y="358"/>
                    </a:lnTo>
                    <a:lnTo>
                      <a:pt x="86" y="274"/>
                    </a:lnTo>
                    <a:lnTo>
                      <a:pt x="115" y="310"/>
                    </a:lnTo>
                    <a:lnTo>
                      <a:pt x="134" y="236"/>
                    </a:lnTo>
                    <a:lnTo>
                      <a:pt x="166" y="278"/>
                    </a:lnTo>
                    <a:lnTo>
                      <a:pt x="185" y="207"/>
                    </a:lnTo>
                    <a:lnTo>
                      <a:pt x="217" y="249"/>
                    </a:lnTo>
                    <a:lnTo>
                      <a:pt x="236" y="181"/>
                    </a:lnTo>
                    <a:lnTo>
                      <a:pt x="271" y="216"/>
                    </a:lnTo>
                    <a:lnTo>
                      <a:pt x="306" y="145"/>
                    </a:lnTo>
                    <a:lnTo>
                      <a:pt x="338" y="191"/>
                    </a:lnTo>
                    <a:lnTo>
                      <a:pt x="362" y="120"/>
                    </a:lnTo>
                    <a:lnTo>
                      <a:pt x="392" y="171"/>
                    </a:lnTo>
                    <a:lnTo>
                      <a:pt x="416" y="100"/>
                    </a:lnTo>
                    <a:lnTo>
                      <a:pt x="443" y="149"/>
                    </a:lnTo>
                    <a:lnTo>
                      <a:pt x="467" y="81"/>
                    </a:lnTo>
                    <a:lnTo>
                      <a:pt x="499" y="132"/>
                    </a:lnTo>
                    <a:lnTo>
                      <a:pt x="521" y="68"/>
                    </a:lnTo>
                    <a:lnTo>
                      <a:pt x="547" y="113"/>
                    </a:lnTo>
                    <a:lnTo>
                      <a:pt x="569" y="52"/>
                    </a:lnTo>
                    <a:lnTo>
                      <a:pt x="607" y="97"/>
                    </a:lnTo>
                    <a:lnTo>
                      <a:pt x="633" y="32"/>
                    </a:lnTo>
                    <a:lnTo>
                      <a:pt x="674" y="81"/>
                    </a:lnTo>
                    <a:lnTo>
                      <a:pt x="698" y="23"/>
                    </a:lnTo>
                    <a:lnTo>
                      <a:pt x="733" y="71"/>
                    </a:lnTo>
                    <a:lnTo>
                      <a:pt x="754" y="13"/>
                    </a:lnTo>
                    <a:lnTo>
                      <a:pt x="784" y="65"/>
                    </a:lnTo>
                    <a:lnTo>
                      <a:pt x="811" y="7"/>
                    </a:lnTo>
                    <a:lnTo>
                      <a:pt x="846" y="58"/>
                    </a:lnTo>
                    <a:lnTo>
                      <a:pt x="862" y="3"/>
                    </a:lnTo>
                    <a:lnTo>
                      <a:pt x="891" y="49"/>
                    </a:lnTo>
                    <a:lnTo>
                      <a:pt x="921" y="0"/>
                    </a:lnTo>
                    <a:lnTo>
                      <a:pt x="1772" y="191"/>
                    </a:lnTo>
                    <a:lnTo>
                      <a:pt x="1772" y="313"/>
                    </a:lnTo>
                    <a:lnTo>
                      <a:pt x="934" y="94"/>
                    </a:lnTo>
                    <a:lnTo>
                      <a:pt x="910" y="94"/>
                    </a:lnTo>
                    <a:lnTo>
                      <a:pt x="881" y="97"/>
                    </a:lnTo>
                    <a:lnTo>
                      <a:pt x="870" y="103"/>
                    </a:lnTo>
                    <a:lnTo>
                      <a:pt x="846" y="103"/>
                    </a:lnTo>
                    <a:lnTo>
                      <a:pt x="819" y="103"/>
                    </a:lnTo>
                    <a:lnTo>
                      <a:pt x="797" y="107"/>
                    </a:lnTo>
                    <a:lnTo>
                      <a:pt x="776" y="110"/>
                    </a:lnTo>
                    <a:lnTo>
                      <a:pt x="757" y="116"/>
                    </a:lnTo>
                    <a:lnTo>
                      <a:pt x="741" y="116"/>
                    </a:lnTo>
                    <a:lnTo>
                      <a:pt x="717" y="123"/>
                    </a:lnTo>
                    <a:lnTo>
                      <a:pt x="693" y="132"/>
                    </a:lnTo>
                    <a:lnTo>
                      <a:pt x="668" y="136"/>
                    </a:lnTo>
                    <a:lnTo>
                      <a:pt x="633" y="142"/>
                    </a:lnTo>
                    <a:lnTo>
                      <a:pt x="599" y="149"/>
                    </a:lnTo>
                    <a:lnTo>
                      <a:pt x="572" y="158"/>
                    </a:lnTo>
                    <a:lnTo>
                      <a:pt x="529" y="171"/>
                    </a:lnTo>
                    <a:lnTo>
                      <a:pt x="499" y="184"/>
                    </a:lnTo>
                    <a:lnTo>
                      <a:pt x="464" y="194"/>
                    </a:lnTo>
                    <a:lnTo>
                      <a:pt x="435" y="203"/>
                    </a:lnTo>
                    <a:lnTo>
                      <a:pt x="402" y="216"/>
                    </a:lnTo>
                    <a:lnTo>
                      <a:pt x="378" y="226"/>
                    </a:lnTo>
                    <a:lnTo>
                      <a:pt x="351" y="236"/>
                    </a:lnTo>
                    <a:lnTo>
                      <a:pt x="327" y="245"/>
                    </a:lnTo>
                    <a:lnTo>
                      <a:pt x="300" y="262"/>
                    </a:lnTo>
                    <a:lnTo>
                      <a:pt x="284" y="268"/>
                    </a:lnTo>
                    <a:lnTo>
                      <a:pt x="265" y="284"/>
                    </a:lnTo>
                    <a:lnTo>
                      <a:pt x="244" y="294"/>
                    </a:lnTo>
                    <a:lnTo>
                      <a:pt x="222" y="310"/>
                    </a:lnTo>
                    <a:lnTo>
                      <a:pt x="198" y="323"/>
                    </a:lnTo>
                    <a:lnTo>
                      <a:pt x="169" y="342"/>
                    </a:lnTo>
                    <a:lnTo>
                      <a:pt x="145" y="362"/>
                    </a:lnTo>
                    <a:lnTo>
                      <a:pt x="120" y="384"/>
                    </a:lnTo>
                    <a:lnTo>
                      <a:pt x="88" y="410"/>
                    </a:lnTo>
                    <a:lnTo>
                      <a:pt x="64" y="433"/>
                    </a:lnTo>
                    <a:lnTo>
                      <a:pt x="45" y="455"/>
                    </a:lnTo>
                    <a:lnTo>
                      <a:pt x="10" y="481"/>
                    </a:lnTo>
                    <a:lnTo>
                      <a:pt x="0" y="394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4" name="Freeform 27"/>
              <p:cNvSpPr>
                <a:spLocks noChangeAspect="1"/>
              </p:cNvSpPr>
              <p:nvPr/>
            </p:nvSpPr>
            <p:spPr bwMode="auto">
              <a:xfrm>
                <a:off x="775" y="1448"/>
                <a:ext cx="329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6"/>
                  </a:cxn>
                  <a:cxn ang="0">
                    <a:pos x="370" y="126"/>
                  </a:cxn>
                  <a:cxn ang="0">
                    <a:pos x="185" y="58"/>
                  </a:cxn>
                  <a:cxn ang="0">
                    <a:pos x="0" y="0"/>
                  </a:cxn>
                </a:cxnLst>
                <a:rect l="0" t="0" r="r" b="b"/>
                <a:pathLst>
                  <a:path w="371" h="417">
                    <a:moveTo>
                      <a:pt x="0" y="0"/>
                    </a:moveTo>
                    <a:lnTo>
                      <a:pt x="0" y="416"/>
                    </a:lnTo>
                    <a:lnTo>
                      <a:pt x="370" y="126"/>
                    </a:lnTo>
                    <a:lnTo>
                      <a:pt x="185" y="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5" name="Freeform 28"/>
              <p:cNvSpPr>
                <a:spLocks noChangeAspect="1"/>
              </p:cNvSpPr>
              <p:nvPr/>
            </p:nvSpPr>
            <p:spPr bwMode="auto">
              <a:xfrm>
                <a:off x="671" y="1384"/>
                <a:ext cx="104" cy="3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46"/>
                  </a:cxn>
                  <a:cxn ang="0">
                    <a:pos x="116" y="491"/>
                  </a:cxn>
                  <a:cxn ang="0">
                    <a:pos x="1" y="444"/>
                  </a:cxn>
                  <a:cxn ang="0">
                    <a:pos x="0" y="0"/>
                  </a:cxn>
                </a:cxnLst>
                <a:rect l="0" t="0" r="r" b="b"/>
                <a:pathLst>
                  <a:path w="118" h="492">
                    <a:moveTo>
                      <a:pt x="0" y="0"/>
                    </a:moveTo>
                    <a:lnTo>
                      <a:pt x="117" y="46"/>
                    </a:lnTo>
                    <a:lnTo>
                      <a:pt x="116" y="491"/>
                    </a:lnTo>
                    <a:lnTo>
                      <a:pt x="1" y="4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6" name="Freeform 29"/>
              <p:cNvSpPr>
                <a:spLocks noChangeAspect="1"/>
              </p:cNvSpPr>
              <p:nvPr/>
            </p:nvSpPr>
            <p:spPr bwMode="auto">
              <a:xfrm>
                <a:off x="2857" y="1171"/>
                <a:ext cx="147" cy="127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" y="169"/>
                  </a:cxn>
                  <a:cxn ang="0">
                    <a:pos x="165" y="74"/>
                  </a:cxn>
                  <a:cxn ang="0">
                    <a:pos x="165" y="0"/>
                  </a:cxn>
                  <a:cxn ang="0">
                    <a:pos x="0" y="88"/>
                  </a:cxn>
                </a:cxnLst>
                <a:rect l="0" t="0" r="r" b="b"/>
                <a:pathLst>
                  <a:path w="166" h="170">
                    <a:moveTo>
                      <a:pt x="0" y="88"/>
                    </a:moveTo>
                    <a:lnTo>
                      <a:pt x="2" y="169"/>
                    </a:lnTo>
                    <a:lnTo>
                      <a:pt x="165" y="74"/>
                    </a:lnTo>
                    <a:lnTo>
                      <a:pt x="165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7" name="Freeform 30"/>
              <p:cNvSpPr>
                <a:spLocks noChangeAspect="1"/>
              </p:cNvSpPr>
              <p:nvPr/>
            </p:nvSpPr>
            <p:spPr bwMode="auto">
              <a:xfrm>
                <a:off x="2775" y="1144"/>
                <a:ext cx="230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157" y="0"/>
                  </a:cxn>
                  <a:cxn ang="0">
                    <a:pos x="258" y="36"/>
                  </a:cxn>
                  <a:cxn ang="0">
                    <a:pos x="94" y="128"/>
                  </a:cxn>
                  <a:cxn ang="0">
                    <a:pos x="0" y="97"/>
                  </a:cxn>
                </a:cxnLst>
                <a:rect l="0" t="0" r="r" b="b"/>
                <a:pathLst>
                  <a:path w="259" h="129">
                    <a:moveTo>
                      <a:pt x="0" y="97"/>
                    </a:moveTo>
                    <a:lnTo>
                      <a:pt x="157" y="0"/>
                    </a:lnTo>
                    <a:lnTo>
                      <a:pt x="258" y="36"/>
                    </a:lnTo>
                    <a:lnTo>
                      <a:pt x="94" y="128"/>
                    </a:lnTo>
                    <a:lnTo>
                      <a:pt x="0" y="97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8" name="Freeform 31"/>
              <p:cNvSpPr>
                <a:spLocks noChangeAspect="1"/>
              </p:cNvSpPr>
              <p:nvPr/>
            </p:nvSpPr>
            <p:spPr bwMode="auto">
              <a:xfrm>
                <a:off x="2122" y="1028"/>
                <a:ext cx="440" cy="157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337" y="0"/>
                  </a:cxn>
                  <a:cxn ang="0">
                    <a:pos x="495" y="8"/>
                  </a:cxn>
                  <a:cxn ang="0">
                    <a:pos x="175" y="195"/>
                  </a:cxn>
                  <a:cxn ang="0">
                    <a:pos x="0" y="209"/>
                  </a:cxn>
                </a:cxnLst>
                <a:rect l="0" t="0" r="r" b="b"/>
                <a:pathLst>
                  <a:path w="496" h="210">
                    <a:moveTo>
                      <a:pt x="0" y="209"/>
                    </a:moveTo>
                    <a:lnTo>
                      <a:pt x="337" y="0"/>
                    </a:lnTo>
                    <a:lnTo>
                      <a:pt x="495" y="8"/>
                    </a:lnTo>
                    <a:lnTo>
                      <a:pt x="175" y="195"/>
                    </a:lnTo>
                    <a:lnTo>
                      <a:pt x="0" y="209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9" name="Freeform 32"/>
              <p:cNvSpPr>
                <a:spLocks noChangeAspect="1"/>
              </p:cNvSpPr>
              <p:nvPr/>
            </p:nvSpPr>
            <p:spPr bwMode="auto">
              <a:xfrm>
                <a:off x="2280" y="1021"/>
                <a:ext cx="393" cy="211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2" y="280"/>
                  </a:cxn>
                  <a:cxn ang="0">
                    <a:pos x="442" y="0"/>
                  </a:cxn>
                  <a:cxn ang="0">
                    <a:pos x="316" y="18"/>
                  </a:cxn>
                  <a:cxn ang="0">
                    <a:pos x="0" y="204"/>
                  </a:cxn>
                </a:cxnLst>
                <a:rect l="0" t="0" r="r" b="b"/>
                <a:pathLst>
                  <a:path w="443" h="281">
                    <a:moveTo>
                      <a:pt x="0" y="204"/>
                    </a:moveTo>
                    <a:lnTo>
                      <a:pt x="2" y="280"/>
                    </a:lnTo>
                    <a:lnTo>
                      <a:pt x="442" y="0"/>
                    </a:lnTo>
                    <a:lnTo>
                      <a:pt x="316" y="18"/>
                    </a:lnTo>
                    <a:lnTo>
                      <a:pt x="0" y="204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Freeform 33"/>
              <p:cNvSpPr>
                <a:spLocks noChangeAspect="1"/>
              </p:cNvSpPr>
              <p:nvPr/>
            </p:nvSpPr>
            <p:spPr bwMode="auto">
              <a:xfrm>
                <a:off x="2588" y="1081"/>
                <a:ext cx="243" cy="166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0" y="221"/>
                  </a:cxn>
                  <a:cxn ang="0">
                    <a:pos x="273" y="36"/>
                  </a:cxn>
                  <a:cxn ang="0">
                    <a:pos x="233" y="0"/>
                  </a:cxn>
                  <a:cxn ang="0">
                    <a:pos x="0" y="139"/>
                  </a:cxn>
                </a:cxnLst>
                <a:rect l="0" t="0" r="r" b="b"/>
                <a:pathLst>
                  <a:path w="274" h="222">
                    <a:moveTo>
                      <a:pt x="0" y="139"/>
                    </a:moveTo>
                    <a:lnTo>
                      <a:pt x="0" y="221"/>
                    </a:lnTo>
                    <a:lnTo>
                      <a:pt x="273" y="36"/>
                    </a:lnTo>
                    <a:lnTo>
                      <a:pt x="233" y="0"/>
                    </a:lnTo>
                    <a:lnTo>
                      <a:pt x="0" y="139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Freeform 34"/>
              <p:cNvSpPr>
                <a:spLocks noChangeAspect="1"/>
              </p:cNvSpPr>
              <p:nvPr/>
            </p:nvSpPr>
            <p:spPr bwMode="auto">
              <a:xfrm>
                <a:off x="2468" y="1072"/>
                <a:ext cx="327" cy="113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31" y="0"/>
                  </a:cxn>
                  <a:cxn ang="0">
                    <a:pos x="368" y="15"/>
                  </a:cxn>
                  <a:cxn ang="0">
                    <a:pos x="138" y="149"/>
                  </a:cxn>
                  <a:cxn ang="0">
                    <a:pos x="0" y="138"/>
                  </a:cxn>
                </a:cxnLst>
                <a:rect l="0" t="0" r="r" b="b"/>
                <a:pathLst>
                  <a:path w="369" h="150">
                    <a:moveTo>
                      <a:pt x="0" y="138"/>
                    </a:moveTo>
                    <a:lnTo>
                      <a:pt x="231" y="0"/>
                    </a:lnTo>
                    <a:lnTo>
                      <a:pt x="368" y="15"/>
                    </a:lnTo>
                    <a:lnTo>
                      <a:pt x="138" y="149"/>
                    </a:lnTo>
                    <a:lnTo>
                      <a:pt x="0" y="13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670" y="1301"/>
                <a:ext cx="14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Freeform 36"/>
              <p:cNvSpPr>
                <a:spLocks noChangeAspect="1"/>
              </p:cNvSpPr>
              <p:nvPr/>
            </p:nvSpPr>
            <p:spPr bwMode="auto">
              <a:xfrm>
                <a:off x="1012" y="1047"/>
                <a:ext cx="847" cy="386"/>
              </a:xfrm>
              <a:custGeom>
                <a:avLst/>
                <a:gdLst/>
                <a:ahLst/>
                <a:cxnLst>
                  <a:cxn ang="0">
                    <a:pos x="0" y="491"/>
                  </a:cxn>
                  <a:cxn ang="0">
                    <a:pos x="281" y="326"/>
                  </a:cxn>
                  <a:cxn ang="0">
                    <a:pos x="954" y="0"/>
                  </a:cxn>
                  <a:cxn ang="0">
                    <a:pos x="107" y="513"/>
                  </a:cxn>
                  <a:cxn ang="0">
                    <a:pos x="0" y="491"/>
                  </a:cxn>
                </a:cxnLst>
                <a:rect l="0" t="0" r="r" b="b"/>
                <a:pathLst>
                  <a:path w="955" h="514">
                    <a:moveTo>
                      <a:pt x="0" y="491"/>
                    </a:moveTo>
                    <a:lnTo>
                      <a:pt x="281" y="326"/>
                    </a:lnTo>
                    <a:lnTo>
                      <a:pt x="954" y="0"/>
                    </a:lnTo>
                    <a:lnTo>
                      <a:pt x="107" y="513"/>
                    </a:lnTo>
                    <a:lnTo>
                      <a:pt x="0" y="49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Freeform 37"/>
              <p:cNvSpPr>
                <a:spLocks noChangeAspect="1"/>
              </p:cNvSpPr>
              <p:nvPr/>
            </p:nvSpPr>
            <p:spPr bwMode="auto">
              <a:xfrm>
                <a:off x="1111" y="994"/>
                <a:ext cx="924" cy="496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1" y="661"/>
                  </a:cxn>
                  <a:cxn ang="0">
                    <a:pos x="1041" y="23"/>
                  </a:cxn>
                  <a:cxn ang="0">
                    <a:pos x="963" y="0"/>
                  </a:cxn>
                  <a:cxn ang="0">
                    <a:pos x="0" y="583"/>
                  </a:cxn>
                </a:cxnLst>
                <a:rect l="0" t="0" r="r" b="b"/>
                <a:pathLst>
                  <a:path w="1042" h="662">
                    <a:moveTo>
                      <a:pt x="0" y="583"/>
                    </a:moveTo>
                    <a:lnTo>
                      <a:pt x="1" y="661"/>
                    </a:lnTo>
                    <a:lnTo>
                      <a:pt x="1041" y="23"/>
                    </a:lnTo>
                    <a:lnTo>
                      <a:pt x="963" y="0"/>
                    </a:lnTo>
                    <a:lnTo>
                      <a:pt x="0" y="583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Freeform 38"/>
              <p:cNvSpPr>
                <a:spLocks noChangeAspect="1"/>
              </p:cNvSpPr>
              <p:nvPr/>
            </p:nvSpPr>
            <p:spPr bwMode="auto">
              <a:xfrm>
                <a:off x="1337" y="990"/>
                <a:ext cx="1005" cy="563"/>
              </a:xfrm>
              <a:custGeom>
                <a:avLst/>
                <a:gdLst/>
                <a:ahLst/>
                <a:cxnLst>
                  <a:cxn ang="0">
                    <a:pos x="0" y="675"/>
                  </a:cxn>
                  <a:cxn ang="0">
                    <a:pos x="0" y="750"/>
                  </a:cxn>
                  <a:cxn ang="0">
                    <a:pos x="1132" y="45"/>
                  </a:cxn>
                  <a:cxn ang="0">
                    <a:pos x="1132" y="0"/>
                  </a:cxn>
                  <a:cxn ang="0">
                    <a:pos x="0" y="675"/>
                  </a:cxn>
                </a:cxnLst>
                <a:rect l="0" t="0" r="r" b="b"/>
                <a:pathLst>
                  <a:path w="1133" h="751">
                    <a:moveTo>
                      <a:pt x="0" y="675"/>
                    </a:moveTo>
                    <a:lnTo>
                      <a:pt x="0" y="750"/>
                    </a:lnTo>
                    <a:lnTo>
                      <a:pt x="1132" y="45"/>
                    </a:lnTo>
                    <a:lnTo>
                      <a:pt x="1132" y="0"/>
                    </a:lnTo>
                    <a:lnTo>
                      <a:pt x="0" y="675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Freeform 39"/>
              <p:cNvSpPr>
                <a:spLocks noChangeAspect="1"/>
              </p:cNvSpPr>
              <p:nvPr/>
            </p:nvSpPr>
            <p:spPr bwMode="auto">
              <a:xfrm>
                <a:off x="1238" y="984"/>
                <a:ext cx="1105" cy="513"/>
              </a:xfrm>
              <a:custGeom>
                <a:avLst/>
                <a:gdLst/>
                <a:ahLst/>
                <a:cxnLst>
                  <a:cxn ang="0">
                    <a:pos x="0" y="655"/>
                  </a:cxn>
                  <a:cxn ang="0">
                    <a:pos x="1023" y="45"/>
                  </a:cxn>
                  <a:cxn ang="0">
                    <a:pos x="1244" y="0"/>
                  </a:cxn>
                  <a:cxn ang="0">
                    <a:pos x="106" y="683"/>
                  </a:cxn>
                  <a:cxn ang="0">
                    <a:pos x="0" y="655"/>
                  </a:cxn>
                </a:cxnLst>
                <a:rect l="0" t="0" r="r" b="b"/>
                <a:pathLst>
                  <a:path w="1245" h="684">
                    <a:moveTo>
                      <a:pt x="0" y="655"/>
                    </a:moveTo>
                    <a:lnTo>
                      <a:pt x="1023" y="45"/>
                    </a:lnTo>
                    <a:lnTo>
                      <a:pt x="1244" y="0"/>
                    </a:lnTo>
                    <a:lnTo>
                      <a:pt x="106" y="683"/>
                    </a:lnTo>
                    <a:lnTo>
                      <a:pt x="0" y="655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57" name="Group 40"/>
              <p:cNvGrpSpPr>
                <a:grpSpLocks noChangeAspect="1"/>
              </p:cNvGrpSpPr>
              <p:nvPr/>
            </p:nvGrpSpPr>
            <p:grpSpPr bwMode="auto">
              <a:xfrm>
                <a:off x="786" y="1241"/>
                <a:ext cx="371" cy="196"/>
                <a:chOff x="576" y="1706"/>
                <a:chExt cx="418" cy="261"/>
              </a:xfrm>
            </p:grpSpPr>
            <p:sp>
              <p:nvSpPr>
                <p:cNvPr id="158" name="Freeform 41"/>
                <p:cNvSpPr>
                  <a:spLocks noChangeAspect="1"/>
                </p:cNvSpPr>
                <p:nvPr/>
              </p:nvSpPr>
              <p:spPr bwMode="auto">
                <a:xfrm>
                  <a:off x="576" y="1706"/>
                  <a:ext cx="417" cy="183"/>
                </a:xfrm>
                <a:custGeom>
                  <a:avLst/>
                  <a:gdLst/>
                  <a:ahLst/>
                  <a:cxnLst>
                    <a:cxn ang="0">
                      <a:pos x="0" y="153"/>
                    </a:cxn>
                    <a:cxn ang="0">
                      <a:pos x="286" y="0"/>
                    </a:cxn>
                    <a:cxn ang="0">
                      <a:pos x="416" y="0"/>
                    </a:cxn>
                    <a:cxn ang="0">
                      <a:pos x="108" y="182"/>
                    </a:cxn>
                    <a:cxn ang="0">
                      <a:pos x="0" y="153"/>
                    </a:cxn>
                  </a:cxnLst>
                  <a:rect l="0" t="0" r="r" b="b"/>
                  <a:pathLst>
                    <a:path w="417" h="183">
                      <a:moveTo>
                        <a:pt x="0" y="153"/>
                      </a:moveTo>
                      <a:lnTo>
                        <a:pt x="286" y="0"/>
                      </a:lnTo>
                      <a:lnTo>
                        <a:pt x="416" y="0"/>
                      </a:lnTo>
                      <a:lnTo>
                        <a:pt x="108" y="182"/>
                      </a:lnTo>
                      <a:lnTo>
                        <a:pt x="0" y="153"/>
                      </a:lnTo>
                    </a:path>
                  </a:pathLst>
                </a:custGeom>
                <a:solidFill>
                  <a:srgbClr val="C0C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9" name="Freeform 42"/>
                <p:cNvSpPr>
                  <a:spLocks noChangeAspect="1"/>
                </p:cNvSpPr>
                <p:nvPr/>
              </p:nvSpPr>
              <p:spPr bwMode="auto">
                <a:xfrm>
                  <a:off x="577" y="1866"/>
                  <a:ext cx="113" cy="10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2" y="23"/>
                    </a:cxn>
                    <a:cxn ang="0">
                      <a:pos x="112" y="100"/>
                    </a:cxn>
                    <a:cxn ang="0">
                      <a:pos x="0" y="6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3" h="101">
                      <a:moveTo>
                        <a:pt x="1" y="0"/>
                      </a:moveTo>
                      <a:lnTo>
                        <a:pt x="112" y="23"/>
                      </a:lnTo>
                      <a:lnTo>
                        <a:pt x="112" y="100"/>
                      </a:lnTo>
                      <a:lnTo>
                        <a:pt x="0" y="6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6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0" name="Freeform 43"/>
                <p:cNvSpPr>
                  <a:spLocks noChangeAspect="1"/>
                </p:cNvSpPr>
                <p:nvPr/>
              </p:nvSpPr>
              <p:spPr bwMode="auto">
                <a:xfrm>
                  <a:off x="690" y="1706"/>
                  <a:ext cx="304" cy="260"/>
                </a:xfrm>
                <a:custGeom>
                  <a:avLst/>
                  <a:gdLst/>
                  <a:ahLst/>
                  <a:cxnLst>
                    <a:cxn ang="0">
                      <a:pos x="0" y="181"/>
                    </a:cxn>
                    <a:cxn ang="0">
                      <a:pos x="0" y="259"/>
                    </a:cxn>
                    <a:cxn ang="0">
                      <a:pos x="303" y="78"/>
                    </a:cxn>
                    <a:cxn ang="0">
                      <a:pos x="303" y="0"/>
                    </a:cxn>
                    <a:cxn ang="0">
                      <a:pos x="0" y="181"/>
                    </a:cxn>
                  </a:cxnLst>
                  <a:rect l="0" t="0" r="r" b="b"/>
                  <a:pathLst>
                    <a:path w="304" h="260">
                      <a:moveTo>
                        <a:pt x="0" y="181"/>
                      </a:moveTo>
                      <a:lnTo>
                        <a:pt x="0" y="259"/>
                      </a:lnTo>
                      <a:lnTo>
                        <a:pt x="303" y="78"/>
                      </a:lnTo>
                      <a:lnTo>
                        <a:pt x="303" y="0"/>
                      </a:lnTo>
                      <a:lnTo>
                        <a:pt x="0" y="181"/>
                      </a:lnTo>
                    </a:path>
                  </a:pathLst>
                </a:custGeom>
                <a:solidFill>
                  <a:srgbClr val="2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58" name="Freeform 44"/>
              <p:cNvSpPr>
                <a:spLocks noChangeAspect="1"/>
              </p:cNvSpPr>
              <p:nvPr/>
            </p:nvSpPr>
            <p:spPr bwMode="auto">
              <a:xfrm>
                <a:off x="567" y="601"/>
                <a:ext cx="3255" cy="56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747" y="730"/>
                  </a:cxn>
                  <a:cxn ang="0">
                    <a:pos x="800" y="662"/>
                  </a:cxn>
                  <a:cxn ang="0">
                    <a:pos x="865" y="594"/>
                  </a:cxn>
                  <a:cxn ang="0">
                    <a:pos x="929" y="542"/>
                  </a:cxn>
                  <a:cxn ang="0">
                    <a:pos x="1031" y="491"/>
                  </a:cxn>
                  <a:cxn ang="0">
                    <a:pos x="1094" y="451"/>
                  </a:cxn>
                  <a:cxn ang="0">
                    <a:pos x="1174" y="420"/>
                  </a:cxn>
                  <a:cxn ang="0">
                    <a:pos x="1247" y="394"/>
                  </a:cxn>
                  <a:cxn ang="0">
                    <a:pos x="1354" y="371"/>
                  </a:cxn>
                  <a:cxn ang="0">
                    <a:pos x="1448" y="352"/>
                  </a:cxn>
                  <a:cxn ang="0">
                    <a:pos x="1574" y="329"/>
                  </a:cxn>
                  <a:cxn ang="0">
                    <a:pos x="1700" y="313"/>
                  </a:cxn>
                  <a:cxn ang="0">
                    <a:pos x="1829" y="313"/>
                  </a:cxn>
                  <a:cxn ang="0">
                    <a:pos x="1926" y="313"/>
                  </a:cxn>
                  <a:cxn ang="0">
                    <a:pos x="2049" y="326"/>
                  </a:cxn>
                  <a:cxn ang="0">
                    <a:pos x="2197" y="339"/>
                  </a:cxn>
                  <a:cxn ang="0">
                    <a:pos x="2304" y="362"/>
                  </a:cxn>
                  <a:cxn ang="0">
                    <a:pos x="2393" y="378"/>
                  </a:cxn>
                  <a:cxn ang="0">
                    <a:pos x="2452" y="397"/>
                  </a:cxn>
                  <a:cxn ang="0">
                    <a:pos x="2527" y="426"/>
                  </a:cxn>
                  <a:cxn ang="0">
                    <a:pos x="2600" y="455"/>
                  </a:cxn>
                  <a:cxn ang="0">
                    <a:pos x="2651" y="487"/>
                  </a:cxn>
                  <a:cxn ang="0">
                    <a:pos x="2707" y="529"/>
                  </a:cxn>
                  <a:cxn ang="0">
                    <a:pos x="3653" y="239"/>
                  </a:cxn>
                  <a:cxn ang="0">
                    <a:pos x="3470" y="252"/>
                  </a:cxn>
                  <a:cxn ang="0">
                    <a:pos x="3320" y="265"/>
                  </a:cxn>
                  <a:cxn ang="0">
                    <a:pos x="3244" y="265"/>
                  </a:cxn>
                  <a:cxn ang="0">
                    <a:pos x="3137" y="252"/>
                  </a:cxn>
                  <a:cxn ang="0">
                    <a:pos x="2987" y="252"/>
                  </a:cxn>
                  <a:cxn ang="0">
                    <a:pos x="2750" y="213"/>
                  </a:cxn>
                  <a:cxn ang="0">
                    <a:pos x="2063" y="161"/>
                  </a:cxn>
                  <a:cxn ang="0">
                    <a:pos x="1891" y="148"/>
                  </a:cxn>
                  <a:cxn ang="0">
                    <a:pos x="1816" y="123"/>
                  </a:cxn>
                  <a:cxn ang="0">
                    <a:pos x="1588" y="79"/>
                  </a:cxn>
                  <a:cxn ang="0">
                    <a:pos x="1493" y="45"/>
                  </a:cxn>
                  <a:cxn ang="0">
                    <a:pos x="1407" y="37"/>
                  </a:cxn>
                  <a:cxn ang="0">
                    <a:pos x="1332" y="24"/>
                  </a:cxn>
                  <a:cxn ang="0">
                    <a:pos x="1257" y="24"/>
                  </a:cxn>
                  <a:cxn ang="0">
                    <a:pos x="1182" y="19"/>
                  </a:cxn>
                  <a:cxn ang="0">
                    <a:pos x="1116" y="9"/>
                  </a:cxn>
                  <a:cxn ang="0">
                    <a:pos x="1033" y="0"/>
                  </a:cxn>
                  <a:cxn ang="0">
                    <a:pos x="958" y="36"/>
                  </a:cxn>
                  <a:cxn ang="0">
                    <a:pos x="854" y="46"/>
                  </a:cxn>
                </a:cxnLst>
                <a:rect l="0" t="0" r="r" b="b"/>
                <a:pathLst>
                  <a:path w="3670" h="753">
                    <a:moveTo>
                      <a:pt x="766" y="73"/>
                    </a:moveTo>
                    <a:lnTo>
                      <a:pt x="0" y="562"/>
                    </a:lnTo>
                    <a:lnTo>
                      <a:pt x="725" y="752"/>
                    </a:lnTo>
                    <a:lnTo>
                      <a:pt x="747" y="730"/>
                    </a:lnTo>
                    <a:lnTo>
                      <a:pt x="774" y="697"/>
                    </a:lnTo>
                    <a:lnTo>
                      <a:pt x="800" y="662"/>
                    </a:lnTo>
                    <a:lnTo>
                      <a:pt x="827" y="626"/>
                    </a:lnTo>
                    <a:lnTo>
                      <a:pt x="865" y="594"/>
                    </a:lnTo>
                    <a:lnTo>
                      <a:pt x="900" y="568"/>
                    </a:lnTo>
                    <a:lnTo>
                      <a:pt x="929" y="542"/>
                    </a:lnTo>
                    <a:lnTo>
                      <a:pt x="978" y="513"/>
                    </a:lnTo>
                    <a:lnTo>
                      <a:pt x="1031" y="491"/>
                    </a:lnTo>
                    <a:lnTo>
                      <a:pt x="1061" y="471"/>
                    </a:lnTo>
                    <a:lnTo>
                      <a:pt x="1094" y="451"/>
                    </a:lnTo>
                    <a:lnTo>
                      <a:pt x="1139" y="436"/>
                    </a:lnTo>
                    <a:lnTo>
                      <a:pt x="1174" y="420"/>
                    </a:lnTo>
                    <a:lnTo>
                      <a:pt x="1211" y="403"/>
                    </a:lnTo>
                    <a:lnTo>
                      <a:pt x="1247" y="394"/>
                    </a:lnTo>
                    <a:lnTo>
                      <a:pt x="1295" y="380"/>
                    </a:lnTo>
                    <a:lnTo>
                      <a:pt x="1354" y="371"/>
                    </a:lnTo>
                    <a:lnTo>
                      <a:pt x="1402" y="358"/>
                    </a:lnTo>
                    <a:lnTo>
                      <a:pt x="1448" y="352"/>
                    </a:lnTo>
                    <a:lnTo>
                      <a:pt x="1509" y="336"/>
                    </a:lnTo>
                    <a:lnTo>
                      <a:pt x="1574" y="329"/>
                    </a:lnTo>
                    <a:lnTo>
                      <a:pt x="1638" y="320"/>
                    </a:lnTo>
                    <a:lnTo>
                      <a:pt x="1700" y="313"/>
                    </a:lnTo>
                    <a:lnTo>
                      <a:pt x="1791" y="313"/>
                    </a:lnTo>
                    <a:lnTo>
                      <a:pt x="1829" y="313"/>
                    </a:lnTo>
                    <a:lnTo>
                      <a:pt x="1877" y="313"/>
                    </a:lnTo>
                    <a:lnTo>
                      <a:pt x="1926" y="313"/>
                    </a:lnTo>
                    <a:lnTo>
                      <a:pt x="1993" y="316"/>
                    </a:lnTo>
                    <a:lnTo>
                      <a:pt x="2049" y="326"/>
                    </a:lnTo>
                    <a:lnTo>
                      <a:pt x="2122" y="332"/>
                    </a:lnTo>
                    <a:lnTo>
                      <a:pt x="2197" y="339"/>
                    </a:lnTo>
                    <a:lnTo>
                      <a:pt x="2256" y="355"/>
                    </a:lnTo>
                    <a:lnTo>
                      <a:pt x="2304" y="362"/>
                    </a:lnTo>
                    <a:lnTo>
                      <a:pt x="2350" y="371"/>
                    </a:lnTo>
                    <a:lnTo>
                      <a:pt x="2393" y="378"/>
                    </a:lnTo>
                    <a:lnTo>
                      <a:pt x="2412" y="384"/>
                    </a:lnTo>
                    <a:lnTo>
                      <a:pt x="2452" y="397"/>
                    </a:lnTo>
                    <a:lnTo>
                      <a:pt x="2484" y="407"/>
                    </a:lnTo>
                    <a:lnTo>
                      <a:pt x="2527" y="426"/>
                    </a:lnTo>
                    <a:lnTo>
                      <a:pt x="2565" y="442"/>
                    </a:lnTo>
                    <a:lnTo>
                      <a:pt x="2600" y="455"/>
                    </a:lnTo>
                    <a:lnTo>
                      <a:pt x="2627" y="471"/>
                    </a:lnTo>
                    <a:lnTo>
                      <a:pt x="2651" y="487"/>
                    </a:lnTo>
                    <a:lnTo>
                      <a:pt x="2680" y="510"/>
                    </a:lnTo>
                    <a:lnTo>
                      <a:pt x="2707" y="529"/>
                    </a:lnTo>
                    <a:lnTo>
                      <a:pt x="3669" y="239"/>
                    </a:lnTo>
                    <a:lnTo>
                      <a:pt x="3653" y="239"/>
                    </a:lnTo>
                    <a:lnTo>
                      <a:pt x="3599" y="252"/>
                    </a:lnTo>
                    <a:lnTo>
                      <a:pt x="3470" y="252"/>
                    </a:lnTo>
                    <a:lnTo>
                      <a:pt x="3363" y="252"/>
                    </a:lnTo>
                    <a:lnTo>
                      <a:pt x="3320" y="265"/>
                    </a:lnTo>
                    <a:lnTo>
                      <a:pt x="3287" y="265"/>
                    </a:lnTo>
                    <a:lnTo>
                      <a:pt x="3244" y="265"/>
                    </a:lnTo>
                    <a:lnTo>
                      <a:pt x="3202" y="265"/>
                    </a:lnTo>
                    <a:lnTo>
                      <a:pt x="3137" y="252"/>
                    </a:lnTo>
                    <a:lnTo>
                      <a:pt x="3094" y="252"/>
                    </a:lnTo>
                    <a:lnTo>
                      <a:pt x="2987" y="252"/>
                    </a:lnTo>
                    <a:lnTo>
                      <a:pt x="2858" y="239"/>
                    </a:lnTo>
                    <a:lnTo>
                      <a:pt x="2750" y="213"/>
                    </a:lnTo>
                    <a:lnTo>
                      <a:pt x="2407" y="187"/>
                    </a:lnTo>
                    <a:lnTo>
                      <a:pt x="2063" y="161"/>
                    </a:lnTo>
                    <a:lnTo>
                      <a:pt x="1934" y="148"/>
                    </a:lnTo>
                    <a:lnTo>
                      <a:pt x="1891" y="148"/>
                    </a:lnTo>
                    <a:lnTo>
                      <a:pt x="1859" y="136"/>
                    </a:lnTo>
                    <a:lnTo>
                      <a:pt x="1816" y="123"/>
                    </a:lnTo>
                    <a:lnTo>
                      <a:pt x="1708" y="110"/>
                    </a:lnTo>
                    <a:lnTo>
                      <a:pt x="1588" y="79"/>
                    </a:lnTo>
                    <a:lnTo>
                      <a:pt x="1536" y="84"/>
                    </a:lnTo>
                    <a:lnTo>
                      <a:pt x="1493" y="45"/>
                    </a:lnTo>
                    <a:lnTo>
                      <a:pt x="1461" y="32"/>
                    </a:lnTo>
                    <a:lnTo>
                      <a:pt x="1407" y="37"/>
                    </a:lnTo>
                    <a:lnTo>
                      <a:pt x="1355" y="24"/>
                    </a:lnTo>
                    <a:lnTo>
                      <a:pt x="1332" y="24"/>
                    </a:lnTo>
                    <a:lnTo>
                      <a:pt x="1300" y="6"/>
                    </a:lnTo>
                    <a:lnTo>
                      <a:pt x="1257" y="24"/>
                    </a:lnTo>
                    <a:lnTo>
                      <a:pt x="1214" y="6"/>
                    </a:lnTo>
                    <a:lnTo>
                      <a:pt x="1182" y="19"/>
                    </a:lnTo>
                    <a:lnTo>
                      <a:pt x="1150" y="19"/>
                    </a:lnTo>
                    <a:lnTo>
                      <a:pt x="1116" y="9"/>
                    </a:lnTo>
                    <a:lnTo>
                      <a:pt x="1074" y="0"/>
                    </a:lnTo>
                    <a:lnTo>
                      <a:pt x="1033" y="0"/>
                    </a:lnTo>
                    <a:lnTo>
                      <a:pt x="981" y="27"/>
                    </a:lnTo>
                    <a:lnTo>
                      <a:pt x="958" y="36"/>
                    </a:lnTo>
                    <a:lnTo>
                      <a:pt x="913" y="45"/>
                    </a:lnTo>
                    <a:lnTo>
                      <a:pt x="854" y="46"/>
                    </a:lnTo>
                    <a:lnTo>
                      <a:pt x="766" y="7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9" name="Freeform 45"/>
              <p:cNvSpPr>
                <a:spLocks noChangeAspect="1"/>
              </p:cNvSpPr>
              <p:nvPr/>
            </p:nvSpPr>
            <p:spPr bwMode="auto">
              <a:xfrm>
                <a:off x="567" y="1021"/>
                <a:ext cx="653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735" y="287"/>
                  </a:cxn>
                  <a:cxn ang="0">
                    <a:pos x="735" y="191"/>
                  </a:cxn>
                  <a:cxn ang="0">
                    <a:pos x="0" y="0"/>
                  </a:cxn>
                </a:cxnLst>
                <a:rect l="0" t="0" r="r" b="b"/>
                <a:pathLst>
                  <a:path w="736" h="288">
                    <a:moveTo>
                      <a:pt x="0" y="0"/>
                    </a:moveTo>
                    <a:lnTo>
                      <a:pt x="0" y="88"/>
                    </a:lnTo>
                    <a:lnTo>
                      <a:pt x="735" y="287"/>
                    </a:lnTo>
                    <a:lnTo>
                      <a:pt x="735" y="1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0" name="Freeform 46"/>
              <p:cNvSpPr>
                <a:spLocks noChangeAspect="1"/>
              </p:cNvSpPr>
              <p:nvPr/>
            </p:nvSpPr>
            <p:spPr bwMode="auto">
              <a:xfrm>
                <a:off x="567" y="1090"/>
                <a:ext cx="654" cy="3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6"/>
                  </a:cxn>
                  <a:cxn ang="0">
                    <a:pos x="736" y="440"/>
                  </a:cxn>
                  <a:cxn ang="0">
                    <a:pos x="736" y="195"/>
                  </a:cxn>
                  <a:cxn ang="0">
                    <a:pos x="0" y="0"/>
                  </a:cxn>
                </a:cxnLst>
                <a:rect l="0" t="0" r="r" b="b"/>
                <a:pathLst>
                  <a:path w="737" h="441">
                    <a:moveTo>
                      <a:pt x="0" y="0"/>
                    </a:moveTo>
                    <a:lnTo>
                      <a:pt x="0" y="236"/>
                    </a:lnTo>
                    <a:lnTo>
                      <a:pt x="736" y="440"/>
                    </a:lnTo>
                    <a:lnTo>
                      <a:pt x="736" y="1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1" name="Freeform 47"/>
              <p:cNvSpPr>
                <a:spLocks noChangeAspect="1"/>
              </p:cNvSpPr>
              <p:nvPr/>
            </p:nvSpPr>
            <p:spPr bwMode="auto">
              <a:xfrm>
                <a:off x="1219" y="828"/>
                <a:ext cx="1749" cy="405"/>
              </a:xfrm>
              <a:custGeom>
                <a:avLst/>
                <a:gdLst/>
                <a:ahLst/>
                <a:cxnLst>
                  <a:cxn ang="0">
                    <a:pos x="13" y="423"/>
                  </a:cxn>
                  <a:cxn ang="0">
                    <a:pos x="67" y="356"/>
                  </a:cxn>
                  <a:cxn ang="0">
                    <a:pos x="137" y="281"/>
                  </a:cxn>
                  <a:cxn ang="0">
                    <a:pos x="220" y="223"/>
                  </a:cxn>
                  <a:cxn ang="0">
                    <a:pos x="293" y="194"/>
                  </a:cxn>
                  <a:cxn ang="0">
                    <a:pos x="363" y="149"/>
                  </a:cxn>
                  <a:cxn ang="0">
                    <a:pos x="435" y="120"/>
                  </a:cxn>
                  <a:cxn ang="0">
                    <a:pos x="503" y="92"/>
                  </a:cxn>
                  <a:cxn ang="0">
                    <a:pos x="556" y="81"/>
                  </a:cxn>
                  <a:cxn ang="0">
                    <a:pos x="612" y="68"/>
                  </a:cxn>
                  <a:cxn ang="0">
                    <a:pos x="698" y="46"/>
                  </a:cxn>
                  <a:cxn ang="0">
                    <a:pos x="763" y="29"/>
                  </a:cxn>
                  <a:cxn ang="0">
                    <a:pos x="835" y="23"/>
                  </a:cxn>
                  <a:cxn ang="0">
                    <a:pos x="902" y="13"/>
                  </a:cxn>
                  <a:cxn ang="0">
                    <a:pos x="948" y="10"/>
                  </a:cxn>
                  <a:cxn ang="0">
                    <a:pos x="1023" y="4"/>
                  </a:cxn>
                  <a:cxn ang="0">
                    <a:pos x="1099" y="0"/>
                  </a:cxn>
                  <a:cxn ang="0">
                    <a:pos x="1176" y="0"/>
                  </a:cxn>
                  <a:cxn ang="0">
                    <a:pos x="1241" y="4"/>
                  </a:cxn>
                  <a:cxn ang="0">
                    <a:pos x="1321" y="17"/>
                  </a:cxn>
                  <a:cxn ang="0">
                    <a:pos x="1405" y="23"/>
                  </a:cxn>
                  <a:cxn ang="0">
                    <a:pos x="1501" y="42"/>
                  </a:cxn>
                  <a:cxn ang="0">
                    <a:pos x="1601" y="59"/>
                  </a:cxn>
                  <a:cxn ang="0">
                    <a:pos x="1708" y="88"/>
                  </a:cxn>
                  <a:cxn ang="0">
                    <a:pos x="1775" y="107"/>
                  </a:cxn>
                  <a:cxn ang="0">
                    <a:pos x="1851" y="142"/>
                  </a:cxn>
                  <a:cxn ang="0">
                    <a:pos x="1920" y="181"/>
                  </a:cxn>
                  <a:cxn ang="0">
                    <a:pos x="1971" y="220"/>
                  </a:cxn>
                  <a:cxn ang="0">
                    <a:pos x="1940" y="259"/>
                  </a:cxn>
                  <a:cxn ang="0">
                    <a:pos x="1870" y="209"/>
                  </a:cxn>
                  <a:cxn ang="0">
                    <a:pos x="1794" y="174"/>
                  </a:cxn>
                  <a:cxn ang="0">
                    <a:pos x="1724" y="146"/>
                  </a:cxn>
                  <a:cxn ang="0">
                    <a:pos x="1646" y="124"/>
                  </a:cxn>
                  <a:cxn ang="0">
                    <a:pos x="1577" y="110"/>
                  </a:cxn>
                  <a:cxn ang="0">
                    <a:pos x="1513" y="97"/>
                  </a:cxn>
                  <a:cxn ang="0">
                    <a:pos x="1432" y="81"/>
                  </a:cxn>
                  <a:cxn ang="0">
                    <a:pos x="1359" y="71"/>
                  </a:cxn>
                  <a:cxn ang="0">
                    <a:pos x="1292" y="59"/>
                  </a:cxn>
                  <a:cxn ang="0">
                    <a:pos x="1206" y="62"/>
                  </a:cxn>
                  <a:cxn ang="0">
                    <a:pos x="1123" y="52"/>
                  </a:cxn>
                  <a:cxn ang="0">
                    <a:pos x="1031" y="55"/>
                  </a:cxn>
                  <a:cxn ang="0">
                    <a:pos x="951" y="62"/>
                  </a:cxn>
                  <a:cxn ang="0">
                    <a:pos x="849" y="75"/>
                  </a:cxn>
                  <a:cxn ang="0">
                    <a:pos x="774" y="97"/>
                  </a:cxn>
                  <a:cxn ang="0">
                    <a:pos x="693" y="113"/>
                  </a:cxn>
                  <a:cxn ang="0">
                    <a:pos x="618" y="130"/>
                  </a:cxn>
                  <a:cxn ang="0">
                    <a:pos x="551" y="155"/>
                  </a:cxn>
                  <a:cxn ang="0">
                    <a:pos x="486" y="181"/>
                  </a:cxn>
                  <a:cxn ang="0">
                    <a:pos x="419" y="210"/>
                  </a:cxn>
                  <a:cxn ang="0">
                    <a:pos x="344" y="243"/>
                  </a:cxn>
                  <a:cxn ang="0">
                    <a:pos x="269" y="284"/>
                  </a:cxn>
                  <a:cxn ang="0">
                    <a:pos x="200" y="325"/>
                  </a:cxn>
                  <a:cxn ang="0">
                    <a:pos x="132" y="386"/>
                  </a:cxn>
                  <a:cxn ang="0">
                    <a:pos x="71" y="457"/>
                  </a:cxn>
                  <a:cxn ang="0">
                    <a:pos x="0" y="539"/>
                  </a:cxn>
                </a:cxnLst>
                <a:rect l="0" t="0" r="r" b="b"/>
                <a:pathLst>
                  <a:path w="1972" h="540">
                    <a:moveTo>
                      <a:pt x="0" y="439"/>
                    </a:moveTo>
                    <a:lnTo>
                      <a:pt x="13" y="423"/>
                    </a:lnTo>
                    <a:lnTo>
                      <a:pt x="43" y="385"/>
                    </a:lnTo>
                    <a:lnTo>
                      <a:pt x="67" y="356"/>
                    </a:lnTo>
                    <a:lnTo>
                      <a:pt x="97" y="317"/>
                    </a:lnTo>
                    <a:lnTo>
                      <a:pt x="137" y="281"/>
                    </a:lnTo>
                    <a:lnTo>
                      <a:pt x="185" y="246"/>
                    </a:lnTo>
                    <a:lnTo>
                      <a:pt x="220" y="223"/>
                    </a:lnTo>
                    <a:lnTo>
                      <a:pt x="261" y="201"/>
                    </a:lnTo>
                    <a:lnTo>
                      <a:pt x="293" y="194"/>
                    </a:lnTo>
                    <a:lnTo>
                      <a:pt x="328" y="165"/>
                    </a:lnTo>
                    <a:lnTo>
                      <a:pt x="363" y="149"/>
                    </a:lnTo>
                    <a:lnTo>
                      <a:pt x="400" y="133"/>
                    </a:lnTo>
                    <a:lnTo>
                      <a:pt x="435" y="120"/>
                    </a:lnTo>
                    <a:lnTo>
                      <a:pt x="473" y="104"/>
                    </a:lnTo>
                    <a:lnTo>
                      <a:pt x="503" y="92"/>
                    </a:lnTo>
                    <a:lnTo>
                      <a:pt x="532" y="88"/>
                    </a:lnTo>
                    <a:lnTo>
                      <a:pt x="556" y="81"/>
                    </a:lnTo>
                    <a:lnTo>
                      <a:pt x="580" y="75"/>
                    </a:lnTo>
                    <a:lnTo>
                      <a:pt x="612" y="68"/>
                    </a:lnTo>
                    <a:lnTo>
                      <a:pt x="661" y="49"/>
                    </a:lnTo>
                    <a:lnTo>
                      <a:pt x="698" y="46"/>
                    </a:lnTo>
                    <a:lnTo>
                      <a:pt x="733" y="36"/>
                    </a:lnTo>
                    <a:lnTo>
                      <a:pt x="763" y="29"/>
                    </a:lnTo>
                    <a:lnTo>
                      <a:pt x="806" y="20"/>
                    </a:lnTo>
                    <a:lnTo>
                      <a:pt x="835" y="23"/>
                    </a:lnTo>
                    <a:lnTo>
                      <a:pt x="862" y="17"/>
                    </a:lnTo>
                    <a:lnTo>
                      <a:pt x="902" y="13"/>
                    </a:lnTo>
                    <a:lnTo>
                      <a:pt x="927" y="7"/>
                    </a:lnTo>
                    <a:lnTo>
                      <a:pt x="948" y="10"/>
                    </a:lnTo>
                    <a:lnTo>
                      <a:pt x="983" y="4"/>
                    </a:lnTo>
                    <a:lnTo>
                      <a:pt x="1023" y="4"/>
                    </a:lnTo>
                    <a:lnTo>
                      <a:pt x="1058" y="4"/>
                    </a:lnTo>
                    <a:lnTo>
                      <a:pt x="1099" y="0"/>
                    </a:lnTo>
                    <a:lnTo>
                      <a:pt x="1136" y="4"/>
                    </a:lnTo>
                    <a:lnTo>
                      <a:pt x="1176" y="0"/>
                    </a:lnTo>
                    <a:lnTo>
                      <a:pt x="1214" y="0"/>
                    </a:lnTo>
                    <a:lnTo>
                      <a:pt x="1241" y="4"/>
                    </a:lnTo>
                    <a:lnTo>
                      <a:pt x="1273" y="13"/>
                    </a:lnTo>
                    <a:lnTo>
                      <a:pt x="1321" y="17"/>
                    </a:lnTo>
                    <a:lnTo>
                      <a:pt x="1359" y="20"/>
                    </a:lnTo>
                    <a:lnTo>
                      <a:pt x="1405" y="23"/>
                    </a:lnTo>
                    <a:lnTo>
                      <a:pt x="1453" y="26"/>
                    </a:lnTo>
                    <a:lnTo>
                      <a:pt x="1501" y="42"/>
                    </a:lnTo>
                    <a:lnTo>
                      <a:pt x="1544" y="49"/>
                    </a:lnTo>
                    <a:lnTo>
                      <a:pt x="1601" y="59"/>
                    </a:lnTo>
                    <a:lnTo>
                      <a:pt x="1657" y="68"/>
                    </a:lnTo>
                    <a:lnTo>
                      <a:pt x="1708" y="88"/>
                    </a:lnTo>
                    <a:lnTo>
                      <a:pt x="1738" y="94"/>
                    </a:lnTo>
                    <a:lnTo>
                      <a:pt x="1775" y="107"/>
                    </a:lnTo>
                    <a:lnTo>
                      <a:pt x="1816" y="130"/>
                    </a:lnTo>
                    <a:lnTo>
                      <a:pt x="1851" y="142"/>
                    </a:lnTo>
                    <a:lnTo>
                      <a:pt x="1885" y="159"/>
                    </a:lnTo>
                    <a:lnTo>
                      <a:pt x="1920" y="181"/>
                    </a:lnTo>
                    <a:lnTo>
                      <a:pt x="1953" y="207"/>
                    </a:lnTo>
                    <a:lnTo>
                      <a:pt x="1971" y="220"/>
                    </a:lnTo>
                    <a:lnTo>
                      <a:pt x="1971" y="284"/>
                    </a:lnTo>
                    <a:lnTo>
                      <a:pt x="1940" y="259"/>
                    </a:lnTo>
                    <a:lnTo>
                      <a:pt x="1912" y="236"/>
                    </a:lnTo>
                    <a:lnTo>
                      <a:pt x="1870" y="209"/>
                    </a:lnTo>
                    <a:lnTo>
                      <a:pt x="1828" y="189"/>
                    </a:lnTo>
                    <a:lnTo>
                      <a:pt x="1794" y="174"/>
                    </a:lnTo>
                    <a:lnTo>
                      <a:pt x="1760" y="159"/>
                    </a:lnTo>
                    <a:lnTo>
                      <a:pt x="1724" y="146"/>
                    </a:lnTo>
                    <a:lnTo>
                      <a:pt x="1686" y="133"/>
                    </a:lnTo>
                    <a:lnTo>
                      <a:pt x="1646" y="124"/>
                    </a:lnTo>
                    <a:lnTo>
                      <a:pt x="1614" y="117"/>
                    </a:lnTo>
                    <a:lnTo>
                      <a:pt x="1577" y="110"/>
                    </a:lnTo>
                    <a:lnTo>
                      <a:pt x="1546" y="104"/>
                    </a:lnTo>
                    <a:lnTo>
                      <a:pt x="1513" y="97"/>
                    </a:lnTo>
                    <a:lnTo>
                      <a:pt x="1472" y="88"/>
                    </a:lnTo>
                    <a:lnTo>
                      <a:pt x="1432" y="81"/>
                    </a:lnTo>
                    <a:lnTo>
                      <a:pt x="1397" y="77"/>
                    </a:lnTo>
                    <a:lnTo>
                      <a:pt x="1359" y="71"/>
                    </a:lnTo>
                    <a:lnTo>
                      <a:pt x="1324" y="68"/>
                    </a:lnTo>
                    <a:lnTo>
                      <a:pt x="1292" y="59"/>
                    </a:lnTo>
                    <a:lnTo>
                      <a:pt x="1254" y="59"/>
                    </a:lnTo>
                    <a:lnTo>
                      <a:pt x="1206" y="62"/>
                    </a:lnTo>
                    <a:lnTo>
                      <a:pt x="1158" y="55"/>
                    </a:lnTo>
                    <a:lnTo>
                      <a:pt x="1123" y="52"/>
                    </a:lnTo>
                    <a:lnTo>
                      <a:pt x="1074" y="52"/>
                    </a:lnTo>
                    <a:lnTo>
                      <a:pt x="1031" y="55"/>
                    </a:lnTo>
                    <a:lnTo>
                      <a:pt x="991" y="62"/>
                    </a:lnTo>
                    <a:lnTo>
                      <a:pt x="951" y="62"/>
                    </a:lnTo>
                    <a:lnTo>
                      <a:pt x="902" y="71"/>
                    </a:lnTo>
                    <a:lnTo>
                      <a:pt x="849" y="75"/>
                    </a:lnTo>
                    <a:lnTo>
                      <a:pt x="819" y="84"/>
                    </a:lnTo>
                    <a:lnTo>
                      <a:pt x="774" y="97"/>
                    </a:lnTo>
                    <a:lnTo>
                      <a:pt x="728" y="104"/>
                    </a:lnTo>
                    <a:lnTo>
                      <a:pt x="693" y="113"/>
                    </a:lnTo>
                    <a:lnTo>
                      <a:pt x="655" y="117"/>
                    </a:lnTo>
                    <a:lnTo>
                      <a:pt x="618" y="130"/>
                    </a:lnTo>
                    <a:lnTo>
                      <a:pt x="583" y="146"/>
                    </a:lnTo>
                    <a:lnTo>
                      <a:pt x="551" y="155"/>
                    </a:lnTo>
                    <a:lnTo>
                      <a:pt x="518" y="165"/>
                    </a:lnTo>
                    <a:lnTo>
                      <a:pt x="486" y="181"/>
                    </a:lnTo>
                    <a:lnTo>
                      <a:pt x="449" y="197"/>
                    </a:lnTo>
                    <a:lnTo>
                      <a:pt x="419" y="210"/>
                    </a:lnTo>
                    <a:lnTo>
                      <a:pt x="381" y="223"/>
                    </a:lnTo>
                    <a:lnTo>
                      <a:pt x="344" y="243"/>
                    </a:lnTo>
                    <a:lnTo>
                      <a:pt x="312" y="262"/>
                    </a:lnTo>
                    <a:lnTo>
                      <a:pt x="269" y="284"/>
                    </a:lnTo>
                    <a:lnTo>
                      <a:pt x="233" y="301"/>
                    </a:lnTo>
                    <a:lnTo>
                      <a:pt x="200" y="325"/>
                    </a:lnTo>
                    <a:lnTo>
                      <a:pt x="168" y="356"/>
                    </a:lnTo>
                    <a:lnTo>
                      <a:pt x="132" y="386"/>
                    </a:lnTo>
                    <a:lnTo>
                      <a:pt x="103" y="417"/>
                    </a:lnTo>
                    <a:lnTo>
                      <a:pt x="71" y="457"/>
                    </a:lnTo>
                    <a:lnTo>
                      <a:pt x="40" y="496"/>
                    </a:lnTo>
                    <a:lnTo>
                      <a:pt x="0" y="539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2" name="Freeform 48"/>
              <p:cNvSpPr>
                <a:spLocks noChangeAspect="1"/>
              </p:cNvSpPr>
              <p:nvPr/>
            </p:nvSpPr>
            <p:spPr bwMode="auto">
              <a:xfrm>
                <a:off x="1221" y="862"/>
                <a:ext cx="1754" cy="556"/>
              </a:xfrm>
              <a:custGeom>
                <a:avLst/>
                <a:gdLst/>
                <a:ahLst/>
                <a:cxnLst>
                  <a:cxn ang="0">
                    <a:pos x="20" y="461"/>
                  </a:cxn>
                  <a:cxn ang="0">
                    <a:pos x="59" y="427"/>
                  </a:cxn>
                  <a:cxn ang="0">
                    <a:pos x="119" y="337"/>
                  </a:cxn>
                  <a:cxn ang="0">
                    <a:pos x="185" y="271"/>
                  </a:cxn>
                  <a:cxn ang="0">
                    <a:pos x="251" y="238"/>
                  </a:cxn>
                  <a:cxn ang="0">
                    <a:pos x="322" y="204"/>
                  </a:cxn>
                  <a:cxn ang="0">
                    <a:pos x="396" y="163"/>
                  </a:cxn>
                  <a:cxn ang="0">
                    <a:pos x="467" y="133"/>
                  </a:cxn>
                  <a:cxn ang="0">
                    <a:pos x="529" y="109"/>
                  </a:cxn>
                  <a:cxn ang="0">
                    <a:pos x="619" y="73"/>
                  </a:cxn>
                  <a:cxn ang="0">
                    <a:pos x="696" y="58"/>
                  </a:cxn>
                  <a:cxn ang="0">
                    <a:pos x="768" y="43"/>
                  </a:cxn>
                  <a:cxn ang="0">
                    <a:pos x="856" y="20"/>
                  </a:cxn>
                  <a:cxn ang="0">
                    <a:pos x="926" y="12"/>
                  </a:cxn>
                  <a:cxn ang="0">
                    <a:pos x="999" y="3"/>
                  </a:cxn>
                  <a:cxn ang="0">
                    <a:pos x="1088" y="0"/>
                  </a:cxn>
                  <a:cxn ang="0">
                    <a:pos x="1174" y="4"/>
                  </a:cxn>
                  <a:cxn ang="0">
                    <a:pos x="1262" y="2"/>
                  </a:cxn>
                  <a:cxn ang="0">
                    <a:pos x="1359" y="14"/>
                  </a:cxn>
                  <a:cxn ang="0">
                    <a:pos x="1450" y="28"/>
                  </a:cxn>
                  <a:cxn ang="0">
                    <a:pos x="1512" y="43"/>
                  </a:cxn>
                  <a:cxn ang="0">
                    <a:pos x="1576" y="58"/>
                  </a:cxn>
                  <a:cxn ang="0">
                    <a:pos x="1647" y="69"/>
                  </a:cxn>
                  <a:cxn ang="0">
                    <a:pos x="1763" y="102"/>
                  </a:cxn>
                  <a:cxn ang="0">
                    <a:pos x="1849" y="140"/>
                  </a:cxn>
                  <a:cxn ang="0">
                    <a:pos x="1918" y="187"/>
                  </a:cxn>
                  <a:cxn ang="0">
                    <a:pos x="1976" y="462"/>
                  </a:cxn>
                  <a:cxn ang="0">
                    <a:pos x="1850" y="377"/>
                  </a:cxn>
                  <a:cxn ang="0">
                    <a:pos x="1763" y="343"/>
                  </a:cxn>
                  <a:cxn ang="0">
                    <a:pos x="1708" y="324"/>
                  </a:cxn>
                  <a:cxn ang="0">
                    <a:pos x="1652" y="308"/>
                  </a:cxn>
                  <a:cxn ang="0">
                    <a:pos x="1547" y="279"/>
                  </a:cxn>
                  <a:cxn ang="0">
                    <a:pos x="1479" y="267"/>
                  </a:cxn>
                  <a:cxn ang="0">
                    <a:pos x="1409" y="262"/>
                  </a:cxn>
                  <a:cxn ang="0">
                    <a:pos x="1345" y="257"/>
                  </a:cxn>
                  <a:cxn ang="0">
                    <a:pos x="1276" y="250"/>
                  </a:cxn>
                  <a:cxn ang="0">
                    <a:pos x="1201" y="244"/>
                  </a:cxn>
                  <a:cxn ang="0">
                    <a:pos x="1087" y="241"/>
                  </a:cxn>
                  <a:cxn ang="0">
                    <a:pos x="1000" y="244"/>
                  </a:cxn>
                  <a:cxn ang="0">
                    <a:pos x="922" y="256"/>
                  </a:cxn>
                  <a:cxn ang="0">
                    <a:pos x="845" y="267"/>
                  </a:cxn>
                  <a:cxn ang="0">
                    <a:pos x="777" y="281"/>
                  </a:cxn>
                  <a:cxn ang="0">
                    <a:pos x="707" y="298"/>
                  </a:cxn>
                  <a:cxn ang="0">
                    <a:pos x="632" y="322"/>
                  </a:cxn>
                  <a:cxn ang="0">
                    <a:pos x="556" y="349"/>
                  </a:cxn>
                  <a:cxn ang="0">
                    <a:pos x="497" y="366"/>
                  </a:cxn>
                  <a:cxn ang="0">
                    <a:pos x="434" y="398"/>
                  </a:cxn>
                  <a:cxn ang="0">
                    <a:pos x="368" y="428"/>
                  </a:cxn>
                  <a:cxn ang="0">
                    <a:pos x="301" y="465"/>
                  </a:cxn>
                  <a:cxn ang="0">
                    <a:pos x="229" y="518"/>
                  </a:cxn>
                  <a:cxn ang="0">
                    <a:pos x="170" y="563"/>
                  </a:cxn>
                  <a:cxn ang="0">
                    <a:pos x="120" y="607"/>
                  </a:cxn>
                  <a:cxn ang="0">
                    <a:pos x="74" y="661"/>
                  </a:cxn>
                  <a:cxn ang="0">
                    <a:pos x="39" y="710"/>
                  </a:cxn>
                  <a:cxn ang="0">
                    <a:pos x="1" y="741"/>
                  </a:cxn>
                </a:cxnLst>
                <a:rect l="0" t="0" r="r" b="b"/>
                <a:pathLst>
                  <a:path w="1978" h="742">
                    <a:moveTo>
                      <a:pt x="0" y="492"/>
                    </a:moveTo>
                    <a:lnTo>
                      <a:pt x="20" y="461"/>
                    </a:lnTo>
                    <a:lnTo>
                      <a:pt x="42" y="444"/>
                    </a:lnTo>
                    <a:lnTo>
                      <a:pt x="59" y="427"/>
                    </a:lnTo>
                    <a:lnTo>
                      <a:pt x="78" y="379"/>
                    </a:lnTo>
                    <a:lnTo>
                      <a:pt x="119" y="337"/>
                    </a:lnTo>
                    <a:lnTo>
                      <a:pt x="150" y="311"/>
                    </a:lnTo>
                    <a:lnTo>
                      <a:pt x="185" y="271"/>
                    </a:lnTo>
                    <a:lnTo>
                      <a:pt x="218" y="259"/>
                    </a:lnTo>
                    <a:lnTo>
                      <a:pt x="251" y="238"/>
                    </a:lnTo>
                    <a:lnTo>
                      <a:pt x="290" y="220"/>
                    </a:lnTo>
                    <a:lnTo>
                      <a:pt x="322" y="204"/>
                    </a:lnTo>
                    <a:lnTo>
                      <a:pt x="358" y="181"/>
                    </a:lnTo>
                    <a:lnTo>
                      <a:pt x="396" y="163"/>
                    </a:lnTo>
                    <a:lnTo>
                      <a:pt x="430" y="151"/>
                    </a:lnTo>
                    <a:lnTo>
                      <a:pt x="467" y="133"/>
                    </a:lnTo>
                    <a:lnTo>
                      <a:pt x="499" y="121"/>
                    </a:lnTo>
                    <a:lnTo>
                      <a:pt x="529" y="109"/>
                    </a:lnTo>
                    <a:lnTo>
                      <a:pt x="570" y="94"/>
                    </a:lnTo>
                    <a:lnTo>
                      <a:pt x="619" y="73"/>
                    </a:lnTo>
                    <a:lnTo>
                      <a:pt x="663" y="61"/>
                    </a:lnTo>
                    <a:lnTo>
                      <a:pt x="696" y="58"/>
                    </a:lnTo>
                    <a:lnTo>
                      <a:pt x="733" y="47"/>
                    </a:lnTo>
                    <a:lnTo>
                      <a:pt x="768" y="43"/>
                    </a:lnTo>
                    <a:lnTo>
                      <a:pt x="815" y="31"/>
                    </a:lnTo>
                    <a:lnTo>
                      <a:pt x="856" y="20"/>
                    </a:lnTo>
                    <a:lnTo>
                      <a:pt x="891" y="17"/>
                    </a:lnTo>
                    <a:lnTo>
                      <a:pt x="926" y="12"/>
                    </a:lnTo>
                    <a:lnTo>
                      <a:pt x="964" y="7"/>
                    </a:lnTo>
                    <a:lnTo>
                      <a:pt x="999" y="3"/>
                    </a:lnTo>
                    <a:lnTo>
                      <a:pt x="1033" y="3"/>
                    </a:lnTo>
                    <a:lnTo>
                      <a:pt x="1088" y="0"/>
                    </a:lnTo>
                    <a:lnTo>
                      <a:pt x="1136" y="0"/>
                    </a:lnTo>
                    <a:lnTo>
                      <a:pt x="1174" y="4"/>
                    </a:lnTo>
                    <a:lnTo>
                      <a:pt x="1215" y="2"/>
                    </a:lnTo>
                    <a:lnTo>
                      <a:pt x="1262" y="2"/>
                    </a:lnTo>
                    <a:lnTo>
                      <a:pt x="1299" y="1"/>
                    </a:lnTo>
                    <a:lnTo>
                      <a:pt x="1359" y="14"/>
                    </a:lnTo>
                    <a:lnTo>
                      <a:pt x="1411" y="23"/>
                    </a:lnTo>
                    <a:lnTo>
                      <a:pt x="1450" y="28"/>
                    </a:lnTo>
                    <a:lnTo>
                      <a:pt x="1476" y="34"/>
                    </a:lnTo>
                    <a:lnTo>
                      <a:pt x="1512" y="43"/>
                    </a:lnTo>
                    <a:lnTo>
                      <a:pt x="1542" y="51"/>
                    </a:lnTo>
                    <a:lnTo>
                      <a:pt x="1576" y="58"/>
                    </a:lnTo>
                    <a:lnTo>
                      <a:pt x="1614" y="60"/>
                    </a:lnTo>
                    <a:lnTo>
                      <a:pt x="1647" y="69"/>
                    </a:lnTo>
                    <a:lnTo>
                      <a:pt x="1700" y="81"/>
                    </a:lnTo>
                    <a:lnTo>
                      <a:pt x="1763" y="102"/>
                    </a:lnTo>
                    <a:lnTo>
                      <a:pt x="1801" y="117"/>
                    </a:lnTo>
                    <a:lnTo>
                      <a:pt x="1849" y="140"/>
                    </a:lnTo>
                    <a:lnTo>
                      <a:pt x="1892" y="163"/>
                    </a:lnTo>
                    <a:lnTo>
                      <a:pt x="1918" y="187"/>
                    </a:lnTo>
                    <a:lnTo>
                      <a:pt x="1977" y="231"/>
                    </a:lnTo>
                    <a:lnTo>
                      <a:pt x="1976" y="462"/>
                    </a:lnTo>
                    <a:lnTo>
                      <a:pt x="1904" y="402"/>
                    </a:lnTo>
                    <a:lnTo>
                      <a:pt x="1850" y="377"/>
                    </a:lnTo>
                    <a:lnTo>
                      <a:pt x="1810" y="360"/>
                    </a:lnTo>
                    <a:lnTo>
                      <a:pt x="1763" y="343"/>
                    </a:lnTo>
                    <a:lnTo>
                      <a:pt x="1732" y="331"/>
                    </a:lnTo>
                    <a:lnTo>
                      <a:pt x="1708" y="324"/>
                    </a:lnTo>
                    <a:lnTo>
                      <a:pt x="1676" y="316"/>
                    </a:lnTo>
                    <a:lnTo>
                      <a:pt x="1652" y="308"/>
                    </a:lnTo>
                    <a:lnTo>
                      <a:pt x="1593" y="293"/>
                    </a:lnTo>
                    <a:lnTo>
                      <a:pt x="1547" y="279"/>
                    </a:lnTo>
                    <a:lnTo>
                      <a:pt x="1507" y="271"/>
                    </a:lnTo>
                    <a:lnTo>
                      <a:pt x="1479" y="267"/>
                    </a:lnTo>
                    <a:lnTo>
                      <a:pt x="1444" y="263"/>
                    </a:lnTo>
                    <a:lnTo>
                      <a:pt x="1409" y="262"/>
                    </a:lnTo>
                    <a:lnTo>
                      <a:pt x="1374" y="259"/>
                    </a:lnTo>
                    <a:lnTo>
                      <a:pt x="1345" y="257"/>
                    </a:lnTo>
                    <a:lnTo>
                      <a:pt x="1312" y="255"/>
                    </a:lnTo>
                    <a:lnTo>
                      <a:pt x="1276" y="250"/>
                    </a:lnTo>
                    <a:lnTo>
                      <a:pt x="1239" y="249"/>
                    </a:lnTo>
                    <a:lnTo>
                      <a:pt x="1201" y="244"/>
                    </a:lnTo>
                    <a:lnTo>
                      <a:pt x="1126" y="239"/>
                    </a:lnTo>
                    <a:lnTo>
                      <a:pt x="1087" y="241"/>
                    </a:lnTo>
                    <a:lnTo>
                      <a:pt x="1053" y="243"/>
                    </a:lnTo>
                    <a:lnTo>
                      <a:pt x="1000" y="244"/>
                    </a:lnTo>
                    <a:lnTo>
                      <a:pt x="967" y="250"/>
                    </a:lnTo>
                    <a:lnTo>
                      <a:pt x="922" y="256"/>
                    </a:lnTo>
                    <a:lnTo>
                      <a:pt x="886" y="262"/>
                    </a:lnTo>
                    <a:lnTo>
                      <a:pt x="845" y="267"/>
                    </a:lnTo>
                    <a:lnTo>
                      <a:pt x="814" y="274"/>
                    </a:lnTo>
                    <a:lnTo>
                      <a:pt x="777" y="281"/>
                    </a:lnTo>
                    <a:lnTo>
                      <a:pt x="740" y="291"/>
                    </a:lnTo>
                    <a:lnTo>
                      <a:pt x="707" y="298"/>
                    </a:lnTo>
                    <a:lnTo>
                      <a:pt x="674" y="307"/>
                    </a:lnTo>
                    <a:lnTo>
                      <a:pt x="632" y="322"/>
                    </a:lnTo>
                    <a:lnTo>
                      <a:pt x="592" y="333"/>
                    </a:lnTo>
                    <a:lnTo>
                      <a:pt x="556" y="349"/>
                    </a:lnTo>
                    <a:lnTo>
                      <a:pt x="524" y="359"/>
                    </a:lnTo>
                    <a:lnTo>
                      <a:pt x="497" y="366"/>
                    </a:lnTo>
                    <a:lnTo>
                      <a:pt x="465" y="385"/>
                    </a:lnTo>
                    <a:lnTo>
                      <a:pt x="434" y="398"/>
                    </a:lnTo>
                    <a:lnTo>
                      <a:pt x="403" y="411"/>
                    </a:lnTo>
                    <a:lnTo>
                      <a:pt x="368" y="428"/>
                    </a:lnTo>
                    <a:lnTo>
                      <a:pt x="334" y="447"/>
                    </a:lnTo>
                    <a:lnTo>
                      <a:pt x="301" y="465"/>
                    </a:lnTo>
                    <a:lnTo>
                      <a:pt x="266" y="488"/>
                    </a:lnTo>
                    <a:lnTo>
                      <a:pt x="229" y="518"/>
                    </a:lnTo>
                    <a:lnTo>
                      <a:pt x="194" y="553"/>
                    </a:lnTo>
                    <a:lnTo>
                      <a:pt x="170" y="563"/>
                    </a:lnTo>
                    <a:lnTo>
                      <a:pt x="145" y="586"/>
                    </a:lnTo>
                    <a:lnTo>
                      <a:pt x="120" y="607"/>
                    </a:lnTo>
                    <a:lnTo>
                      <a:pt x="102" y="631"/>
                    </a:lnTo>
                    <a:lnTo>
                      <a:pt x="74" y="661"/>
                    </a:lnTo>
                    <a:lnTo>
                      <a:pt x="56" y="687"/>
                    </a:lnTo>
                    <a:lnTo>
                      <a:pt x="39" y="710"/>
                    </a:lnTo>
                    <a:lnTo>
                      <a:pt x="27" y="723"/>
                    </a:lnTo>
                    <a:lnTo>
                      <a:pt x="1" y="741"/>
                    </a:lnTo>
                    <a:lnTo>
                      <a:pt x="0" y="49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3" name="Freeform 49"/>
              <p:cNvSpPr>
                <a:spLocks noChangeAspect="1"/>
              </p:cNvSpPr>
              <p:nvPr/>
            </p:nvSpPr>
            <p:spPr bwMode="auto">
              <a:xfrm>
                <a:off x="2972" y="785"/>
                <a:ext cx="863" cy="264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0" y="351"/>
                  </a:cxn>
                  <a:cxn ang="0">
                    <a:pos x="949" y="36"/>
                  </a:cxn>
                  <a:cxn ang="0">
                    <a:pos x="954" y="39"/>
                  </a:cxn>
                  <a:cxn ang="0">
                    <a:pos x="973" y="26"/>
                  </a:cxn>
                  <a:cxn ang="0">
                    <a:pos x="965" y="0"/>
                  </a:cxn>
                  <a:cxn ang="0">
                    <a:pos x="949" y="0"/>
                  </a:cxn>
                  <a:cxn ang="0">
                    <a:pos x="1" y="284"/>
                  </a:cxn>
                </a:cxnLst>
                <a:rect l="0" t="0" r="r" b="b"/>
                <a:pathLst>
                  <a:path w="974" h="352">
                    <a:moveTo>
                      <a:pt x="1" y="284"/>
                    </a:moveTo>
                    <a:lnTo>
                      <a:pt x="0" y="351"/>
                    </a:lnTo>
                    <a:lnTo>
                      <a:pt x="949" y="36"/>
                    </a:lnTo>
                    <a:lnTo>
                      <a:pt x="954" y="39"/>
                    </a:lnTo>
                    <a:lnTo>
                      <a:pt x="973" y="26"/>
                    </a:lnTo>
                    <a:lnTo>
                      <a:pt x="965" y="0"/>
                    </a:lnTo>
                    <a:lnTo>
                      <a:pt x="949" y="0"/>
                    </a:lnTo>
                    <a:lnTo>
                      <a:pt x="1" y="28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Freeform 50"/>
              <p:cNvSpPr>
                <a:spLocks noChangeAspect="1"/>
              </p:cNvSpPr>
              <p:nvPr/>
            </p:nvSpPr>
            <p:spPr bwMode="auto">
              <a:xfrm>
                <a:off x="2966" y="804"/>
                <a:ext cx="906" cy="413"/>
              </a:xfrm>
              <a:custGeom>
                <a:avLst/>
                <a:gdLst/>
                <a:ahLst/>
                <a:cxnLst>
                  <a:cxn ang="0">
                    <a:pos x="0" y="329"/>
                  </a:cxn>
                  <a:cxn ang="0">
                    <a:pos x="0" y="549"/>
                  </a:cxn>
                  <a:cxn ang="0">
                    <a:pos x="1010" y="213"/>
                  </a:cxn>
                  <a:cxn ang="0">
                    <a:pos x="1020" y="181"/>
                  </a:cxn>
                  <a:cxn ang="0">
                    <a:pos x="999" y="168"/>
                  </a:cxn>
                  <a:cxn ang="0">
                    <a:pos x="983" y="110"/>
                  </a:cxn>
                  <a:cxn ang="0">
                    <a:pos x="977" y="52"/>
                  </a:cxn>
                  <a:cxn ang="0">
                    <a:pos x="988" y="0"/>
                  </a:cxn>
                  <a:cxn ang="0">
                    <a:pos x="0" y="329"/>
                  </a:cxn>
                </a:cxnLst>
                <a:rect l="0" t="0" r="r" b="b"/>
                <a:pathLst>
                  <a:path w="1021" h="550">
                    <a:moveTo>
                      <a:pt x="0" y="329"/>
                    </a:moveTo>
                    <a:lnTo>
                      <a:pt x="0" y="549"/>
                    </a:lnTo>
                    <a:lnTo>
                      <a:pt x="1010" y="213"/>
                    </a:lnTo>
                    <a:lnTo>
                      <a:pt x="1020" y="181"/>
                    </a:lnTo>
                    <a:lnTo>
                      <a:pt x="999" y="168"/>
                    </a:lnTo>
                    <a:lnTo>
                      <a:pt x="983" y="110"/>
                    </a:lnTo>
                    <a:lnTo>
                      <a:pt x="977" y="52"/>
                    </a:lnTo>
                    <a:lnTo>
                      <a:pt x="988" y="0"/>
                    </a:lnTo>
                    <a:lnTo>
                      <a:pt x="0" y="329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Freeform 51"/>
              <p:cNvSpPr>
                <a:spLocks noChangeAspect="1"/>
              </p:cNvSpPr>
              <p:nvPr/>
            </p:nvSpPr>
            <p:spPr bwMode="auto">
              <a:xfrm>
                <a:off x="1238" y="1476"/>
                <a:ext cx="100" cy="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2" y="28"/>
                  </a:cxn>
                  <a:cxn ang="0">
                    <a:pos x="112" y="111"/>
                  </a:cxn>
                  <a:cxn ang="0">
                    <a:pos x="0" y="73"/>
                  </a:cxn>
                  <a:cxn ang="0">
                    <a:pos x="1" y="0"/>
                  </a:cxn>
                </a:cxnLst>
                <a:rect l="0" t="0" r="r" b="b"/>
                <a:pathLst>
                  <a:path w="113" h="112">
                    <a:moveTo>
                      <a:pt x="1" y="0"/>
                    </a:moveTo>
                    <a:lnTo>
                      <a:pt x="112" y="28"/>
                    </a:lnTo>
                    <a:lnTo>
                      <a:pt x="112" y="111"/>
                    </a:lnTo>
                    <a:lnTo>
                      <a:pt x="0" y="7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Freeform 52"/>
              <p:cNvSpPr>
                <a:spLocks noChangeAspect="1"/>
              </p:cNvSpPr>
              <p:nvPr/>
            </p:nvSpPr>
            <p:spPr bwMode="auto">
              <a:xfrm>
                <a:off x="1013" y="1415"/>
                <a:ext cx="98" cy="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25"/>
                  </a:cxn>
                  <a:cxn ang="0">
                    <a:pos x="104" y="105"/>
                  </a:cxn>
                  <a:cxn ang="0">
                    <a:pos x="0" y="74"/>
                  </a:cxn>
                  <a:cxn ang="0">
                    <a:pos x="0" y="0"/>
                  </a:cxn>
                </a:cxnLst>
                <a:rect l="0" t="0" r="r" b="b"/>
                <a:pathLst>
                  <a:path w="110" h="106">
                    <a:moveTo>
                      <a:pt x="0" y="0"/>
                    </a:moveTo>
                    <a:lnTo>
                      <a:pt x="109" y="25"/>
                    </a:lnTo>
                    <a:lnTo>
                      <a:pt x="104" y="105"/>
                    </a:lnTo>
                    <a:lnTo>
                      <a:pt x="0" y="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Freeform 53"/>
              <p:cNvSpPr>
                <a:spLocks noChangeAspect="1"/>
              </p:cNvSpPr>
              <p:nvPr/>
            </p:nvSpPr>
            <p:spPr bwMode="auto">
              <a:xfrm>
                <a:off x="2909" y="1167"/>
                <a:ext cx="58" cy="7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9"/>
                  </a:cxn>
                  <a:cxn ang="0">
                    <a:pos x="65" y="1027"/>
                  </a:cxn>
                  <a:cxn ang="0">
                    <a:pos x="3" y="1004"/>
                  </a:cxn>
                  <a:cxn ang="0">
                    <a:pos x="0" y="0"/>
                  </a:cxn>
                </a:cxnLst>
                <a:rect l="0" t="0" r="r" b="b"/>
                <a:pathLst>
                  <a:path w="66" h="1028">
                    <a:moveTo>
                      <a:pt x="0" y="0"/>
                    </a:moveTo>
                    <a:lnTo>
                      <a:pt x="65" y="39"/>
                    </a:lnTo>
                    <a:lnTo>
                      <a:pt x="65" y="1027"/>
                    </a:lnTo>
                    <a:lnTo>
                      <a:pt x="3" y="100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Freeform 54"/>
              <p:cNvSpPr>
                <a:spLocks noChangeAspect="1"/>
              </p:cNvSpPr>
              <p:nvPr/>
            </p:nvSpPr>
            <p:spPr bwMode="auto">
              <a:xfrm>
                <a:off x="2122" y="1173"/>
                <a:ext cx="158" cy="77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25" y="14"/>
                  </a:cxn>
                  <a:cxn ang="0">
                    <a:pos x="49" y="10"/>
                  </a:cxn>
                  <a:cxn ang="0">
                    <a:pos x="68" y="10"/>
                  </a:cxn>
                  <a:cxn ang="0">
                    <a:pos x="81" y="6"/>
                  </a:cxn>
                  <a:cxn ang="0">
                    <a:pos x="88" y="6"/>
                  </a:cxn>
                  <a:cxn ang="0">
                    <a:pos x="98" y="6"/>
                  </a:cxn>
                  <a:cxn ang="0">
                    <a:pos x="106" y="6"/>
                  </a:cxn>
                  <a:cxn ang="0">
                    <a:pos x="115" y="2"/>
                  </a:cxn>
                  <a:cxn ang="0">
                    <a:pos x="129" y="2"/>
                  </a:cxn>
                  <a:cxn ang="0">
                    <a:pos x="143" y="1"/>
                  </a:cxn>
                  <a:cxn ang="0">
                    <a:pos x="151" y="0"/>
                  </a:cxn>
                  <a:cxn ang="0">
                    <a:pos x="166" y="0"/>
                  </a:cxn>
                  <a:cxn ang="0">
                    <a:pos x="176" y="4"/>
                  </a:cxn>
                  <a:cxn ang="0">
                    <a:pos x="177" y="86"/>
                  </a:cxn>
                  <a:cxn ang="0">
                    <a:pos x="164" y="86"/>
                  </a:cxn>
                  <a:cxn ang="0">
                    <a:pos x="148" y="86"/>
                  </a:cxn>
                  <a:cxn ang="0">
                    <a:pos x="142" y="89"/>
                  </a:cxn>
                  <a:cxn ang="0">
                    <a:pos x="146" y="86"/>
                  </a:cxn>
                  <a:cxn ang="0">
                    <a:pos x="129" y="87"/>
                  </a:cxn>
                  <a:cxn ang="0">
                    <a:pos x="119" y="87"/>
                  </a:cxn>
                  <a:cxn ang="0">
                    <a:pos x="91" y="91"/>
                  </a:cxn>
                  <a:cxn ang="0">
                    <a:pos x="93" y="90"/>
                  </a:cxn>
                  <a:cxn ang="0">
                    <a:pos x="104" y="91"/>
                  </a:cxn>
                  <a:cxn ang="0">
                    <a:pos x="81" y="91"/>
                  </a:cxn>
                  <a:cxn ang="0">
                    <a:pos x="81" y="93"/>
                  </a:cxn>
                  <a:cxn ang="0">
                    <a:pos x="68" y="95"/>
                  </a:cxn>
                  <a:cxn ang="0">
                    <a:pos x="58" y="96"/>
                  </a:cxn>
                  <a:cxn ang="0">
                    <a:pos x="0" y="102"/>
                  </a:cxn>
                  <a:cxn ang="0">
                    <a:pos x="1" y="18"/>
                  </a:cxn>
                </a:cxnLst>
                <a:rect l="0" t="0" r="r" b="b"/>
                <a:pathLst>
                  <a:path w="178" h="103">
                    <a:moveTo>
                      <a:pt x="1" y="18"/>
                    </a:moveTo>
                    <a:lnTo>
                      <a:pt x="25" y="14"/>
                    </a:lnTo>
                    <a:lnTo>
                      <a:pt x="49" y="10"/>
                    </a:lnTo>
                    <a:lnTo>
                      <a:pt x="68" y="10"/>
                    </a:lnTo>
                    <a:lnTo>
                      <a:pt x="81" y="6"/>
                    </a:lnTo>
                    <a:lnTo>
                      <a:pt x="88" y="6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5" y="2"/>
                    </a:lnTo>
                    <a:lnTo>
                      <a:pt x="129" y="2"/>
                    </a:lnTo>
                    <a:lnTo>
                      <a:pt x="143" y="1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76" y="4"/>
                    </a:lnTo>
                    <a:lnTo>
                      <a:pt x="177" y="86"/>
                    </a:lnTo>
                    <a:lnTo>
                      <a:pt x="164" y="86"/>
                    </a:lnTo>
                    <a:lnTo>
                      <a:pt x="148" y="86"/>
                    </a:lnTo>
                    <a:lnTo>
                      <a:pt x="142" y="89"/>
                    </a:lnTo>
                    <a:lnTo>
                      <a:pt x="146" y="86"/>
                    </a:lnTo>
                    <a:lnTo>
                      <a:pt x="129" y="87"/>
                    </a:lnTo>
                    <a:lnTo>
                      <a:pt x="119" y="87"/>
                    </a:lnTo>
                    <a:lnTo>
                      <a:pt x="91" y="91"/>
                    </a:lnTo>
                    <a:lnTo>
                      <a:pt x="93" y="90"/>
                    </a:lnTo>
                    <a:lnTo>
                      <a:pt x="104" y="91"/>
                    </a:lnTo>
                    <a:lnTo>
                      <a:pt x="81" y="91"/>
                    </a:lnTo>
                    <a:lnTo>
                      <a:pt x="81" y="93"/>
                    </a:lnTo>
                    <a:lnTo>
                      <a:pt x="68" y="95"/>
                    </a:lnTo>
                    <a:lnTo>
                      <a:pt x="58" y="96"/>
                    </a:lnTo>
                    <a:lnTo>
                      <a:pt x="0" y="102"/>
                    </a:lnTo>
                    <a:lnTo>
                      <a:pt x="1" y="1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Freeform 55"/>
              <p:cNvSpPr>
                <a:spLocks noChangeAspect="1"/>
              </p:cNvSpPr>
              <p:nvPr/>
            </p:nvSpPr>
            <p:spPr bwMode="auto">
              <a:xfrm>
                <a:off x="2467" y="1175"/>
                <a:ext cx="124" cy="7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7" y="1"/>
                  </a:cxn>
                  <a:cxn ang="0">
                    <a:pos x="40" y="0"/>
                  </a:cxn>
                  <a:cxn ang="0">
                    <a:pos x="55" y="1"/>
                  </a:cxn>
                  <a:cxn ang="0">
                    <a:pos x="64" y="3"/>
                  </a:cxn>
                  <a:cxn ang="0">
                    <a:pos x="77" y="5"/>
                  </a:cxn>
                  <a:cxn ang="0">
                    <a:pos x="89" y="6"/>
                  </a:cxn>
                  <a:cxn ang="0">
                    <a:pos x="105" y="9"/>
                  </a:cxn>
                  <a:cxn ang="0">
                    <a:pos x="118" y="10"/>
                  </a:cxn>
                  <a:cxn ang="0">
                    <a:pos x="129" y="12"/>
                  </a:cxn>
                  <a:cxn ang="0">
                    <a:pos x="139" y="13"/>
                  </a:cxn>
                  <a:cxn ang="0">
                    <a:pos x="136" y="94"/>
                  </a:cxn>
                  <a:cxn ang="0">
                    <a:pos x="112" y="87"/>
                  </a:cxn>
                  <a:cxn ang="0">
                    <a:pos x="103" y="90"/>
                  </a:cxn>
                  <a:cxn ang="0">
                    <a:pos x="78" y="89"/>
                  </a:cxn>
                  <a:cxn ang="0">
                    <a:pos x="58" y="87"/>
                  </a:cxn>
                  <a:cxn ang="0">
                    <a:pos x="39" y="85"/>
                  </a:cxn>
                  <a:cxn ang="0">
                    <a:pos x="21" y="84"/>
                  </a:cxn>
                  <a:cxn ang="0">
                    <a:pos x="16" y="82"/>
                  </a:cxn>
                  <a:cxn ang="0">
                    <a:pos x="0" y="83"/>
                  </a:cxn>
                  <a:cxn ang="0">
                    <a:pos x="12" y="82"/>
                  </a:cxn>
                  <a:cxn ang="0">
                    <a:pos x="13" y="81"/>
                  </a:cxn>
                  <a:cxn ang="0">
                    <a:pos x="0" y="77"/>
                  </a:cxn>
                  <a:cxn ang="0">
                    <a:pos x="0" y="1"/>
                  </a:cxn>
                </a:cxnLst>
                <a:rect l="0" t="0" r="r" b="b"/>
                <a:pathLst>
                  <a:path w="140" h="95">
                    <a:moveTo>
                      <a:pt x="0" y="1"/>
                    </a:moveTo>
                    <a:lnTo>
                      <a:pt x="17" y="1"/>
                    </a:lnTo>
                    <a:lnTo>
                      <a:pt x="40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7" y="5"/>
                    </a:lnTo>
                    <a:lnTo>
                      <a:pt x="89" y="6"/>
                    </a:lnTo>
                    <a:lnTo>
                      <a:pt x="105" y="9"/>
                    </a:lnTo>
                    <a:lnTo>
                      <a:pt x="118" y="10"/>
                    </a:lnTo>
                    <a:lnTo>
                      <a:pt x="129" y="12"/>
                    </a:lnTo>
                    <a:lnTo>
                      <a:pt x="139" y="13"/>
                    </a:lnTo>
                    <a:lnTo>
                      <a:pt x="136" y="94"/>
                    </a:lnTo>
                    <a:lnTo>
                      <a:pt x="112" y="87"/>
                    </a:lnTo>
                    <a:lnTo>
                      <a:pt x="103" y="90"/>
                    </a:lnTo>
                    <a:lnTo>
                      <a:pt x="78" y="89"/>
                    </a:lnTo>
                    <a:lnTo>
                      <a:pt x="58" y="87"/>
                    </a:lnTo>
                    <a:lnTo>
                      <a:pt x="39" y="85"/>
                    </a:lnTo>
                    <a:lnTo>
                      <a:pt x="21" y="84"/>
                    </a:lnTo>
                    <a:lnTo>
                      <a:pt x="16" y="82"/>
                    </a:lnTo>
                    <a:lnTo>
                      <a:pt x="0" y="83"/>
                    </a:lnTo>
                    <a:lnTo>
                      <a:pt x="12" y="82"/>
                    </a:lnTo>
                    <a:lnTo>
                      <a:pt x="13" y="81"/>
                    </a:lnTo>
                    <a:lnTo>
                      <a:pt x="0" y="77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Freeform 56"/>
              <p:cNvSpPr>
                <a:spLocks noChangeAspect="1"/>
              </p:cNvSpPr>
              <p:nvPr/>
            </p:nvSpPr>
            <p:spPr bwMode="auto">
              <a:xfrm>
                <a:off x="2777" y="1217"/>
                <a:ext cx="85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8" y="2"/>
                  </a:cxn>
                  <a:cxn ang="0">
                    <a:pos x="23" y="2"/>
                  </a:cxn>
                  <a:cxn ang="0">
                    <a:pos x="30" y="4"/>
                  </a:cxn>
                  <a:cxn ang="0">
                    <a:pos x="41" y="5"/>
                  </a:cxn>
                  <a:cxn ang="0">
                    <a:pos x="55" y="13"/>
                  </a:cxn>
                  <a:cxn ang="0">
                    <a:pos x="67" y="17"/>
                  </a:cxn>
                  <a:cxn ang="0">
                    <a:pos x="80" y="23"/>
                  </a:cxn>
                  <a:cxn ang="0">
                    <a:pos x="87" y="27"/>
                  </a:cxn>
                  <a:cxn ang="0">
                    <a:pos x="94" y="28"/>
                  </a:cxn>
                  <a:cxn ang="0">
                    <a:pos x="92" y="108"/>
                  </a:cxn>
                  <a:cxn ang="0">
                    <a:pos x="79" y="104"/>
                  </a:cxn>
                  <a:cxn ang="0">
                    <a:pos x="69" y="103"/>
                  </a:cxn>
                  <a:cxn ang="0">
                    <a:pos x="57" y="99"/>
                  </a:cxn>
                  <a:cxn ang="0">
                    <a:pos x="40" y="94"/>
                  </a:cxn>
                  <a:cxn ang="0">
                    <a:pos x="26" y="94"/>
                  </a:cxn>
                  <a:cxn ang="0">
                    <a:pos x="20" y="88"/>
                  </a:cxn>
                  <a:cxn ang="0">
                    <a:pos x="5" y="85"/>
                  </a:cxn>
                  <a:cxn ang="0">
                    <a:pos x="11" y="90"/>
                  </a:cxn>
                  <a:cxn ang="0">
                    <a:pos x="4" y="89"/>
                  </a:cxn>
                  <a:cxn ang="0">
                    <a:pos x="0" y="76"/>
                  </a:cxn>
                  <a:cxn ang="0">
                    <a:pos x="0" y="0"/>
                  </a:cxn>
                </a:cxnLst>
                <a:rect l="0" t="0" r="r" b="b"/>
                <a:pathLst>
                  <a:path w="95" h="109">
                    <a:moveTo>
                      <a:pt x="0" y="0"/>
                    </a:moveTo>
                    <a:lnTo>
                      <a:pt x="8" y="1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30" y="4"/>
                    </a:lnTo>
                    <a:lnTo>
                      <a:pt x="41" y="5"/>
                    </a:lnTo>
                    <a:lnTo>
                      <a:pt x="55" y="13"/>
                    </a:lnTo>
                    <a:lnTo>
                      <a:pt x="67" y="17"/>
                    </a:lnTo>
                    <a:lnTo>
                      <a:pt x="80" y="23"/>
                    </a:lnTo>
                    <a:lnTo>
                      <a:pt x="87" y="27"/>
                    </a:lnTo>
                    <a:lnTo>
                      <a:pt x="94" y="28"/>
                    </a:lnTo>
                    <a:lnTo>
                      <a:pt x="92" y="108"/>
                    </a:lnTo>
                    <a:lnTo>
                      <a:pt x="79" y="104"/>
                    </a:lnTo>
                    <a:lnTo>
                      <a:pt x="69" y="103"/>
                    </a:lnTo>
                    <a:lnTo>
                      <a:pt x="57" y="99"/>
                    </a:lnTo>
                    <a:lnTo>
                      <a:pt x="40" y="94"/>
                    </a:lnTo>
                    <a:lnTo>
                      <a:pt x="26" y="94"/>
                    </a:lnTo>
                    <a:lnTo>
                      <a:pt x="20" y="88"/>
                    </a:lnTo>
                    <a:lnTo>
                      <a:pt x="5" y="85"/>
                    </a:lnTo>
                    <a:lnTo>
                      <a:pt x="11" y="90"/>
                    </a:lnTo>
                    <a:lnTo>
                      <a:pt x="4" y="89"/>
                    </a:ln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Freeform 57"/>
              <p:cNvSpPr>
                <a:spLocks noChangeAspect="1"/>
              </p:cNvSpPr>
              <p:nvPr/>
            </p:nvSpPr>
            <p:spPr bwMode="auto">
              <a:xfrm>
                <a:off x="670" y="1378"/>
                <a:ext cx="668" cy="2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2" y="249"/>
                  </a:cxn>
                  <a:cxn ang="0">
                    <a:pos x="752" y="352"/>
                  </a:cxn>
                  <a:cxn ang="0">
                    <a:pos x="730" y="287"/>
                  </a:cxn>
                  <a:cxn ang="0">
                    <a:pos x="690" y="336"/>
                  </a:cxn>
                  <a:cxn ang="0">
                    <a:pos x="663" y="268"/>
                  </a:cxn>
                  <a:cxn ang="0">
                    <a:pos x="615" y="317"/>
                  </a:cxn>
                  <a:cxn ang="0">
                    <a:pos x="590" y="249"/>
                  </a:cxn>
                  <a:cxn ang="0">
                    <a:pos x="545" y="297"/>
                  </a:cxn>
                  <a:cxn ang="0">
                    <a:pos x="515" y="223"/>
                  </a:cxn>
                  <a:cxn ang="0">
                    <a:pos x="478" y="278"/>
                  </a:cxn>
                  <a:cxn ang="0">
                    <a:pos x="451" y="204"/>
                  </a:cxn>
                  <a:cxn ang="0">
                    <a:pos x="408" y="252"/>
                  </a:cxn>
                  <a:cxn ang="0">
                    <a:pos x="381" y="181"/>
                  </a:cxn>
                  <a:cxn ang="0">
                    <a:pos x="338" y="233"/>
                  </a:cxn>
                  <a:cxn ang="0">
                    <a:pos x="314" y="162"/>
                  </a:cxn>
                  <a:cxn ang="0">
                    <a:pos x="271" y="210"/>
                  </a:cxn>
                  <a:cxn ang="0">
                    <a:pos x="252" y="139"/>
                  </a:cxn>
                  <a:cxn ang="0">
                    <a:pos x="212" y="194"/>
                  </a:cxn>
                  <a:cxn ang="0">
                    <a:pos x="188" y="116"/>
                  </a:cxn>
                  <a:cxn ang="0">
                    <a:pos x="155" y="171"/>
                  </a:cxn>
                  <a:cxn ang="0">
                    <a:pos x="134" y="103"/>
                  </a:cxn>
                  <a:cxn ang="0">
                    <a:pos x="107" y="152"/>
                  </a:cxn>
                  <a:cxn ang="0">
                    <a:pos x="85" y="84"/>
                  </a:cxn>
                  <a:cxn ang="0">
                    <a:pos x="53" y="139"/>
                  </a:cxn>
                  <a:cxn ang="0">
                    <a:pos x="34" y="65"/>
                  </a:cxn>
                  <a:cxn ang="0">
                    <a:pos x="0" y="116"/>
                  </a:cxn>
                  <a:cxn ang="0">
                    <a:pos x="0" y="0"/>
                  </a:cxn>
                </a:cxnLst>
                <a:rect l="0" t="0" r="r" b="b"/>
                <a:pathLst>
                  <a:path w="753" h="353">
                    <a:moveTo>
                      <a:pt x="0" y="0"/>
                    </a:moveTo>
                    <a:lnTo>
                      <a:pt x="752" y="249"/>
                    </a:lnTo>
                    <a:lnTo>
                      <a:pt x="752" y="352"/>
                    </a:lnTo>
                    <a:lnTo>
                      <a:pt x="730" y="287"/>
                    </a:lnTo>
                    <a:lnTo>
                      <a:pt x="690" y="336"/>
                    </a:lnTo>
                    <a:lnTo>
                      <a:pt x="663" y="268"/>
                    </a:lnTo>
                    <a:lnTo>
                      <a:pt x="615" y="317"/>
                    </a:lnTo>
                    <a:lnTo>
                      <a:pt x="590" y="249"/>
                    </a:lnTo>
                    <a:lnTo>
                      <a:pt x="545" y="297"/>
                    </a:lnTo>
                    <a:lnTo>
                      <a:pt x="515" y="223"/>
                    </a:lnTo>
                    <a:lnTo>
                      <a:pt x="478" y="278"/>
                    </a:lnTo>
                    <a:lnTo>
                      <a:pt x="451" y="204"/>
                    </a:lnTo>
                    <a:lnTo>
                      <a:pt x="408" y="252"/>
                    </a:lnTo>
                    <a:lnTo>
                      <a:pt x="381" y="181"/>
                    </a:lnTo>
                    <a:lnTo>
                      <a:pt x="338" y="233"/>
                    </a:lnTo>
                    <a:lnTo>
                      <a:pt x="314" y="162"/>
                    </a:lnTo>
                    <a:lnTo>
                      <a:pt x="271" y="210"/>
                    </a:lnTo>
                    <a:lnTo>
                      <a:pt x="252" y="139"/>
                    </a:lnTo>
                    <a:lnTo>
                      <a:pt x="212" y="194"/>
                    </a:lnTo>
                    <a:lnTo>
                      <a:pt x="188" y="116"/>
                    </a:lnTo>
                    <a:lnTo>
                      <a:pt x="155" y="171"/>
                    </a:lnTo>
                    <a:lnTo>
                      <a:pt x="134" y="103"/>
                    </a:lnTo>
                    <a:lnTo>
                      <a:pt x="107" y="152"/>
                    </a:lnTo>
                    <a:lnTo>
                      <a:pt x="85" y="84"/>
                    </a:lnTo>
                    <a:lnTo>
                      <a:pt x="53" y="139"/>
                    </a:lnTo>
                    <a:lnTo>
                      <a:pt x="34" y="65"/>
                    </a:lnTo>
                    <a:lnTo>
                      <a:pt x="0" y="1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Freeform 58"/>
              <p:cNvSpPr>
                <a:spLocks noChangeAspect="1"/>
              </p:cNvSpPr>
              <p:nvPr/>
            </p:nvSpPr>
            <p:spPr bwMode="auto">
              <a:xfrm>
                <a:off x="1339" y="1232"/>
                <a:ext cx="1570" cy="415"/>
              </a:xfrm>
              <a:custGeom>
                <a:avLst/>
                <a:gdLst/>
                <a:ahLst/>
                <a:cxnLst>
                  <a:cxn ang="0">
                    <a:pos x="624" y="88"/>
                  </a:cxn>
                  <a:cxn ang="0">
                    <a:pos x="683" y="56"/>
                  </a:cxn>
                  <a:cxn ang="0">
                    <a:pos x="712" y="42"/>
                  </a:cxn>
                  <a:cxn ang="0">
                    <a:pos x="730" y="38"/>
                  </a:cxn>
                  <a:cxn ang="0">
                    <a:pos x="752" y="33"/>
                  </a:cxn>
                  <a:cxn ang="0">
                    <a:pos x="763" y="33"/>
                  </a:cxn>
                  <a:cxn ang="0">
                    <a:pos x="810" y="28"/>
                  </a:cxn>
                  <a:cxn ang="0">
                    <a:pos x="865" y="23"/>
                  </a:cxn>
                  <a:cxn ang="0">
                    <a:pos x="919" y="20"/>
                  </a:cxn>
                  <a:cxn ang="0">
                    <a:pos x="970" y="13"/>
                  </a:cxn>
                  <a:cxn ang="0">
                    <a:pos x="1013" y="13"/>
                  </a:cxn>
                  <a:cxn ang="0">
                    <a:pos x="1064" y="7"/>
                  </a:cxn>
                  <a:cxn ang="0">
                    <a:pos x="1120" y="7"/>
                  </a:cxn>
                  <a:cxn ang="0">
                    <a:pos x="1177" y="4"/>
                  </a:cxn>
                  <a:cxn ang="0">
                    <a:pos x="1230" y="0"/>
                  </a:cxn>
                  <a:cxn ang="0">
                    <a:pos x="1289" y="10"/>
                  </a:cxn>
                  <a:cxn ang="0">
                    <a:pos x="1354" y="17"/>
                  </a:cxn>
                  <a:cxn ang="0">
                    <a:pos x="1418" y="23"/>
                  </a:cxn>
                  <a:cxn ang="0">
                    <a:pos x="1472" y="30"/>
                  </a:cxn>
                  <a:cxn ang="0">
                    <a:pos x="1518" y="42"/>
                  </a:cxn>
                  <a:cxn ang="0">
                    <a:pos x="1569" y="49"/>
                  </a:cxn>
                  <a:cxn ang="0">
                    <a:pos x="1620" y="65"/>
                  </a:cxn>
                  <a:cxn ang="0">
                    <a:pos x="1671" y="81"/>
                  </a:cxn>
                  <a:cxn ang="0">
                    <a:pos x="1711" y="94"/>
                  </a:cxn>
                  <a:cxn ang="0">
                    <a:pos x="1754" y="104"/>
                  </a:cxn>
                  <a:cxn ang="0">
                    <a:pos x="1770" y="239"/>
                  </a:cxn>
                  <a:cxn ang="0">
                    <a:pos x="1738" y="217"/>
                  </a:cxn>
                  <a:cxn ang="0">
                    <a:pos x="1698" y="201"/>
                  </a:cxn>
                  <a:cxn ang="0">
                    <a:pos x="1647" y="184"/>
                  </a:cxn>
                  <a:cxn ang="0">
                    <a:pos x="1614" y="178"/>
                  </a:cxn>
                  <a:cxn ang="0">
                    <a:pos x="1577" y="159"/>
                  </a:cxn>
                  <a:cxn ang="0">
                    <a:pos x="1534" y="152"/>
                  </a:cxn>
                  <a:cxn ang="0">
                    <a:pos x="1496" y="139"/>
                  </a:cxn>
                  <a:cxn ang="0">
                    <a:pos x="1453" y="133"/>
                  </a:cxn>
                  <a:cxn ang="0">
                    <a:pos x="1405" y="126"/>
                  </a:cxn>
                  <a:cxn ang="0">
                    <a:pos x="1349" y="107"/>
                  </a:cxn>
                  <a:cxn ang="0">
                    <a:pos x="1297" y="113"/>
                  </a:cxn>
                  <a:cxn ang="0">
                    <a:pos x="1246" y="110"/>
                  </a:cxn>
                  <a:cxn ang="0">
                    <a:pos x="1174" y="104"/>
                  </a:cxn>
                  <a:cxn ang="0">
                    <a:pos x="1088" y="97"/>
                  </a:cxn>
                  <a:cxn ang="0">
                    <a:pos x="999" y="88"/>
                  </a:cxn>
                  <a:cxn ang="0">
                    <a:pos x="921" y="88"/>
                  </a:cxn>
                  <a:cxn ang="0">
                    <a:pos x="817" y="101"/>
                  </a:cxn>
                  <a:cxn ang="0">
                    <a:pos x="704" y="136"/>
                  </a:cxn>
                  <a:cxn ang="0">
                    <a:pos x="578" y="210"/>
                  </a:cxn>
                  <a:cxn ang="0">
                    <a:pos x="433" y="291"/>
                  </a:cxn>
                  <a:cxn ang="0">
                    <a:pos x="309" y="362"/>
                  </a:cxn>
                  <a:cxn ang="0">
                    <a:pos x="175" y="439"/>
                  </a:cxn>
                  <a:cxn ang="0">
                    <a:pos x="0" y="552"/>
                  </a:cxn>
                </a:cxnLst>
                <a:rect l="0" t="0" r="r" b="b"/>
                <a:pathLst>
                  <a:path w="1771" h="553">
                    <a:moveTo>
                      <a:pt x="0" y="433"/>
                    </a:moveTo>
                    <a:lnTo>
                      <a:pt x="624" y="88"/>
                    </a:lnTo>
                    <a:lnTo>
                      <a:pt x="665" y="64"/>
                    </a:lnTo>
                    <a:lnTo>
                      <a:pt x="683" y="56"/>
                    </a:lnTo>
                    <a:lnTo>
                      <a:pt x="699" y="50"/>
                    </a:lnTo>
                    <a:lnTo>
                      <a:pt x="712" y="42"/>
                    </a:lnTo>
                    <a:lnTo>
                      <a:pt x="720" y="40"/>
                    </a:lnTo>
                    <a:lnTo>
                      <a:pt x="730" y="38"/>
                    </a:lnTo>
                    <a:lnTo>
                      <a:pt x="742" y="33"/>
                    </a:lnTo>
                    <a:lnTo>
                      <a:pt x="752" y="33"/>
                    </a:lnTo>
                    <a:lnTo>
                      <a:pt x="739" y="36"/>
                    </a:lnTo>
                    <a:lnTo>
                      <a:pt x="763" y="33"/>
                    </a:lnTo>
                    <a:lnTo>
                      <a:pt x="790" y="30"/>
                    </a:lnTo>
                    <a:lnTo>
                      <a:pt x="810" y="28"/>
                    </a:lnTo>
                    <a:lnTo>
                      <a:pt x="839" y="23"/>
                    </a:lnTo>
                    <a:lnTo>
                      <a:pt x="865" y="23"/>
                    </a:lnTo>
                    <a:lnTo>
                      <a:pt x="896" y="23"/>
                    </a:lnTo>
                    <a:lnTo>
                      <a:pt x="919" y="20"/>
                    </a:lnTo>
                    <a:lnTo>
                      <a:pt x="940" y="17"/>
                    </a:lnTo>
                    <a:lnTo>
                      <a:pt x="970" y="13"/>
                    </a:lnTo>
                    <a:lnTo>
                      <a:pt x="989" y="10"/>
                    </a:lnTo>
                    <a:lnTo>
                      <a:pt x="1013" y="13"/>
                    </a:lnTo>
                    <a:lnTo>
                      <a:pt x="1034" y="10"/>
                    </a:lnTo>
                    <a:lnTo>
                      <a:pt x="1064" y="7"/>
                    </a:lnTo>
                    <a:lnTo>
                      <a:pt x="1096" y="4"/>
                    </a:lnTo>
                    <a:lnTo>
                      <a:pt x="1120" y="7"/>
                    </a:lnTo>
                    <a:lnTo>
                      <a:pt x="1144" y="4"/>
                    </a:lnTo>
                    <a:lnTo>
                      <a:pt x="1177" y="4"/>
                    </a:lnTo>
                    <a:lnTo>
                      <a:pt x="1198" y="0"/>
                    </a:lnTo>
                    <a:lnTo>
                      <a:pt x="1230" y="0"/>
                    </a:lnTo>
                    <a:lnTo>
                      <a:pt x="1252" y="4"/>
                    </a:lnTo>
                    <a:lnTo>
                      <a:pt x="1289" y="10"/>
                    </a:lnTo>
                    <a:lnTo>
                      <a:pt x="1322" y="17"/>
                    </a:lnTo>
                    <a:lnTo>
                      <a:pt x="1354" y="17"/>
                    </a:lnTo>
                    <a:lnTo>
                      <a:pt x="1386" y="20"/>
                    </a:lnTo>
                    <a:lnTo>
                      <a:pt x="1418" y="23"/>
                    </a:lnTo>
                    <a:lnTo>
                      <a:pt x="1445" y="26"/>
                    </a:lnTo>
                    <a:lnTo>
                      <a:pt x="1472" y="30"/>
                    </a:lnTo>
                    <a:lnTo>
                      <a:pt x="1496" y="36"/>
                    </a:lnTo>
                    <a:lnTo>
                      <a:pt x="1518" y="42"/>
                    </a:lnTo>
                    <a:lnTo>
                      <a:pt x="1547" y="46"/>
                    </a:lnTo>
                    <a:lnTo>
                      <a:pt x="1569" y="49"/>
                    </a:lnTo>
                    <a:lnTo>
                      <a:pt x="1601" y="55"/>
                    </a:lnTo>
                    <a:lnTo>
                      <a:pt x="1620" y="65"/>
                    </a:lnTo>
                    <a:lnTo>
                      <a:pt x="1649" y="75"/>
                    </a:lnTo>
                    <a:lnTo>
                      <a:pt x="1671" y="81"/>
                    </a:lnTo>
                    <a:lnTo>
                      <a:pt x="1698" y="84"/>
                    </a:lnTo>
                    <a:lnTo>
                      <a:pt x="1711" y="94"/>
                    </a:lnTo>
                    <a:lnTo>
                      <a:pt x="1735" y="101"/>
                    </a:lnTo>
                    <a:lnTo>
                      <a:pt x="1754" y="104"/>
                    </a:lnTo>
                    <a:lnTo>
                      <a:pt x="1770" y="120"/>
                    </a:lnTo>
                    <a:lnTo>
                      <a:pt x="1770" y="239"/>
                    </a:lnTo>
                    <a:lnTo>
                      <a:pt x="1754" y="159"/>
                    </a:lnTo>
                    <a:lnTo>
                      <a:pt x="1738" y="217"/>
                    </a:lnTo>
                    <a:lnTo>
                      <a:pt x="1727" y="159"/>
                    </a:lnTo>
                    <a:lnTo>
                      <a:pt x="1698" y="201"/>
                    </a:lnTo>
                    <a:lnTo>
                      <a:pt x="1679" y="146"/>
                    </a:lnTo>
                    <a:lnTo>
                      <a:pt x="1647" y="184"/>
                    </a:lnTo>
                    <a:lnTo>
                      <a:pt x="1639" y="126"/>
                    </a:lnTo>
                    <a:lnTo>
                      <a:pt x="1614" y="178"/>
                    </a:lnTo>
                    <a:lnTo>
                      <a:pt x="1601" y="113"/>
                    </a:lnTo>
                    <a:lnTo>
                      <a:pt x="1577" y="159"/>
                    </a:lnTo>
                    <a:lnTo>
                      <a:pt x="1563" y="97"/>
                    </a:lnTo>
                    <a:lnTo>
                      <a:pt x="1534" y="152"/>
                    </a:lnTo>
                    <a:lnTo>
                      <a:pt x="1523" y="94"/>
                    </a:lnTo>
                    <a:lnTo>
                      <a:pt x="1496" y="139"/>
                    </a:lnTo>
                    <a:lnTo>
                      <a:pt x="1477" y="81"/>
                    </a:lnTo>
                    <a:lnTo>
                      <a:pt x="1453" y="133"/>
                    </a:lnTo>
                    <a:lnTo>
                      <a:pt x="1429" y="75"/>
                    </a:lnTo>
                    <a:lnTo>
                      <a:pt x="1405" y="126"/>
                    </a:lnTo>
                    <a:lnTo>
                      <a:pt x="1375" y="65"/>
                    </a:lnTo>
                    <a:lnTo>
                      <a:pt x="1349" y="107"/>
                    </a:lnTo>
                    <a:lnTo>
                      <a:pt x="1330" y="62"/>
                    </a:lnTo>
                    <a:lnTo>
                      <a:pt x="1297" y="113"/>
                    </a:lnTo>
                    <a:lnTo>
                      <a:pt x="1271" y="59"/>
                    </a:lnTo>
                    <a:lnTo>
                      <a:pt x="1246" y="110"/>
                    </a:lnTo>
                    <a:lnTo>
                      <a:pt x="1212" y="52"/>
                    </a:lnTo>
                    <a:lnTo>
                      <a:pt x="1174" y="104"/>
                    </a:lnTo>
                    <a:lnTo>
                      <a:pt x="1131" y="52"/>
                    </a:lnTo>
                    <a:lnTo>
                      <a:pt x="1088" y="97"/>
                    </a:lnTo>
                    <a:lnTo>
                      <a:pt x="1045" y="49"/>
                    </a:lnTo>
                    <a:lnTo>
                      <a:pt x="999" y="88"/>
                    </a:lnTo>
                    <a:lnTo>
                      <a:pt x="964" y="52"/>
                    </a:lnTo>
                    <a:lnTo>
                      <a:pt x="921" y="88"/>
                    </a:lnTo>
                    <a:lnTo>
                      <a:pt x="881" y="59"/>
                    </a:lnTo>
                    <a:lnTo>
                      <a:pt x="817" y="101"/>
                    </a:lnTo>
                    <a:lnTo>
                      <a:pt x="750" y="68"/>
                    </a:lnTo>
                    <a:lnTo>
                      <a:pt x="704" y="136"/>
                    </a:lnTo>
                    <a:lnTo>
                      <a:pt x="637" y="123"/>
                    </a:lnTo>
                    <a:lnTo>
                      <a:pt x="578" y="210"/>
                    </a:lnTo>
                    <a:lnTo>
                      <a:pt x="500" y="204"/>
                    </a:lnTo>
                    <a:lnTo>
                      <a:pt x="433" y="291"/>
                    </a:lnTo>
                    <a:lnTo>
                      <a:pt x="371" y="268"/>
                    </a:lnTo>
                    <a:lnTo>
                      <a:pt x="309" y="362"/>
                    </a:lnTo>
                    <a:lnTo>
                      <a:pt x="237" y="346"/>
                    </a:lnTo>
                    <a:lnTo>
                      <a:pt x="175" y="439"/>
                    </a:lnTo>
                    <a:lnTo>
                      <a:pt x="102" y="427"/>
                    </a:lnTo>
                    <a:lnTo>
                      <a:pt x="0" y="552"/>
                    </a:lnTo>
                    <a:lnTo>
                      <a:pt x="0" y="433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Line 59"/>
              <p:cNvSpPr>
                <a:spLocks noChangeAspect="1" noChangeShapeType="1"/>
              </p:cNvSpPr>
              <p:nvPr/>
            </p:nvSpPr>
            <p:spPr bwMode="auto">
              <a:xfrm>
                <a:off x="844" y="1719"/>
                <a:ext cx="520" cy="1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Line 6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67" y="1709"/>
                <a:ext cx="383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5" name="Line 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2" y="1682"/>
                <a:ext cx="37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6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42" y="1655"/>
                <a:ext cx="407" cy="1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7" name="Line 6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91" y="1636"/>
                <a:ext cx="386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8" name="Line 6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45" y="1612"/>
                <a:ext cx="374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9" name="Line 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10" y="1575"/>
                <a:ext cx="442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0" name="Line 6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0" y="1553"/>
                <a:ext cx="438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1" name="Line 6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37" y="1587"/>
                <a:ext cx="47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2" name="Line 6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7" y="1522"/>
                <a:ext cx="535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3" name="Line 6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4" y="1505"/>
                <a:ext cx="576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4" name="Line 7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2" y="1552"/>
                <a:ext cx="109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5" name="Line 7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4" y="1523"/>
                <a:ext cx="13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6" name="Line 7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67" y="1464"/>
                <a:ext cx="268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7" name="Line 7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54" y="1406"/>
                <a:ext cx="333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8" name="Line 7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95" y="1312"/>
                <a:ext cx="64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9" name="Line 7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83" y="1501"/>
                <a:ext cx="577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0" name="Line 76"/>
              <p:cNvSpPr>
                <a:spLocks noChangeAspect="1" noChangeShapeType="1"/>
              </p:cNvSpPr>
              <p:nvPr/>
            </p:nvSpPr>
            <p:spPr bwMode="auto">
              <a:xfrm>
                <a:off x="1658" y="1451"/>
                <a:ext cx="1259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1" name="Line 77"/>
              <p:cNvSpPr>
                <a:spLocks noChangeAspect="1" noChangeShapeType="1"/>
              </p:cNvSpPr>
              <p:nvPr/>
            </p:nvSpPr>
            <p:spPr bwMode="auto">
              <a:xfrm>
                <a:off x="1984" y="1322"/>
                <a:ext cx="936" cy="1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2" name="Group 78"/>
              <p:cNvGrpSpPr>
                <a:grpSpLocks noChangeAspect="1"/>
              </p:cNvGrpSpPr>
              <p:nvPr/>
            </p:nvGrpSpPr>
            <p:grpSpPr bwMode="auto">
              <a:xfrm>
                <a:off x="2549" y="1373"/>
                <a:ext cx="203" cy="279"/>
                <a:chOff x="2564" y="1882"/>
                <a:chExt cx="228" cy="371"/>
              </a:xfrm>
            </p:grpSpPr>
            <p:sp>
              <p:nvSpPr>
                <p:cNvPr id="152" name="Freeform 79"/>
                <p:cNvSpPr>
                  <a:spLocks noChangeAspect="1"/>
                </p:cNvSpPr>
                <p:nvPr/>
              </p:nvSpPr>
              <p:spPr bwMode="auto">
                <a:xfrm>
                  <a:off x="2564" y="2179"/>
                  <a:ext cx="188" cy="74"/>
                </a:xfrm>
                <a:custGeom>
                  <a:avLst/>
                  <a:gdLst/>
                  <a:ahLst/>
                  <a:cxnLst>
                    <a:cxn ang="0">
                      <a:pos x="14" y="26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5" y="6"/>
                    </a:cxn>
                    <a:cxn ang="0">
                      <a:pos x="14" y="2"/>
                    </a:cxn>
                    <a:cxn ang="0">
                      <a:pos x="27" y="0"/>
                    </a:cxn>
                    <a:cxn ang="0">
                      <a:pos x="40" y="0"/>
                    </a:cxn>
                    <a:cxn ang="0">
                      <a:pos x="52" y="2"/>
                    </a:cxn>
                    <a:cxn ang="0">
                      <a:pos x="153" y="37"/>
                    </a:cxn>
                    <a:cxn ang="0">
                      <a:pos x="163" y="43"/>
                    </a:cxn>
                    <a:cxn ang="0">
                      <a:pos x="173" y="47"/>
                    </a:cxn>
                    <a:cxn ang="0">
                      <a:pos x="180" y="52"/>
                    </a:cxn>
                    <a:cxn ang="0">
                      <a:pos x="184" y="57"/>
                    </a:cxn>
                    <a:cxn ang="0">
                      <a:pos x="187" y="62"/>
                    </a:cxn>
                    <a:cxn ang="0">
                      <a:pos x="184" y="65"/>
                    </a:cxn>
                    <a:cxn ang="0">
                      <a:pos x="178" y="70"/>
                    </a:cxn>
                    <a:cxn ang="0">
                      <a:pos x="169" y="71"/>
                    </a:cxn>
                    <a:cxn ang="0">
                      <a:pos x="156" y="73"/>
                    </a:cxn>
                    <a:cxn ang="0">
                      <a:pos x="144" y="73"/>
                    </a:cxn>
                    <a:cxn ang="0">
                      <a:pos x="130" y="69"/>
                    </a:cxn>
                    <a:cxn ang="0">
                      <a:pos x="14" y="26"/>
                    </a:cxn>
                  </a:cxnLst>
                  <a:rect l="0" t="0" r="r" b="b"/>
                  <a:pathLst>
                    <a:path w="188" h="74">
                      <a:moveTo>
                        <a:pt x="14" y="26"/>
                      </a:move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5" y="6"/>
                      </a:lnTo>
                      <a:lnTo>
                        <a:pt x="14" y="2"/>
                      </a:lnTo>
                      <a:lnTo>
                        <a:pt x="27" y="0"/>
                      </a:lnTo>
                      <a:lnTo>
                        <a:pt x="40" y="0"/>
                      </a:lnTo>
                      <a:lnTo>
                        <a:pt x="52" y="2"/>
                      </a:lnTo>
                      <a:lnTo>
                        <a:pt x="153" y="37"/>
                      </a:lnTo>
                      <a:lnTo>
                        <a:pt x="163" y="43"/>
                      </a:lnTo>
                      <a:lnTo>
                        <a:pt x="173" y="47"/>
                      </a:lnTo>
                      <a:lnTo>
                        <a:pt x="180" y="52"/>
                      </a:lnTo>
                      <a:lnTo>
                        <a:pt x="184" y="57"/>
                      </a:lnTo>
                      <a:lnTo>
                        <a:pt x="187" y="62"/>
                      </a:lnTo>
                      <a:lnTo>
                        <a:pt x="184" y="65"/>
                      </a:lnTo>
                      <a:lnTo>
                        <a:pt x="178" y="70"/>
                      </a:lnTo>
                      <a:lnTo>
                        <a:pt x="169" y="71"/>
                      </a:lnTo>
                      <a:lnTo>
                        <a:pt x="156" y="73"/>
                      </a:lnTo>
                      <a:lnTo>
                        <a:pt x="144" y="73"/>
                      </a:lnTo>
                      <a:lnTo>
                        <a:pt x="130" y="69"/>
                      </a:lnTo>
                      <a:lnTo>
                        <a:pt x="14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3" name="Freeform 80"/>
                <p:cNvSpPr>
                  <a:spLocks noChangeAspect="1"/>
                </p:cNvSpPr>
                <p:nvPr/>
              </p:nvSpPr>
              <p:spPr bwMode="auto">
                <a:xfrm>
                  <a:off x="2595" y="2114"/>
                  <a:ext cx="111" cy="85"/>
                </a:xfrm>
                <a:custGeom>
                  <a:avLst/>
                  <a:gdLst/>
                  <a:ahLst/>
                  <a:cxnLst>
                    <a:cxn ang="0">
                      <a:pos x="38" y="4"/>
                    </a:cxn>
                    <a:cxn ang="0">
                      <a:pos x="27" y="0"/>
                    </a:cxn>
                    <a:cxn ang="0">
                      <a:pos x="15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4"/>
                    </a:cxn>
                    <a:cxn ang="0">
                      <a:pos x="4" y="22"/>
                    </a:cxn>
                    <a:cxn ang="0">
                      <a:pos x="12" y="28"/>
                    </a:cxn>
                    <a:cxn ang="0">
                      <a:pos x="62" y="72"/>
                    </a:cxn>
                    <a:cxn ang="0">
                      <a:pos x="72" y="79"/>
                    </a:cxn>
                    <a:cxn ang="0">
                      <a:pos x="79" y="82"/>
                    </a:cxn>
                    <a:cxn ang="0">
                      <a:pos x="89" y="84"/>
                    </a:cxn>
                    <a:cxn ang="0">
                      <a:pos x="99" y="83"/>
                    </a:cxn>
                    <a:cxn ang="0">
                      <a:pos x="107" y="80"/>
                    </a:cxn>
                    <a:cxn ang="0">
                      <a:pos x="110" y="74"/>
                    </a:cxn>
                    <a:cxn ang="0">
                      <a:pos x="106" y="64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111" h="85">
                      <a:moveTo>
                        <a:pt x="38" y="4"/>
                      </a:moveTo>
                      <a:lnTo>
                        <a:pt x="27" y="0"/>
                      </a:lnTo>
                      <a:lnTo>
                        <a:pt x="15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12" y="28"/>
                      </a:lnTo>
                      <a:lnTo>
                        <a:pt x="62" y="72"/>
                      </a:lnTo>
                      <a:lnTo>
                        <a:pt x="72" y="79"/>
                      </a:lnTo>
                      <a:lnTo>
                        <a:pt x="79" y="82"/>
                      </a:lnTo>
                      <a:lnTo>
                        <a:pt x="89" y="84"/>
                      </a:lnTo>
                      <a:lnTo>
                        <a:pt x="99" y="83"/>
                      </a:lnTo>
                      <a:lnTo>
                        <a:pt x="107" y="80"/>
                      </a:lnTo>
                      <a:lnTo>
                        <a:pt x="110" y="74"/>
                      </a:lnTo>
                      <a:lnTo>
                        <a:pt x="106" y="64"/>
                      </a:lnTo>
                      <a:lnTo>
                        <a:pt x="3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4" name="Freeform 81"/>
                <p:cNvSpPr>
                  <a:spLocks noChangeAspect="1"/>
                </p:cNvSpPr>
                <p:nvPr/>
              </p:nvSpPr>
              <p:spPr bwMode="auto">
                <a:xfrm>
                  <a:off x="2626" y="2055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41" y="9"/>
                    </a:cxn>
                    <a:cxn ang="0">
                      <a:pos x="33" y="2"/>
                    </a:cxn>
                    <a:cxn ang="0">
                      <a:pos x="19" y="0"/>
                    </a:cxn>
                    <a:cxn ang="0">
                      <a:pos x="9" y="1"/>
                    </a:cxn>
                    <a:cxn ang="0">
                      <a:pos x="4" y="5"/>
                    </a:cxn>
                    <a:cxn ang="0">
                      <a:pos x="0" y="10"/>
                    </a:cxn>
                    <a:cxn ang="0">
                      <a:pos x="0" y="17"/>
                    </a:cxn>
                    <a:cxn ang="0">
                      <a:pos x="2" y="23"/>
                    </a:cxn>
                    <a:cxn ang="0">
                      <a:pos x="6" y="29"/>
                    </a:cxn>
                    <a:cxn ang="0">
                      <a:pos x="23" y="57"/>
                    </a:cxn>
                    <a:cxn ang="0">
                      <a:pos x="30" y="63"/>
                    </a:cxn>
                    <a:cxn ang="0">
                      <a:pos x="42" y="65"/>
                    </a:cxn>
                    <a:cxn ang="0">
                      <a:pos x="53" y="63"/>
                    </a:cxn>
                    <a:cxn ang="0">
                      <a:pos x="62" y="61"/>
                    </a:cxn>
                    <a:cxn ang="0">
                      <a:pos x="67" y="56"/>
                    </a:cxn>
                    <a:cxn ang="0">
                      <a:pos x="63" y="44"/>
                    </a:cxn>
                    <a:cxn ang="0">
                      <a:pos x="41" y="9"/>
                    </a:cxn>
                  </a:cxnLst>
                  <a:rect l="0" t="0" r="r" b="b"/>
                  <a:pathLst>
                    <a:path w="68" h="66">
                      <a:moveTo>
                        <a:pt x="41" y="9"/>
                      </a:moveTo>
                      <a:lnTo>
                        <a:pt x="33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6" y="29"/>
                      </a:lnTo>
                      <a:lnTo>
                        <a:pt x="23" y="57"/>
                      </a:lnTo>
                      <a:lnTo>
                        <a:pt x="30" y="63"/>
                      </a:lnTo>
                      <a:lnTo>
                        <a:pt x="42" y="65"/>
                      </a:lnTo>
                      <a:lnTo>
                        <a:pt x="53" y="63"/>
                      </a:lnTo>
                      <a:lnTo>
                        <a:pt x="62" y="61"/>
                      </a:lnTo>
                      <a:lnTo>
                        <a:pt x="67" y="56"/>
                      </a:lnTo>
                      <a:lnTo>
                        <a:pt x="63" y="44"/>
                      </a:lnTo>
                      <a:lnTo>
                        <a:pt x="41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38" y="2006"/>
                  <a:ext cx="53" cy="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6" name="Freeform 83"/>
                <p:cNvSpPr>
                  <a:spLocks noChangeAspect="1"/>
                </p:cNvSpPr>
                <p:nvPr/>
              </p:nvSpPr>
              <p:spPr bwMode="auto">
                <a:xfrm>
                  <a:off x="2634" y="1936"/>
                  <a:ext cx="95" cy="55"/>
                </a:xfrm>
                <a:custGeom>
                  <a:avLst/>
                  <a:gdLst/>
                  <a:ahLst/>
                  <a:cxnLst>
                    <a:cxn ang="0">
                      <a:pos x="51" y="3"/>
                    </a:cxn>
                    <a:cxn ang="0">
                      <a:pos x="62" y="0"/>
                    </a:cxn>
                    <a:cxn ang="0">
                      <a:pos x="73" y="0"/>
                    </a:cxn>
                    <a:cxn ang="0">
                      <a:pos x="84" y="1"/>
                    </a:cxn>
                    <a:cxn ang="0">
                      <a:pos x="92" y="6"/>
                    </a:cxn>
                    <a:cxn ang="0">
                      <a:pos x="94" y="12"/>
                    </a:cxn>
                    <a:cxn ang="0">
                      <a:pos x="92" y="19"/>
                    </a:cxn>
                    <a:cxn ang="0">
                      <a:pos x="84" y="24"/>
                    </a:cxn>
                    <a:cxn ang="0">
                      <a:pos x="40" y="52"/>
                    </a:cxn>
                    <a:cxn ang="0">
                      <a:pos x="29" y="54"/>
                    </a:cxn>
                    <a:cxn ang="0">
                      <a:pos x="18" y="54"/>
                    </a:cxn>
                    <a:cxn ang="0">
                      <a:pos x="10" y="52"/>
                    </a:cxn>
                    <a:cxn ang="0">
                      <a:pos x="4" y="49"/>
                    </a:cxn>
                    <a:cxn ang="0">
                      <a:pos x="0" y="43"/>
                    </a:cxn>
                    <a:cxn ang="0">
                      <a:pos x="3" y="36"/>
                    </a:cxn>
                    <a:cxn ang="0">
                      <a:pos x="6" y="32"/>
                    </a:cxn>
                    <a:cxn ang="0">
                      <a:pos x="51" y="3"/>
                    </a:cxn>
                  </a:cxnLst>
                  <a:rect l="0" t="0" r="r" b="b"/>
                  <a:pathLst>
                    <a:path w="95" h="55">
                      <a:moveTo>
                        <a:pt x="51" y="3"/>
                      </a:move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1"/>
                      </a:lnTo>
                      <a:lnTo>
                        <a:pt x="92" y="6"/>
                      </a:lnTo>
                      <a:lnTo>
                        <a:pt x="94" y="12"/>
                      </a:lnTo>
                      <a:lnTo>
                        <a:pt x="92" y="19"/>
                      </a:lnTo>
                      <a:lnTo>
                        <a:pt x="84" y="24"/>
                      </a:lnTo>
                      <a:lnTo>
                        <a:pt x="40" y="52"/>
                      </a:lnTo>
                      <a:lnTo>
                        <a:pt x="29" y="54"/>
                      </a:lnTo>
                      <a:lnTo>
                        <a:pt x="18" y="54"/>
                      </a:lnTo>
                      <a:lnTo>
                        <a:pt x="10" y="52"/>
                      </a:lnTo>
                      <a:lnTo>
                        <a:pt x="4" y="49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6" y="32"/>
                      </a:lnTo>
                      <a:lnTo>
                        <a:pt x="51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7" name="Freeform 84"/>
                <p:cNvSpPr>
                  <a:spLocks noChangeAspect="1"/>
                </p:cNvSpPr>
                <p:nvPr/>
              </p:nvSpPr>
              <p:spPr bwMode="auto">
                <a:xfrm>
                  <a:off x="2648" y="1882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06" y="1"/>
                    </a:cxn>
                    <a:cxn ang="0">
                      <a:pos x="121" y="0"/>
                    </a:cxn>
                    <a:cxn ang="0">
                      <a:pos x="128" y="1"/>
                    </a:cxn>
                    <a:cxn ang="0">
                      <a:pos x="137" y="2"/>
                    </a:cxn>
                    <a:cxn ang="0">
                      <a:pos x="143" y="7"/>
                    </a:cxn>
                    <a:cxn ang="0">
                      <a:pos x="139" y="15"/>
                    </a:cxn>
                    <a:cxn ang="0">
                      <a:pos x="124" y="21"/>
                    </a:cxn>
                    <a:cxn ang="0">
                      <a:pos x="36" y="48"/>
                    </a:cxn>
                    <a:cxn ang="0">
                      <a:pos x="27" y="50"/>
                    </a:cxn>
                    <a:cxn ang="0">
                      <a:pos x="15" y="51"/>
                    </a:cxn>
                    <a:cxn ang="0">
                      <a:pos x="7" y="49"/>
                    </a:cxn>
                    <a:cxn ang="0">
                      <a:pos x="0" y="46"/>
                    </a:cxn>
                    <a:cxn ang="0">
                      <a:pos x="1" y="40"/>
                    </a:cxn>
                    <a:cxn ang="0">
                      <a:pos x="4" y="34"/>
                    </a:cxn>
                    <a:cxn ang="0">
                      <a:pos x="12" y="29"/>
                    </a:cxn>
                    <a:cxn ang="0">
                      <a:pos x="24" y="24"/>
                    </a:cxn>
                    <a:cxn ang="0">
                      <a:pos x="37" y="20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144" h="52">
                      <a:moveTo>
                        <a:pt x="106" y="1"/>
                      </a:moveTo>
                      <a:lnTo>
                        <a:pt x="121" y="0"/>
                      </a:lnTo>
                      <a:lnTo>
                        <a:pt x="128" y="1"/>
                      </a:lnTo>
                      <a:lnTo>
                        <a:pt x="137" y="2"/>
                      </a:lnTo>
                      <a:lnTo>
                        <a:pt x="143" y="7"/>
                      </a:lnTo>
                      <a:lnTo>
                        <a:pt x="139" y="15"/>
                      </a:lnTo>
                      <a:lnTo>
                        <a:pt x="124" y="21"/>
                      </a:lnTo>
                      <a:lnTo>
                        <a:pt x="36" y="48"/>
                      </a:lnTo>
                      <a:lnTo>
                        <a:pt x="27" y="50"/>
                      </a:lnTo>
                      <a:lnTo>
                        <a:pt x="15" y="51"/>
                      </a:lnTo>
                      <a:lnTo>
                        <a:pt x="7" y="49"/>
                      </a:lnTo>
                      <a:lnTo>
                        <a:pt x="0" y="46"/>
                      </a:lnTo>
                      <a:lnTo>
                        <a:pt x="1" y="40"/>
                      </a:lnTo>
                      <a:lnTo>
                        <a:pt x="4" y="34"/>
                      </a:lnTo>
                      <a:lnTo>
                        <a:pt x="12" y="29"/>
                      </a:lnTo>
                      <a:lnTo>
                        <a:pt x="24" y="24"/>
                      </a:lnTo>
                      <a:lnTo>
                        <a:pt x="37" y="20"/>
                      </a:lnTo>
                      <a:lnTo>
                        <a:pt x="10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3" name="Line 85"/>
              <p:cNvSpPr>
                <a:spLocks noChangeAspect="1" noChangeShapeType="1"/>
              </p:cNvSpPr>
              <p:nvPr/>
            </p:nvSpPr>
            <p:spPr bwMode="auto">
              <a:xfrm>
                <a:off x="1884" y="1356"/>
                <a:ext cx="1031" cy="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4" name="Line 86"/>
              <p:cNvSpPr>
                <a:spLocks noChangeAspect="1" noChangeShapeType="1"/>
              </p:cNvSpPr>
              <p:nvPr/>
            </p:nvSpPr>
            <p:spPr bwMode="auto">
              <a:xfrm>
                <a:off x="1648" y="1467"/>
                <a:ext cx="1267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5" name="Group 87"/>
              <p:cNvGrpSpPr>
                <a:grpSpLocks noChangeAspect="1"/>
              </p:cNvGrpSpPr>
              <p:nvPr/>
            </p:nvGrpSpPr>
            <p:grpSpPr bwMode="auto">
              <a:xfrm>
                <a:off x="2103" y="1303"/>
                <a:ext cx="189" cy="315"/>
                <a:chOff x="2061" y="1788"/>
                <a:chExt cx="213" cy="420"/>
              </a:xfrm>
            </p:grpSpPr>
            <p:sp>
              <p:nvSpPr>
                <p:cNvPr id="146" name="Freeform 88"/>
                <p:cNvSpPr>
                  <a:spLocks noChangeAspect="1"/>
                </p:cNvSpPr>
                <p:nvPr/>
              </p:nvSpPr>
              <p:spPr bwMode="auto">
                <a:xfrm>
                  <a:off x="2061" y="2125"/>
                  <a:ext cx="174" cy="83"/>
                </a:xfrm>
                <a:custGeom>
                  <a:avLst/>
                  <a:gdLst/>
                  <a:ahLst/>
                  <a:cxnLst>
                    <a:cxn ang="0">
                      <a:pos x="14" y="29"/>
                    </a:cxn>
                    <a:cxn ang="0">
                      <a:pos x="4" y="22"/>
                    </a:cxn>
                    <a:cxn ang="0">
                      <a:pos x="0" y="17"/>
                    </a:cxn>
                    <a:cxn ang="0">
                      <a:pos x="1" y="13"/>
                    </a:cxn>
                    <a:cxn ang="0">
                      <a:pos x="5" y="7"/>
                    </a:cxn>
                    <a:cxn ang="0">
                      <a:pos x="14" y="2"/>
                    </a:cxn>
                    <a:cxn ang="0">
                      <a:pos x="26" y="0"/>
                    </a:cxn>
                    <a:cxn ang="0">
                      <a:pos x="37" y="0"/>
                    </a:cxn>
                    <a:cxn ang="0">
                      <a:pos x="50" y="2"/>
                    </a:cxn>
                    <a:cxn ang="0">
                      <a:pos x="141" y="42"/>
                    </a:cxn>
                    <a:cxn ang="0">
                      <a:pos x="152" y="47"/>
                    </a:cxn>
                    <a:cxn ang="0">
                      <a:pos x="161" y="53"/>
                    </a:cxn>
                    <a:cxn ang="0">
                      <a:pos x="167" y="58"/>
                    </a:cxn>
                    <a:cxn ang="0">
                      <a:pos x="170" y="63"/>
                    </a:cxn>
                    <a:cxn ang="0">
                      <a:pos x="173" y="69"/>
                    </a:cxn>
                    <a:cxn ang="0">
                      <a:pos x="170" y="73"/>
                    </a:cxn>
                    <a:cxn ang="0">
                      <a:pos x="164" y="78"/>
                    </a:cxn>
                    <a:cxn ang="0">
                      <a:pos x="157" y="80"/>
                    </a:cxn>
                    <a:cxn ang="0">
                      <a:pos x="145" y="82"/>
                    </a:cxn>
                    <a:cxn ang="0">
                      <a:pos x="134" y="82"/>
                    </a:cxn>
                    <a:cxn ang="0">
                      <a:pos x="121" y="77"/>
                    </a:cxn>
                    <a:cxn ang="0">
                      <a:pos x="14" y="29"/>
                    </a:cxn>
                  </a:cxnLst>
                  <a:rect l="0" t="0" r="r" b="b"/>
                  <a:pathLst>
                    <a:path w="174" h="83">
                      <a:moveTo>
                        <a:pt x="14" y="29"/>
                      </a:moveTo>
                      <a:lnTo>
                        <a:pt x="4" y="22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5" y="7"/>
                      </a:lnTo>
                      <a:lnTo>
                        <a:pt x="14" y="2"/>
                      </a:lnTo>
                      <a:lnTo>
                        <a:pt x="26" y="0"/>
                      </a:lnTo>
                      <a:lnTo>
                        <a:pt x="37" y="0"/>
                      </a:lnTo>
                      <a:lnTo>
                        <a:pt x="50" y="2"/>
                      </a:lnTo>
                      <a:lnTo>
                        <a:pt x="141" y="42"/>
                      </a:lnTo>
                      <a:lnTo>
                        <a:pt x="152" y="47"/>
                      </a:lnTo>
                      <a:lnTo>
                        <a:pt x="161" y="53"/>
                      </a:lnTo>
                      <a:lnTo>
                        <a:pt x="167" y="58"/>
                      </a:lnTo>
                      <a:lnTo>
                        <a:pt x="170" y="63"/>
                      </a:lnTo>
                      <a:lnTo>
                        <a:pt x="173" y="69"/>
                      </a:lnTo>
                      <a:lnTo>
                        <a:pt x="170" y="73"/>
                      </a:lnTo>
                      <a:lnTo>
                        <a:pt x="164" y="78"/>
                      </a:lnTo>
                      <a:lnTo>
                        <a:pt x="157" y="80"/>
                      </a:lnTo>
                      <a:lnTo>
                        <a:pt x="145" y="82"/>
                      </a:lnTo>
                      <a:lnTo>
                        <a:pt x="134" y="82"/>
                      </a:lnTo>
                      <a:lnTo>
                        <a:pt x="121" y="77"/>
                      </a:lnTo>
                      <a:lnTo>
                        <a:pt x="14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7" name="Freeform 89"/>
                <p:cNvSpPr>
                  <a:spLocks noChangeAspect="1"/>
                </p:cNvSpPr>
                <p:nvPr/>
              </p:nvSpPr>
              <p:spPr bwMode="auto">
                <a:xfrm>
                  <a:off x="2090" y="2050"/>
                  <a:ext cx="104" cy="96"/>
                </a:xfrm>
                <a:custGeom>
                  <a:avLst/>
                  <a:gdLst/>
                  <a:ahLst/>
                  <a:cxnLst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6"/>
                    </a:cxn>
                    <a:cxn ang="0">
                      <a:pos x="4" y="24"/>
                    </a:cxn>
                    <a:cxn ang="0">
                      <a:pos x="11" y="31"/>
                    </a:cxn>
                    <a:cxn ang="0">
                      <a:pos x="58" y="81"/>
                    </a:cxn>
                    <a:cxn ang="0">
                      <a:pos x="66" y="89"/>
                    </a:cxn>
                    <a:cxn ang="0">
                      <a:pos x="74" y="93"/>
                    </a:cxn>
                    <a:cxn ang="0">
                      <a:pos x="83" y="95"/>
                    </a:cxn>
                    <a:cxn ang="0">
                      <a:pos x="93" y="94"/>
                    </a:cxn>
                    <a:cxn ang="0">
                      <a:pos x="99" y="91"/>
                    </a:cxn>
                    <a:cxn ang="0">
                      <a:pos x="103" y="85"/>
                    </a:cxn>
                    <a:cxn ang="0">
                      <a:pos x="99" y="73"/>
                    </a:cxn>
                    <a:cxn ang="0">
                      <a:pos x="37" y="5"/>
                    </a:cxn>
                  </a:cxnLst>
                  <a:rect l="0" t="0" r="r" b="b"/>
                  <a:pathLst>
                    <a:path w="104" h="96">
                      <a:moveTo>
                        <a:pt x="37" y="5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6"/>
                      </a:lnTo>
                      <a:lnTo>
                        <a:pt x="4" y="24"/>
                      </a:lnTo>
                      <a:lnTo>
                        <a:pt x="11" y="31"/>
                      </a:lnTo>
                      <a:lnTo>
                        <a:pt x="58" y="81"/>
                      </a:lnTo>
                      <a:lnTo>
                        <a:pt x="66" y="89"/>
                      </a:lnTo>
                      <a:lnTo>
                        <a:pt x="74" y="93"/>
                      </a:lnTo>
                      <a:lnTo>
                        <a:pt x="83" y="95"/>
                      </a:lnTo>
                      <a:lnTo>
                        <a:pt x="93" y="94"/>
                      </a:lnTo>
                      <a:lnTo>
                        <a:pt x="99" y="91"/>
                      </a:lnTo>
                      <a:lnTo>
                        <a:pt x="103" y="85"/>
                      </a:lnTo>
                      <a:lnTo>
                        <a:pt x="99" y="73"/>
                      </a:lnTo>
                      <a:lnTo>
                        <a:pt x="37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8" name="Freeform 90"/>
                <p:cNvSpPr>
                  <a:spLocks noChangeAspect="1"/>
                </p:cNvSpPr>
                <p:nvPr/>
              </p:nvSpPr>
              <p:spPr bwMode="auto">
                <a:xfrm>
                  <a:off x="2119" y="1983"/>
                  <a:ext cx="63" cy="76"/>
                </a:xfrm>
                <a:custGeom>
                  <a:avLst/>
                  <a:gdLst/>
                  <a:ahLst/>
                  <a:cxnLst>
                    <a:cxn ang="0">
                      <a:pos x="38" y="10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9" y="1"/>
                    </a:cxn>
                    <a:cxn ang="0">
                      <a:pos x="3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1" y="27"/>
                    </a:cxn>
                    <a:cxn ang="0">
                      <a:pos x="5" y="33"/>
                    </a:cxn>
                    <a:cxn ang="0">
                      <a:pos x="20" y="67"/>
                    </a:cxn>
                    <a:cxn ang="0">
                      <a:pos x="27" y="74"/>
                    </a:cxn>
                    <a:cxn ang="0">
                      <a:pos x="39" y="75"/>
                    </a:cxn>
                    <a:cxn ang="0">
                      <a:pos x="49" y="74"/>
                    </a:cxn>
                    <a:cxn ang="0">
                      <a:pos x="57" y="71"/>
                    </a:cxn>
                    <a:cxn ang="0">
                      <a:pos x="62" y="64"/>
                    </a:cxn>
                    <a:cxn ang="0">
                      <a:pos x="58" y="52"/>
                    </a:cxn>
                    <a:cxn ang="0">
                      <a:pos x="38" y="10"/>
                    </a:cxn>
                  </a:cxnLst>
                  <a:rect l="0" t="0" r="r" b="b"/>
                  <a:pathLst>
                    <a:path w="63" h="76">
                      <a:moveTo>
                        <a:pt x="38" y="10"/>
                      </a:move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9" y="1"/>
                      </a:lnTo>
                      <a:lnTo>
                        <a:pt x="3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1" y="27"/>
                      </a:lnTo>
                      <a:lnTo>
                        <a:pt x="5" y="33"/>
                      </a:lnTo>
                      <a:lnTo>
                        <a:pt x="20" y="67"/>
                      </a:lnTo>
                      <a:lnTo>
                        <a:pt x="27" y="74"/>
                      </a:lnTo>
                      <a:lnTo>
                        <a:pt x="39" y="75"/>
                      </a:lnTo>
                      <a:lnTo>
                        <a:pt x="49" y="74"/>
                      </a:lnTo>
                      <a:lnTo>
                        <a:pt x="57" y="71"/>
                      </a:lnTo>
                      <a:lnTo>
                        <a:pt x="62" y="64"/>
                      </a:lnTo>
                      <a:lnTo>
                        <a:pt x="58" y="52"/>
                      </a:lnTo>
                      <a:lnTo>
                        <a:pt x="38" y="1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9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2132" y="1928"/>
                  <a:ext cx="47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0" name="Freeform 92"/>
                <p:cNvSpPr>
                  <a:spLocks noChangeAspect="1"/>
                </p:cNvSpPr>
                <p:nvPr/>
              </p:nvSpPr>
              <p:spPr bwMode="auto">
                <a:xfrm>
                  <a:off x="2127" y="1849"/>
                  <a:ext cx="88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77" y="2"/>
                    </a:cxn>
                    <a:cxn ang="0">
                      <a:pos x="84" y="7"/>
                    </a:cxn>
                    <a:cxn ang="0">
                      <a:pos x="87" y="15"/>
                    </a:cxn>
                    <a:cxn ang="0">
                      <a:pos x="84" y="22"/>
                    </a:cxn>
                    <a:cxn ang="0">
                      <a:pos x="77" y="28"/>
                    </a:cxn>
                    <a:cxn ang="0">
                      <a:pos x="36" y="60"/>
                    </a:cxn>
                    <a:cxn ang="0">
                      <a:pos x="27" y="62"/>
                    </a:cxn>
                    <a:cxn ang="0">
                      <a:pos x="17" y="62"/>
                    </a:cxn>
                    <a:cxn ang="0">
                      <a:pos x="9" y="60"/>
                    </a:cxn>
                    <a:cxn ang="0">
                      <a:pos x="3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8" h="63">
                      <a:moveTo>
                        <a:pt x="46" y="5"/>
                      </a:move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77" y="2"/>
                      </a:lnTo>
                      <a:lnTo>
                        <a:pt x="84" y="7"/>
                      </a:lnTo>
                      <a:lnTo>
                        <a:pt x="87" y="15"/>
                      </a:lnTo>
                      <a:lnTo>
                        <a:pt x="84" y="22"/>
                      </a:lnTo>
                      <a:lnTo>
                        <a:pt x="77" y="28"/>
                      </a:lnTo>
                      <a:lnTo>
                        <a:pt x="36" y="60"/>
                      </a:lnTo>
                      <a:lnTo>
                        <a:pt x="27" y="62"/>
                      </a:lnTo>
                      <a:lnTo>
                        <a:pt x="17" y="62"/>
                      </a:lnTo>
                      <a:lnTo>
                        <a:pt x="9" y="60"/>
                      </a:lnTo>
                      <a:lnTo>
                        <a:pt x="3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1" name="Freeform 93"/>
                <p:cNvSpPr>
                  <a:spLocks noChangeAspect="1"/>
                </p:cNvSpPr>
                <p:nvPr/>
              </p:nvSpPr>
              <p:spPr bwMode="auto">
                <a:xfrm>
                  <a:off x="2140" y="1788"/>
                  <a:ext cx="134" cy="59"/>
                </a:xfrm>
                <a:custGeom>
                  <a:avLst/>
                  <a:gdLst/>
                  <a:ahLst/>
                  <a:cxnLst>
                    <a:cxn ang="0">
                      <a:pos x="99" y="1"/>
                    </a:cxn>
                    <a:cxn ang="0">
                      <a:pos x="111" y="0"/>
                    </a:cxn>
                    <a:cxn ang="0">
                      <a:pos x="118" y="1"/>
                    </a:cxn>
                    <a:cxn ang="0">
                      <a:pos x="127" y="3"/>
                    </a:cxn>
                    <a:cxn ang="0">
                      <a:pos x="133" y="9"/>
                    </a:cxn>
                    <a:cxn ang="0">
                      <a:pos x="129" y="17"/>
                    </a:cxn>
                    <a:cxn ang="0">
                      <a:pos x="116" y="25"/>
                    </a:cxn>
                    <a:cxn ang="0">
                      <a:pos x="33" y="55"/>
                    </a:cxn>
                    <a:cxn ang="0">
                      <a:pos x="24" y="57"/>
                    </a:cxn>
                    <a:cxn ang="0">
                      <a:pos x="15" y="58"/>
                    </a:cxn>
                    <a:cxn ang="0">
                      <a:pos x="7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5" y="39"/>
                    </a:cxn>
                    <a:cxn ang="0">
                      <a:pos x="12" y="32"/>
                    </a:cxn>
                    <a:cxn ang="0">
                      <a:pos x="23" y="28"/>
                    </a:cxn>
                    <a:cxn ang="0">
                      <a:pos x="33" y="23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34" h="59">
                      <a:moveTo>
                        <a:pt x="99" y="1"/>
                      </a:moveTo>
                      <a:lnTo>
                        <a:pt x="111" y="0"/>
                      </a:lnTo>
                      <a:lnTo>
                        <a:pt x="118" y="1"/>
                      </a:lnTo>
                      <a:lnTo>
                        <a:pt x="127" y="3"/>
                      </a:lnTo>
                      <a:lnTo>
                        <a:pt x="133" y="9"/>
                      </a:lnTo>
                      <a:lnTo>
                        <a:pt x="129" y="17"/>
                      </a:lnTo>
                      <a:lnTo>
                        <a:pt x="116" y="25"/>
                      </a:lnTo>
                      <a:lnTo>
                        <a:pt x="33" y="55"/>
                      </a:lnTo>
                      <a:lnTo>
                        <a:pt x="24" y="57"/>
                      </a:lnTo>
                      <a:lnTo>
                        <a:pt x="15" y="58"/>
                      </a:lnTo>
                      <a:lnTo>
                        <a:pt x="7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5" y="39"/>
                      </a:lnTo>
                      <a:lnTo>
                        <a:pt x="12" y="32"/>
                      </a:lnTo>
                      <a:lnTo>
                        <a:pt x="23" y="28"/>
                      </a:lnTo>
                      <a:lnTo>
                        <a:pt x="33" y="23"/>
                      </a:lnTo>
                      <a:lnTo>
                        <a:pt x="99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6" name="Group 94"/>
              <p:cNvGrpSpPr>
                <a:grpSpLocks noChangeAspect="1"/>
              </p:cNvGrpSpPr>
              <p:nvPr/>
            </p:nvGrpSpPr>
            <p:grpSpPr bwMode="auto">
              <a:xfrm>
                <a:off x="1372" y="1547"/>
                <a:ext cx="146" cy="286"/>
                <a:chOff x="1237" y="2114"/>
                <a:chExt cx="164" cy="381"/>
              </a:xfrm>
            </p:grpSpPr>
            <p:sp>
              <p:nvSpPr>
                <p:cNvPr id="140" name="Freeform 95"/>
                <p:cNvSpPr>
                  <a:spLocks noChangeAspect="1"/>
                </p:cNvSpPr>
                <p:nvPr/>
              </p:nvSpPr>
              <p:spPr bwMode="auto">
                <a:xfrm>
                  <a:off x="1237" y="2420"/>
                  <a:ext cx="135" cy="75"/>
                </a:xfrm>
                <a:custGeom>
                  <a:avLst/>
                  <a:gdLst/>
                  <a:ahLst/>
                  <a:cxnLst>
                    <a:cxn ang="0">
                      <a:pos x="10" y="26"/>
                    </a:cxn>
                    <a:cxn ang="0">
                      <a:pos x="3" y="20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3" y="6"/>
                    </a:cxn>
                    <a:cxn ang="0">
                      <a:pos x="10" y="2"/>
                    </a:cxn>
                    <a:cxn ang="0">
                      <a:pos x="20" y="0"/>
                    </a:cxn>
                    <a:cxn ang="0">
                      <a:pos x="29" y="0"/>
                    </a:cxn>
                    <a:cxn ang="0">
                      <a:pos x="37" y="2"/>
                    </a:cxn>
                    <a:cxn ang="0">
                      <a:pos x="109" y="37"/>
                    </a:cxn>
                    <a:cxn ang="0">
                      <a:pos x="117" y="43"/>
                    </a:cxn>
                    <a:cxn ang="0">
                      <a:pos x="124" y="48"/>
                    </a:cxn>
                    <a:cxn ang="0">
                      <a:pos x="130" y="52"/>
                    </a:cxn>
                    <a:cxn ang="0">
                      <a:pos x="132" y="58"/>
                    </a:cxn>
                    <a:cxn ang="0">
                      <a:pos x="134" y="62"/>
                    </a:cxn>
                    <a:cxn ang="0">
                      <a:pos x="132" y="66"/>
                    </a:cxn>
                    <a:cxn ang="0">
                      <a:pos x="128" y="71"/>
                    </a:cxn>
                    <a:cxn ang="0">
                      <a:pos x="122" y="72"/>
                    </a:cxn>
                    <a:cxn ang="0">
                      <a:pos x="113" y="74"/>
                    </a:cxn>
                    <a:cxn ang="0">
                      <a:pos x="103" y="74"/>
                    </a:cxn>
                    <a:cxn ang="0">
                      <a:pos x="94" y="70"/>
                    </a:cxn>
                    <a:cxn ang="0">
                      <a:pos x="10" y="26"/>
                    </a:cxn>
                  </a:cxnLst>
                  <a:rect l="0" t="0" r="r" b="b"/>
                  <a:pathLst>
                    <a:path w="135" h="75">
                      <a:moveTo>
                        <a:pt x="10" y="26"/>
                      </a:moveTo>
                      <a:lnTo>
                        <a:pt x="3" y="20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3" y="6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29" y="0"/>
                      </a:lnTo>
                      <a:lnTo>
                        <a:pt x="37" y="2"/>
                      </a:lnTo>
                      <a:lnTo>
                        <a:pt x="109" y="37"/>
                      </a:lnTo>
                      <a:lnTo>
                        <a:pt x="117" y="43"/>
                      </a:lnTo>
                      <a:lnTo>
                        <a:pt x="124" y="48"/>
                      </a:lnTo>
                      <a:lnTo>
                        <a:pt x="130" y="52"/>
                      </a:lnTo>
                      <a:lnTo>
                        <a:pt x="132" y="58"/>
                      </a:lnTo>
                      <a:lnTo>
                        <a:pt x="134" y="62"/>
                      </a:lnTo>
                      <a:lnTo>
                        <a:pt x="132" y="66"/>
                      </a:lnTo>
                      <a:lnTo>
                        <a:pt x="128" y="71"/>
                      </a:lnTo>
                      <a:lnTo>
                        <a:pt x="122" y="72"/>
                      </a:lnTo>
                      <a:lnTo>
                        <a:pt x="113" y="74"/>
                      </a:lnTo>
                      <a:lnTo>
                        <a:pt x="103" y="74"/>
                      </a:lnTo>
                      <a:lnTo>
                        <a:pt x="94" y="70"/>
                      </a:lnTo>
                      <a:lnTo>
                        <a:pt x="10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1" name="Freeform 96"/>
                <p:cNvSpPr>
                  <a:spLocks noChangeAspect="1"/>
                </p:cNvSpPr>
                <p:nvPr/>
              </p:nvSpPr>
              <p:spPr bwMode="auto">
                <a:xfrm>
                  <a:off x="1259" y="2351"/>
                  <a:ext cx="79" cy="88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19" y="0"/>
                    </a:cxn>
                    <a:cxn ang="0">
                      <a:pos x="11" y="0"/>
                    </a:cxn>
                    <a:cxn ang="0">
                      <a:pos x="5" y="2"/>
                    </a:cxn>
                    <a:cxn ang="0">
                      <a:pos x="1" y="7"/>
                    </a:cxn>
                    <a:cxn ang="0">
                      <a:pos x="0" y="15"/>
                    </a:cxn>
                    <a:cxn ang="0">
                      <a:pos x="3" y="22"/>
                    </a:cxn>
                    <a:cxn ang="0">
                      <a:pos x="8" y="29"/>
                    </a:cxn>
                    <a:cxn ang="0">
                      <a:pos x="44" y="74"/>
                    </a:cxn>
                    <a:cxn ang="0">
                      <a:pos x="50" y="82"/>
                    </a:cxn>
                    <a:cxn ang="0">
                      <a:pos x="56" y="85"/>
                    </a:cxn>
                    <a:cxn ang="0">
                      <a:pos x="63" y="87"/>
                    </a:cxn>
                    <a:cxn ang="0">
                      <a:pos x="70" y="86"/>
                    </a:cxn>
                    <a:cxn ang="0">
                      <a:pos x="75" y="83"/>
                    </a:cxn>
                    <a:cxn ang="0">
                      <a:pos x="78" y="77"/>
                    </a:cxn>
                    <a:cxn ang="0">
                      <a:pos x="75" y="67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79" h="88">
                      <a:moveTo>
                        <a:pt x="28" y="4"/>
                      </a:move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5" y="2"/>
                      </a:lnTo>
                      <a:lnTo>
                        <a:pt x="1" y="7"/>
                      </a:lnTo>
                      <a:lnTo>
                        <a:pt x="0" y="15"/>
                      </a:lnTo>
                      <a:lnTo>
                        <a:pt x="3" y="22"/>
                      </a:lnTo>
                      <a:lnTo>
                        <a:pt x="8" y="29"/>
                      </a:lnTo>
                      <a:lnTo>
                        <a:pt x="44" y="74"/>
                      </a:lnTo>
                      <a:lnTo>
                        <a:pt x="50" y="82"/>
                      </a:lnTo>
                      <a:lnTo>
                        <a:pt x="56" y="85"/>
                      </a:lnTo>
                      <a:lnTo>
                        <a:pt x="63" y="87"/>
                      </a:lnTo>
                      <a:lnTo>
                        <a:pt x="70" y="86"/>
                      </a:lnTo>
                      <a:lnTo>
                        <a:pt x="75" y="83"/>
                      </a:lnTo>
                      <a:lnTo>
                        <a:pt x="78" y="77"/>
                      </a:lnTo>
                      <a:lnTo>
                        <a:pt x="75" y="67"/>
                      </a:lnTo>
                      <a:lnTo>
                        <a:pt x="2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2" name="Freeform 97"/>
                <p:cNvSpPr>
                  <a:spLocks noChangeAspect="1"/>
                </p:cNvSpPr>
                <p:nvPr/>
              </p:nvSpPr>
              <p:spPr bwMode="auto">
                <a:xfrm>
                  <a:off x="1283" y="2291"/>
                  <a:ext cx="48" cy="69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23" y="2"/>
                    </a:cxn>
                    <a:cxn ang="0">
                      <a:pos x="13" y="0"/>
                    </a:cxn>
                    <a:cxn ang="0">
                      <a:pos x="6" y="1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8"/>
                    </a:cxn>
                    <a:cxn ang="0">
                      <a:pos x="0" y="24"/>
                    </a:cxn>
                    <a:cxn ang="0">
                      <a:pos x="3" y="30"/>
                    </a:cxn>
                    <a:cxn ang="0">
                      <a:pos x="15" y="61"/>
                    </a:cxn>
                    <a:cxn ang="0">
                      <a:pos x="21" y="67"/>
                    </a:cxn>
                    <a:cxn ang="0">
                      <a:pos x="29" y="68"/>
                    </a:cxn>
                    <a:cxn ang="0">
                      <a:pos x="36" y="67"/>
                    </a:cxn>
                    <a:cxn ang="0">
                      <a:pos x="43" y="65"/>
                    </a:cxn>
                    <a:cxn ang="0">
                      <a:pos x="47" y="59"/>
                    </a:cxn>
                    <a:cxn ang="0">
                      <a:pos x="43" y="47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48" h="69">
                      <a:moveTo>
                        <a:pt x="28" y="8"/>
                      </a:moveTo>
                      <a:lnTo>
                        <a:pt x="23" y="2"/>
                      </a:lnTo>
                      <a:lnTo>
                        <a:pt x="13" y="0"/>
                      </a:lnTo>
                      <a:lnTo>
                        <a:pt x="6" y="1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3" y="30"/>
                      </a:lnTo>
                      <a:lnTo>
                        <a:pt x="15" y="61"/>
                      </a:lnTo>
                      <a:lnTo>
                        <a:pt x="21" y="67"/>
                      </a:lnTo>
                      <a:lnTo>
                        <a:pt x="29" y="68"/>
                      </a:lnTo>
                      <a:lnTo>
                        <a:pt x="36" y="67"/>
                      </a:lnTo>
                      <a:lnTo>
                        <a:pt x="43" y="65"/>
                      </a:lnTo>
                      <a:lnTo>
                        <a:pt x="47" y="59"/>
                      </a:lnTo>
                      <a:lnTo>
                        <a:pt x="43" y="47"/>
                      </a:lnTo>
                      <a:lnTo>
                        <a:pt x="28" y="8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3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292" y="2241"/>
                  <a:ext cx="36" cy="4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4" name="Freeform 99"/>
                <p:cNvSpPr>
                  <a:spLocks noChangeAspect="1"/>
                </p:cNvSpPr>
                <p:nvPr/>
              </p:nvSpPr>
              <p:spPr bwMode="auto">
                <a:xfrm>
                  <a:off x="1287" y="2170"/>
                  <a:ext cx="68" cy="57"/>
                </a:xfrm>
                <a:custGeom>
                  <a:avLst/>
                  <a:gdLst/>
                  <a:ahLst/>
                  <a:cxnLst>
                    <a:cxn ang="0">
                      <a:pos x="36" y="3"/>
                    </a:cxn>
                    <a:cxn ang="0">
                      <a:pos x="44" y="0"/>
                    </a:cxn>
                    <a:cxn ang="0">
                      <a:pos x="52" y="0"/>
                    </a:cxn>
                    <a:cxn ang="0">
                      <a:pos x="60" y="1"/>
                    </a:cxn>
                    <a:cxn ang="0">
                      <a:pos x="65" y="7"/>
                    </a:cxn>
                    <a:cxn ang="0">
                      <a:pos x="67" y="14"/>
                    </a:cxn>
                    <a:cxn ang="0">
                      <a:pos x="65" y="19"/>
                    </a:cxn>
                    <a:cxn ang="0">
                      <a:pos x="60" y="26"/>
                    </a:cxn>
                    <a:cxn ang="0">
                      <a:pos x="29" y="54"/>
                    </a:cxn>
                    <a:cxn ang="0">
                      <a:pos x="21" y="56"/>
                    </a:cxn>
                    <a:cxn ang="0">
                      <a:pos x="13" y="56"/>
                    </a:cxn>
                    <a:cxn ang="0">
                      <a:pos x="7" y="54"/>
                    </a:cxn>
                    <a:cxn ang="0">
                      <a:pos x="3" y="50"/>
                    </a:cxn>
                    <a:cxn ang="0">
                      <a:pos x="0" y="44"/>
                    </a:cxn>
                    <a:cxn ang="0">
                      <a:pos x="2" y="38"/>
                    </a:cxn>
                    <a:cxn ang="0">
                      <a:pos x="4" y="33"/>
                    </a:cxn>
                    <a:cxn ang="0">
                      <a:pos x="36" y="3"/>
                    </a:cxn>
                  </a:cxnLst>
                  <a:rect l="0" t="0" r="r" b="b"/>
                  <a:pathLst>
                    <a:path w="68" h="57">
                      <a:moveTo>
                        <a:pt x="36" y="3"/>
                      </a:move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0" y="1"/>
                      </a:lnTo>
                      <a:lnTo>
                        <a:pt x="65" y="7"/>
                      </a:lnTo>
                      <a:lnTo>
                        <a:pt x="67" y="14"/>
                      </a:lnTo>
                      <a:lnTo>
                        <a:pt x="65" y="19"/>
                      </a:lnTo>
                      <a:lnTo>
                        <a:pt x="60" y="26"/>
                      </a:lnTo>
                      <a:lnTo>
                        <a:pt x="29" y="54"/>
                      </a:lnTo>
                      <a:lnTo>
                        <a:pt x="21" y="56"/>
                      </a:lnTo>
                      <a:lnTo>
                        <a:pt x="13" y="56"/>
                      </a:lnTo>
                      <a:lnTo>
                        <a:pt x="7" y="54"/>
                      </a:lnTo>
                      <a:lnTo>
                        <a:pt x="3" y="50"/>
                      </a:lnTo>
                      <a:lnTo>
                        <a:pt x="0" y="44"/>
                      </a:lnTo>
                      <a:lnTo>
                        <a:pt x="2" y="38"/>
                      </a:lnTo>
                      <a:lnTo>
                        <a:pt x="4" y="33"/>
                      </a:lnTo>
                      <a:lnTo>
                        <a:pt x="36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5" name="Freeform 100"/>
                <p:cNvSpPr>
                  <a:spLocks noChangeAspect="1"/>
                </p:cNvSpPr>
                <p:nvPr/>
              </p:nvSpPr>
              <p:spPr bwMode="auto">
                <a:xfrm>
                  <a:off x="1298" y="2114"/>
                  <a:ext cx="103" cy="54"/>
                </a:xfrm>
                <a:custGeom>
                  <a:avLst/>
                  <a:gdLst/>
                  <a:ahLst/>
                  <a:cxnLst>
                    <a:cxn ang="0">
                      <a:pos x="76" y="1"/>
                    </a:cxn>
                    <a:cxn ang="0">
                      <a:pos x="86" y="0"/>
                    </a:cxn>
                    <a:cxn ang="0">
                      <a:pos x="91" y="1"/>
                    </a:cxn>
                    <a:cxn ang="0">
                      <a:pos x="97" y="2"/>
                    </a:cxn>
                    <a:cxn ang="0">
                      <a:pos x="102" y="9"/>
                    </a:cxn>
                    <a:cxn ang="0">
                      <a:pos x="99" y="15"/>
                    </a:cxn>
                    <a:cxn ang="0">
                      <a:pos x="88" y="23"/>
                    </a:cxn>
                    <a:cxn ang="0">
                      <a:pos x="25" y="50"/>
                    </a:cxn>
                    <a:cxn ang="0">
                      <a:pos x="19" y="52"/>
                    </a:cxn>
                    <a:cxn ang="0">
                      <a:pos x="10" y="53"/>
                    </a:cxn>
                    <a:cxn ang="0">
                      <a:pos x="5" y="51"/>
                    </a:cxn>
                    <a:cxn ang="0">
                      <a:pos x="0" y="46"/>
                    </a:cxn>
                    <a:cxn ang="0">
                      <a:pos x="0" y="41"/>
                    </a:cxn>
                    <a:cxn ang="0">
                      <a:pos x="3" y="36"/>
                    </a:cxn>
                    <a:cxn ang="0">
                      <a:pos x="9" y="29"/>
                    </a:cxn>
                    <a:cxn ang="0">
                      <a:pos x="18" y="26"/>
                    </a:cxn>
                    <a:cxn ang="0">
                      <a:pos x="26" y="21"/>
                    </a:cxn>
                    <a:cxn ang="0">
                      <a:pos x="76" y="1"/>
                    </a:cxn>
                  </a:cxnLst>
                  <a:rect l="0" t="0" r="r" b="b"/>
                  <a:pathLst>
                    <a:path w="103" h="54">
                      <a:moveTo>
                        <a:pt x="76" y="1"/>
                      </a:moveTo>
                      <a:lnTo>
                        <a:pt x="86" y="0"/>
                      </a:lnTo>
                      <a:lnTo>
                        <a:pt x="91" y="1"/>
                      </a:lnTo>
                      <a:lnTo>
                        <a:pt x="97" y="2"/>
                      </a:lnTo>
                      <a:lnTo>
                        <a:pt x="102" y="9"/>
                      </a:lnTo>
                      <a:lnTo>
                        <a:pt x="99" y="15"/>
                      </a:lnTo>
                      <a:lnTo>
                        <a:pt x="88" y="23"/>
                      </a:lnTo>
                      <a:lnTo>
                        <a:pt x="25" y="50"/>
                      </a:lnTo>
                      <a:lnTo>
                        <a:pt x="19" y="52"/>
                      </a:lnTo>
                      <a:lnTo>
                        <a:pt x="10" y="53"/>
                      </a:lnTo>
                      <a:lnTo>
                        <a:pt x="5" y="51"/>
                      </a:lnTo>
                      <a:lnTo>
                        <a:pt x="0" y="46"/>
                      </a:lnTo>
                      <a:lnTo>
                        <a:pt x="0" y="41"/>
                      </a:lnTo>
                      <a:lnTo>
                        <a:pt x="3" y="36"/>
                      </a:lnTo>
                      <a:lnTo>
                        <a:pt x="9" y="29"/>
                      </a:lnTo>
                      <a:lnTo>
                        <a:pt x="18" y="26"/>
                      </a:lnTo>
                      <a:lnTo>
                        <a:pt x="26" y="21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7" name="Group 101"/>
              <p:cNvGrpSpPr>
                <a:grpSpLocks noChangeAspect="1"/>
              </p:cNvGrpSpPr>
              <p:nvPr/>
            </p:nvGrpSpPr>
            <p:grpSpPr bwMode="auto">
              <a:xfrm>
                <a:off x="1008" y="1567"/>
                <a:ext cx="124" cy="249"/>
                <a:chOff x="826" y="2140"/>
                <a:chExt cx="140" cy="332"/>
              </a:xfrm>
            </p:grpSpPr>
            <p:sp>
              <p:nvSpPr>
                <p:cNvPr id="134" name="Freeform 102"/>
                <p:cNvSpPr>
                  <a:spLocks noChangeAspect="1"/>
                </p:cNvSpPr>
                <p:nvPr/>
              </p:nvSpPr>
              <p:spPr bwMode="auto">
                <a:xfrm>
                  <a:off x="826" y="2407"/>
                  <a:ext cx="114" cy="65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" y="17"/>
                    </a:cxn>
                    <a:cxn ang="0">
                      <a:pos x="0" y="14"/>
                    </a:cxn>
                    <a:cxn ang="0">
                      <a:pos x="1" y="9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32" y="2"/>
                    </a:cxn>
                    <a:cxn ang="0">
                      <a:pos x="92" y="33"/>
                    </a:cxn>
                    <a:cxn ang="0">
                      <a:pos x="98" y="37"/>
                    </a:cxn>
                    <a:cxn ang="0">
                      <a:pos x="105" y="42"/>
                    </a:cxn>
                    <a:cxn ang="0">
                      <a:pos x="108" y="46"/>
                    </a:cxn>
                    <a:cxn ang="0">
                      <a:pos x="111" y="50"/>
                    </a:cxn>
                    <a:cxn ang="0">
                      <a:pos x="113" y="55"/>
                    </a:cxn>
                    <a:cxn ang="0">
                      <a:pos x="111" y="58"/>
                    </a:cxn>
                    <a:cxn ang="0">
                      <a:pos x="107" y="61"/>
                    </a:cxn>
                    <a:cxn ang="0">
                      <a:pos x="102" y="62"/>
                    </a:cxn>
                    <a:cxn ang="0">
                      <a:pos x="95" y="64"/>
                    </a:cxn>
                    <a:cxn ang="0">
                      <a:pos x="87" y="64"/>
                    </a:cxn>
                    <a:cxn ang="0">
                      <a:pos x="79" y="61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114" h="65">
                      <a:moveTo>
                        <a:pt x="9" y="22"/>
                      </a:move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1" y="9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92" y="33"/>
                      </a:lnTo>
                      <a:lnTo>
                        <a:pt x="98" y="37"/>
                      </a:lnTo>
                      <a:lnTo>
                        <a:pt x="105" y="42"/>
                      </a:lnTo>
                      <a:lnTo>
                        <a:pt x="108" y="46"/>
                      </a:lnTo>
                      <a:lnTo>
                        <a:pt x="111" y="50"/>
                      </a:lnTo>
                      <a:lnTo>
                        <a:pt x="113" y="55"/>
                      </a:lnTo>
                      <a:lnTo>
                        <a:pt x="111" y="58"/>
                      </a:lnTo>
                      <a:lnTo>
                        <a:pt x="107" y="61"/>
                      </a:lnTo>
                      <a:lnTo>
                        <a:pt x="102" y="62"/>
                      </a:lnTo>
                      <a:lnTo>
                        <a:pt x="95" y="64"/>
                      </a:lnTo>
                      <a:lnTo>
                        <a:pt x="87" y="64"/>
                      </a:lnTo>
                      <a:lnTo>
                        <a:pt x="79" y="61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5" name="Freeform 103"/>
                <p:cNvSpPr>
                  <a:spLocks noChangeAspect="1"/>
                </p:cNvSpPr>
                <p:nvPr/>
              </p:nvSpPr>
              <p:spPr bwMode="auto">
                <a:xfrm>
                  <a:off x="845" y="2347"/>
                  <a:ext cx="70" cy="76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17" y="0"/>
                    </a:cxn>
                    <a:cxn ang="0">
                      <a:pos x="10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0" y="12"/>
                    </a:cxn>
                    <a:cxn ang="0">
                      <a:pos x="2" y="19"/>
                    </a:cxn>
                    <a:cxn ang="0">
                      <a:pos x="7" y="24"/>
                    </a:cxn>
                    <a:cxn ang="0">
                      <a:pos x="38" y="64"/>
                    </a:cxn>
                    <a:cxn ang="0">
                      <a:pos x="44" y="69"/>
                    </a:cxn>
                    <a:cxn ang="0">
                      <a:pos x="49" y="74"/>
                    </a:cxn>
                    <a:cxn ang="0">
                      <a:pos x="55" y="75"/>
                    </a:cxn>
                    <a:cxn ang="0">
                      <a:pos x="62" y="74"/>
                    </a:cxn>
                    <a:cxn ang="0">
                      <a:pos x="66" y="72"/>
                    </a:cxn>
                    <a:cxn ang="0">
                      <a:pos x="69" y="66"/>
                    </a:cxn>
                    <a:cxn ang="0">
                      <a:pos x="66" y="57"/>
                    </a:cxn>
                    <a:cxn ang="0">
                      <a:pos x="24" y="4"/>
                    </a:cxn>
                  </a:cxnLst>
                  <a:rect l="0" t="0" r="r" b="b"/>
                  <a:pathLst>
                    <a:path w="70" h="76">
                      <a:moveTo>
                        <a:pt x="24" y="4"/>
                      </a:move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1" y="6"/>
                      </a:lnTo>
                      <a:lnTo>
                        <a:pt x="0" y="12"/>
                      </a:lnTo>
                      <a:lnTo>
                        <a:pt x="2" y="19"/>
                      </a:lnTo>
                      <a:lnTo>
                        <a:pt x="7" y="24"/>
                      </a:lnTo>
                      <a:lnTo>
                        <a:pt x="38" y="64"/>
                      </a:lnTo>
                      <a:lnTo>
                        <a:pt x="44" y="69"/>
                      </a:lnTo>
                      <a:lnTo>
                        <a:pt x="49" y="74"/>
                      </a:lnTo>
                      <a:lnTo>
                        <a:pt x="55" y="75"/>
                      </a:lnTo>
                      <a:lnTo>
                        <a:pt x="62" y="74"/>
                      </a:lnTo>
                      <a:lnTo>
                        <a:pt x="66" y="72"/>
                      </a:lnTo>
                      <a:lnTo>
                        <a:pt x="69" y="66"/>
                      </a:lnTo>
                      <a:lnTo>
                        <a:pt x="66" y="57"/>
                      </a:lnTo>
                      <a:lnTo>
                        <a:pt x="24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6" name="Freeform 104"/>
                <p:cNvSpPr>
                  <a:spLocks noChangeAspect="1"/>
                </p:cNvSpPr>
                <p:nvPr/>
              </p:nvSpPr>
              <p:spPr bwMode="auto">
                <a:xfrm>
                  <a:off x="864" y="2294"/>
                  <a:ext cx="41" cy="61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19" y="1"/>
                    </a:cxn>
                    <a:cxn ang="0">
                      <a:pos x="11" y="0"/>
                    </a:cxn>
                    <a:cxn ang="0">
                      <a:pos x="5" y="1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16"/>
                    </a:cxn>
                    <a:cxn ang="0">
                      <a:pos x="0" y="21"/>
                    </a:cxn>
                    <a:cxn ang="0">
                      <a:pos x="3" y="27"/>
                    </a:cxn>
                    <a:cxn ang="0">
                      <a:pos x="13" y="54"/>
                    </a:cxn>
                    <a:cxn ang="0">
                      <a:pos x="17" y="59"/>
                    </a:cxn>
                    <a:cxn ang="0">
                      <a:pos x="25" y="60"/>
                    </a:cxn>
                    <a:cxn ang="0">
                      <a:pos x="31" y="59"/>
                    </a:cxn>
                    <a:cxn ang="0">
                      <a:pos x="36" y="57"/>
                    </a:cxn>
                    <a:cxn ang="0">
                      <a:pos x="40" y="51"/>
                    </a:cxn>
                    <a:cxn ang="0">
                      <a:pos x="37" y="4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1" h="61">
                      <a:moveTo>
                        <a:pt x="24" y="7"/>
                      </a:moveTo>
                      <a:lnTo>
                        <a:pt x="19" y="1"/>
                      </a:lnTo>
                      <a:lnTo>
                        <a:pt x="11" y="0"/>
                      </a:lnTo>
                      <a:lnTo>
                        <a:pt x="5" y="1"/>
                      </a:lnTo>
                      <a:lnTo>
                        <a:pt x="1" y="5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3" y="27"/>
                      </a:lnTo>
                      <a:lnTo>
                        <a:pt x="13" y="54"/>
                      </a:lnTo>
                      <a:lnTo>
                        <a:pt x="17" y="59"/>
                      </a:lnTo>
                      <a:lnTo>
                        <a:pt x="25" y="60"/>
                      </a:lnTo>
                      <a:lnTo>
                        <a:pt x="31" y="59"/>
                      </a:lnTo>
                      <a:lnTo>
                        <a:pt x="36" y="57"/>
                      </a:lnTo>
                      <a:lnTo>
                        <a:pt x="40" y="51"/>
                      </a:lnTo>
                      <a:lnTo>
                        <a:pt x="37" y="42"/>
                      </a:lnTo>
                      <a:lnTo>
                        <a:pt x="24" y="7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7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874" y="2252"/>
                  <a:ext cx="29" cy="36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8" name="Freeform 106"/>
                <p:cNvSpPr>
                  <a:spLocks noChangeAspect="1"/>
                </p:cNvSpPr>
                <p:nvPr/>
              </p:nvSpPr>
              <p:spPr bwMode="auto">
                <a:xfrm>
                  <a:off x="868" y="2189"/>
                  <a:ext cx="58" cy="49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51" y="2"/>
                    </a:cxn>
                    <a:cxn ang="0">
                      <a:pos x="56" y="6"/>
                    </a:cxn>
                    <a:cxn ang="0">
                      <a:pos x="57" y="12"/>
                    </a:cxn>
                    <a:cxn ang="0">
                      <a:pos x="56" y="17"/>
                    </a:cxn>
                    <a:cxn ang="0">
                      <a:pos x="51" y="22"/>
                    </a:cxn>
                    <a:cxn ang="0">
                      <a:pos x="24" y="46"/>
                    </a:cxn>
                    <a:cxn ang="0">
                      <a:pos x="18" y="48"/>
                    </a:cxn>
                    <a:cxn ang="0">
                      <a:pos x="11" y="48"/>
                    </a:cxn>
                    <a:cxn ang="0">
                      <a:pos x="6" y="46"/>
                    </a:cxn>
                    <a:cxn ang="0">
                      <a:pos x="2" y="42"/>
                    </a:cxn>
                    <a:cxn ang="0">
                      <a:pos x="0" y="38"/>
                    </a:cxn>
                    <a:cxn ang="0">
                      <a:pos x="2" y="33"/>
                    </a:cxn>
                    <a:cxn ang="0">
                      <a:pos x="4" y="28"/>
                    </a:cxn>
                    <a:cxn ang="0">
                      <a:pos x="30" y="4"/>
                    </a:cxn>
                  </a:cxnLst>
                  <a:rect l="0" t="0" r="r" b="b"/>
                  <a:pathLst>
                    <a:path w="58" h="49">
                      <a:moveTo>
                        <a:pt x="30" y="4"/>
                      </a:moveTo>
                      <a:lnTo>
                        <a:pt x="38" y="0"/>
                      </a:lnTo>
                      <a:lnTo>
                        <a:pt x="44" y="0"/>
                      </a:lnTo>
                      <a:lnTo>
                        <a:pt x="51" y="2"/>
                      </a:lnTo>
                      <a:lnTo>
                        <a:pt x="56" y="6"/>
                      </a:lnTo>
                      <a:lnTo>
                        <a:pt x="57" y="12"/>
                      </a:lnTo>
                      <a:lnTo>
                        <a:pt x="56" y="17"/>
                      </a:lnTo>
                      <a:lnTo>
                        <a:pt x="51" y="22"/>
                      </a:lnTo>
                      <a:lnTo>
                        <a:pt x="24" y="46"/>
                      </a:lnTo>
                      <a:lnTo>
                        <a:pt x="18" y="48"/>
                      </a:lnTo>
                      <a:lnTo>
                        <a:pt x="11" y="48"/>
                      </a:lnTo>
                      <a:lnTo>
                        <a:pt x="6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3"/>
                      </a:lnTo>
                      <a:lnTo>
                        <a:pt x="4" y="28"/>
                      </a:lnTo>
                      <a:lnTo>
                        <a:pt x="30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9" name="Freeform 107"/>
                <p:cNvSpPr>
                  <a:spLocks noChangeAspect="1"/>
                </p:cNvSpPr>
                <p:nvPr/>
              </p:nvSpPr>
              <p:spPr bwMode="auto">
                <a:xfrm>
                  <a:off x="876" y="2140"/>
                  <a:ext cx="90" cy="47"/>
                </a:xfrm>
                <a:custGeom>
                  <a:avLst/>
                  <a:gdLst/>
                  <a:ahLst/>
                  <a:cxnLst>
                    <a:cxn ang="0">
                      <a:pos x="66" y="1"/>
                    </a:cxn>
                    <a:cxn ang="0">
                      <a:pos x="74" y="0"/>
                    </a:cxn>
                    <a:cxn ang="0">
                      <a:pos x="79" y="1"/>
                    </a:cxn>
                    <a:cxn ang="0">
                      <a:pos x="85" y="2"/>
                    </a:cxn>
                    <a:cxn ang="0">
                      <a:pos x="89" y="7"/>
                    </a:cxn>
                    <a:cxn ang="0">
                      <a:pos x="86" y="13"/>
                    </a:cxn>
                    <a:cxn ang="0">
                      <a:pos x="77" y="19"/>
                    </a:cxn>
                    <a:cxn ang="0">
                      <a:pos x="22" y="44"/>
                    </a:cxn>
                    <a:cxn ang="0">
                      <a:pos x="16" y="45"/>
                    </a:cxn>
                    <a:cxn ang="0">
                      <a:pos x="10" y="46"/>
                    </a:cxn>
                    <a:cxn ang="0">
                      <a:pos x="5" y="44"/>
                    </a:cxn>
                    <a:cxn ang="0">
                      <a:pos x="0" y="41"/>
                    </a:cxn>
                    <a:cxn ang="0">
                      <a:pos x="0" y="35"/>
                    </a:cxn>
                    <a:cxn ang="0">
                      <a:pos x="3" y="31"/>
                    </a:cxn>
                    <a:cxn ang="0">
                      <a:pos x="7" y="26"/>
                    </a:cxn>
                    <a:cxn ang="0">
                      <a:pos x="15" y="23"/>
                    </a:cxn>
                    <a:cxn ang="0">
                      <a:pos x="22" y="18"/>
                    </a:cxn>
                    <a:cxn ang="0">
                      <a:pos x="66" y="1"/>
                    </a:cxn>
                  </a:cxnLst>
                  <a:rect l="0" t="0" r="r" b="b"/>
                  <a:pathLst>
                    <a:path w="90" h="47">
                      <a:moveTo>
                        <a:pt x="66" y="1"/>
                      </a:moveTo>
                      <a:lnTo>
                        <a:pt x="74" y="0"/>
                      </a:lnTo>
                      <a:lnTo>
                        <a:pt x="79" y="1"/>
                      </a:lnTo>
                      <a:lnTo>
                        <a:pt x="85" y="2"/>
                      </a:lnTo>
                      <a:lnTo>
                        <a:pt x="89" y="7"/>
                      </a:lnTo>
                      <a:lnTo>
                        <a:pt x="86" y="13"/>
                      </a:lnTo>
                      <a:lnTo>
                        <a:pt x="77" y="19"/>
                      </a:lnTo>
                      <a:lnTo>
                        <a:pt x="22" y="44"/>
                      </a:lnTo>
                      <a:lnTo>
                        <a:pt x="16" y="45"/>
                      </a:lnTo>
                      <a:lnTo>
                        <a:pt x="10" y="46"/>
                      </a:lnTo>
                      <a:lnTo>
                        <a:pt x="5" y="44"/>
                      </a:lnTo>
                      <a:lnTo>
                        <a:pt x="0" y="41"/>
                      </a:lnTo>
                      <a:lnTo>
                        <a:pt x="0" y="35"/>
                      </a:lnTo>
                      <a:lnTo>
                        <a:pt x="3" y="31"/>
                      </a:lnTo>
                      <a:lnTo>
                        <a:pt x="7" y="26"/>
                      </a:lnTo>
                      <a:lnTo>
                        <a:pt x="15" y="23"/>
                      </a:lnTo>
                      <a:lnTo>
                        <a:pt x="22" y="18"/>
                      </a:lnTo>
                      <a:lnTo>
                        <a:pt x="6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8" name="Group 108"/>
              <p:cNvGrpSpPr>
                <a:grpSpLocks noChangeAspect="1"/>
              </p:cNvGrpSpPr>
              <p:nvPr/>
            </p:nvGrpSpPr>
            <p:grpSpPr bwMode="auto">
              <a:xfrm>
                <a:off x="1792" y="1344"/>
                <a:ext cx="181" cy="315"/>
                <a:chOff x="1710" y="1843"/>
                <a:chExt cx="204" cy="420"/>
              </a:xfrm>
            </p:grpSpPr>
            <p:sp>
              <p:nvSpPr>
                <p:cNvPr id="128" name="Freeform 109"/>
                <p:cNvSpPr>
                  <a:spLocks noChangeAspect="1"/>
                </p:cNvSpPr>
                <p:nvPr/>
              </p:nvSpPr>
              <p:spPr bwMode="auto">
                <a:xfrm>
                  <a:off x="1710" y="2180"/>
                  <a:ext cx="166" cy="83"/>
                </a:xfrm>
                <a:custGeom>
                  <a:avLst/>
                  <a:gdLst/>
                  <a:ahLst/>
                  <a:cxnLst>
                    <a:cxn ang="0">
                      <a:pos x="12" y="29"/>
                    </a:cxn>
                    <a:cxn ang="0">
                      <a:pos x="3" y="22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4" y="7"/>
                    </a:cxn>
                    <a:cxn ang="0">
                      <a:pos x="12" y="2"/>
                    </a:cxn>
                    <a:cxn ang="0">
                      <a:pos x="24" y="0"/>
                    </a:cxn>
                    <a:cxn ang="0">
                      <a:pos x="35" y="0"/>
                    </a:cxn>
                    <a:cxn ang="0">
                      <a:pos x="46" y="2"/>
                    </a:cxn>
                    <a:cxn ang="0">
                      <a:pos x="135" y="42"/>
                    </a:cxn>
                    <a:cxn ang="0">
                      <a:pos x="145" y="47"/>
                    </a:cxn>
                    <a:cxn ang="0">
                      <a:pos x="154" y="52"/>
                    </a:cxn>
                    <a:cxn ang="0">
                      <a:pos x="159" y="58"/>
                    </a:cxn>
                    <a:cxn ang="0">
                      <a:pos x="163" y="63"/>
                    </a:cxn>
                    <a:cxn ang="0">
                      <a:pos x="165" y="69"/>
                    </a:cxn>
                    <a:cxn ang="0">
                      <a:pos x="162" y="73"/>
                    </a:cxn>
                    <a:cxn ang="0">
                      <a:pos x="157" y="78"/>
                    </a:cxn>
                    <a:cxn ang="0">
                      <a:pos x="149" y="79"/>
                    </a:cxn>
                    <a:cxn ang="0">
                      <a:pos x="138" y="82"/>
                    </a:cxn>
                    <a:cxn ang="0">
                      <a:pos x="127" y="82"/>
                    </a:cxn>
                    <a:cxn ang="0">
                      <a:pos x="116" y="77"/>
                    </a:cxn>
                    <a:cxn ang="0">
                      <a:pos x="12" y="29"/>
                    </a:cxn>
                  </a:cxnLst>
                  <a:rect l="0" t="0" r="r" b="b"/>
                  <a:pathLst>
                    <a:path w="166" h="83">
                      <a:moveTo>
                        <a:pt x="12" y="29"/>
                      </a:move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4" y="7"/>
                      </a:lnTo>
                      <a:lnTo>
                        <a:pt x="12" y="2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2"/>
                      </a:lnTo>
                      <a:lnTo>
                        <a:pt x="135" y="42"/>
                      </a:lnTo>
                      <a:lnTo>
                        <a:pt x="145" y="47"/>
                      </a:lnTo>
                      <a:lnTo>
                        <a:pt x="154" y="52"/>
                      </a:lnTo>
                      <a:lnTo>
                        <a:pt x="159" y="58"/>
                      </a:lnTo>
                      <a:lnTo>
                        <a:pt x="163" y="63"/>
                      </a:lnTo>
                      <a:lnTo>
                        <a:pt x="165" y="69"/>
                      </a:lnTo>
                      <a:lnTo>
                        <a:pt x="162" y="73"/>
                      </a:lnTo>
                      <a:lnTo>
                        <a:pt x="157" y="78"/>
                      </a:lnTo>
                      <a:lnTo>
                        <a:pt x="149" y="79"/>
                      </a:lnTo>
                      <a:lnTo>
                        <a:pt x="138" y="82"/>
                      </a:lnTo>
                      <a:lnTo>
                        <a:pt x="127" y="82"/>
                      </a:lnTo>
                      <a:lnTo>
                        <a:pt x="116" y="77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29" name="Freeform 110"/>
                <p:cNvSpPr>
                  <a:spLocks noChangeAspect="1"/>
                </p:cNvSpPr>
                <p:nvPr/>
              </p:nvSpPr>
              <p:spPr bwMode="auto">
                <a:xfrm>
                  <a:off x="1736" y="2104"/>
                  <a:ext cx="101" cy="97"/>
                </a:xfrm>
                <a:custGeom>
                  <a:avLst/>
                  <a:gdLst/>
                  <a:ahLst/>
                  <a:cxnLst>
                    <a:cxn ang="0">
                      <a:pos x="35" y="6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7" y="3"/>
                    </a:cxn>
                    <a:cxn ang="0">
                      <a:pos x="1" y="8"/>
                    </a:cxn>
                    <a:cxn ang="0">
                      <a:pos x="0" y="17"/>
                    </a:cxn>
                    <a:cxn ang="0">
                      <a:pos x="4" y="25"/>
                    </a:cxn>
                    <a:cxn ang="0">
                      <a:pos x="11" y="32"/>
                    </a:cxn>
                    <a:cxn ang="0">
                      <a:pos x="57" y="82"/>
                    </a:cxn>
                    <a:cxn ang="0">
                      <a:pos x="65" y="90"/>
                    </a:cxn>
                    <a:cxn ang="0">
                      <a:pos x="72" y="94"/>
                    </a:cxn>
                    <a:cxn ang="0">
                      <a:pos x="81" y="96"/>
                    </a:cxn>
                    <a:cxn ang="0">
                      <a:pos x="90" y="95"/>
                    </a:cxn>
                    <a:cxn ang="0">
                      <a:pos x="96" y="92"/>
                    </a:cxn>
                    <a:cxn ang="0">
                      <a:pos x="100" y="85"/>
                    </a:cxn>
                    <a:cxn ang="0">
                      <a:pos x="96" y="74"/>
                    </a:cxn>
                    <a:cxn ang="0">
                      <a:pos x="35" y="6"/>
                    </a:cxn>
                  </a:cxnLst>
                  <a:rect l="0" t="0" r="r" b="b"/>
                  <a:pathLst>
                    <a:path w="101" h="97">
                      <a:moveTo>
                        <a:pt x="35" y="6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7" y="3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4" y="25"/>
                      </a:lnTo>
                      <a:lnTo>
                        <a:pt x="11" y="32"/>
                      </a:lnTo>
                      <a:lnTo>
                        <a:pt x="57" y="82"/>
                      </a:lnTo>
                      <a:lnTo>
                        <a:pt x="65" y="90"/>
                      </a:lnTo>
                      <a:lnTo>
                        <a:pt x="72" y="94"/>
                      </a:lnTo>
                      <a:lnTo>
                        <a:pt x="81" y="96"/>
                      </a:lnTo>
                      <a:lnTo>
                        <a:pt x="90" y="95"/>
                      </a:lnTo>
                      <a:lnTo>
                        <a:pt x="96" y="92"/>
                      </a:lnTo>
                      <a:lnTo>
                        <a:pt x="100" y="85"/>
                      </a:lnTo>
                      <a:lnTo>
                        <a:pt x="96" y="74"/>
                      </a:lnTo>
                      <a:lnTo>
                        <a:pt x="35" y="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0" name="Freeform 111"/>
                <p:cNvSpPr>
                  <a:spLocks noChangeAspect="1"/>
                </p:cNvSpPr>
                <p:nvPr/>
              </p:nvSpPr>
              <p:spPr bwMode="auto">
                <a:xfrm>
                  <a:off x="1765" y="2038"/>
                  <a:ext cx="61" cy="76"/>
                </a:xfrm>
                <a:custGeom>
                  <a:avLst/>
                  <a:gdLst/>
                  <a:ahLst/>
                  <a:cxnLst>
                    <a:cxn ang="0">
                      <a:pos x="37" y="9"/>
                    </a:cxn>
                    <a:cxn ang="0">
                      <a:pos x="30" y="2"/>
                    </a:cxn>
                    <a:cxn ang="0">
                      <a:pos x="17" y="0"/>
                    </a:cxn>
                    <a:cxn ang="0">
                      <a:pos x="8" y="1"/>
                    </a:cxn>
                    <a:cxn ang="0">
                      <a:pos x="4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2" y="27"/>
                    </a:cxn>
                    <a:cxn ang="0">
                      <a:pos x="5" y="33"/>
                    </a:cxn>
                    <a:cxn ang="0">
                      <a:pos x="20" y="66"/>
                    </a:cxn>
                    <a:cxn ang="0">
                      <a:pos x="27" y="74"/>
                    </a:cxn>
                    <a:cxn ang="0">
                      <a:pos x="38" y="75"/>
                    </a:cxn>
                    <a:cxn ang="0">
                      <a:pos x="47" y="74"/>
                    </a:cxn>
                    <a:cxn ang="0">
                      <a:pos x="56" y="71"/>
                    </a:cxn>
                    <a:cxn ang="0">
                      <a:pos x="60" y="64"/>
                    </a:cxn>
                    <a:cxn ang="0">
                      <a:pos x="56" y="51"/>
                    </a:cxn>
                    <a:cxn ang="0">
                      <a:pos x="37" y="9"/>
                    </a:cxn>
                  </a:cxnLst>
                  <a:rect l="0" t="0" r="r" b="b"/>
                  <a:pathLst>
                    <a:path w="61" h="76">
                      <a:moveTo>
                        <a:pt x="37" y="9"/>
                      </a:moveTo>
                      <a:lnTo>
                        <a:pt x="30" y="2"/>
                      </a:lnTo>
                      <a:lnTo>
                        <a:pt x="17" y="0"/>
                      </a:lnTo>
                      <a:lnTo>
                        <a:pt x="8" y="1"/>
                      </a:lnTo>
                      <a:lnTo>
                        <a:pt x="4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2" y="27"/>
                      </a:lnTo>
                      <a:lnTo>
                        <a:pt x="5" y="33"/>
                      </a:lnTo>
                      <a:lnTo>
                        <a:pt x="20" y="66"/>
                      </a:lnTo>
                      <a:lnTo>
                        <a:pt x="27" y="74"/>
                      </a:lnTo>
                      <a:lnTo>
                        <a:pt x="38" y="75"/>
                      </a:lnTo>
                      <a:lnTo>
                        <a:pt x="47" y="74"/>
                      </a:lnTo>
                      <a:lnTo>
                        <a:pt x="56" y="71"/>
                      </a:lnTo>
                      <a:lnTo>
                        <a:pt x="60" y="64"/>
                      </a:lnTo>
                      <a:lnTo>
                        <a:pt x="56" y="51"/>
                      </a:lnTo>
                      <a:lnTo>
                        <a:pt x="37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1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77" y="1983"/>
                  <a:ext cx="46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2" name="Freeform 113"/>
                <p:cNvSpPr>
                  <a:spLocks noChangeAspect="1"/>
                </p:cNvSpPr>
                <p:nvPr/>
              </p:nvSpPr>
              <p:spPr bwMode="auto">
                <a:xfrm>
                  <a:off x="1771" y="1904"/>
                  <a:ext cx="85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6" y="0"/>
                    </a:cxn>
                    <a:cxn ang="0">
                      <a:pos x="66" y="0"/>
                    </a:cxn>
                    <a:cxn ang="0">
                      <a:pos x="76" y="1"/>
                    </a:cxn>
                    <a:cxn ang="0">
                      <a:pos x="83" y="7"/>
                    </a:cxn>
                    <a:cxn ang="0">
                      <a:pos x="84" y="15"/>
                    </a:cxn>
                    <a:cxn ang="0">
                      <a:pos x="82" y="22"/>
                    </a:cxn>
                    <a:cxn ang="0">
                      <a:pos x="76" y="28"/>
                    </a:cxn>
                    <a:cxn ang="0">
                      <a:pos x="36" y="59"/>
                    </a:cxn>
                    <a:cxn ang="0">
                      <a:pos x="26" y="62"/>
                    </a:cxn>
                    <a:cxn ang="0">
                      <a:pos x="16" y="62"/>
                    </a:cxn>
                    <a:cxn ang="0">
                      <a:pos x="9" y="59"/>
                    </a:cxn>
                    <a:cxn ang="0">
                      <a:pos x="4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5" h="63">
                      <a:moveTo>
                        <a:pt x="46" y="5"/>
                      </a:moveTo>
                      <a:lnTo>
                        <a:pt x="56" y="0"/>
                      </a:lnTo>
                      <a:lnTo>
                        <a:pt x="66" y="0"/>
                      </a:lnTo>
                      <a:lnTo>
                        <a:pt x="76" y="1"/>
                      </a:lnTo>
                      <a:lnTo>
                        <a:pt x="83" y="7"/>
                      </a:lnTo>
                      <a:lnTo>
                        <a:pt x="84" y="15"/>
                      </a:lnTo>
                      <a:lnTo>
                        <a:pt x="82" y="22"/>
                      </a:lnTo>
                      <a:lnTo>
                        <a:pt x="76" y="28"/>
                      </a:lnTo>
                      <a:lnTo>
                        <a:pt x="36" y="59"/>
                      </a:lnTo>
                      <a:lnTo>
                        <a:pt x="26" y="62"/>
                      </a:lnTo>
                      <a:lnTo>
                        <a:pt x="16" y="62"/>
                      </a:lnTo>
                      <a:lnTo>
                        <a:pt x="9" y="59"/>
                      </a:lnTo>
                      <a:lnTo>
                        <a:pt x="4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3" name="Freeform 114"/>
                <p:cNvSpPr>
                  <a:spLocks noChangeAspect="1"/>
                </p:cNvSpPr>
                <p:nvPr/>
              </p:nvSpPr>
              <p:spPr bwMode="auto">
                <a:xfrm>
                  <a:off x="1785" y="1843"/>
                  <a:ext cx="129" cy="59"/>
                </a:xfrm>
                <a:custGeom>
                  <a:avLst/>
                  <a:gdLst/>
                  <a:ahLst/>
                  <a:cxnLst>
                    <a:cxn ang="0">
                      <a:pos x="95" y="1"/>
                    </a:cxn>
                    <a:cxn ang="0">
                      <a:pos x="107" y="0"/>
                    </a:cxn>
                    <a:cxn ang="0">
                      <a:pos x="114" y="1"/>
                    </a:cxn>
                    <a:cxn ang="0">
                      <a:pos x="122" y="3"/>
                    </a:cxn>
                    <a:cxn ang="0">
                      <a:pos x="128" y="9"/>
                    </a:cxn>
                    <a:cxn ang="0">
                      <a:pos x="124" y="17"/>
                    </a:cxn>
                    <a:cxn ang="0">
                      <a:pos x="112" y="25"/>
                    </a:cxn>
                    <a:cxn ang="0">
                      <a:pos x="32" y="55"/>
                    </a:cxn>
                    <a:cxn ang="0">
                      <a:pos x="23" y="57"/>
                    </a:cxn>
                    <a:cxn ang="0">
                      <a:pos x="13" y="58"/>
                    </a:cxn>
                    <a:cxn ang="0">
                      <a:pos x="6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4" y="39"/>
                    </a:cxn>
                    <a:cxn ang="0">
                      <a:pos x="11" y="32"/>
                    </a:cxn>
                    <a:cxn ang="0">
                      <a:pos x="22" y="28"/>
                    </a:cxn>
                    <a:cxn ang="0">
                      <a:pos x="32" y="23"/>
                    </a:cxn>
                    <a:cxn ang="0">
                      <a:pos x="95" y="1"/>
                    </a:cxn>
                  </a:cxnLst>
                  <a:rect l="0" t="0" r="r" b="b"/>
                  <a:pathLst>
                    <a:path w="129" h="59">
                      <a:moveTo>
                        <a:pt x="95" y="1"/>
                      </a:moveTo>
                      <a:lnTo>
                        <a:pt x="107" y="0"/>
                      </a:lnTo>
                      <a:lnTo>
                        <a:pt x="114" y="1"/>
                      </a:lnTo>
                      <a:lnTo>
                        <a:pt x="122" y="3"/>
                      </a:lnTo>
                      <a:lnTo>
                        <a:pt x="128" y="9"/>
                      </a:lnTo>
                      <a:lnTo>
                        <a:pt x="124" y="17"/>
                      </a:lnTo>
                      <a:lnTo>
                        <a:pt x="112" y="25"/>
                      </a:lnTo>
                      <a:lnTo>
                        <a:pt x="32" y="55"/>
                      </a:lnTo>
                      <a:lnTo>
                        <a:pt x="23" y="57"/>
                      </a:lnTo>
                      <a:lnTo>
                        <a:pt x="13" y="58"/>
                      </a:lnTo>
                      <a:lnTo>
                        <a:pt x="6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4" y="39"/>
                      </a:lnTo>
                      <a:lnTo>
                        <a:pt x="11" y="32"/>
                      </a:lnTo>
                      <a:lnTo>
                        <a:pt x="22" y="28"/>
                      </a:lnTo>
                      <a:lnTo>
                        <a:pt x="32" y="23"/>
                      </a:lnTo>
                      <a:lnTo>
                        <a:pt x="95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9" name="Freeform 115"/>
              <p:cNvSpPr>
                <a:spLocks noChangeAspect="1"/>
              </p:cNvSpPr>
              <p:nvPr/>
            </p:nvSpPr>
            <p:spPr bwMode="auto">
              <a:xfrm>
                <a:off x="1941" y="1894"/>
                <a:ext cx="120" cy="1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8" y="51"/>
                  </a:cxn>
                  <a:cxn ang="0">
                    <a:pos x="16" y="46"/>
                  </a:cxn>
                  <a:cxn ang="0">
                    <a:pos x="28" y="41"/>
                  </a:cxn>
                  <a:cxn ang="0">
                    <a:pos x="39" y="31"/>
                  </a:cxn>
                  <a:cxn ang="0">
                    <a:pos x="51" y="27"/>
                  </a:cxn>
                  <a:cxn ang="0">
                    <a:pos x="62" y="19"/>
                  </a:cxn>
                  <a:cxn ang="0">
                    <a:pos x="73" y="16"/>
                  </a:cxn>
                  <a:cxn ang="0">
                    <a:pos x="84" y="10"/>
                  </a:cxn>
                  <a:cxn ang="0">
                    <a:pos x="101" y="9"/>
                  </a:cxn>
                  <a:cxn ang="0">
                    <a:pos x="115" y="5"/>
                  </a:cxn>
                  <a:cxn ang="0">
                    <a:pos x="135" y="0"/>
                  </a:cxn>
                  <a:cxn ang="0">
                    <a:pos x="135" y="70"/>
                  </a:cxn>
                  <a:cxn ang="0">
                    <a:pos x="127" y="70"/>
                  </a:cxn>
                  <a:cxn ang="0">
                    <a:pos x="120" y="73"/>
                  </a:cxn>
                  <a:cxn ang="0">
                    <a:pos x="107" y="76"/>
                  </a:cxn>
                  <a:cxn ang="0">
                    <a:pos x="97" y="79"/>
                  </a:cxn>
                  <a:cxn ang="0">
                    <a:pos x="87" y="81"/>
                  </a:cxn>
                  <a:cxn ang="0">
                    <a:pos x="72" y="90"/>
                  </a:cxn>
                  <a:cxn ang="0">
                    <a:pos x="60" y="95"/>
                  </a:cxn>
                  <a:cxn ang="0">
                    <a:pos x="46" y="101"/>
                  </a:cxn>
                  <a:cxn ang="0">
                    <a:pos x="34" y="107"/>
                  </a:cxn>
                  <a:cxn ang="0">
                    <a:pos x="24" y="115"/>
                  </a:cxn>
                  <a:cxn ang="0">
                    <a:pos x="13" y="121"/>
                  </a:cxn>
                  <a:cxn ang="0">
                    <a:pos x="0" y="133"/>
                  </a:cxn>
                  <a:cxn ang="0">
                    <a:pos x="0" y="57"/>
                  </a:cxn>
                </a:cxnLst>
                <a:rect l="0" t="0" r="r" b="b"/>
                <a:pathLst>
                  <a:path w="136" h="134">
                    <a:moveTo>
                      <a:pt x="0" y="57"/>
                    </a:moveTo>
                    <a:lnTo>
                      <a:pt x="8" y="51"/>
                    </a:lnTo>
                    <a:lnTo>
                      <a:pt x="16" y="46"/>
                    </a:lnTo>
                    <a:lnTo>
                      <a:pt x="28" y="41"/>
                    </a:lnTo>
                    <a:lnTo>
                      <a:pt x="39" y="31"/>
                    </a:lnTo>
                    <a:lnTo>
                      <a:pt x="51" y="27"/>
                    </a:lnTo>
                    <a:lnTo>
                      <a:pt x="62" y="19"/>
                    </a:lnTo>
                    <a:lnTo>
                      <a:pt x="73" y="16"/>
                    </a:lnTo>
                    <a:lnTo>
                      <a:pt x="84" y="10"/>
                    </a:lnTo>
                    <a:lnTo>
                      <a:pt x="101" y="9"/>
                    </a:lnTo>
                    <a:lnTo>
                      <a:pt x="115" y="5"/>
                    </a:lnTo>
                    <a:lnTo>
                      <a:pt x="135" y="0"/>
                    </a:lnTo>
                    <a:lnTo>
                      <a:pt x="135" y="70"/>
                    </a:lnTo>
                    <a:lnTo>
                      <a:pt x="127" y="70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79"/>
                    </a:lnTo>
                    <a:lnTo>
                      <a:pt x="87" y="81"/>
                    </a:lnTo>
                    <a:lnTo>
                      <a:pt x="72" y="90"/>
                    </a:lnTo>
                    <a:lnTo>
                      <a:pt x="60" y="95"/>
                    </a:lnTo>
                    <a:lnTo>
                      <a:pt x="46" y="101"/>
                    </a:lnTo>
                    <a:lnTo>
                      <a:pt x="34" y="107"/>
                    </a:lnTo>
                    <a:lnTo>
                      <a:pt x="24" y="115"/>
                    </a:lnTo>
                    <a:lnTo>
                      <a:pt x="13" y="121"/>
                    </a:lnTo>
                    <a:lnTo>
                      <a:pt x="0" y="133"/>
                    </a:lnTo>
                    <a:lnTo>
                      <a:pt x="0" y="5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0" name="Freeform 116"/>
              <p:cNvSpPr>
                <a:spLocks noChangeAspect="1"/>
              </p:cNvSpPr>
              <p:nvPr/>
            </p:nvSpPr>
            <p:spPr bwMode="auto">
              <a:xfrm>
                <a:off x="2281" y="1824"/>
                <a:ext cx="303" cy="7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1" y="21"/>
                  </a:cxn>
                  <a:cxn ang="0">
                    <a:pos x="41" y="13"/>
                  </a:cxn>
                  <a:cxn ang="0">
                    <a:pos x="65" y="8"/>
                  </a:cxn>
                  <a:cxn ang="0">
                    <a:pos x="84" y="8"/>
                  </a:cxn>
                  <a:cxn ang="0">
                    <a:pos x="108" y="2"/>
                  </a:cxn>
                  <a:cxn ang="0">
                    <a:pos x="146" y="0"/>
                  </a:cxn>
                  <a:cxn ang="0">
                    <a:pos x="175" y="3"/>
                  </a:cxn>
                  <a:cxn ang="0">
                    <a:pos x="209" y="8"/>
                  </a:cxn>
                  <a:cxn ang="0">
                    <a:pos x="241" y="12"/>
                  </a:cxn>
                  <a:cxn ang="0">
                    <a:pos x="277" y="18"/>
                  </a:cxn>
                  <a:cxn ang="0">
                    <a:pos x="340" y="27"/>
                  </a:cxn>
                  <a:cxn ang="0">
                    <a:pos x="340" y="82"/>
                  </a:cxn>
                  <a:cxn ang="0">
                    <a:pos x="290" y="68"/>
                  </a:cxn>
                  <a:cxn ang="0">
                    <a:pos x="258" y="64"/>
                  </a:cxn>
                  <a:cxn ang="0">
                    <a:pos x="218" y="58"/>
                  </a:cxn>
                  <a:cxn ang="0">
                    <a:pos x="183" y="53"/>
                  </a:cxn>
                  <a:cxn ang="0">
                    <a:pos x="154" y="54"/>
                  </a:cxn>
                  <a:cxn ang="0">
                    <a:pos x="127" y="57"/>
                  </a:cxn>
                  <a:cxn ang="0">
                    <a:pos x="102" y="60"/>
                  </a:cxn>
                  <a:cxn ang="0">
                    <a:pos x="76" y="66"/>
                  </a:cxn>
                  <a:cxn ang="0">
                    <a:pos x="55" y="70"/>
                  </a:cxn>
                  <a:cxn ang="0">
                    <a:pos x="38" y="74"/>
                  </a:cxn>
                  <a:cxn ang="0">
                    <a:pos x="19" y="82"/>
                  </a:cxn>
                  <a:cxn ang="0">
                    <a:pos x="0" y="98"/>
                  </a:cxn>
                  <a:cxn ang="0">
                    <a:pos x="0" y="27"/>
                  </a:cxn>
                </a:cxnLst>
                <a:rect l="0" t="0" r="r" b="b"/>
                <a:pathLst>
                  <a:path w="341" h="99">
                    <a:moveTo>
                      <a:pt x="0" y="27"/>
                    </a:moveTo>
                    <a:lnTo>
                      <a:pt x="21" y="21"/>
                    </a:lnTo>
                    <a:lnTo>
                      <a:pt x="41" y="13"/>
                    </a:lnTo>
                    <a:lnTo>
                      <a:pt x="65" y="8"/>
                    </a:lnTo>
                    <a:lnTo>
                      <a:pt x="84" y="8"/>
                    </a:lnTo>
                    <a:lnTo>
                      <a:pt x="108" y="2"/>
                    </a:lnTo>
                    <a:lnTo>
                      <a:pt x="146" y="0"/>
                    </a:lnTo>
                    <a:lnTo>
                      <a:pt x="175" y="3"/>
                    </a:lnTo>
                    <a:lnTo>
                      <a:pt x="209" y="8"/>
                    </a:lnTo>
                    <a:lnTo>
                      <a:pt x="241" y="12"/>
                    </a:lnTo>
                    <a:lnTo>
                      <a:pt x="277" y="18"/>
                    </a:lnTo>
                    <a:lnTo>
                      <a:pt x="340" y="27"/>
                    </a:lnTo>
                    <a:lnTo>
                      <a:pt x="340" y="82"/>
                    </a:lnTo>
                    <a:lnTo>
                      <a:pt x="290" y="68"/>
                    </a:lnTo>
                    <a:lnTo>
                      <a:pt x="258" y="64"/>
                    </a:lnTo>
                    <a:lnTo>
                      <a:pt x="218" y="58"/>
                    </a:lnTo>
                    <a:lnTo>
                      <a:pt x="183" y="53"/>
                    </a:lnTo>
                    <a:lnTo>
                      <a:pt x="154" y="54"/>
                    </a:lnTo>
                    <a:lnTo>
                      <a:pt x="127" y="57"/>
                    </a:lnTo>
                    <a:lnTo>
                      <a:pt x="102" y="60"/>
                    </a:lnTo>
                    <a:lnTo>
                      <a:pt x="76" y="66"/>
                    </a:lnTo>
                    <a:lnTo>
                      <a:pt x="55" y="70"/>
                    </a:lnTo>
                    <a:lnTo>
                      <a:pt x="38" y="74"/>
                    </a:lnTo>
                    <a:lnTo>
                      <a:pt x="19" y="82"/>
                    </a:lnTo>
                    <a:lnTo>
                      <a:pt x="0" y="98"/>
                    </a:lnTo>
                    <a:lnTo>
                      <a:pt x="0" y="2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1" name="Freeform 117"/>
              <p:cNvSpPr>
                <a:spLocks noChangeAspect="1"/>
              </p:cNvSpPr>
              <p:nvPr/>
            </p:nvSpPr>
            <p:spPr bwMode="auto">
              <a:xfrm>
                <a:off x="670" y="1775"/>
                <a:ext cx="1078" cy="4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14" y="455"/>
                  </a:cxn>
                  <a:cxn ang="0">
                    <a:pos x="1214" y="548"/>
                  </a:cxn>
                  <a:cxn ang="0">
                    <a:pos x="0" y="96"/>
                  </a:cxn>
                  <a:cxn ang="0">
                    <a:pos x="5" y="0"/>
                  </a:cxn>
                </a:cxnLst>
                <a:rect l="0" t="0" r="r" b="b"/>
                <a:pathLst>
                  <a:path w="1215" h="549">
                    <a:moveTo>
                      <a:pt x="5" y="0"/>
                    </a:moveTo>
                    <a:lnTo>
                      <a:pt x="1214" y="455"/>
                    </a:lnTo>
                    <a:lnTo>
                      <a:pt x="1214" y="548"/>
                    </a:lnTo>
                    <a:lnTo>
                      <a:pt x="0" y="9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2" name="Freeform 118"/>
              <p:cNvSpPr>
                <a:spLocks noChangeAspect="1"/>
              </p:cNvSpPr>
              <p:nvPr/>
            </p:nvSpPr>
            <p:spPr bwMode="auto">
              <a:xfrm>
                <a:off x="1332" y="1910"/>
                <a:ext cx="503" cy="1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50" y="180"/>
                  </a:cxn>
                  <a:cxn ang="0">
                    <a:pos x="567" y="126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68" h="181">
                    <a:moveTo>
                      <a:pt x="0" y="22"/>
                    </a:moveTo>
                    <a:lnTo>
                      <a:pt x="450" y="180"/>
                    </a:lnTo>
                    <a:lnTo>
                      <a:pt x="567" y="126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3" name="Freeform 119"/>
              <p:cNvSpPr>
                <a:spLocks noChangeAspect="1"/>
              </p:cNvSpPr>
              <p:nvPr/>
            </p:nvSpPr>
            <p:spPr bwMode="auto">
              <a:xfrm>
                <a:off x="1738" y="2005"/>
                <a:ext cx="95" cy="107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142"/>
                  </a:cxn>
                  <a:cxn ang="0">
                    <a:pos x="106" y="73"/>
                  </a:cxn>
                  <a:cxn ang="0">
                    <a:pos x="106" y="0"/>
                  </a:cxn>
                  <a:cxn ang="0">
                    <a:pos x="0" y="54"/>
                  </a:cxn>
                </a:cxnLst>
                <a:rect l="0" t="0" r="r" b="b"/>
                <a:pathLst>
                  <a:path w="107" h="143">
                    <a:moveTo>
                      <a:pt x="0" y="54"/>
                    </a:moveTo>
                    <a:lnTo>
                      <a:pt x="0" y="142"/>
                    </a:lnTo>
                    <a:lnTo>
                      <a:pt x="106" y="73"/>
                    </a:lnTo>
                    <a:lnTo>
                      <a:pt x="106" y="0"/>
                    </a:lnTo>
                    <a:lnTo>
                      <a:pt x="0" y="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4" name="Freeform 120"/>
              <p:cNvSpPr>
                <a:spLocks noChangeAspect="1"/>
              </p:cNvSpPr>
              <p:nvPr/>
            </p:nvSpPr>
            <p:spPr bwMode="auto">
              <a:xfrm>
                <a:off x="655" y="1718"/>
                <a:ext cx="1081" cy="39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17" y="448"/>
                  </a:cxn>
                  <a:cxn ang="0">
                    <a:pos x="1218" y="521"/>
                  </a:cxn>
                  <a:cxn ang="0">
                    <a:pos x="0" y="62"/>
                  </a:cxn>
                  <a:cxn ang="0">
                    <a:pos x="8" y="0"/>
                  </a:cxn>
                </a:cxnLst>
                <a:rect l="0" t="0" r="r" b="b"/>
                <a:pathLst>
                  <a:path w="1219" h="522">
                    <a:moveTo>
                      <a:pt x="8" y="0"/>
                    </a:moveTo>
                    <a:lnTo>
                      <a:pt x="1217" y="448"/>
                    </a:lnTo>
                    <a:lnTo>
                      <a:pt x="1218" y="521"/>
                    </a:lnTo>
                    <a:lnTo>
                      <a:pt x="0" y="6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5" name="Freeform 121"/>
              <p:cNvSpPr>
                <a:spLocks noChangeAspect="1"/>
              </p:cNvSpPr>
              <p:nvPr/>
            </p:nvSpPr>
            <p:spPr bwMode="auto">
              <a:xfrm>
                <a:off x="2968" y="957"/>
                <a:ext cx="902" cy="979"/>
              </a:xfrm>
              <a:custGeom>
                <a:avLst/>
                <a:gdLst/>
                <a:ahLst/>
                <a:cxnLst>
                  <a:cxn ang="0">
                    <a:pos x="0" y="338"/>
                  </a:cxn>
                  <a:cxn ang="0">
                    <a:pos x="0" y="1304"/>
                  </a:cxn>
                  <a:cxn ang="0">
                    <a:pos x="1016" y="845"/>
                  </a:cxn>
                  <a:cxn ang="0">
                    <a:pos x="1016" y="0"/>
                  </a:cxn>
                  <a:cxn ang="0">
                    <a:pos x="0" y="338"/>
                  </a:cxn>
                </a:cxnLst>
                <a:rect l="0" t="0" r="r" b="b"/>
                <a:pathLst>
                  <a:path w="1017" h="1305">
                    <a:moveTo>
                      <a:pt x="0" y="338"/>
                    </a:moveTo>
                    <a:lnTo>
                      <a:pt x="0" y="1304"/>
                    </a:lnTo>
                    <a:lnTo>
                      <a:pt x="1016" y="845"/>
                    </a:lnTo>
                    <a:lnTo>
                      <a:pt x="1016" y="0"/>
                    </a:lnTo>
                    <a:lnTo>
                      <a:pt x="0" y="33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6" name="Freeform 122"/>
              <p:cNvSpPr>
                <a:spLocks noChangeAspect="1"/>
              </p:cNvSpPr>
              <p:nvPr/>
            </p:nvSpPr>
            <p:spPr bwMode="auto">
              <a:xfrm>
                <a:off x="2961" y="1601"/>
                <a:ext cx="899" cy="426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568"/>
                  </a:cxn>
                  <a:cxn ang="0">
                    <a:pos x="1013" y="113"/>
                  </a:cxn>
                  <a:cxn ang="0">
                    <a:pos x="1013" y="0"/>
                  </a:cxn>
                  <a:cxn ang="0">
                    <a:pos x="0" y="442"/>
                  </a:cxn>
                </a:cxnLst>
                <a:rect l="0" t="0" r="r" b="b"/>
                <a:pathLst>
                  <a:path w="1014" h="569">
                    <a:moveTo>
                      <a:pt x="0" y="442"/>
                    </a:moveTo>
                    <a:lnTo>
                      <a:pt x="0" y="568"/>
                    </a:lnTo>
                    <a:lnTo>
                      <a:pt x="1013" y="113"/>
                    </a:lnTo>
                    <a:lnTo>
                      <a:pt x="1013" y="0"/>
                    </a:lnTo>
                    <a:lnTo>
                      <a:pt x="0" y="44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7" name="Freeform 123"/>
              <p:cNvSpPr>
                <a:spLocks noChangeAspect="1"/>
              </p:cNvSpPr>
              <p:nvPr/>
            </p:nvSpPr>
            <p:spPr bwMode="auto">
              <a:xfrm>
                <a:off x="2163" y="2186"/>
                <a:ext cx="287" cy="239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317"/>
                  </a:cxn>
                  <a:cxn ang="0">
                    <a:pos x="322" y="168"/>
                  </a:cxn>
                  <a:cxn ang="0">
                    <a:pos x="322" y="0"/>
                  </a:cxn>
                  <a:cxn ang="0">
                    <a:pos x="0" y="155"/>
                  </a:cxn>
                </a:cxnLst>
                <a:rect l="0" t="0" r="r" b="b"/>
                <a:pathLst>
                  <a:path w="323" h="318">
                    <a:moveTo>
                      <a:pt x="0" y="155"/>
                    </a:moveTo>
                    <a:lnTo>
                      <a:pt x="0" y="317"/>
                    </a:lnTo>
                    <a:lnTo>
                      <a:pt x="322" y="168"/>
                    </a:lnTo>
                    <a:lnTo>
                      <a:pt x="322" y="0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8" name="Freeform 124"/>
              <p:cNvSpPr>
                <a:spLocks noChangeAspect="1"/>
              </p:cNvSpPr>
              <p:nvPr/>
            </p:nvSpPr>
            <p:spPr bwMode="auto">
              <a:xfrm>
                <a:off x="2444" y="2086"/>
                <a:ext cx="287" cy="236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0" y="313"/>
                  </a:cxn>
                  <a:cxn ang="0">
                    <a:pos x="323" y="171"/>
                  </a:cxn>
                  <a:cxn ang="0">
                    <a:pos x="323" y="0"/>
                  </a:cxn>
                  <a:cxn ang="0">
                    <a:pos x="0" y="142"/>
                  </a:cxn>
                </a:cxnLst>
                <a:rect l="0" t="0" r="r" b="b"/>
                <a:pathLst>
                  <a:path w="324" h="314">
                    <a:moveTo>
                      <a:pt x="0" y="142"/>
                    </a:moveTo>
                    <a:lnTo>
                      <a:pt x="0" y="313"/>
                    </a:lnTo>
                    <a:lnTo>
                      <a:pt x="323" y="171"/>
                    </a:lnTo>
                    <a:lnTo>
                      <a:pt x="323" y="0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9" name="Freeform 125"/>
              <p:cNvSpPr>
                <a:spLocks noChangeAspect="1"/>
              </p:cNvSpPr>
              <p:nvPr/>
            </p:nvSpPr>
            <p:spPr bwMode="auto">
              <a:xfrm>
                <a:off x="2730" y="1990"/>
                <a:ext cx="242" cy="216"/>
              </a:xfrm>
              <a:custGeom>
                <a:avLst/>
                <a:gdLst/>
                <a:ahLst/>
                <a:cxnLst>
                  <a:cxn ang="0">
                    <a:pos x="0" y="113"/>
                  </a:cxn>
                  <a:cxn ang="0">
                    <a:pos x="271" y="0"/>
                  </a:cxn>
                  <a:cxn ang="0">
                    <a:pos x="271" y="164"/>
                  </a:cxn>
                  <a:cxn ang="0">
                    <a:pos x="0" y="287"/>
                  </a:cxn>
                  <a:cxn ang="0">
                    <a:pos x="0" y="113"/>
                  </a:cxn>
                </a:cxnLst>
                <a:rect l="0" t="0" r="r" b="b"/>
                <a:pathLst>
                  <a:path w="272" h="288">
                    <a:moveTo>
                      <a:pt x="0" y="113"/>
                    </a:moveTo>
                    <a:lnTo>
                      <a:pt x="271" y="0"/>
                    </a:lnTo>
                    <a:lnTo>
                      <a:pt x="271" y="164"/>
                    </a:lnTo>
                    <a:lnTo>
                      <a:pt x="0" y="287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0" name="Freeform 126"/>
              <p:cNvSpPr>
                <a:spLocks noChangeAspect="1"/>
              </p:cNvSpPr>
              <p:nvPr/>
            </p:nvSpPr>
            <p:spPr bwMode="auto">
              <a:xfrm>
                <a:off x="665" y="1850"/>
                <a:ext cx="1501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92" y="613"/>
                  </a:cxn>
                  <a:cxn ang="0">
                    <a:pos x="1692" y="761"/>
                  </a:cxn>
                  <a:cxn ang="0">
                    <a:pos x="6" y="129"/>
                  </a:cxn>
                  <a:cxn ang="0">
                    <a:pos x="0" y="0"/>
                  </a:cxn>
                </a:cxnLst>
                <a:rect l="0" t="0" r="r" b="b"/>
                <a:pathLst>
                  <a:path w="1693" h="762">
                    <a:moveTo>
                      <a:pt x="0" y="0"/>
                    </a:moveTo>
                    <a:lnTo>
                      <a:pt x="1692" y="613"/>
                    </a:lnTo>
                    <a:lnTo>
                      <a:pt x="1692" y="761"/>
                    </a:lnTo>
                    <a:lnTo>
                      <a:pt x="6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1" name="Freeform 127"/>
              <p:cNvSpPr>
                <a:spLocks noChangeAspect="1"/>
              </p:cNvSpPr>
              <p:nvPr/>
            </p:nvSpPr>
            <p:spPr bwMode="auto">
              <a:xfrm>
                <a:off x="571" y="1266"/>
                <a:ext cx="103" cy="6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41"/>
                  </a:cxn>
                  <a:cxn ang="0">
                    <a:pos x="115" y="907"/>
                  </a:cxn>
                  <a:cxn ang="0">
                    <a:pos x="116" y="33"/>
                  </a:cxn>
                  <a:cxn ang="0">
                    <a:pos x="0" y="0"/>
                  </a:cxn>
                </a:cxnLst>
                <a:rect l="0" t="0" r="r" b="b"/>
                <a:pathLst>
                  <a:path w="117" h="908">
                    <a:moveTo>
                      <a:pt x="0" y="0"/>
                    </a:moveTo>
                    <a:lnTo>
                      <a:pt x="0" y="841"/>
                    </a:lnTo>
                    <a:lnTo>
                      <a:pt x="115" y="907"/>
                    </a:lnTo>
                    <a:lnTo>
                      <a:pt x="116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Freeform 128"/>
              <p:cNvSpPr>
                <a:spLocks noChangeAspect="1"/>
              </p:cNvSpPr>
              <p:nvPr/>
            </p:nvSpPr>
            <p:spPr bwMode="auto">
              <a:xfrm>
                <a:off x="2968" y="1891"/>
                <a:ext cx="309" cy="23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310"/>
                  </a:cxn>
                  <a:cxn ang="0">
                    <a:pos x="339" y="146"/>
                  </a:cxn>
                  <a:cxn ang="0">
                    <a:pos x="347" y="0"/>
                  </a:cxn>
                  <a:cxn ang="0">
                    <a:pos x="0" y="146"/>
                  </a:cxn>
                </a:cxnLst>
                <a:rect l="0" t="0" r="r" b="b"/>
                <a:pathLst>
                  <a:path w="348" h="311">
                    <a:moveTo>
                      <a:pt x="0" y="146"/>
                    </a:moveTo>
                    <a:lnTo>
                      <a:pt x="0" y="310"/>
                    </a:lnTo>
                    <a:lnTo>
                      <a:pt x="339" y="146"/>
                    </a:lnTo>
                    <a:lnTo>
                      <a:pt x="347" y="0"/>
                    </a:lnTo>
                    <a:lnTo>
                      <a:pt x="0" y="146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3" name="Freeform 129"/>
              <p:cNvSpPr>
                <a:spLocks noChangeAspect="1"/>
              </p:cNvSpPr>
              <p:nvPr/>
            </p:nvSpPr>
            <p:spPr bwMode="auto">
              <a:xfrm>
                <a:off x="3255" y="1775"/>
                <a:ext cx="317" cy="228"/>
              </a:xfrm>
              <a:custGeom>
                <a:avLst/>
                <a:gdLst/>
                <a:ahLst/>
                <a:cxnLst>
                  <a:cxn ang="0">
                    <a:pos x="6" y="157"/>
                  </a:cxn>
                  <a:cxn ang="0">
                    <a:pos x="0" y="304"/>
                  </a:cxn>
                  <a:cxn ang="0">
                    <a:pos x="354" y="152"/>
                  </a:cxn>
                  <a:cxn ang="0">
                    <a:pos x="356" y="0"/>
                  </a:cxn>
                  <a:cxn ang="0">
                    <a:pos x="6" y="157"/>
                  </a:cxn>
                </a:cxnLst>
                <a:rect l="0" t="0" r="r" b="b"/>
                <a:pathLst>
                  <a:path w="357" h="305">
                    <a:moveTo>
                      <a:pt x="6" y="157"/>
                    </a:moveTo>
                    <a:lnTo>
                      <a:pt x="0" y="304"/>
                    </a:lnTo>
                    <a:lnTo>
                      <a:pt x="354" y="152"/>
                    </a:lnTo>
                    <a:lnTo>
                      <a:pt x="356" y="0"/>
                    </a:lnTo>
                    <a:lnTo>
                      <a:pt x="6" y="157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4" name="Freeform 130"/>
              <p:cNvSpPr>
                <a:spLocks noChangeAspect="1"/>
              </p:cNvSpPr>
              <p:nvPr/>
            </p:nvSpPr>
            <p:spPr bwMode="auto">
              <a:xfrm>
                <a:off x="3571" y="1661"/>
                <a:ext cx="294" cy="233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0" y="310"/>
                  </a:cxn>
                  <a:cxn ang="0">
                    <a:pos x="330" y="164"/>
                  </a:cxn>
                  <a:cxn ang="0">
                    <a:pos x="330" y="0"/>
                  </a:cxn>
                  <a:cxn ang="0">
                    <a:pos x="0" y="145"/>
                  </a:cxn>
                </a:cxnLst>
                <a:rect l="0" t="0" r="r" b="b"/>
                <a:pathLst>
                  <a:path w="331" h="311">
                    <a:moveTo>
                      <a:pt x="0" y="145"/>
                    </a:moveTo>
                    <a:lnTo>
                      <a:pt x="0" y="310"/>
                    </a:lnTo>
                    <a:lnTo>
                      <a:pt x="330" y="164"/>
                    </a:lnTo>
                    <a:lnTo>
                      <a:pt x="330" y="0"/>
                    </a:lnTo>
                    <a:lnTo>
                      <a:pt x="0" y="14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5" name="Freeform 131"/>
              <p:cNvSpPr>
                <a:spLocks noChangeAspect="1"/>
              </p:cNvSpPr>
              <p:nvPr/>
            </p:nvSpPr>
            <p:spPr bwMode="auto">
              <a:xfrm>
                <a:off x="2157" y="1782"/>
                <a:ext cx="1706" cy="737"/>
              </a:xfrm>
              <a:custGeom>
                <a:avLst/>
                <a:gdLst/>
                <a:ahLst/>
                <a:cxnLst>
                  <a:cxn ang="0">
                    <a:pos x="0" y="858"/>
                  </a:cxn>
                  <a:cxn ang="0">
                    <a:pos x="1922" y="0"/>
                  </a:cxn>
                  <a:cxn ang="0">
                    <a:pos x="1922" y="136"/>
                  </a:cxn>
                  <a:cxn ang="0">
                    <a:pos x="0" y="982"/>
                  </a:cxn>
                  <a:cxn ang="0">
                    <a:pos x="0" y="858"/>
                  </a:cxn>
                </a:cxnLst>
                <a:rect l="0" t="0" r="r" b="b"/>
                <a:pathLst>
                  <a:path w="1923" h="983">
                    <a:moveTo>
                      <a:pt x="0" y="858"/>
                    </a:moveTo>
                    <a:lnTo>
                      <a:pt x="1922" y="0"/>
                    </a:lnTo>
                    <a:lnTo>
                      <a:pt x="1922" y="136"/>
                    </a:lnTo>
                    <a:lnTo>
                      <a:pt x="0" y="982"/>
                    </a:lnTo>
                    <a:lnTo>
                      <a:pt x="0" y="85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6" name="Freeform 132"/>
              <p:cNvSpPr>
                <a:spLocks noChangeAspect="1"/>
              </p:cNvSpPr>
              <p:nvPr/>
            </p:nvSpPr>
            <p:spPr bwMode="auto">
              <a:xfrm>
                <a:off x="567" y="1898"/>
                <a:ext cx="1588" cy="6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823"/>
                  </a:cxn>
                  <a:cxn ang="0">
                    <a:pos x="0" y="126"/>
                  </a:cxn>
                  <a:cxn ang="0">
                    <a:pos x="0" y="0"/>
                  </a:cxn>
                </a:cxnLst>
                <a:rect l="0" t="0" r="r" b="b"/>
                <a:pathLst>
                  <a:path w="1790" h="824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823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7" name="Freeform 133"/>
              <p:cNvSpPr>
                <a:spLocks noChangeAspect="1"/>
              </p:cNvSpPr>
              <p:nvPr/>
            </p:nvSpPr>
            <p:spPr bwMode="auto">
              <a:xfrm>
                <a:off x="567" y="1993"/>
                <a:ext cx="1588" cy="5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765"/>
                  </a:cxn>
                  <a:cxn ang="0">
                    <a:pos x="0" y="68"/>
                  </a:cxn>
                  <a:cxn ang="0">
                    <a:pos x="0" y="0"/>
                  </a:cxn>
                </a:cxnLst>
                <a:rect l="0" t="0" r="r" b="b"/>
                <a:pathLst>
                  <a:path w="1790" h="766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765"/>
                    </a:lnTo>
                    <a:lnTo>
                      <a:pt x="0" y="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8" name="Freeform 134"/>
              <p:cNvSpPr>
                <a:spLocks noChangeAspect="1"/>
              </p:cNvSpPr>
              <p:nvPr/>
            </p:nvSpPr>
            <p:spPr bwMode="auto">
              <a:xfrm>
                <a:off x="2147" y="1877"/>
                <a:ext cx="1708" cy="690"/>
              </a:xfrm>
              <a:custGeom>
                <a:avLst/>
                <a:gdLst/>
                <a:ahLst/>
                <a:cxnLst>
                  <a:cxn ang="0">
                    <a:pos x="16" y="852"/>
                  </a:cxn>
                  <a:cxn ang="0">
                    <a:pos x="1925" y="0"/>
                  </a:cxn>
                  <a:cxn ang="0">
                    <a:pos x="1925" y="58"/>
                  </a:cxn>
                  <a:cxn ang="0">
                    <a:pos x="0" y="920"/>
                  </a:cxn>
                  <a:cxn ang="0">
                    <a:pos x="16" y="852"/>
                  </a:cxn>
                </a:cxnLst>
                <a:rect l="0" t="0" r="r" b="b"/>
                <a:pathLst>
                  <a:path w="1926" h="921">
                    <a:moveTo>
                      <a:pt x="16" y="852"/>
                    </a:moveTo>
                    <a:lnTo>
                      <a:pt x="1925" y="0"/>
                    </a:lnTo>
                    <a:lnTo>
                      <a:pt x="1925" y="58"/>
                    </a:lnTo>
                    <a:lnTo>
                      <a:pt x="0" y="920"/>
                    </a:lnTo>
                    <a:lnTo>
                      <a:pt x="16" y="85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074" y="208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317" y="2005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10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7" y="222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517" y="2112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746" y="2029"/>
                <a:ext cx="1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046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3339" y="1806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7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630" y="169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</p:grpSp>
        <p:pic>
          <p:nvPicPr>
            <p:cNvPr id="21" name="Picture 144" descr="chimei_090503_01"/>
            <p:cNvPicPr>
              <a:picLocks noChangeAspect="1" noChangeArrowheads="1"/>
            </p:cNvPicPr>
            <p:nvPr/>
          </p:nvPicPr>
          <p:blipFill>
            <a:blip r:embed="rId4" cstate="print"/>
            <a:srcRect b="10687"/>
            <a:stretch>
              <a:fillRect/>
            </a:stretch>
          </p:blipFill>
          <p:spPr bwMode="auto">
            <a:xfrm>
              <a:off x="476" y="2387"/>
              <a:ext cx="2072" cy="1496"/>
            </a:xfrm>
            <a:prstGeom prst="rect">
              <a:avLst/>
            </a:prstGeom>
            <a:noFill/>
          </p:spPr>
        </p:pic>
        <p:sp>
          <p:nvSpPr>
            <p:cNvPr id="22" name="Oval 145"/>
            <p:cNvSpPr>
              <a:spLocks noChangeArrowheads="1"/>
            </p:cNvSpPr>
            <p:nvPr/>
          </p:nvSpPr>
          <p:spPr bwMode="auto">
            <a:xfrm>
              <a:off x="1791" y="2795"/>
              <a:ext cx="318" cy="27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Line 146"/>
            <p:cNvSpPr>
              <a:spLocks noChangeShapeType="1"/>
            </p:cNvSpPr>
            <p:nvPr/>
          </p:nvSpPr>
          <p:spPr bwMode="auto">
            <a:xfrm flipV="1">
              <a:off x="1927" y="2568"/>
              <a:ext cx="1679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1927" y="3067"/>
              <a:ext cx="1271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713185" y="3986944"/>
            <a:ext cx="31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依照客戶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的亮度、反應時間、對比進行液晶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材料的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選定，即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得知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目標值。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829352" y="3986944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進行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參數調整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開線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90" y="2689817"/>
            <a:ext cx="993737" cy="993737"/>
          </a:xfrm>
          <a:prstGeom prst="rect">
            <a:avLst/>
          </a:prstGeom>
        </p:spPr>
      </p:pic>
      <p:sp>
        <p:nvSpPr>
          <p:cNvPr id="170" name="矩形 169"/>
          <p:cNvSpPr/>
          <p:nvPr/>
        </p:nvSpPr>
        <p:spPr>
          <a:xfrm>
            <a:off x="4797025" y="2678506"/>
            <a:ext cx="3105345" cy="110837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梯形 174"/>
          <p:cNvSpPr/>
          <p:nvPr/>
        </p:nvSpPr>
        <p:spPr>
          <a:xfrm flipV="1">
            <a:off x="5890724" y="2976579"/>
            <a:ext cx="332716" cy="478620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5870062" y="3018341"/>
            <a:ext cx="3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>
                <a:solidFill>
                  <a:schemeClr val="bg1"/>
                </a:solidFill>
              </a:rPr>
              <a:t>MainPS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4797025" y="2460946"/>
            <a:ext cx="3582277" cy="1386789"/>
            <a:chOff x="4797025" y="2460946"/>
            <a:chExt cx="3582277" cy="1386789"/>
          </a:xfrm>
        </p:grpSpPr>
        <p:sp>
          <p:nvSpPr>
            <p:cNvPr id="8" name="矩形 7"/>
            <p:cNvSpPr/>
            <p:nvPr/>
          </p:nvSpPr>
          <p:spPr>
            <a:xfrm>
              <a:off x="7356320" y="2878083"/>
              <a:ext cx="221810" cy="69617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6508162" y="2753385"/>
              <a:ext cx="617872" cy="71793"/>
            </a:xfrm>
            <a:prstGeom prst="rect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梯形 168"/>
            <p:cNvSpPr/>
            <p:nvPr/>
          </p:nvSpPr>
          <p:spPr>
            <a:xfrm flipV="1">
              <a:off x="6279622" y="2753385"/>
              <a:ext cx="709714" cy="143586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/>
            <p:cNvSpPr/>
            <p:nvPr/>
          </p:nvSpPr>
          <p:spPr>
            <a:xfrm flipV="1">
              <a:off x="5739719" y="2769518"/>
              <a:ext cx="608067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梯形 166"/>
            <p:cNvSpPr/>
            <p:nvPr/>
          </p:nvSpPr>
          <p:spPr>
            <a:xfrm flipV="1">
              <a:off x="5075015" y="2769737"/>
              <a:ext cx="720885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797025" y="2678506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5185193" y="2769521"/>
              <a:ext cx="499073" cy="1435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梯形 165"/>
            <p:cNvSpPr/>
            <p:nvPr/>
          </p:nvSpPr>
          <p:spPr>
            <a:xfrm flipV="1">
              <a:off x="5795900" y="2769521"/>
              <a:ext cx="499073" cy="143586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94245" y="2769521"/>
              <a:ext cx="617872" cy="71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268371" y="2976579"/>
              <a:ext cx="332716" cy="478620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梯形 172"/>
            <p:cNvSpPr/>
            <p:nvPr/>
          </p:nvSpPr>
          <p:spPr>
            <a:xfrm flipV="1">
              <a:off x="7103891" y="2769521"/>
              <a:ext cx="709714" cy="108777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797025" y="3695869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/>
            <p:cNvSpPr/>
            <p:nvPr/>
          </p:nvSpPr>
          <p:spPr>
            <a:xfrm>
              <a:off x="5140824" y="3557992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/>
            <p:cNvSpPr/>
            <p:nvPr/>
          </p:nvSpPr>
          <p:spPr>
            <a:xfrm>
              <a:off x="5185193" y="3587091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梯形 179"/>
            <p:cNvSpPr/>
            <p:nvPr/>
          </p:nvSpPr>
          <p:spPr>
            <a:xfrm>
              <a:off x="5764468" y="3478993"/>
              <a:ext cx="629871" cy="216874"/>
            </a:xfrm>
            <a:prstGeom prst="trapezoid">
              <a:avLst>
                <a:gd name="adj" fmla="val 3205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梯形 180"/>
            <p:cNvSpPr/>
            <p:nvPr/>
          </p:nvSpPr>
          <p:spPr>
            <a:xfrm>
              <a:off x="5803803" y="3523863"/>
              <a:ext cx="545894" cy="172005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梯形 181"/>
            <p:cNvSpPr/>
            <p:nvPr/>
          </p:nvSpPr>
          <p:spPr>
            <a:xfrm>
              <a:off x="5849552" y="3552962"/>
              <a:ext cx="443621" cy="142906"/>
            </a:xfrm>
            <a:prstGeom prst="trapezoid">
              <a:avLst>
                <a:gd name="adj" fmla="val 3574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梯形 182"/>
            <p:cNvSpPr/>
            <p:nvPr/>
          </p:nvSpPr>
          <p:spPr>
            <a:xfrm>
              <a:off x="5229898" y="3620261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梯形 183"/>
            <p:cNvSpPr/>
            <p:nvPr/>
          </p:nvSpPr>
          <p:spPr>
            <a:xfrm>
              <a:off x="5894294" y="3587091"/>
              <a:ext cx="354136" cy="10877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85242" y="3537087"/>
              <a:ext cx="443571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835439" y="3457238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梯形 185"/>
            <p:cNvSpPr/>
            <p:nvPr/>
          </p:nvSpPr>
          <p:spPr>
            <a:xfrm>
              <a:off x="7206220" y="3561536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梯形 186"/>
            <p:cNvSpPr/>
            <p:nvPr/>
          </p:nvSpPr>
          <p:spPr>
            <a:xfrm>
              <a:off x="7250590" y="3590635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梯形 187"/>
            <p:cNvSpPr/>
            <p:nvPr/>
          </p:nvSpPr>
          <p:spPr>
            <a:xfrm>
              <a:off x="7295294" y="3623805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487946" y="3581679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487946" y="3601514"/>
              <a:ext cx="487929" cy="4351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87946" y="3641931"/>
              <a:ext cx="487929" cy="21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487946" y="3662830"/>
              <a:ext cx="487929" cy="43511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梯形 192"/>
            <p:cNvSpPr/>
            <p:nvPr/>
          </p:nvSpPr>
          <p:spPr>
            <a:xfrm flipV="1">
              <a:off x="7166863" y="2769052"/>
              <a:ext cx="571643" cy="55258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255274" y="2470659"/>
              <a:ext cx="3968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5814885" y="2465834"/>
              <a:ext cx="457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299373" y="2460946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Aperture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7187197" y="2468389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Sealant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7931937" y="2590120"/>
              <a:ext cx="380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865190" y="3601514"/>
              <a:ext cx="514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梯形 200"/>
            <p:cNvSpPr/>
            <p:nvPr/>
          </p:nvSpPr>
          <p:spPr>
            <a:xfrm flipV="1">
              <a:off x="5849552" y="2771560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梯形 201"/>
            <p:cNvSpPr/>
            <p:nvPr/>
          </p:nvSpPr>
          <p:spPr>
            <a:xfrm flipV="1">
              <a:off x="5222797" y="2773427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5155773" y="2762848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B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753457" y="2759459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R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6465724" y="2699356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G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6587827" y="2779012"/>
              <a:ext cx="379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</a:t>
              </a:r>
              <a:endParaRPr lang="zh-TW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263400" y="3022036"/>
              <a:ext cx="346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 smtClean="0">
                  <a:solidFill>
                    <a:schemeClr val="bg1"/>
                  </a:solidFill>
                </a:rPr>
                <a:t>Sub</a:t>
              </a:r>
              <a:br>
                <a:rPr lang="en-US" altLang="zh-TW" sz="700" dirty="0" smtClean="0">
                  <a:solidFill>
                    <a:schemeClr val="bg1"/>
                  </a:solidFill>
                </a:rPr>
              </a:br>
              <a:r>
                <a:rPr lang="en-US" altLang="zh-TW" sz="700" dirty="0" smtClean="0">
                  <a:solidFill>
                    <a:schemeClr val="bg1"/>
                  </a:solidFill>
                </a:rPr>
                <a:t>PS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210" name="直線單箭頭接點 209"/>
            <p:cNvCxnSpPr/>
            <p:nvPr/>
          </p:nvCxnSpPr>
          <p:spPr>
            <a:xfrm flipH="1" flipV="1">
              <a:off x="6595460" y="2887868"/>
              <a:ext cx="11429" cy="699223"/>
            </a:xfrm>
            <a:prstGeom prst="straightConnector1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/>
            <p:cNvSpPr txBox="1"/>
            <p:nvPr/>
          </p:nvSpPr>
          <p:spPr>
            <a:xfrm>
              <a:off x="6563953" y="3098864"/>
              <a:ext cx="49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3.4µm</a:t>
              </a:r>
              <a:endPara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7331166" y="2708805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8" name="文字方塊 217"/>
            <p:cNvSpPr txBox="1"/>
            <p:nvPr/>
          </p:nvSpPr>
          <p:spPr>
            <a:xfrm>
              <a:off x="5910253" y="2712277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5286471" y="2718591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4826052" y="4251451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LC drop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灌入液晶的下注點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822613" y="128999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過去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模式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213" name="群組 212"/>
          <p:cNvGrpSpPr/>
          <p:nvPr/>
        </p:nvGrpSpPr>
        <p:grpSpPr>
          <a:xfrm>
            <a:off x="457345" y="1307469"/>
            <a:ext cx="1640225" cy="276999"/>
            <a:chOff x="457345" y="1307469"/>
            <a:chExt cx="1640225" cy="276999"/>
          </a:xfrm>
        </p:grpSpPr>
        <p:grpSp>
          <p:nvGrpSpPr>
            <p:cNvPr id="203" name="群組 202"/>
            <p:cNvGrpSpPr/>
            <p:nvPr/>
          </p:nvGrpSpPr>
          <p:grpSpPr>
            <a:xfrm>
              <a:off x="457345" y="1320775"/>
              <a:ext cx="1640225" cy="239743"/>
              <a:chOff x="457345" y="1320775"/>
              <a:chExt cx="1640225" cy="23974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57345" y="1320775"/>
                <a:ext cx="1345665" cy="239743"/>
              </a:xfrm>
              <a:custGeom>
                <a:avLst/>
                <a:gdLst>
                  <a:gd name="connsiteX0" fmla="*/ 0 w 1307008"/>
                  <a:gd name="connsiteY0" fmla="*/ 0 h 239743"/>
                  <a:gd name="connsiteX1" fmla="*/ 1307008 w 1307008"/>
                  <a:gd name="connsiteY1" fmla="*/ 0 h 239743"/>
                  <a:gd name="connsiteX2" fmla="*/ 1307008 w 1307008"/>
                  <a:gd name="connsiteY2" fmla="*/ 239743 h 239743"/>
                  <a:gd name="connsiteX3" fmla="*/ 0 w 1307008"/>
                  <a:gd name="connsiteY3" fmla="*/ 239743 h 239743"/>
                  <a:gd name="connsiteX4" fmla="*/ 0 w 1307008"/>
                  <a:gd name="connsiteY4" fmla="*/ 0 h 239743"/>
                  <a:gd name="connsiteX0" fmla="*/ 0 w 1307008"/>
                  <a:gd name="connsiteY0" fmla="*/ 0 h 239743"/>
                  <a:gd name="connsiteX1" fmla="*/ 1307008 w 1307008"/>
                  <a:gd name="connsiteY1" fmla="*/ 0 h 239743"/>
                  <a:gd name="connsiteX2" fmla="*/ 1028712 w 1307008"/>
                  <a:gd name="connsiteY2" fmla="*/ 239743 h 239743"/>
                  <a:gd name="connsiteX3" fmla="*/ 0 w 1307008"/>
                  <a:gd name="connsiteY3" fmla="*/ 239743 h 239743"/>
                  <a:gd name="connsiteX4" fmla="*/ 0 w 1307008"/>
                  <a:gd name="connsiteY4" fmla="*/ 0 h 239743"/>
                  <a:gd name="connsiteX0" fmla="*/ 0 w 1157921"/>
                  <a:gd name="connsiteY0" fmla="*/ 0 h 239743"/>
                  <a:gd name="connsiteX1" fmla="*/ 1157921 w 1157921"/>
                  <a:gd name="connsiteY1" fmla="*/ 0 h 239743"/>
                  <a:gd name="connsiteX2" fmla="*/ 1028712 w 1157921"/>
                  <a:gd name="connsiteY2" fmla="*/ 239743 h 239743"/>
                  <a:gd name="connsiteX3" fmla="*/ 0 w 1157921"/>
                  <a:gd name="connsiteY3" fmla="*/ 239743 h 239743"/>
                  <a:gd name="connsiteX4" fmla="*/ 0 w 1157921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28712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108225"/>
                  <a:gd name="connsiteY0" fmla="*/ 0 h 239743"/>
                  <a:gd name="connsiteX1" fmla="*/ 1108225 w 1108225"/>
                  <a:gd name="connsiteY1" fmla="*/ 9940 h 239743"/>
                  <a:gd name="connsiteX2" fmla="*/ 1028712 w 1108225"/>
                  <a:gd name="connsiteY2" fmla="*/ 239743 h 239743"/>
                  <a:gd name="connsiteX3" fmla="*/ 0 w 1108225"/>
                  <a:gd name="connsiteY3" fmla="*/ 239743 h 239743"/>
                  <a:gd name="connsiteX4" fmla="*/ 0 w 1108225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28712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147982"/>
                  <a:gd name="connsiteY0" fmla="*/ 0 h 239743"/>
                  <a:gd name="connsiteX1" fmla="*/ 1147982 w 1147982"/>
                  <a:gd name="connsiteY1" fmla="*/ 9940 h 239743"/>
                  <a:gd name="connsiteX2" fmla="*/ 1088346 w 1147982"/>
                  <a:gd name="connsiteY2" fmla="*/ 239743 h 239743"/>
                  <a:gd name="connsiteX3" fmla="*/ 0 w 1147982"/>
                  <a:gd name="connsiteY3" fmla="*/ 239743 h 239743"/>
                  <a:gd name="connsiteX4" fmla="*/ 0 w 1147982"/>
                  <a:gd name="connsiteY4" fmla="*/ 0 h 239743"/>
                  <a:gd name="connsiteX0" fmla="*/ 0 w 1228779"/>
                  <a:gd name="connsiteY0" fmla="*/ 0 h 239743"/>
                  <a:gd name="connsiteX1" fmla="*/ 1228779 w 1228779"/>
                  <a:gd name="connsiteY1" fmla="*/ 9940 h 239743"/>
                  <a:gd name="connsiteX2" fmla="*/ 1088346 w 1228779"/>
                  <a:gd name="connsiteY2" fmla="*/ 239743 h 239743"/>
                  <a:gd name="connsiteX3" fmla="*/ 0 w 1228779"/>
                  <a:gd name="connsiteY3" fmla="*/ 239743 h 239743"/>
                  <a:gd name="connsiteX4" fmla="*/ 0 w 1228779"/>
                  <a:gd name="connsiteY4" fmla="*/ 0 h 239743"/>
                  <a:gd name="connsiteX0" fmla="*/ 0 w 1208797"/>
                  <a:gd name="connsiteY0" fmla="*/ 0 h 239743"/>
                  <a:gd name="connsiteX1" fmla="*/ 1208797 w 1208797"/>
                  <a:gd name="connsiteY1" fmla="*/ 9940 h 239743"/>
                  <a:gd name="connsiteX2" fmla="*/ 1088346 w 1208797"/>
                  <a:gd name="connsiteY2" fmla="*/ 239743 h 239743"/>
                  <a:gd name="connsiteX3" fmla="*/ 0 w 1208797"/>
                  <a:gd name="connsiteY3" fmla="*/ 239743 h 239743"/>
                  <a:gd name="connsiteX4" fmla="*/ 0 w 1208797"/>
                  <a:gd name="connsiteY4" fmla="*/ 0 h 239743"/>
                  <a:gd name="connsiteX0" fmla="*/ 0 w 1215457"/>
                  <a:gd name="connsiteY0" fmla="*/ 0 h 239743"/>
                  <a:gd name="connsiteX1" fmla="*/ 1215457 w 1215457"/>
                  <a:gd name="connsiteY1" fmla="*/ 9940 h 239743"/>
                  <a:gd name="connsiteX2" fmla="*/ 1088346 w 1215457"/>
                  <a:gd name="connsiteY2" fmla="*/ 239743 h 239743"/>
                  <a:gd name="connsiteX3" fmla="*/ 0 w 1215457"/>
                  <a:gd name="connsiteY3" fmla="*/ 239743 h 239743"/>
                  <a:gd name="connsiteX4" fmla="*/ 0 w 1215457"/>
                  <a:gd name="connsiteY4" fmla="*/ 0 h 239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457" h="239743">
                    <a:moveTo>
                      <a:pt x="0" y="0"/>
                    </a:moveTo>
                    <a:lnTo>
                      <a:pt x="1215457" y="9940"/>
                    </a:lnTo>
                    <a:lnTo>
                      <a:pt x="1088346" y="239743"/>
                    </a:lnTo>
                    <a:lnTo>
                      <a:pt x="0" y="239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DC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1" name="平行四邊形 210"/>
              <p:cNvSpPr/>
              <p:nvPr/>
            </p:nvSpPr>
            <p:spPr>
              <a:xfrm>
                <a:off x="1731672" y="1326518"/>
                <a:ext cx="365898" cy="234000"/>
              </a:xfrm>
              <a:custGeom>
                <a:avLst/>
                <a:gdLst>
                  <a:gd name="connsiteX0" fmla="*/ 0 w 256568"/>
                  <a:gd name="connsiteY0" fmla="*/ 243438 h 243438"/>
                  <a:gd name="connsiteX1" fmla="*/ 60860 w 256568"/>
                  <a:gd name="connsiteY1" fmla="*/ 0 h 243438"/>
                  <a:gd name="connsiteX2" fmla="*/ 256568 w 256568"/>
                  <a:gd name="connsiteY2" fmla="*/ 0 h 243438"/>
                  <a:gd name="connsiteX3" fmla="*/ 195709 w 256568"/>
                  <a:gd name="connsiteY3" fmla="*/ 243438 h 243438"/>
                  <a:gd name="connsiteX4" fmla="*/ 0 w 256568"/>
                  <a:gd name="connsiteY4" fmla="*/ 243438 h 243438"/>
                  <a:gd name="connsiteX0" fmla="*/ 0 w 316203"/>
                  <a:gd name="connsiteY0" fmla="*/ 213621 h 243438"/>
                  <a:gd name="connsiteX1" fmla="*/ 120495 w 316203"/>
                  <a:gd name="connsiteY1" fmla="*/ 0 h 243438"/>
                  <a:gd name="connsiteX2" fmla="*/ 316203 w 316203"/>
                  <a:gd name="connsiteY2" fmla="*/ 0 h 243438"/>
                  <a:gd name="connsiteX3" fmla="*/ 255344 w 316203"/>
                  <a:gd name="connsiteY3" fmla="*/ 243438 h 243438"/>
                  <a:gd name="connsiteX4" fmla="*/ 0 w 316203"/>
                  <a:gd name="connsiteY4" fmla="*/ 213621 h 243438"/>
                  <a:gd name="connsiteX0" fmla="*/ 0 w 286386"/>
                  <a:gd name="connsiteY0" fmla="*/ 213621 h 243438"/>
                  <a:gd name="connsiteX1" fmla="*/ 90678 w 286386"/>
                  <a:gd name="connsiteY1" fmla="*/ 0 h 243438"/>
                  <a:gd name="connsiteX2" fmla="*/ 286386 w 286386"/>
                  <a:gd name="connsiteY2" fmla="*/ 0 h 243438"/>
                  <a:gd name="connsiteX3" fmla="*/ 225527 w 286386"/>
                  <a:gd name="connsiteY3" fmla="*/ 243438 h 243438"/>
                  <a:gd name="connsiteX4" fmla="*/ 0 w 286386"/>
                  <a:gd name="connsiteY4" fmla="*/ 213621 h 243438"/>
                  <a:gd name="connsiteX0" fmla="*/ 0 w 286386"/>
                  <a:gd name="connsiteY0" fmla="*/ 213621 h 223560"/>
                  <a:gd name="connsiteX1" fmla="*/ 90678 w 286386"/>
                  <a:gd name="connsiteY1" fmla="*/ 0 h 223560"/>
                  <a:gd name="connsiteX2" fmla="*/ 286386 w 286386"/>
                  <a:gd name="connsiteY2" fmla="*/ 0 h 223560"/>
                  <a:gd name="connsiteX3" fmla="*/ 245405 w 286386"/>
                  <a:gd name="connsiteY3" fmla="*/ 223560 h 223560"/>
                  <a:gd name="connsiteX4" fmla="*/ 0 w 286386"/>
                  <a:gd name="connsiteY4" fmla="*/ 213621 h 223560"/>
                  <a:gd name="connsiteX0" fmla="*/ 0 w 286386"/>
                  <a:gd name="connsiteY0" fmla="*/ 213621 h 223560"/>
                  <a:gd name="connsiteX1" fmla="*/ 90678 w 286386"/>
                  <a:gd name="connsiteY1" fmla="*/ 0 h 223560"/>
                  <a:gd name="connsiteX2" fmla="*/ 286386 w 286386"/>
                  <a:gd name="connsiteY2" fmla="*/ 0 h 223560"/>
                  <a:gd name="connsiteX3" fmla="*/ 195710 w 286386"/>
                  <a:gd name="connsiteY3" fmla="*/ 223560 h 223560"/>
                  <a:gd name="connsiteX4" fmla="*/ 0 w 286386"/>
                  <a:gd name="connsiteY4" fmla="*/ 213621 h 223560"/>
                  <a:gd name="connsiteX0" fmla="*/ 0 w 286386"/>
                  <a:gd name="connsiteY0" fmla="*/ 213621 h 213621"/>
                  <a:gd name="connsiteX1" fmla="*/ 90678 w 286386"/>
                  <a:gd name="connsiteY1" fmla="*/ 0 h 213621"/>
                  <a:gd name="connsiteX2" fmla="*/ 286386 w 286386"/>
                  <a:gd name="connsiteY2" fmla="*/ 0 h 213621"/>
                  <a:gd name="connsiteX3" fmla="*/ 185771 w 286386"/>
                  <a:gd name="connsiteY3" fmla="*/ 213620 h 213621"/>
                  <a:gd name="connsiteX4" fmla="*/ 0 w 286386"/>
                  <a:gd name="connsiteY4" fmla="*/ 213621 h 213621"/>
                  <a:gd name="connsiteX0" fmla="*/ 0 w 326142"/>
                  <a:gd name="connsiteY0" fmla="*/ 213621 h 213621"/>
                  <a:gd name="connsiteX1" fmla="*/ 90678 w 326142"/>
                  <a:gd name="connsiteY1" fmla="*/ 0 h 213621"/>
                  <a:gd name="connsiteX2" fmla="*/ 326142 w 326142"/>
                  <a:gd name="connsiteY2" fmla="*/ 0 h 213621"/>
                  <a:gd name="connsiteX3" fmla="*/ 185771 w 326142"/>
                  <a:gd name="connsiteY3" fmla="*/ 213620 h 213621"/>
                  <a:gd name="connsiteX4" fmla="*/ 0 w 326142"/>
                  <a:gd name="connsiteY4" fmla="*/ 213621 h 213621"/>
                  <a:gd name="connsiteX0" fmla="*/ 0 w 365898"/>
                  <a:gd name="connsiteY0" fmla="*/ 213621 h 213621"/>
                  <a:gd name="connsiteX1" fmla="*/ 130434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  <a:gd name="connsiteX0" fmla="*/ 0 w 365898"/>
                  <a:gd name="connsiteY0" fmla="*/ 213621 h 213621"/>
                  <a:gd name="connsiteX1" fmla="*/ 120495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  <a:gd name="connsiteX0" fmla="*/ 0 w 365898"/>
                  <a:gd name="connsiteY0" fmla="*/ 213621 h 213621"/>
                  <a:gd name="connsiteX1" fmla="*/ 140373 w 365898"/>
                  <a:gd name="connsiteY1" fmla="*/ 0 h 213621"/>
                  <a:gd name="connsiteX2" fmla="*/ 365898 w 365898"/>
                  <a:gd name="connsiteY2" fmla="*/ 0 h 213621"/>
                  <a:gd name="connsiteX3" fmla="*/ 225527 w 365898"/>
                  <a:gd name="connsiteY3" fmla="*/ 213620 h 213621"/>
                  <a:gd name="connsiteX4" fmla="*/ 0 w 365898"/>
                  <a:gd name="connsiteY4" fmla="*/ 213621 h 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898" h="213621">
                    <a:moveTo>
                      <a:pt x="0" y="213621"/>
                    </a:moveTo>
                    <a:lnTo>
                      <a:pt x="140373" y="0"/>
                    </a:lnTo>
                    <a:lnTo>
                      <a:pt x="365898" y="0"/>
                    </a:lnTo>
                    <a:lnTo>
                      <a:pt x="225527" y="213620"/>
                    </a:lnTo>
                    <a:lnTo>
                      <a:pt x="0" y="213621"/>
                    </a:lnTo>
                    <a:close/>
                  </a:path>
                </a:pathLst>
              </a:custGeom>
              <a:solidFill>
                <a:srgbClr val="5DADC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728375" y="1307469"/>
              <a:ext cx="91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</a:rPr>
                <a:t>過去模式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457345" y="2158701"/>
            <a:ext cx="1640225" cy="276999"/>
            <a:chOff x="457345" y="2158701"/>
            <a:chExt cx="1640225" cy="276999"/>
          </a:xfrm>
        </p:grpSpPr>
        <p:sp>
          <p:nvSpPr>
            <p:cNvPr id="220" name="矩形 14"/>
            <p:cNvSpPr/>
            <p:nvPr/>
          </p:nvSpPr>
          <p:spPr>
            <a:xfrm>
              <a:off x="457345" y="2172007"/>
              <a:ext cx="1345665" cy="239743"/>
            </a:xfrm>
            <a:custGeom>
              <a:avLst/>
              <a:gdLst>
                <a:gd name="connsiteX0" fmla="*/ 0 w 1307008"/>
                <a:gd name="connsiteY0" fmla="*/ 0 h 239743"/>
                <a:gd name="connsiteX1" fmla="*/ 1307008 w 1307008"/>
                <a:gd name="connsiteY1" fmla="*/ 0 h 239743"/>
                <a:gd name="connsiteX2" fmla="*/ 1307008 w 1307008"/>
                <a:gd name="connsiteY2" fmla="*/ 239743 h 239743"/>
                <a:gd name="connsiteX3" fmla="*/ 0 w 1307008"/>
                <a:gd name="connsiteY3" fmla="*/ 239743 h 239743"/>
                <a:gd name="connsiteX4" fmla="*/ 0 w 1307008"/>
                <a:gd name="connsiteY4" fmla="*/ 0 h 239743"/>
                <a:gd name="connsiteX0" fmla="*/ 0 w 1307008"/>
                <a:gd name="connsiteY0" fmla="*/ 0 h 239743"/>
                <a:gd name="connsiteX1" fmla="*/ 1307008 w 1307008"/>
                <a:gd name="connsiteY1" fmla="*/ 0 h 239743"/>
                <a:gd name="connsiteX2" fmla="*/ 1028712 w 1307008"/>
                <a:gd name="connsiteY2" fmla="*/ 239743 h 239743"/>
                <a:gd name="connsiteX3" fmla="*/ 0 w 1307008"/>
                <a:gd name="connsiteY3" fmla="*/ 239743 h 239743"/>
                <a:gd name="connsiteX4" fmla="*/ 0 w 1307008"/>
                <a:gd name="connsiteY4" fmla="*/ 0 h 239743"/>
                <a:gd name="connsiteX0" fmla="*/ 0 w 1157921"/>
                <a:gd name="connsiteY0" fmla="*/ 0 h 239743"/>
                <a:gd name="connsiteX1" fmla="*/ 1157921 w 1157921"/>
                <a:gd name="connsiteY1" fmla="*/ 0 h 239743"/>
                <a:gd name="connsiteX2" fmla="*/ 1028712 w 1157921"/>
                <a:gd name="connsiteY2" fmla="*/ 239743 h 239743"/>
                <a:gd name="connsiteX3" fmla="*/ 0 w 1157921"/>
                <a:gd name="connsiteY3" fmla="*/ 239743 h 239743"/>
                <a:gd name="connsiteX4" fmla="*/ 0 w 1157921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28712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108225"/>
                <a:gd name="connsiteY0" fmla="*/ 0 h 239743"/>
                <a:gd name="connsiteX1" fmla="*/ 1108225 w 1108225"/>
                <a:gd name="connsiteY1" fmla="*/ 9940 h 239743"/>
                <a:gd name="connsiteX2" fmla="*/ 1028712 w 1108225"/>
                <a:gd name="connsiteY2" fmla="*/ 239743 h 239743"/>
                <a:gd name="connsiteX3" fmla="*/ 0 w 1108225"/>
                <a:gd name="connsiteY3" fmla="*/ 239743 h 239743"/>
                <a:gd name="connsiteX4" fmla="*/ 0 w 1108225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28712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147982"/>
                <a:gd name="connsiteY0" fmla="*/ 0 h 239743"/>
                <a:gd name="connsiteX1" fmla="*/ 1147982 w 1147982"/>
                <a:gd name="connsiteY1" fmla="*/ 9940 h 239743"/>
                <a:gd name="connsiteX2" fmla="*/ 1088346 w 1147982"/>
                <a:gd name="connsiteY2" fmla="*/ 239743 h 239743"/>
                <a:gd name="connsiteX3" fmla="*/ 0 w 1147982"/>
                <a:gd name="connsiteY3" fmla="*/ 239743 h 239743"/>
                <a:gd name="connsiteX4" fmla="*/ 0 w 1147982"/>
                <a:gd name="connsiteY4" fmla="*/ 0 h 239743"/>
                <a:gd name="connsiteX0" fmla="*/ 0 w 1228779"/>
                <a:gd name="connsiteY0" fmla="*/ 0 h 239743"/>
                <a:gd name="connsiteX1" fmla="*/ 1228779 w 1228779"/>
                <a:gd name="connsiteY1" fmla="*/ 9940 h 239743"/>
                <a:gd name="connsiteX2" fmla="*/ 1088346 w 1228779"/>
                <a:gd name="connsiteY2" fmla="*/ 239743 h 239743"/>
                <a:gd name="connsiteX3" fmla="*/ 0 w 1228779"/>
                <a:gd name="connsiteY3" fmla="*/ 239743 h 239743"/>
                <a:gd name="connsiteX4" fmla="*/ 0 w 1228779"/>
                <a:gd name="connsiteY4" fmla="*/ 0 h 239743"/>
                <a:gd name="connsiteX0" fmla="*/ 0 w 1208797"/>
                <a:gd name="connsiteY0" fmla="*/ 0 h 239743"/>
                <a:gd name="connsiteX1" fmla="*/ 1208797 w 1208797"/>
                <a:gd name="connsiteY1" fmla="*/ 9940 h 239743"/>
                <a:gd name="connsiteX2" fmla="*/ 1088346 w 1208797"/>
                <a:gd name="connsiteY2" fmla="*/ 239743 h 239743"/>
                <a:gd name="connsiteX3" fmla="*/ 0 w 1208797"/>
                <a:gd name="connsiteY3" fmla="*/ 239743 h 239743"/>
                <a:gd name="connsiteX4" fmla="*/ 0 w 1208797"/>
                <a:gd name="connsiteY4" fmla="*/ 0 h 239743"/>
                <a:gd name="connsiteX0" fmla="*/ 0 w 1215457"/>
                <a:gd name="connsiteY0" fmla="*/ 0 h 239743"/>
                <a:gd name="connsiteX1" fmla="*/ 1215457 w 1215457"/>
                <a:gd name="connsiteY1" fmla="*/ 9940 h 239743"/>
                <a:gd name="connsiteX2" fmla="*/ 1088346 w 1215457"/>
                <a:gd name="connsiteY2" fmla="*/ 239743 h 239743"/>
                <a:gd name="connsiteX3" fmla="*/ 0 w 1215457"/>
                <a:gd name="connsiteY3" fmla="*/ 239743 h 239743"/>
                <a:gd name="connsiteX4" fmla="*/ 0 w 1215457"/>
                <a:gd name="connsiteY4" fmla="*/ 0 h 2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457" h="239743">
                  <a:moveTo>
                    <a:pt x="0" y="0"/>
                  </a:moveTo>
                  <a:lnTo>
                    <a:pt x="1215457" y="9940"/>
                  </a:lnTo>
                  <a:lnTo>
                    <a:pt x="1088346" y="239743"/>
                  </a:lnTo>
                  <a:lnTo>
                    <a:pt x="0" y="23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BB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1" name="平行四邊形 210"/>
            <p:cNvSpPr/>
            <p:nvPr/>
          </p:nvSpPr>
          <p:spPr>
            <a:xfrm>
              <a:off x="1731672" y="2177750"/>
              <a:ext cx="365898" cy="234000"/>
            </a:xfrm>
            <a:custGeom>
              <a:avLst/>
              <a:gdLst>
                <a:gd name="connsiteX0" fmla="*/ 0 w 256568"/>
                <a:gd name="connsiteY0" fmla="*/ 243438 h 243438"/>
                <a:gd name="connsiteX1" fmla="*/ 60860 w 256568"/>
                <a:gd name="connsiteY1" fmla="*/ 0 h 243438"/>
                <a:gd name="connsiteX2" fmla="*/ 256568 w 256568"/>
                <a:gd name="connsiteY2" fmla="*/ 0 h 243438"/>
                <a:gd name="connsiteX3" fmla="*/ 195709 w 256568"/>
                <a:gd name="connsiteY3" fmla="*/ 243438 h 243438"/>
                <a:gd name="connsiteX4" fmla="*/ 0 w 256568"/>
                <a:gd name="connsiteY4" fmla="*/ 243438 h 243438"/>
                <a:gd name="connsiteX0" fmla="*/ 0 w 316203"/>
                <a:gd name="connsiteY0" fmla="*/ 213621 h 243438"/>
                <a:gd name="connsiteX1" fmla="*/ 120495 w 316203"/>
                <a:gd name="connsiteY1" fmla="*/ 0 h 243438"/>
                <a:gd name="connsiteX2" fmla="*/ 316203 w 316203"/>
                <a:gd name="connsiteY2" fmla="*/ 0 h 243438"/>
                <a:gd name="connsiteX3" fmla="*/ 255344 w 316203"/>
                <a:gd name="connsiteY3" fmla="*/ 243438 h 243438"/>
                <a:gd name="connsiteX4" fmla="*/ 0 w 316203"/>
                <a:gd name="connsiteY4" fmla="*/ 213621 h 243438"/>
                <a:gd name="connsiteX0" fmla="*/ 0 w 286386"/>
                <a:gd name="connsiteY0" fmla="*/ 213621 h 243438"/>
                <a:gd name="connsiteX1" fmla="*/ 90678 w 286386"/>
                <a:gd name="connsiteY1" fmla="*/ 0 h 243438"/>
                <a:gd name="connsiteX2" fmla="*/ 286386 w 286386"/>
                <a:gd name="connsiteY2" fmla="*/ 0 h 243438"/>
                <a:gd name="connsiteX3" fmla="*/ 225527 w 286386"/>
                <a:gd name="connsiteY3" fmla="*/ 243438 h 243438"/>
                <a:gd name="connsiteX4" fmla="*/ 0 w 286386"/>
                <a:gd name="connsiteY4" fmla="*/ 213621 h 243438"/>
                <a:gd name="connsiteX0" fmla="*/ 0 w 286386"/>
                <a:gd name="connsiteY0" fmla="*/ 213621 h 223560"/>
                <a:gd name="connsiteX1" fmla="*/ 90678 w 286386"/>
                <a:gd name="connsiteY1" fmla="*/ 0 h 223560"/>
                <a:gd name="connsiteX2" fmla="*/ 286386 w 286386"/>
                <a:gd name="connsiteY2" fmla="*/ 0 h 223560"/>
                <a:gd name="connsiteX3" fmla="*/ 245405 w 286386"/>
                <a:gd name="connsiteY3" fmla="*/ 223560 h 223560"/>
                <a:gd name="connsiteX4" fmla="*/ 0 w 286386"/>
                <a:gd name="connsiteY4" fmla="*/ 213621 h 223560"/>
                <a:gd name="connsiteX0" fmla="*/ 0 w 286386"/>
                <a:gd name="connsiteY0" fmla="*/ 213621 h 223560"/>
                <a:gd name="connsiteX1" fmla="*/ 90678 w 286386"/>
                <a:gd name="connsiteY1" fmla="*/ 0 h 223560"/>
                <a:gd name="connsiteX2" fmla="*/ 286386 w 286386"/>
                <a:gd name="connsiteY2" fmla="*/ 0 h 223560"/>
                <a:gd name="connsiteX3" fmla="*/ 195710 w 286386"/>
                <a:gd name="connsiteY3" fmla="*/ 223560 h 223560"/>
                <a:gd name="connsiteX4" fmla="*/ 0 w 286386"/>
                <a:gd name="connsiteY4" fmla="*/ 213621 h 223560"/>
                <a:gd name="connsiteX0" fmla="*/ 0 w 286386"/>
                <a:gd name="connsiteY0" fmla="*/ 213621 h 213621"/>
                <a:gd name="connsiteX1" fmla="*/ 90678 w 286386"/>
                <a:gd name="connsiteY1" fmla="*/ 0 h 213621"/>
                <a:gd name="connsiteX2" fmla="*/ 286386 w 286386"/>
                <a:gd name="connsiteY2" fmla="*/ 0 h 213621"/>
                <a:gd name="connsiteX3" fmla="*/ 185771 w 286386"/>
                <a:gd name="connsiteY3" fmla="*/ 213620 h 213621"/>
                <a:gd name="connsiteX4" fmla="*/ 0 w 286386"/>
                <a:gd name="connsiteY4" fmla="*/ 213621 h 213621"/>
                <a:gd name="connsiteX0" fmla="*/ 0 w 326142"/>
                <a:gd name="connsiteY0" fmla="*/ 213621 h 213621"/>
                <a:gd name="connsiteX1" fmla="*/ 90678 w 326142"/>
                <a:gd name="connsiteY1" fmla="*/ 0 h 213621"/>
                <a:gd name="connsiteX2" fmla="*/ 326142 w 326142"/>
                <a:gd name="connsiteY2" fmla="*/ 0 h 213621"/>
                <a:gd name="connsiteX3" fmla="*/ 185771 w 326142"/>
                <a:gd name="connsiteY3" fmla="*/ 213620 h 213621"/>
                <a:gd name="connsiteX4" fmla="*/ 0 w 326142"/>
                <a:gd name="connsiteY4" fmla="*/ 213621 h 213621"/>
                <a:gd name="connsiteX0" fmla="*/ 0 w 365898"/>
                <a:gd name="connsiteY0" fmla="*/ 213621 h 213621"/>
                <a:gd name="connsiteX1" fmla="*/ 130434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  <a:gd name="connsiteX0" fmla="*/ 0 w 365898"/>
                <a:gd name="connsiteY0" fmla="*/ 213621 h 213621"/>
                <a:gd name="connsiteX1" fmla="*/ 120495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  <a:gd name="connsiteX0" fmla="*/ 0 w 365898"/>
                <a:gd name="connsiteY0" fmla="*/ 213621 h 213621"/>
                <a:gd name="connsiteX1" fmla="*/ 140373 w 365898"/>
                <a:gd name="connsiteY1" fmla="*/ 0 h 213621"/>
                <a:gd name="connsiteX2" fmla="*/ 365898 w 365898"/>
                <a:gd name="connsiteY2" fmla="*/ 0 h 213621"/>
                <a:gd name="connsiteX3" fmla="*/ 225527 w 365898"/>
                <a:gd name="connsiteY3" fmla="*/ 213620 h 213621"/>
                <a:gd name="connsiteX4" fmla="*/ 0 w 365898"/>
                <a:gd name="connsiteY4" fmla="*/ 213621 h 21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98" h="213621">
                  <a:moveTo>
                    <a:pt x="0" y="213621"/>
                  </a:moveTo>
                  <a:lnTo>
                    <a:pt x="140373" y="0"/>
                  </a:lnTo>
                  <a:lnTo>
                    <a:pt x="365898" y="0"/>
                  </a:lnTo>
                  <a:lnTo>
                    <a:pt x="225527" y="213620"/>
                  </a:lnTo>
                  <a:lnTo>
                    <a:pt x="0" y="213621"/>
                  </a:lnTo>
                  <a:close/>
                </a:path>
              </a:pathLst>
            </a:custGeom>
            <a:solidFill>
              <a:srgbClr val="85C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728375" y="2158701"/>
              <a:ext cx="91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</a:rPr>
                <a:t>預期目標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66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0" grpId="0" animBg="1"/>
      <p:bldP spid="175" grpId="0" animBg="1"/>
      <p:bldP spid="21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9CA6D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157341</TotalTime>
  <Words>1566</Words>
  <Application>Microsoft Office PowerPoint</Application>
  <PresentationFormat>如螢幕大小 (16:9)</PresentationFormat>
  <Paragraphs>565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機器學習決策平台</vt:lpstr>
      <vt:lpstr>PowerPoint 簡報</vt:lpstr>
      <vt:lpstr>專案背景</vt:lpstr>
      <vt:lpstr>專案效益</vt:lpstr>
      <vt:lpstr>平台差異化</vt:lpstr>
      <vt:lpstr>PowerPoint 簡報</vt:lpstr>
      <vt:lpstr>專案架構</vt:lpstr>
      <vt:lpstr>機器學習模型架構</vt:lpstr>
      <vt:lpstr>L5C 新產品LC Margin預測</vt:lpstr>
      <vt:lpstr>L5C Photo PEP1 CD R2R</vt:lpstr>
      <vt:lpstr>PowerPoint 簡報</vt:lpstr>
      <vt:lpstr>PowerPoint 簡報</vt:lpstr>
      <vt:lpstr>PowerPoint 簡報</vt:lpstr>
      <vt:lpstr>PowerPoint 簡報</vt:lpstr>
      <vt:lpstr>未來展望</vt:lpstr>
      <vt:lpstr>PowerPoint 簡報</vt:lpstr>
      <vt:lpstr>實習心得</vt:lpstr>
      <vt:lpstr>L5C 新產品LC Margin預測</vt:lpstr>
      <vt:lpstr>Data preprocessing</vt:lpstr>
      <vt:lpstr>Model evaluation</vt:lpstr>
      <vt:lpstr>SHAP</vt:lpstr>
      <vt:lpstr>進度規劃＆本周進度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2007018 詹惠婷</cp:lastModifiedBy>
  <cp:revision>5144</cp:revision>
  <dcterms:created xsi:type="dcterms:W3CDTF">2011-02-08T02:08:58Z</dcterms:created>
  <dcterms:modified xsi:type="dcterms:W3CDTF">2020-08-04T09:00:47Z</dcterms:modified>
</cp:coreProperties>
</file>