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22"/>
  </p:notesMasterIdLst>
  <p:handoutMasterIdLst>
    <p:handoutMasterId r:id="rId23"/>
  </p:handoutMasterIdLst>
  <p:sldIdLst>
    <p:sldId id="1189" r:id="rId2"/>
    <p:sldId id="1312" r:id="rId3"/>
    <p:sldId id="1316" r:id="rId4"/>
    <p:sldId id="1310" r:id="rId5"/>
    <p:sldId id="1314" r:id="rId6"/>
    <p:sldId id="1315" r:id="rId7"/>
    <p:sldId id="1304" r:id="rId8"/>
    <p:sldId id="1283" r:id="rId9"/>
    <p:sldId id="1298" r:id="rId10"/>
    <p:sldId id="1317" r:id="rId11"/>
    <p:sldId id="1318" r:id="rId12"/>
    <p:sldId id="1319" r:id="rId13"/>
    <p:sldId id="1306" r:id="rId14"/>
    <p:sldId id="1288" r:id="rId15"/>
    <p:sldId id="1287" r:id="rId16"/>
    <p:sldId id="1305" r:id="rId17"/>
    <p:sldId id="1301" r:id="rId18"/>
    <p:sldId id="1308" r:id="rId19"/>
    <p:sldId id="1313" r:id="rId20"/>
    <p:sldId id="1202" r:id="rId21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E3E5"/>
    <a:srgbClr val="5280A4"/>
    <a:srgbClr val="509BC8"/>
    <a:srgbClr val="38516B"/>
    <a:srgbClr val="5CAEC3"/>
    <a:srgbClr val="71ABBA"/>
    <a:srgbClr val="B0D3F0"/>
    <a:srgbClr val="85C0C4"/>
    <a:srgbClr val="3B96C3"/>
    <a:srgbClr val="90B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7" autoAdjust="0"/>
    <p:restoredTop sz="70161" autoAdjust="0"/>
  </p:normalViewPr>
  <p:slideViewPr>
    <p:cSldViewPr showGuides="1">
      <p:cViewPr varScale="1">
        <p:scale>
          <a:sx n="107" d="100"/>
          <a:sy n="107" d="100"/>
        </p:scale>
        <p:origin x="1974" y="108"/>
      </p:cViewPr>
      <p:guideLst>
        <p:guide orient="horz" pos="514"/>
        <p:guide pos="414"/>
        <p:guide orient="horz" pos="4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2020/8/3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2020/8/3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982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295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因為這份測試資料是沒有完整答案的</a:t>
            </a:r>
            <a:r>
              <a:rPr lang="en-US" altLang="zh-TW" dirty="0" smtClean="0"/>
              <a:t>,</a:t>
            </a:r>
            <a:r>
              <a:rPr lang="zh-TW" altLang="en-US" dirty="0" smtClean="0"/>
              <a:t>所以我將有答案的訓練資料切割</a:t>
            </a:r>
            <a:r>
              <a:rPr lang="en-US" altLang="zh-TW" dirty="0" smtClean="0"/>
              <a:t>,70%</a:t>
            </a:r>
            <a:r>
              <a:rPr lang="zh-TW" altLang="en-US" dirty="0" smtClean="0"/>
              <a:t>拿來</a:t>
            </a:r>
            <a:r>
              <a:rPr lang="en-US" altLang="zh-TW" dirty="0" smtClean="0"/>
              <a:t>train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model,30%</a:t>
            </a:r>
            <a:r>
              <a:rPr lang="zh-TW" altLang="en-US" dirty="0" smtClean="0"/>
              <a:t>作為</a:t>
            </a:r>
            <a:r>
              <a:rPr lang="en-US" altLang="zh-TW" dirty="0" err="1" smtClean="0"/>
              <a:t>validation,validation</a:t>
            </a:r>
            <a:r>
              <a:rPr lang="zh-TW" altLang="en-US" dirty="0" smtClean="0"/>
              <a:t>拿來驗證預測效果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074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In sample error</a:t>
            </a:r>
            <a:r>
              <a:rPr lang="zh-TW" altLang="en-US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：將</a:t>
            </a: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train</a:t>
            </a:r>
            <a:r>
              <a:rPr lang="zh-TW" altLang="en-US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好的模型拿來預測</a:t>
            </a: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training set</a:t>
            </a:r>
            <a:r>
              <a:rPr lang="zh-TW" altLang="en-US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，正常來說誤差會比較小。</a:t>
            </a: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/>
            </a:r>
            <a:b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</a:br>
            <a:endParaRPr lang="en-US" altLang="zh-TW" sz="1200" dirty="0" smtClean="0">
              <a:solidFill>
                <a:srgbClr val="333333"/>
              </a:solidFill>
              <a:latin typeface="微軟正黑體" panose="020B0604030504040204" pitchFamily="34" charset="-120"/>
            </a:endParaRPr>
          </a:p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Out of sample error</a:t>
            </a:r>
            <a:r>
              <a:rPr lang="zh-TW" altLang="en-US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：將</a:t>
            </a: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train</a:t>
            </a:r>
            <a:r>
              <a:rPr lang="zh-TW" altLang="en-US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好的模型拿來預測</a:t>
            </a: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validation set</a:t>
            </a:r>
            <a:r>
              <a:rPr lang="zh-TW" altLang="en-US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，由於這些資料是沒有丟進模型</a:t>
            </a: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train</a:t>
            </a:r>
            <a:r>
              <a:rPr lang="zh-TW" altLang="en-US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過的，所以</a:t>
            </a: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Out of sample error</a:t>
            </a:r>
            <a:r>
              <a:rPr lang="zh-TW" altLang="en-US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會比較符合模型的實際狀況。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357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黃光製程</a:t>
            </a:r>
            <a:r>
              <a:rPr lang="en-US" altLang="zh-TW" dirty="0" smtClean="0"/>
              <a:t>CD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207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#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預測值是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6.32 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基準值是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6.324 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增加預測值的特徵顏色是紅色 長條面積代表數值大小 </a:t>
            </a:r>
          </a:p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#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降低預測值的特徵顏色是藍色 可以看到增加預測值程度最大的是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DV_TANKATEMP</a:t>
            </a:r>
          </a:p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#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但可以看到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SCANSPEED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在這反而是降低了預測值</a:t>
            </a:r>
            <a:endParaRPr lang="en-US" altLang="zh-TW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Model_No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：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V15H6-Y3 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產品編號</a:t>
            </a:r>
            <a:endParaRPr lang="en-US" altLang="zh-TW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Tool_ID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：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ABIEXL10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 機台編號</a:t>
            </a:r>
            <a:endParaRPr lang="en-US" altLang="zh-TW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ABBR_No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：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6P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 光罩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192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目前這周已經先確定好專案題目和內容，目前</a:t>
            </a:r>
            <a:r>
              <a:rPr lang="en-US" altLang="zh-TW" sz="1200" dirty="0" smtClean="0"/>
              <a:t>mentor</a:t>
            </a:r>
            <a:r>
              <a:rPr lang="zh-TW" altLang="en-US" sz="1200" dirty="0" smtClean="0"/>
              <a:t>讓我先嘗試用不同的機器學習方法去優化 </a:t>
            </a:r>
            <a:r>
              <a:rPr lang="en-US" altLang="zh-TW" sz="1200" dirty="0" smtClean="0"/>
              <a:t>LC Margin</a:t>
            </a:r>
            <a:r>
              <a:rPr lang="zh-TW" altLang="en-US" sz="1200" dirty="0" smtClean="0"/>
              <a:t>的預測，這部分先寫的差不多之後，希望能夠套用在專案資料上，後續的流程大致上會先做資料前處理，找出關鍵參數後再建立訓練模型，接著再持續優化模型，後期主要會著重在參數最佳化的部分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050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破題</a:t>
            </a:r>
            <a:r>
              <a:rPr lang="en-US" altLang="zh-TW" dirty="0" smtClean="0"/>
              <a:t>:</a:t>
            </a:r>
            <a:r>
              <a:rPr lang="zh-TW" altLang="en-US" dirty="0" smtClean="0"/>
              <a:t>為什麼要做這個專案</a:t>
            </a:r>
            <a:r>
              <a:rPr lang="en-US" altLang="zh-TW" dirty="0" smtClean="0"/>
              <a:t>?</a:t>
            </a:r>
            <a:r>
              <a:rPr lang="zh-TW" altLang="en-US" dirty="0" smtClean="0"/>
              <a:t> 最佳化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266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我的專案主要是利用機器學習建模進行預測</a:t>
            </a:r>
            <a:r>
              <a:rPr lang="en-US" altLang="zh-TW" dirty="0" smtClean="0"/>
              <a:t>,</a:t>
            </a:r>
            <a:r>
              <a:rPr lang="zh-TW" altLang="en-US" dirty="0" smtClean="0"/>
              <a:t>找到符合實際生產狀況的</a:t>
            </a:r>
            <a:r>
              <a:rPr lang="en-US" altLang="zh-TW" dirty="0" smtClean="0"/>
              <a:t>AI</a:t>
            </a:r>
            <a:r>
              <a:rPr lang="zh-TW" altLang="en-US" dirty="0" smtClean="0"/>
              <a:t>模型</a:t>
            </a:r>
            <a:r>
              <a:rPr lang="en-US" altLang="zh-TW" dirty="0" smtClean="0"/>
              <a:t>,</a:t>
            </a:r>
            <a:r>
              <a:rPr lang="zh-TW" altLang="en-US" dirty="0" smtClean="0"/>
              <a:t>預測未來的生產狀況</a:t>
            </a:r>
            <a:r>
              <a:rPr lang="en-US" altLang="zh-TW" dirty="0" smtClean="0"/>
              <a:t>,</a:t>
            </a:r>
            <a:r>
              <a:rPr lang="zh-TW" altLang="en-US" dirty="0" smtClean="0"/>
              <a:t>找出影響模型的關鍵因子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如何解決</a:t>
            </a:r>
            <a:r>
              <a:rPr lang="en-US" altLang="zh-TW" dirty="0" smtClean="0"/>
              <a:t>)</a:t>
            </a:r>
          </a:p>
          <a:p>
            <a:pPr marL="228600" indent="-228600">
              <a:buAutoNum type="arabicPeriod"/>
            </a:pPr>
            <a:r>
              <a:rPr lang="zh-TW" altLang="en-US" dirty="0" smtClean="0"/>
              <a:t>目前大多仰賴工程師經驗</a:t>
            </a:r>
            <a:r>
              <a:rPr lang="en-US" altLang="zh-TW" dirty="0" smtClean="0"/>
              <a:t>,</a:t>
            </a:r>
            <a:r>
              <a:rPr lang="zh-TW" altLang="en-US" dirty="0" smtClean="0"/>
              <a:t>無法較有效的掌握生產狀況</a:t>
            </a:r>
            <a:r>
              <a:rPr lang="en-US" altLang="zh-TW" dirty="0" smtClean="0"/>
              <a:t>(</a:t>
            </a:r>
            <a:r>
              <a:rPr lang="zh-TW" altLang="en-US" dirty="0" smtClean="0"/>
              <a:t>目前問題</a:t>
            </a:r>
            <a:r>
              <a:rPr lang="en-US" altLang="zh-TW" dirty="0" smtClean="0"/>
              <a:t>)</a:t>
            </a:r>
          </a:p>
          <a:p>
            <a:pPr marL="228600" indent="-228600">
              <a:buAutoNum type="arabicPeriod"/>
            </a:pPr>
            <a:r>
              <a:rPr lang="zh-TW" altLang="en-US" dirty="0" smtClean="0"/>
              <a:t>如果開發一個能夠提供快速建立生產模式的</a:t>
            </a:r>
            <a:r>
              <a:rPr lang="en-US" altLang="zh-TW" dirty="0" smtClean="0"/>
              <a:t>AI</a:t>
            </a:r>
            <a:r>
              <a:rPr lang="zh-TW" altLang="en-US" dirty="0" smtClean="0"/>
              <a:t>模型</a:t>
            </a:r>
            <a:r>
              <a:rPr lang="en-US" altLang="zh-TW" dirty="0" smtClean="0"/>
              <a:t>,</a:t>
            </a:r>
            <a:r>
              <a:rPr lang="zh-TW" altLang="en-US" dirty="0" smtClean="0"/>
              <a:t>有效地找出影響生產流程的關鍵因子</a:t>
            </a:r>
            <a:r>
              <a:rPr lang="en-US" altLang="zh-TW" dirty="0" smtClean="0"/>
              <a:t>,</a:t>
            </a:r>
            <a:r>
              <a:rPr lang="zh-TW" altLang="en-US" dirty="0" smtClean="0"/>
              <a:t>就能夠預測未來的生產情形</a:t>
            </a:r>
            <a:r>
              <a:rPr lang="en-US" altLang="zh-TW" dirty="0" smtClean="0"/>
              <a:t>,</a:t>
            </a:r>
            <a:r>
              <a:rPr lang="zh-TW" altLang="en-US" dirty="0" smtClean="0"/>
              <a:t>再利用</a:t>
            </a:r>
            <a:r>
              <a:rPr lang="en-US" altLang="zh-TW" dirty="0" smtClean="0"/>
              <a:t>AI</a:t>
            </a:r>
            <a:r>
              <a:rPr lang="zh-TW" altLang="en-US" dirty="0" smtClean="0"/>
              <a:t>模型模擬出實際生產下的最佳狀況</a:t>
            </a:r>
            <a:r>
              <a:rPr lang="en-US" altLang="zh-TW" dirty="0" smtClean="0"/>
              <a:t>(</a:t>
            </a:r>
            <a:r>
              <a:rPr lang="zh-TW" altLang="en-US" dirty="0" smtClean="0"/>
              <a:t>專案功能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達到縮短開線時間</a:t>
            </a:r>
            <a:r>
              <a:rPr lang="en-US" altLang="zh-TW" dirty="0" smtClean="0"/>
              <a:t>,</a:t>
            </a:r>
            <a:r>
              <a:rPr lang="zh-TW" altLang="en-US" dirty="0" smtClean="0"/>
              <a:t>減少人員負擔</a:t>
            </a:r>
            <a:r>
              <a:rPr lang="en-US" altLang="zh-TW" dirty="0" smtClean="0"/>
              <a:t>,</a:t>
            </a:r>
            <a:r>
              <a:rPr lang="zh-TW" altLang="en-US" dirty="0" smtClean="0"/>
              <a:t>並提升產品品質的穩定度</a:t>
            </a:r>
            <a:r>
              <a:rPr lang="en-US" altLang="zh-TW" dirty="0" smtClean="0"/>
              <a:t>(</a:t>
            </a:r>
            <a:r>
              <a:rPr lang="zh-TW" altLang="en-US" dirty="0" smtClean="0"/>
              <a:t>效益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653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我的專案主要是利用機器學習建模進行預測</a:t>
            </a:r>
            <a:r>
              <a:rPr lang="en-US" altLang="zh-TW" dirty="0" smtClean="0"/>
              <a:t>,</a:t>
            </a:r>
            <a:r>
              <a:rPr lang="zh-TW" altLang="en-US" dirty="0" smtClean="0"/>
              <a:t>找到符合實際生產狀況的</a:t>
            </a:r>
            <a:r>
              <a:rPr lang="en-US" altLang="zh-TW" dirty="0" smtClean="0"/>
              <a:t>AI</a:t>
            </a:r>
            <a:r>
              <a:rPr lang="zh-TW" altLang="en-US" dirty="0" smtClean="0"/>
              <a:t>模型</a:t>
            </a:r>
            <a:r>
              <a:rPr lang="en-US" altLang="zh-TW" dirty="0" smtClean="0"/>
              <a:t>,</a:t>
            </a:r>
            <a:r>
              <a:rPr lang="zh-TW" altLang="en-US" dirty="0" smtClean="0"/>
              <a:t>預測未來的生產狀況</a:t>
            </a:r>
            <a:r>
              <a:rPr lang="en-US" altLang="zh-TW" dirty="0" smtClean="0"/>
              <a:t>,</a:t>
            </a:r>
            <a:r>
              <a:rPr lang="zh-TW" altLang="en-US" dirty="0" smtClean="0"/>
              <a:t>找出影響模型的關鍵因子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如何解決</a:t>
            </a:r>
            <a:r>
              <a:rPr lang="en-US" altLang="zh-TW" dirty="0" smtClean="0"/>
              <a:t>)</a:t>
            </a:r>
          </a:p>
          <a:p>
            <a:pPr marL="228600" indent="-228600">
              <a:buAutoNum type="arabicPeriod"/>
            </a:pPr>
            <a:r>
              <a:rPr lang="zh-TW" altLang="en-US" dirty="0" smtClean="0"/>
              <a:t>目前大多仰賴工程師經驗</a:t>
            </a:r>
            <a:r>
              <a:rPr lang="en-US" altLang="zh-TW" dirty="0" smtClean="0"/>
              <a:t>,</a:t>
            </a:r>
            <a:r>
              <a:rPr lang="zh-TW" altLang="en-US" dirty="0" smtClean="0"/>
              <a:t>無法較有效的掌握生產狀況</a:t>
            </a:r>
            <a:r>
              <a:rPr lang="en-US" altLang="zh-TW" dirty="0" smtClean="0"/>
              <a:t>(</a:t>
            </a:r>
            <a:r>
              <a:rPr lang="zh-TW" altLang="en-US" dirty="0" smtClean="0"/>
              <a:t>目前問題</a:t>
            </a:r>
            <a:r>
              <a:rPr lang="en-US" altLang="zh-TW" dirty="0" smtClean="0"/>
              <a:t>)</a:t>
            </a:r>
          </a:p>
          <a:p>
            <a:pPr marL="228600" indent="-228600">
              <a:buAutoNum type="arabicPeriod"/>
            </a:pPr>
            <a:r>
              <a:rPr lang="zh-TW" altLang="en-US" dirty="0" smtClean="0"/>
              <a:t>如果開發一個能夠提供快速建立生產模式的</a:t>
            </a:r>
            <a:r>
              <a:rPr lang="en-US" altLang="zh-TW" dirty="0" smtClean="0"/>
              <a:t>AI</a:t>
            </a:r>
            <a:r>
              <a:rPr lang="zh-TW" altLang="en-US" dirty="0" smtClean="0"/>
              <a:t>模型</a:t>
            </a:r>
            <a:r>
              <a:rPr lang="en-US" altLang="zh-TW" dirty="0" smtClean="0"/>
              <a:t>,</a:t>
            </a:r>
            <a:r>
              <a:rPr lang="zh-TW" altLang="en-US" dirty="0" smtClean="0"/>
              <a:t>有效地找出影響生產流程的關鍵因子</a:t>
            </a:r>
            <a:r>
              <a:rPr lang="en-US" altLang="zh-TW" dirty="0" smtClean="0"/>
              <a:t>,</a:t>
            </a:r>
            <a:r>
              <a:rPr lang="zh-TW" altLang="en-US" dirty="0" smtClean="0"/>
              <a:t>就能夠預測未來的生產情形</a:t>
            </a:r>
            <a:r>
              <a:rPr lang="en-US" altLang="zh-TW" dirty="0" smtClean="0"/>
              <a:t>,</a:t>
            </a:r>
            <a:r>
              <a:rPr lang="zh-TW" altLang="en-US" dirty="0" smtClean="0"/>
              <a:t>再利用</a:t>
            </a:r>
            <a:r>
              <a:rPr lang="en-US" altLang="zh-TW" dirty="0" smtClean="0"/>
              <a:t>AI</a:t>
            </a:r>
            <a:r>
              <a:rPr lang="zh-TW" altLang="en-US" dirty="0" smtClean="0"/>
              <a:t>模型模擬出實際生產下的最佳狀況</a:t>
            </a:r>
            <a:r>
              <a:rPr lang="en-US" altLang="zh-TW" dirty="0" smtClean="0"/>
              <a:t>(</a:t>
            </a:r>
            <a:r>
              <a:rPr lang="zh-TW" altLang="en-US" dirty="0" smtClean="0"/>
              <a:t>專案功能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達到縮短開線時間</a:t>
            </a:r>
            <a:r>
              <a:rPr lang="en-US" altLang="zh-TW" dirty="0" smtClean="0"/>
              <a:t>,</a:t>
            </a:r>
            <a:r>
              <a:rPr lang="zh-TW" altLang="en-US" dirty="0" smtClean="0"/>
              <a:t>減少人員負擔</a:t>
            </a:r>
            <a:r>
              <a:rPr lang="en-US" altLang="zh-TW" dirty="0" smtClean="0"/>
              <a:t>,</a:t>
            </a:r>
            <a:r>
              <a:rPr lang="zh-TW" altLang="en-US" dirty="0" smtClean="0"/>
              <a:t>並提升產品品質的穩定度</a:t>
            </a:r>
            <a:r>
              <a:rPr lang="en-US" altLang="zh-TW" dirty="0" smtClean="0"/>
              <a:t>(</a:t>
            </a:r>
            <a:r>
              <a:rPr lang="zh-TW" altLang="en-US" dirty="0" smtClean="0"/>
              <a:t>效益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799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Smart Prediction</a:t>
            </a:r>
            <a:r>
              <a:rPr lang="zh-TW" altLang="en-US" dirty="0" smtClean="0"/>
              <a:t>是全</a:t>
            </a:r>
            <a:r>
              <a:rPr lang="en-US" altLang="zh-TW" dirty="0" smtClean="0"/>
              <a:t>AUO</a:t>
            </a:r>
            <a:r>
              <a:rPr lang="zh-TW" altLang="en-US" dirty="0" smtClean="0"/>
              <a:t>共通版 </a:t>
            </a:r>
            <a:r>
              <a:rPr lang="en-US" altLang="zh-TW" dirty="0" smtClean="0"/>
              <a:t>, </a:t>
            </a:r>
            <a:r>
              <a:rPr lang="zh-TW" altLang="en-US" dirty="0" smtClean="0"/>
              <a:t>比較沒辦法兼顧各廠的需求，因此我們開發的報表能夠符合</a:t>
            </a:r>
            <a:r>
              <a:rPr lang="en-US" altLang="zh-TW" dirty="0" smtClean="0"/>
              <a:t>L5C</a:t>
            </a:r>
            <a:r>
              <a:rPr lang="zh-TW" altLang="en-US" dirty="0" smtClean="0"/>
              <a:t>廠域的功能及需求 </a:t>
            </a:r>
            <a:r>
              <a:rPr lang="en-US" altLang="zh-TW" dirty="0" smtClean="0"/>
              <a:t>, </a:t>
            </a:r>
            <a:r>
              <a:rPr lang="zh-TW" altLang="en-US" dirty="0" smtClean="0"/>
              <a:t>補足</a:t>
            </a:r>
            <a:r>
              <a:rPr lang="en-US" altLang="zh-TW" dirty="0" smtClean="0"/>
              <a:t>VM</a:t>
            </a:r>
            <a:r>
              <a:rPr lang="zh-TW" altLang="en-US" dirty="0" smtClean="0"/>
              <a:t>的全面性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最佳化參數 提供人員建議值參考</a:t>
            </a:r>
            <a:endParaRPr lang="zh-TW" altLang="en-US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即時性較高</a:t>
            </a:r>
            <a:r>
              <a:rPr lang="en-US" altLang="zh-TW" dirty="0" smtClean="0"/>
              <a:t>(</a:t>
            </a:r>
            <a:r>
              <a:rPr lang="zh-TW" altLang="en-US" dirty="0" smtClean="0"/>
              <a:t>直接連接資料庫的數據進行分析</a:t>
            </a:r>
            <a:r>
              <a:rPr lang="en-US" altLang="zh-TW" dirty="0" smtClean="0"/>
              <a:t>,</a:t>
            </a:r>
            <a:r>
              <a:rPr lang="zh-TW" altLang="en-US" dirty="0" smtClean="0"/>
              <a:t>不需將資料給</a:t>
            </a:r>
            <a:r>
              <a:rPr lang="en-US" altLang="zh-TW" dirty="0" smtClean="0"/>
              <a:t>SMART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PREDICION,</a:t>
            </a:r>
            <a:r>
              <a:rPr lang="zh-TW" altLang="en-US" dirty="0" smtClean="0"/>
              <a:t>在等結果回來</a:t>
            </a:r>
            <a:r>
              <a:rPr lang="en-US" altLang="zh-TW" dirty="0" smtClean="0"/>
              <a:t>,</a:t>
            </a:r>
            <a:r>
              <a:rPr lang="zh-TW" altLang="en-US" dirty="0" smtClean="0"/>
              <a:t>整體流程較久</a:t>
            </a:r>
            <a:endParaRPr lang="en-US" altLang="zh-TW" dirty="0" smtClean="0"/>
          </a:p>
          <a:p>
            <a:r>
              <a:rPr lang="zh-TW" altLang="en-US" dirty="0" smtClean="0"/>
              <a:t>解讀方式較為直觀</a:t>
            </a:r>
            <a:endParaRPr lang="en-US" altLang="zh-TW" dirty="0" smtClean="0"/>
          </a:p>
          <a:p>
            <a:r>
              <a:rPr lang="zh-TW" altLang="en-US" dirty="0" smtClean="0"/>
              <a:t>平展性高</a:t>
            </a:r>
            <a:r>
              <a:rPr lang="en-US" altLang="zh-TW" dirty="0" smtClean="0"/>
              <a:t>(EXCEL</a:t>
            </a:r>
            <a:r>
              <a:rPr lang="zh-TW" altLang="en-US" dirty="0" smtClean="0"/>
              <a:t>介面讓工程人員快速上手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504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757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之後會用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當作介面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896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824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28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62310" y="321499"/>
            <a:ext cx="1395156" cy="4920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C9E3E5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54" y="1536636"/>
            <a:ext cx="8334926" cy="3397877"/>
          </a:xfrm>
        </p:spPr>
        <p:txBody>
          <a:bodyPr>
            <a:normAutofit/>
          </a:bodyPr>
          <a:lstStyle>
            <a:lvl1pPr>
              <a:defRPr sz="15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135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057165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2390" y="219686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9659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00" y="0"/>
            <a:ext cx="7464515" cy="117013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93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2019 AU Optronics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540" y="-2018760"/>
            <a:ext cx="9721080" cy="75546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40" r:id="rId3"/>
    <p:sldLayoutId id="2147483939" r:id="rId4"/>
    <p:sldLayoutId id="2147483941" r:id="rId5"/>
    <p:sldLayoutId id="2147483951" r:id="rId6"/>
    <p:sldLayoutId id="2147483954" r:id="rId7"/>
    <p:sldLayoutId id="214748395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3.jp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24.jpe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53525" y="1356615"/>
            <a:ext cx="5310590" cy="5143500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910848" y="3686424"/>
            <a:ext cx="1842050" cy="831655"/>
          </a:xfrm>
        </p:spPr>
        <p:txBody>
          <a:bodyPr>
            <a:normAutofit/>
          </a:bodyPr>
          <a:lstStyle/>
          <a:p>
            <a:r>
              <a:rPr lang="zh-TW" altLang="en-US" sz="1400" dirty="0" smtClean="0"/>
              <a:t>詹惠婷</a:t>
            </a:r>
            <a:endParaRPr lang="en-US" altLang="zh-TW" sz="1400" dirty="0" smtClean="0"/>
          </a:p>
          <a:p>
            <a:r>
              <a:rPr lang="en-US" altLang="zh-TW" sz="1400" dirty="0" smtClean="0"/>
              <a:t>A+ </a:t>
            </a:r>
            <a:r>
              <a:rPr lang="en-US" altLang="zh-TW" sz="1400" dirty="0"/>
              <a:t>/ </a:t>
            </a:r>
            <a:r>
              <a:rPr lang="en-US" altLang="zh-TW" sz="1400" dirty="0" smtClean="0"/>
              <a:t>ML5C01</a:t>
            </a:r>
            <a:endParaRPr lang="en-US" altLang="zh-TW" sz="1400" dirty="0"/>
          </a:p>
          <a:p>
            <a:r>
              <a:rPr lang="en-US" altLang="zh-TW" sz="1400" dirty="0"/>
              <a:t>Date </a:t>
            </a:r>
            <a:r>
              <a:rPr lang="en-US" altLang="zh-TW" sz="1400" dirty="0" smtClean="0"/>
              <a:t>2020.08</a:t>
            </a:r>
          </a:p>
          <a:p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820191" y="1706204"/>
            <a:ext cx="8229600" cy="1980220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gradFill flip="none" rotWithShape="1">
                  <a:gsLst>
                    <a:gs pos="0">
                      <a:srgbClr val="0083A2">
                        <a:shade val="30000"/>
                        <a:satMod val="115000"/>
                      </a:srgbClr>
                    </a:gs>
                    <a:gs pos="50000">
                      <a:srgbClr val="0083A2">
                        <a:shade val="67500"/>
                        <a:satMod val="115000"/>
                      </a:srgbClr>
                    </a:gs>
                    <a:gs pos="100000">
                      <a:srgbClr val="0083A2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</a:rPr>
              <a:t>機器學習決策平台</a:t>
            </a:r>
            <a:endParaRPr lang="zh-TW" altLang="en-US" sz="4000" dirty="0">
              <a:gradFill flip="none" rotWithShape="1">
                <a:gsLst>
                  <a:gs pos="0">
                    <a:srgbClr val="0083A2">
                      <a:shade val="30000"/>
                      <a:satMod val="115000"/>
                    </a:srgbClr>
                  </a:gs>
                  <a:gs pos="50000">
                    <a:srgbClr val="0083A2">
                      <a:shade val="67500"/>
                      <a:satMod val="115000"/>
                    </a:srgbClr>
                  </a:gs>
                  <a:gs pos="100000">
                    <a:srgbClr val="0083A2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88" y="2565254"/>
            <a:ext cx="2481176" cy="247581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 rot="18587051">
            <a:off x="3506647" y="3727602"/>
            <a:ext cx="1665185" cy="1170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035097" y="4305992"/>
            <a:ext cx="1665185" cy="1170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gradFill flip="none" rotWithShape="1">
                  <a:gsLst>
                    <a:gs pos="0">
                      <a:srgbClr val="0083A2">
                        <a:shade val="30000"/>
                        <a:satMod val="115000"/>
                      </a:srgbClr>
                    </a:gs>
                    <a:gs pos="50000">
                      <a:srgbClr val="0083A2">
                        <a:shade val="67500"/>
                        <a:satMod val="115000"/>
                      </a:srgbClr>
                    </a:gs>
                    <a:gs pos="100000">
                      <a:srgbClr val="0083A2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cs typeface="+mj-cs"/>
              </a:rPr>
              <a:t>平台</a:t>
            </a:r>
            <a:r>
              <a:rPr lang="en-US" altLang="zh-TW" sz="4000" dirty="0" smtClean="0">
                <a:gradFill flip="none" rotWithShape="1">
                  <a:gsLst>
                    <a:gs pos="0">
                      <a:srgbClr val="0083A2">
                        <a:shade val="30000"/>
                        <a:satMod val="115000"/>
                      </a:srgbClr>
                    </a:gs>
                    <a:gs pos="50000">
                      <a:srgbClr val="0083A2">
                        <a:shade val="67500"/>
                        <a:satMod val="115000"/>
                      </a:srgbClr>
                    </a:gs>
                    <a:gs pos="100000">
                      <a:srgbClr val="0083A2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cs typeface="+mj-cs"/>
              </a:rPr>
              <a:t>DEMO</a:t>
            </a:r>
            <a:endParaRPr lang="zh-TW" altLang="en-US" sz="4000" dirty="0">
              <a:gradFill flip="none" rotWithShape="1">
                <a:gsLst>
                  <a:gs pos="0">
                    <a:srgbClr val="0083A2">
                      <a:shade val="30000"/>
                      <a:satMod val="115000"/>
                    </a:srgbClr>
                  </a:gs>
                  <a:gs pos="50000">
                    <a:srgbClr val="0083A2">
                      <a:shade val="67500"/>
                      <a:satMod val="115000"/>
                    </a:srgbClr>
                  </a:gs>
                  <a:gs pos="100000">
                    <a:srgbClr val="0083A2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7840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gradFill flip="none" rotWithShape="1">
                  <a:gsLst>
                    <a:gs pos="0">
                      <a:srgbClr val="0083A2">
                        <a:shade val="30000"/>
                        <a:satMod val="115000"/>
                      </a:srgbClr>
                    </a:gs>
                    <a:gs pos="50000">
                      <a:srgbClr val="0083A2">
                        <a:shade val="67500"/>
                        <a:satMod val="115000"/>
                      </a:srgbClr>
                    </a:gs>
                    <a:gs pos="100000">
                      <a:srgbClr val="0083A2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cs typeface="+mj-cs"/>
              </a:rPr>
              <a:t>未來發展</a:t>
            </a:r>
            <a:endParaRPr lang="zh-TW" altLang="en-US" sz="4000" dirty="0">
              <a:gradFill flip="none" rotWithShape="1">
                <a:gsLst>
                  <a:gs pos="0">
                    <a:srgbClr val="0083A2">
                      <a:shade val="30000"/>
                      <a:satMod val="115000"/>
                    </a:srgbClr>
                  </a:gs>
                  <a:gs pos="50000">
                    <a:srgbClr val="0083A2">
                      <a:shade val="67500"/>
                      <a:satMod val="115000"/>
                    </a:srgbClr>
                  </a:gs>
                  <a:gs pos="100000">
                    <a:srgbClr val="0083A2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17103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gradFill flip="none" rotWithShape="1">
                  <a:gsLst>
                    <a:gs pos="0">
                      <a:srgbClr val="0083A2">
                        <a:shade val="30000"/>
                        <a:satMod val="115000"/>
                      </a:srgbClr>
                    </a:gs>
                    <a:gs pos="50000">
                      <a:srgbClr val="0083A2">
                        <a:shade val="67500"/>
                        <a:satMod val="115000"/>
                      </a:srgbClr>
                    </a:gs>
                    <a:gs pos="100000">
                      <a:srgbClr val="0083A2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cs typeface="+mj-cs"/>
              </a:rPr>
              <a:t>實習心得</a:t>
            </a:r>
            <a:endParaRPr lang="zh-TW" altLang="en-US" sz="4000" dirty="0">
              <a:gradFill flip="none" rotWithShape="1">
                <a:gsLst>
                  <a:gs pos="0">
                    <a:srgbClr val="0083A2">
                      <a:shade val="30000"/>
                      <a:satMod val="115000"/>
                    </a:srgbClr>
                  </a:gs>
                  <a:gs pos="50000">
                    <a:srgbClr val="0083A2">
                      <a:shade val="67500"/>
                      <a:satMod val="115000"/>
                    </a:srgbClr>
                  </a:gs>
                  <a:gs pos="100000">
                    <a:srgbClr val="0083A2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35297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16505" y="21072"/>
            <a:ext cx="7464515" cy="457223"/>
          </a:xfrm>
        </p:spPr>
        <p:txBody>
          <a:bodyPr>
            <a:noAutofit/>
          </a:bodyPr>
          <a:lstStyle/>
          <a:p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L5C </a:t>
            </a:r>
            <a:r>
              <a:rPr lang="zh-TW" altLang="en-US" sz="2800" dirty="0">
                <a:solidFill>
                  <a:schemeClr val="bg1">
                    <a:alpha val="90000"/>
                  </a:schemeClr>
                </a:solidFill>
              </a:rPr>
              <a:t>新產品</a:t>
            </a:r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LC</a:t>
            </a:r>
            <a:r>
              <a:rPr lang="zh-TW" altLang="en-US" sz="2800" dirty="0">
                <a:solidFill>
                  <a:schemeClr val="bg1">
                    <a:alpha val="90000"/>
                  </a:schemeClr>
                </a:solidFill>
              </a:rPr>
              <a:t> </a:t>
            </a:r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Margin</a:t>
            </a:r>
            <a:r>
              <a:rPr lang="zh-TW" altLang="en-US" sz="2800" dirty="0">
                <a:solidFill>
                  <a:schemeClr val="bg1">
                    <a:alpha val="90000"/>
                  </a:schemeClr>
                </a:solidFill>
              </a:rPr>
              <a:t>預測</a:t>
            </a:r>
          </a:p>
        </p:txBody>
      </p:sp>
      <p:grpSp>
        <p:nvGrpSpPr>
          <p:cNvPr id="165" name="群組 164"/>
          <p:cNvGrpSpPr/>
          <p:nvPr/>
        </p:nvGrpSpPr>
        <p:grpSpPr>
          <a:xfrm>
            <a:off x="1758593" y="5812110"/>
            <a:ext cx="4816721" cy="1805956"/>
            <a:chOff x="1150434" y="3041424"/>
            <a:chExt cx="4816721" cy="1805956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434" y="3041424"/>
              <a:ext cx="4296156" cy="1805956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5446590" y="3111810"/>
              <a:ext cx="405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CF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382090" y="4191930"/>
              <a:ext cx="585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Array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166" name="內容版面配置區 3"/>
          <p:cNvPicPr>
            <a:picLocks noGrp="1" noChangeAspect="1"/>
          </p:cNvPicPr>
          <p:nvPr>
            <p:ph sz="quarter" idx="22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47" y="1159277"/>
            <a:ext cx="2061345" cy="1467678"/>
          </a:xfrm>
        </p:spPr>
      </p:pic>
      <p:pic>
        <p:nvPicPr>
          <p:cNvPr id="167" name="圖片 16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413" y="1154707"/>
            <a:ext cx="2003608" cy="1683444"/>
          </a:xfrm>
          <a:prstGeom prst="rect">
            <a:avLst/>
          </a:prstGeom>
        </p:spPr>
      </p:pic>
      <p:pic>
        <p:nvPicPr>
          <p:cNvPr id="195" name="圖片 19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1912" y="2672894"/>
            <a:ext cx="2334520" cy="1403195"/>
          </a:xfrm>
          <a:prstGeom prst="rect">
            <a:avLst/>
          </a:prstGeom>
        </p:spPr>
      </p:pic>
      <p:pic>
        <p:nvPicPr>
          <p:cNvPr id="196" name="圖片 195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1912" y="1193475"/>
            <a:ext cx="2328012" cy="1399282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3287121" y="771685"/>
            <a:ext cx="2070230" cy="284400"/>
            <a:chOff x="3184504" y="771685"/>
            <a:chExt cx="2070230" cy="284400"/>
          </a:xfrm>
        </p:grpSpPr>
        <p:sp>
          <p:nvSpPr>
            <p:cNvPr id="21" name="圓角矩形圖說文字 20"/>
            <p:cNvSpPr/>
            <p:nvPr/>
          </p:nvSpPr>
          <p:spPr>
            <a:xfrm>
              <a:off x="3218136" y="771685"/>
              <a:ext cx="1516291" cy="284400"/>
            </a:xfrm>
            <a:prstGeom prst="wedgeRoundRectCallout">
              <a:avLst>
                <a:gd name="adj1" fmla="val -4696"/>
                <a:gd name="adj2" fmla="val 84185"/>
                <a:gd name="adj3" fmla="val 16667"/>
              </a:avLst>
            </a:prstGeom>
            <a:solidFill>
              <a:srgbClr val="FAE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文字方塊 199"/>
            <p:cNvSpPr txBox="1"/>
            <p:nvPr/>
          </p:nvSpPr>
          <p:spPr>
            <a:xfrm>
              <a:off x="3184504" y="785872"/>
              <a:ext cx="20702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333333"/>
                </a:buClr>
                <a:buSzPct val="50000"/>
              </a:pPr>
              <a:r>
                <a:rPr lang="zh-TW" altLang="en-US" sz="1000" b="1" dirty="0" smtClean="0">
                  <a:solidFill>
                    <a:srgbClr val="333333"/>
                  </a:solidFill>
                </a:rPr>
                <a:t>數值型資料相關係數矩陣</a:t>
              </a:r>
              <a:endParaRPr lang="zh-TW" altLang="en-US" sz="1000" b="1" dirty="0">
                <a:solidFill>
                  <a:srgbClr val="333333"/>
                </a:solidFill>
              </a:endParaRPr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69" y="3050457"/>
            <a:ext cx="1651028" cy="196827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408" y="3093448"/>
            <a:ext cx="2815617" cy="1965282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718404" y="771685"/>
            <a:ext cx="2070230" cy="285154"/>
            <a:chOff x="718404" y="771685"/>
            <a:chExt cx="2070230" cy="285154"/>
          </a:xfrm>
        </p:grpSpPr>
        <p:sp>
          <p:nvSpPr>
            <p:cNvPr id="2" name="圓角矩形圖說文字 1"/>
            <p:cNvSpPr/>
            <p:nvPr/>
          </p:nvSpPr>
          <p:spPr>
            <a:xfrm>
              <a:off x="773489" y="771685"/>
              <a:ext cx="1323236" cy="285154"/>
            </a:xfrm>
            <a:prstGeom prst="wedgeRoundRectCallout">
              <a:avLst>
                <a:gd name="adj1" fmla="val -4246"/>
                <a:gd name="adj2" fmla="val 84185"/>
                <a:gd name="adj3" fmla="val 16667"/>
              </a:avLst>
            </a:prstGeom>
            <a:solidFill>
              <a:srgbClr val="FAE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文字方塊 198"/>
            <p:cNvSpPr txBox="1"/>
            <p:nvPr/>
          </p:nvSpPr>
          <p:spPr>
            <a:xfrm>
              <a:off x="718404" y="791151"/>
              <a:ext cx="20702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333333"/>
                </a:buClr>
                <a:buSzPct val="50000"/>
              </a:pPr>
              <a:r>
                <a:rPr lang="en-US" altLang="zh-TW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PSH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TW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Real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分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布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略為右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偏</a:t>
              </a: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855838" y="771685"/>
            <a:ext cx="2070230" cy="284400"/>
            <a:chOff x="3184504" y="771685"/>
            <a:chExt cx="2070230" cy="284400"/>
          </a:xfrm>
        </p:grpSpPr>
        <p:sp>
          <p:nvSpPr>
            <p:cNvPr id="26" name="圓角矩形圖說文字 25"/>
            <p:cNvSpPr/>
            <p:nvPr/>
          </p:nvSpPr>
          <p:spPr>
            <a:xfrm>
              <a:off x="3218136" y="771685"/>
              <a:ext cx="1516291" cy="284400"/>
            </a:xfrm>
            <a:prstGeom prst="wedgeRoundRectCallout">
              <a:avLst>
                <a:gd name="adj1" fmla="val -4696"/>
                <a:gd name="adj2" fmla="val 84185"/>
                <a:gd name="adj3" fmla="val 16667"/>
              </a:avLst>
            </a:prstGeom>
            <a:solidFill>
              <a:srgbClr val="FAE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3184504" y="785872"/>
              <a:ext cx="20702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333333"/>
                </a:buClr>
                <a:buSzPct val="50000"/>
              </a:pPr>
              <a:r>
                <a:rPr lang="en-US" altLang="zh-TW" sz="1000" b="1" dirty="0" smtClean="0">
                  <a:solidFill>
                    <a:srgbClr val="333333"/>
                  </a:solidFill>
                </a:rPr>
                <a:t>X</a:t>
              </a:r>
              <a:r>
                <a:rPr lang="zh-TW" altLang="en-US" sz="1000" b="1" dirty="0" smtClean="0">
                  <a:solidFill>
                    <a:srgbClr val="333333"/>
                  </a:solidFill>
                </a:rPr>
                <a:t>變數與</a:t>
              </a:r>
              <a:r>
                <a:rPr lang="en-US" altLang="zh-TW" sz="1000" b="1" dirty="0">
                  <a:solidFill>
                    <a:srgbClr val="333333"/>
                  </a:solidFill>
                </a:rPr>
                <a:t>PSH_Real</a:t>
              </a:r>
              <a:r>
                <a:rPr lang="zh-TW" altLang="en-US" sz="1000" b="1" dirty="0">
                  <a:solidFill>
                    <a:srgbClr val="333333"/>
                  </a:solidFill>
                </a:rPr>
                <a:t>走勢圖</a:t>
              </a: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174265" y="2669378"/>
            <a:ext cx="1378321" cy="285154"/>
            <a:chOff x="718404" y="771685"/>
            <a:chExt cx="1378321" cy="285154"/>
          </a:xfrm>
        </p:grpSpPr>
        <p:sp>
          <p:nvSpPr>
            <p:cNvPr id="29" name="圓角矩形圖說文字 28"/>
            <p:cNvSpPr/>
            <p:nvPr/>
          </p:nvSpPr>
          <p:spPr>
            <a:xfrm>
              <a:off x="773489" y="771685"/>
              <a:ext cx="1323236" cy="285154"/>
            </a:xfrm>
            <a:prstGeom prst="wedgeRoundRectCallout">
              <a:avLst>
                <a:gd name="adj1" fmla="val -4246"/>
                <a:gd name="adj2" fmla="val 84185"/>
                <a:gd name="adj3" fmla="val 16667"/>
              </a:avLst>
            </a:prstGeom>
            <a:solidFill>
              <a:srgbClr val="FAE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718404" y="791151"/>
              <a:ext cx="13783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333333"/>
                </a:buClr>
                <a:buSzPct val="50000"/>
              </a:pPr>
              <a:r>
                <a:rPr lang="en-US" altLang="zh-TW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Lasso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特徵重要性</a:t>
              </a: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2356142" y="2663350"/>
            <a:ext cx="1378321" cy="285154"/>
            <a:chOff x="718404" y="771685"/>
            <a:chExt cx="1378321" cy="285154"/>
          </a:xfrm>
        </p:grpSpPr>
        <p:sp>
          <p:nvSpPr>
            <p:cNvPr id="32" name="圓角矩形圖說文字 31"/>
            <p:cNvSpPr/>
            <p:nvPr/>
          </p:nvSpPr>
          <p:spPr>
            <a:xfrm>
              <a:off x="773489" y="771685"/>
              <a:ext cx="1323236" cy="285154"/>
            </a:xfrm>
            <a:prstGeom prst="wedgeRoundRectCallout">
              <a:avLst>
                <a:gd name="adj1" fmla="val -4246"/>
                <a:gd name="adj2" fmla="val 84185"/>
                <a:gd name="adj3" fmla="val 16667"/>
              </a:avLst>
            </a:prstGeom>
            <a:solidFill>
              <a:srgbClr val="FAE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718404" y="791151"/>
              <a:ext cx="13783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333333"/>
                </a:buClr>
                <a:buSzPct val="50000"/>
              </a:pPr>
              <a:r>
                <a:rPr lang="en-US" altLang="zh-TW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PSH_Real </a:t>
              </a:r>
              <a:r>
                <a:rPr lang="en-US" altLang="zh-TW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range</a:t>
              </a:r>
              <a:endPara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4426083" y="325138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1.78~3.14</a:t>
            </a:r>
            <a:endParaRPr lang="en-US" altLang="zh-TW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29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95584" y="-1431"/>
            <a:ext cx="7464515" cy="117013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Data preprocessing</a:t>
            </a:r>
            <a:endParaRPr lang="zh-TW" altLang="en-US" sz="2800" dirty="0">
              <a:solidFill>
                <a:schemeClr val="bg1">
                  <a:alpha val="90000"/>
                </a:schemeClr>
              </a:solidFill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-1834898" y="5482763"/>
            <a:ext cx="4725525" cy="2420380"/>
            <a:chOff x="1781690" y="1581640"/>
            <a:chExt cx="4725525" cy="2420380"/>
          </a:xfrm>
        </p:grpSpPr>
        <p:sp>
          <p:nvSpPr>
            <p:cNvPr id="5" name="矩形 4"/>
            <p:cNvSpPr/>
            <p:nvPr/>
          </p:nvSpPr>
          <p:spPr>
            <a:xfrm>
              <a:off x="2006715" y="1581640"/>
              <a:ext cx="2520000" cy="540060"/>
            </a:xfrm>
            <a:prstGeom prst="rect">
              <a:avLst/>
            </a:prstGeom>
            <a:solidFill>
              <a:srgbClr val="006896">
                <a:alpha val="7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Training set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781690" y="2597528"/>
              <a:ext cx="1260000" cy="540000"/>
            </a:xfrm>
            <a:prstGeom prst="rect">
              <a:avLst/>
            </a:prstGeom>
            <a:solidFill>
              <a:srgbClr val="98C1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Training </a:t>
              </a:r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set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491880" y="2597528"/>
              <a:ext cx="1260000" cy="540060"/>
            </a:xfrm>
            <a:prstGeom prst="rect">
              <a:avLst/>
            </a:prstGeom>
            <a:solidFill>
              <a:srgbClr val="98C1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Validation set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2" name="直線單箭頭接點 11"/>
            <p:cNvCxnSpPr>
              <a:stCxn id="5" idx="2"/>
              <a:endCxn id="6" idx="0"/>
            </p:cNvCxnSpPr>
            <p:nvPr/>
          </p:nvCxnSpPr>
          <p:spPr>
            <a:xfrm flipH="1">
              <a:off x="2411690" y="2121700"/>
              <a:ext cx="855025" cy="475828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>
              <a:stCxn id="5" idx="2"/>
              <a:endCxn id="7" idx="0"/>
            </p:cNvCxnSpPr>
            <p:nvPr/>
          </p:nvCxnSpPr>
          <p:spPr>
            <a:xfrm>
              <a:off x="3266715" y="2121700"/>
              <a:ext cx="855165" cy="475828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5022050" y="1581640"/>
              <a:ext cx="1485165" cy="54006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7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Testing set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096655" y="3170624"/>
              <a:ext cx="6300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</a:rPr>
                <a:t>70%</a:t>
              </a:r>
              <a:endPara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806845" y="3170624"/>
              <a:ext cx="6300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</a:rPr>
                <a:t>3</a:t>
              </a:r>
              <a:r>
                <a:rPr lang="en-US" altLang="zh-TW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</a:rPr>
                <a:t>0%</a:t>
              </a:r>
              <a:endPara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276745" y="3632688"/>
              <a:ext cx="2430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 </a:t>
              </a:r>
              <a:r>
                <a:rPr lang="en-US" altLang="zh-TW" sz="1800" b="1" dirty="0" smtClean="0">
                  <a:solidFill>
                    <a:srgbClr val="C00000"/>
                  </a:solidFill>
                </a:rPr>
                <a:t>Including PSH_Real</a:t>
              </a:r>
              <a:endParaRPr lang="zh-TW" altLang="en-US" sz="18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0" name="五邊形 19"/>
          <p:cNvSpPr/>
          <p:nvPr/>
        </p:nvSpPr>
        <p:spPr>
          <a:xfrm>
            <a:off x="4292012" y="1287196"/>
            <a:ext cx="1485165" cy="450050"/>
          </a:xfrm>
          <a:prstGeom prst="homePlate">
            <a:avLst/>
          </a:prstGeom>
          <a:gradFill flip="none" rotWithShape="1">
            <a:gsLst>
              <a:gs pos="0">
                <a:srgbClr val="006896">
                  <a:shade val="30000"/>
                  <a:satMod val="115000"/>
                </a:srgbClr>
              </a:gs>
              <a:gs pos="50000">
                <a:srgbClr val="006896">
                  <a:shade val="67500"/>
                  <a:satMod val="115000"/>
                </a:srgbClr>
              </a:gs>
              <a:gs pos="100000">
                <a:srgbClr val="006896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Standardization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五邊形 20"/>
          <p:cNvSpPr/>
          <p:nvPr/>
        </p:nvSpPr>
        <p:spPr>
          <a:xfrm>
            <a:off x="1716770" y="1290262"/>
            <a:ext cx="1485165" cy="450050"/>
          </a:xfrm>
          <a:prstGeom prst="homePlate">
            <a:avLst/>
          </a:prstGeom>
          <a:gradFill flip="none" rotWithShape="1">
            <a:gsLst>
              <a:gs pos="0">
                <a:srgbClr val="006896">
                  <a:shade val="30000"/>
                  <a:satMod val="115000"/>
                </a:srgbClr>
              </a:gs>
              <a:gs pos="50000">
                <a:srgbClr val="006896">
                  <a:shade val="67500"/>
                  <a:satMod val="115000"/>
                </a:srgbClr>
              </a:gs>
              <a:gs pos="100000">
                <a:srgbClr val="006896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Split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五邊形 34"/>
          <p:cNvSpPr/>
          <p:nvPr/>
        </p:nvSpPr>
        <p:spPr>
          <a:xfrm>
            <a:off x="6867255" y="1287196"/>
            <a:ext cx="1485165" cy="450050"/>
          </a:xfrm>
          <a:prstGeom prst="homePlate">
            <a:avLst/>
          </a:prstGeom>
          <a:gradFill flip="none" rotWithShape="1">
            <a:gsLst>
              <a:gs pos="0">
                <a:srgbClr val="006896">
                  <a:shade val="30000"/>
                  <a:satMod val="115000"/>
                </a:srgbClr>
              </a:gs>
              <a:gs pos="50000">
                <a:srgbClr val="006896">
                  <a:shade val="67500"/>
                  <a:satMod val="115000"/>
                </a:srgbClr>
              </a:gs>
              <a:gs pos="100000">
                <a:srgbClr val="006896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LabelEncoder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1" name="內容版面配置區 10"/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3494692216"/>
              </p:ext>
            </p:extLst>
          </p:nvPr>
        </p:nvGraphicFramePr>
        <p:xfrm>
          <a:off x="4166955" y="2301720"/>
          <a:ext cx="2205243" cy="2210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27"/>
                <a:gridCol w="690908"/>
                <a:gridCol w="690908"/>
              </a:tblGrid>
              <a:tr h="31577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Numerical</a:t>
                      </a:r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TW" sz="1100" b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15771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Before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After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57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DRB</a:t>
                      </a:r>
                      <a:r>
                        <a:rPr lang="en-US" altLang="zh-TW" sz="1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AA X</a:t>
                      </a:r>
                      <a:endParaRPr lang="en-US" altLang="zh-TW" sz="11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68.04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r>
                        <a:rPr lang="zh-TW" altLang="en-US" sz="1100" b="1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～</a:t>
                      </a:r>
                      <a:r>
                        <a:rPr lang="en-US" altLang="zh-TW" sz="1100" b="1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100" b="1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57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DRB AA Y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120.96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5771">
                <a:tc>
                  <a:txBody>
                    <a:bodyPr/>
                    <a:lstStyle/>
                    <a:p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57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</a:t>
                      </a:r>
                      <a:r>
                        <a:rPr lang="en-US" altLang="zh-TW" sz="1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THK</a:t>
                      </a:r>
                      <a:endParaRPr lang="en-US" altLang="zh-TW" sz="11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1.95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57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 THK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1.7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內容版面配置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515894"/>
              </p:ext>
            </p:extLst>
          </p:nvPr>
        </p:nvGraphicFramePr>
        <p:xfrm>
          <a:off x="6507215" y="2296969"/>
          <a:ext cx="2430270" cy="220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271"/>
                <a:gridCol w="851909"/>
                <a:gridCol w="810090"/>
              </a:tblGrid>
              <a:tr h="29499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Categorical</a:t>
                      </a:r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TW" sz="1100" b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69278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Before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After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01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C05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Mapping to int</a:t>
                      </a:r>
                      <a:endParaRPr lang="zh-TW" altLang="en-US" sz="1100" b="1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01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V050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26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 RGB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T9v2MAG2T7B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26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LC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LCT-10-1536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" name="文字方塊 42"/>
          <p:cNvSpPr txBox="1"/>
          <p:nvPr/>
        </p:nvSpPr>
        <p:spPr>
          <a:xfrm rot="5400000">
            <a:off x="4282315" y="3671525"/>
            <a:ext cx="707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……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4" name="圖片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75" y="2319260"/>
            <a:ext cx="3714538" cy="1979489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 rot="5400000">
            <a:off x="5054658" y="3664365"/>
            <a:ext cx="707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……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610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9245" y="0"/>
            <a:ext cx="7464515" cy="117013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Model evaluation</a:t>
            </a:r>
            <a:endParaRPr lang="zh-TW" altLang="en-US" sz="2800" dirty="0">
              <a:solidFill>
                <a:schemeClr val="bg1">
                  <a:alpha val="90000"/>
                </a:schemeClr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6188" y="3175461"/>
            <a:ext cx="3035143" cy="182431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6188" y="1311610"/>
            <a:ext cx="3030158" cy="1820328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936188" y="838535"/>
            <a:ext cx="283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在誤差指標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MAPE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及模型擬和度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指標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</a:b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R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square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下，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XGBoost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表現最佳。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</p:txBody>
      </p:sp>
      <p:graphicFrame>
        <p:nvGraphicFramePr>
          <p:cNvPr id="7" name="內容版面配置區 10"/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1363881512"/>
              </p:ext>
            </p:extLst>
          </p:nvPr>
        </p:nvGraphicFramePr>
        <p:xfrm>
          <a:off x="4166955" y="1873966"/>
          <a:ext cx="4680513" cy="2213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873"/>
                <a:gridCol w="509205"/>
                <a:gridCol w="509205"/>
                <a:gridCol w="509205"/>
                <a:gridCol w="509205"/>
                <a:gridCol w="509205"/>
                <a:gridCol w="509205"/>
                <a:gridCol w="509205"/>
                <a:gridCol w="509205"/>
              </a:tblGrid>
              <a:tr h="422924"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Linear Regression</a:t>
                      </a:r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LASSO</a:t>
                      </a:r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XGB</a:t>
                      </a:r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Random Forest</a:t>
                      </a:r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56775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Out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Out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Out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Out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29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0.034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0.043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0.064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0.070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rgbClr val="C00000"/>
                          </a:solidFill>
                        </a:rPr>
                        <a:t>0.001</a:t>
                      </a:r>
                      <a:endParaRPr lang="zh-TW" altLang="en-US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rgbClr val="C00000"/>
                          </a:solidFill>
                        </a:rPr>
                        <a:t>0.029</a:t>
                      </a:r>
                      <a:endParaRPr lang="zh-TW" altLang="en-US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0.024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0.041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29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MSE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0.002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0.003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0.006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0.006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1.401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rgbClr val="C00000"/>
                          </a:solidFill>
                        </a:rPr>
                        <a:t>0.001</a:t>
                      </a:r>
                      <a:endParaRPr lang="zh-TW" altLang="en-US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rgbClr val="C00000"/>
                          </a:solidFill>
                        </a:rPr>
                        <a:t>0.001</a:t>
                      </a:r>
                      <a:endParaRPr lang="zh-TW" altLang="en-US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0.003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7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</a:t>
                      </a:r>
                      <a:r>
                        <a:rPr lang="en-US" altLang="zh-TW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0.979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0.962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0.934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0.895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TW" altLang="en-US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rgbClr val="C00000"/>
                          </a:solidFill>
                        </a:rPr>
                        <a:t>0.982</a:t>
                      </a:r>
                      <a:endParaRPr lang="zh-TW" altLang="en-US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0.986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0.957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29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MAPE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1.455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1.756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2.690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2.830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rgbClr val="C00000"/>
                          </a:solidFill>
                        </a:rPr>
                        <a:t>0.035</a:t>
                      </a:r>
                      <a:endParaRPr lang="zh-TW" altLang="en-US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rgbClr val="C00000"/>
                          </a:solidFill>
                        </a:rPr>
                        <a:t>1.158</a:t>
                      </a:r>
                      <a:endParaRPr lang="zh-TW" altLang="en-US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0.990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1.681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4121950" y="1536635"/>
            <a:ext cx="3195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In sample error &amp; Out of sample error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195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2991" y="40408"/>
            <a:ext cx="7464515" cy="117013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L5C</a:t>
            </a:r>
            <a:r>
              <a:rPr lang="zh-TW" altLang="en-US" sz="2800" dirty="0">
                <a:solidFill>
                  <a:schemeClr val="bg1">
                    <a:alpha val="90000"/>
                  </a:schemeClr>
                </a:solidFill>
              </a:rPr>
              <a:t> </a:t>
            </a:r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Photo</a:t>
            </a:r>
            <a:r>
              <a:rPr lang="zh-TW" altLang="en-US" sz="2800" dirty="0">
                <a:solidFill>
                  <a:schemeClr val="bg1">
                    <a:alpha val="90000"/>
                  </a:schemeClr>
                </a:solidFill>
              </a:rPr>
              <a:t> </a:t>
            </a:r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PEP1</a:t>
            </a:r>
            <a:r>
              <a:rPr lang="zh-TW" altLang="en-US" sz="2800" dirty="0">
                <a:solidFill>
                  <a:schemeClr val="bg1">
                    <a:alpha val="90000"/>
                  </a:schemeClr>
                </a:solidFill>
              </a:rPr>
              <a:t> </a:t>
            </a:r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CD</a:t>
            </a:r>
            <a:r>
              <a:rPr lang="zh-TW" altLang="en-US" sz="2800" dirty="0">
                <a:solidFill>
                  <a:schemeClr val="bg1">
                    <a:alpha val="90000"/>
                  </a:schemeClr>
                </a:solidFill>
              </a:rPr>
              <a:t> </a:t>
            </a:r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R2R</a:t>
            </a:r>
            <a:endParaRPr lang="zh-TW" altLang="en-US" sz="2800" dirty="0">
              <a:solidFill>
                <a:schemeClr val="bg1">
                  <a:alpha val="90000"/>
                </a:schemeClr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826695" y="1062799"/>
            <a:ext cx="945105" cy="270030"/>
          </a:xfrm>
          <a:prstGeom prst="roundRect">
            <a:avLst/>
          </a:prstGeom>
          <a:solidFill>
            <a:srgbClr val="8BBAC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過去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1840485" y="3069430"/>
            <a:ext cx="945105" cy="270030"/>
          </a:xfrm>
          <a:prstGeom prst="roundRect">
            <a:avLst/>
          </a:prstGeom>
          <a:solidFill>
            <a:srgbClr val="428FB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預期目標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771800" y="1062799"/>
            <a:ext cx="504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需依實際量測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狀況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，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手動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調整補償線寬值</a:t>
            </a:r>
            <a:endParaRPr lang="en-US" altLang="zh-TW" sz="12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771800" y="3066805"/>
            <a:ext cx="414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人工調整補償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CD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機制 </a:t>
            </a:r>
            <a:r>
              <a:rPr lang="zh-TW" altLang="en-US" sz="1200" b="1" dirty="0" smtClean="0"/>
              <a:t>→</a:t>
            </a:r>
            <a:r>
              <a:rPr lang="zh-TW" altLang="en-US" sz="1200" dirty="0" smtClean="0"/>
              <a:t> </a:t>
            </a:r>
            <a:r>
              <a:rPr lang="zh-TW" altLang="en-US" sz="1200" b="1" dirty="0" smtClean="0">
                <a:solidFill>
                  <a:srgbClr val="C00000"/>
                </a:solidFill>
                <a:latin typeface="微軟正黑體" panose="020B0604030504040204" pitchFamily="34" charset="-120"/>
              </a:rPr>
              <a:t>自動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補償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CD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機制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542" y="1572151"/>
            <a:ext cx="772910" cy="77291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790" y="1531944"/>
            <a:ext cx="772910" cy="77291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38" y="1493773"/>
            <a:ext cx="862920" cy="86292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295" y="1572151"/>
            <a:ext cx="772910" cy="77291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2194775" y="2353366"/>
            <a:ext cx="813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製</a:t>
            </a:r>
            <a:r>
              <a:rPr lang="zh-TW" altLang="en-US" sz="1100" dirty="0"/>
              <a:t>程</a:t>
            </a:r>
            <a:r>
              <a:rPr lang="zh-TW" altLang="en-US" sz="1100" dirty="0" smtClean="0"/>
              <a:t>變化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179965" y="2357344"/>
            <a:ext cx="1230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等待</a:t>
            </a:r>
            <a:r>
              <a:rPr lang="en-US" altLang="zh-TW" sz="1100" dirty="0" smtClean="0"/>
              <a:t>MQC</a:t>
            </a:r>
            <a:r>
              <a:rPr lang="zh-TW" altLang="en-US" sz="1100" dirty="0" smtClean="0"/>
              <a:t>結果</a:t>
            </a:r>
            <a:endParaRPr lang="zh-TW" altLang="en-US" sz="11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384140" y="2345061"/>
            <a:ext cx="9416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工程師評估並確認結果</a:t>
            </a:r>
            <a:endParaRPr lang="zh-TW" altLang="en-US" sz="11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644295" y="2353366"/>
            <a:ext cx="800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手動補值</a:t>
            </a:r>
            <a:endParaRPr lang="zh-TW" altLang="en-US" sz="11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60" y="3444808"/>
            <a:ext cx="792127" cy="79212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15" y="3431397"/>
            <a:ext cx="814954" cy="81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8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16505" y="51470"/>
            <a:ext cx="7464515" cy="117013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SHAP</a:t>
            </a:r>
            <a:endParaRPr lang="zh-TW" altLang="en-US" sz="2800" dirty="0">
              <a:solidFill>
                <a:schemeClr val="bg1">
                  <a:alpha val="90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0" y="950711"/>
            <a:ext cx="4725525" cy="90181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34" y="1950544"/>
            <a:ext cx="2925325" cy="290049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142" y="1941680"/>
            <a:ext cx="3067213" cy="2918220"/>
          </a:xfrm>
          <a:prstGeom prst="rect">
            <a:avLst/>
          </a:prstGeom>
        </p:spPr>
      </p:pic>
      <p:sp>
        <p:nvSpPr>
          <p:cNvPr id="166" name="文字方塊 165"/>
          <p:cNvSpPr txBox="1"/>
          <p:nvPr/>
        </p:nvSpPr>
        <p:spPr>
          <a:xfrm>
            <a:off x="527865" y="799864"/>
            <a:ext cx="2835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Model_No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V15H6-Y3</a:t>
            </a:r>
          </a:p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Tool_ID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ABIEXL10</a:t>
            </a:r>
          </a:p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ABBR_No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6P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309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630" y="24468"/>
            <a:ext cx="7419510" cy="612067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solidFill>
                  <a:schemeClr val="bg1">
                    <a:alpha val="90000"/>
                  </a:schemeClr>
                </a:solidFill>
              </a:rPr>
              <a:t>進度規劃＆本周進度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7452320" y="3990714"/>
            <a:ext cx="810090" cy="246221"/>
          </a:xfrm>
          <a:prstGeom prst="rect">
            <a:avLst/>
          </a:prstGeom>
          <a:solidFill>
            <a:srgbClr val="C3D6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</a:rPr>
              <a:t>實際</a:t>
            </a:r>
          </a:p>
        </p:txBody>
      </p:sp>
      <p:sp>
        <p:nvSpPr>
          <p:cNvPr id="44" name="文字方塊 43"/>
          <p:cNvSpPr txBox="1"/>
          <p:nvPr/>
        </p:nvSpPr>
        <p:spPr>
          <a:xfrm>
            <a:off x="8262410" y="3990714"/>
            <a:ext cx="810090" cy="246221"/>
          </a:xfrm>
          <a:prstGeom prst="rect">
            <a:avLst/>
          </a:prstGeom>
          <a:solidFill>
            <a:srgbClr val="93CD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</a:rPr>
              <a:t>預計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1266605"/>
            <a:ext cx="9134475" cy="255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9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16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gradFill flip="none" rotWithShape="1">
                  <a:gsLst>
                    <a:gs pos="0">
                      <a:srgbClr val="0083A2">
                        <a:shade val="30000"/>
                        <a:satMod val="115000"/>
                      </a:srgbClr>
                    </a:gs>
                    <a:gs pos="50000">
                      <a:srgbClr val="0083A2">
                        <a:shade val="67500"/>
                        <a:satMod val="115000"/>
                      </a:srgbClr>
                    </a:gs>
                    <a:gs pos="100000">
                      <a:srgbClr val="0083A2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cs typeface="+mj-cs"/>
              </a:rPr>
              <a:t>專案背景與效益</a:t>
            </a:r>
          </a:p>
        </p:txBody>
      </p:sp>
    </p:spTree>
    <p:extLst>
      <p:ext uri="{BB962C8B-B14F-4D97-AF65-F5344CB8AC3E}">
        <p14:creationId xmlns:p14="http://schemas.microsoft.com/office/powerpoint/2010/main" val="1704332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3E5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8559" y="46969"/>
            <a:ext cx="9144000" cy="1170130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solidFill>
                  <a:schemeClr val="bg1">
                    <a:alpha val="90000"/>
                  </a:schemeClr>
                </a:solidFill>
              </a:rPr>
              <a:t>專案目的</a:t>
            </a:r>
            <a:endParaRPr lang="zh-TW" altLang="en-US" sz="2800" dirty="0">
              <a:solidFill>
                <a:schemeClr val="bg1">
                  <a:alpha val="90000"/>
                </a:schemeClr>
              </a:solidFill>
            </a:endParaRPr>
          </a:p>
        </p:txBody>
      </p:sp>
      <p:pic>
        <p:nvPicPr>
          <p:cNvPr id="34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2390" y="219686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EFF3FE"/>
              </a:clrFrom>
              <a:clrTo>
                <a:srgbClr val="EFF3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89" y="2976795"/>
            <a:ext cx="4715354" cy="2166705"/>
          </a:xfrm>
          <a:prstGeom prst="rect">
            <a:avLst/>
          </a:prstGeom>
        </p:spPr>
      </p:pic>
      <p:sp>
        <p:nvSpPr>
          <p:cNvPr id="8" name="流程圖: 結束點 7"/>
          <p:cNvSpPr/>
          <p:nvPr/>
        </p:nvSpPr>
        <p:spPr>
          <a:xfrm>
            <a:off x="656565" y="1217099"/>
            <a:ext cx="1080120" cy="319536"/>
          </a:xfrm>
          <a:prstGeom prst="flowChartTerminator">
            <a:avLst/>
          </a:prstGeom>
          <a:gradFill flip="none" rotWithShape="1">
            <a:gsLst>
              <a:gs pos="0">
                <a:srgbClr val="5280A4">
                  <a:shade val="30000"/>
                  <a:satMod val="115000"/>
                </a:srgbClr>
              </a:gs>
              <a:gs pos="50000">
                <a:srgbClr val="5280A4">
                  <a:shade val="67500"/>
                  <a:satMod val="115000"/>
                </a:srgbClr>
              </a:gs>
              <a:gs pos="100000">
                <a:srgbClr val="5280A4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45219" y="1228858"/>
            <a:ext cx="902811" cy="30777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目前問題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12" name="流程圖: 結束點 11"/>
          <p:cNvSpPr/>
          <p:nvPr/>
        </p:nvSpPr>
        <p:spPr>
          <a:xfrm>
            <a:off x="656565" y="1775382"/>
            <a:ext cx="1080120" cy="319536"/>
          </a:xfrm>
          <a:prstGeom prst="flowChartTerminator">
            <a:avLst/>
          </a:prstGeom>
          <a:gradFill flip="none" rotWithShape="1">
            <a:gsLst>
              <a:gs pos="0">
                <a:srgbClr val="5280A4">
                  <a:shade val="30000"/>
                  <a:satMod val="115000"/>
                </a:srgbClr>
              </a:gs>
              <a:gs pos="50000">
                <a:srgbClr val="5280A4">
                  <a:shade val="67500"/>
                  <a:satMod val="115000"/>
                </a:srgbClr>
              </a:gs>
              <a:gs pos="100000">
                <a:srgbClr val="5280A4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45218" y="1781261"/>
            <a:ext cx="902811" cy="30777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解決方式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565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3E5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540" y="-2018760"/>
            <a:ext cx="9721080" cy="7554602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8559" y="46969"/>
            <a:ext cx="9144000" cy="1170130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solidFill>
                  <a:schemeClr val="bg1">
                    <a:alpha val="90000"/>
                  </a:schemeClr>
                </a:solidFill>
              </a:rPr>
              <a:t>專案背景與效益</a:t>
            </a:r>
            <a:endParaRPr lang="zh-TW" altLang="en-US" sz="2800" dirty="0">
              <a:solidFill>
                <a:schemeClr val="bg1">
                  <a:alpha val="90000"/>
                </a:schemeClr>
              </a:solidFill>
            </a:endParaRPr>
          </a:p>
        </p:txBody>
      </p:sp>
      <p:sp>
        <p:nvSpPr>
          <p:cNvPr id="14" name="五邊形 13"/>
          <p:cNvSpPr/>
          <p:nvPr/>
        </p:nvSpPr>
        <p:spPr>
          <a:xfrm>
            <a:off x="1736685" y="1495690"/>
            <a:ext cx="1485165" cy="450050"/>
          </a:xfrm>
          <a:prstGeom prst="homePlate">
            <a:avLst/>
          </a:prstGeom>
          <a:gradFill flip="none" rotWithShape="1">
            <a:gsLst>
              <a:gs pos="0">
                <a:srgbClr val="006896">
                  <a:shade val="30000"/>
                  <a:satMod val="115000"/>
                </a:srgbClr>
              </a:gs>
              <a:gs pos="50000">
                <a:srgbClr val="006896">
                  <a:shade val="67500"/>
                  <a:satMod val="115000"/>
                </a:srgbClr>
              </a:gs>
              <a:gs pos="100000">
                <a:srgbClr val="006896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工程師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經驗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開線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補值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3761910" y="1492624"/>
            <a:ext cx="1552673" cy="695395"/>
            <a:chOff x="3851920" y="1176595"/>
            <a:chExt cx="1552673" cy="695395"/>
          </a:xfrm>
        </p:grpSpPr>
        <p:sp>
          <p:nvSpPr>
            <p:cNvPr id="13" name="五邊形 12"/>
            <p:cNvSpPr/>
            <p:nvPr/>
          </p:nvSpPr>
          <p:spPr>
            <a:xfrm>
              <a:off x="3919428" y="1176595"/>
              <a:ext cx="1485165" cy="450050"/>
            </a:xfrm>
            <a:prstGeom prst="homePlate">
              <a:avLst/>
            </a:prstGeom>
            <a:gradFill flip="none" rotWithShape="1">
              <a:gsLst>
                <a:gs pos="0">
                  <a:srgbClr val="006896">
                    <a:shade val="30000"/>
                    <a:satMod val="115000"/>
                  </a:srgbClr>
                </a:gs>
                <a:gs pos="50000">
                  <a:srgbClr val="006896">
                    <a:shade val="67500"/>
                    <a:satMod val="115000"/>
                  </a:srgbClr>
                </a:gs>
                <a:gs pos="100000">
                  <a:srgbClr val="006896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latin typeface="Gill Sans MT" panose="020B0502020104020203" pitchFamily="34" charset="0"/>
                  <a:ea typeface="微軟正黑體" panose="020B0604030504040204" pitchFamily="34" charset="-120"/>
                </a:rPr>
                <a:t>Rule </a:t>
              </a:r>
              <a:r>
                <a:rPr lang="en-US" altLang="zh-TW" sz="1200" b="1" dirty="0" smtClean="0">
                  <a:latin typeface="Gill Sans MT" panose="020B0502020104020203" pitchFamily="34" charset="0"/>
                  <a:ea typeface="微軟正黑體" panose="020B0604030504040204" pitchFamily="34" charset="-120"/>
                </a:rPr>
                <a:t>base</a:t>
              </a:r>
              <a:r>
                <a:rPr lang="zh-TW" altLang="en-US" sz="1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及</a:t>
              </a:r>
              <a:endPara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邏輯運算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851920" y="1625769"/>
              <a:ext cx="1495922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</a:rPr>
                <a:t>防呆</a:t>
              </a:r>
              <a:r>
                <a:rPr lang="en-US" altLang="zh-TW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</a:rPr>
                <a:t>,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</a:rPr>
                <a:t>自動計算縮短流程</a:t>
              </a:r>
              <a:endPara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5848506" y="1492624"/>
            <a:ext cx="1558809" cy="695395"/>
            <a:chOff x="5938516" y="1176595"/>
            <a:chExt cx="1558809" cy="695395"/>
          </a:xfrm>
        </p:grpSpPr>
        <p:sp>
          <p:nvSpPr>
            <p:cNvPr id="15" name="五邊形 14"/>
            <p:cNvSpPr/>
            <p:nvPr/>
          </p:nvSpPr>
          <p:spPr>
            <a:xfrm>
              <a:off x="6012160" y="1176595"/>
              <a:ext cx="1485165" cy="450050"/>
            </a:xfrm>
            <a:prstGeom prst="homePlate">
              <a:avLst/>
            </a:prstGeom>
            <a:gradFill flip="none" rotWithShape="1">
              <a:gsLst>
                <a:gs pos="0">
                  <a:srgbClr val="006896">
                    <a:shade val="30000"/>
                    <a:satMod val="115000"/>
                  </a:srgbClr>
                </a:gs>
                <a:gs pos="50000">
                  <a:srgbClr val="006896">
                    <a:shade val="67500"/>
                    <a:satMod val="115000"/>
                  </a:srgbClr>
                </a:gs>
                <a:gs pos="100000">
                  <a:srgbClr val="006896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機器學習</a:t>
              </a:r>
              <a:r>
                <a: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及</a:t>
              </a:r>
              <a:r>
                <a:rPr lang="en-US" altLang="zh-TW" sz="1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altLang="zh-TW" sz="1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預測</a:t>
              </a:r>
              <a:r>
                <a: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分析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938516" y="1625769"/>
              <a:ext cx="1499128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事前分析</a:t>
              </a:r>
              <a:r>
                <a:rPr lang="en-US" altLang="zh-TW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</a:rPr>
                <a:t>,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預測最佳參數</a:t>
              </a:r>
              <a:endPara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2" name="圖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252" y="2496991"/>
            <a:ext cx="1289894" cy="1289894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3261011" y="2436578"/>
            <a:ext cx="1081112" cy="1171281"/>
            <a:chOff x="3351021" y="2120549"/>
            <a:chExt cx="1081112" cy="1171281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1021" y="2416901"/>
              <a:ext cx="874929" cy="874929"/>
            </a:xfrm>
            <a:prstGeom prst="rect">
              <a:avLst/>
            </a:prstGeom>
          </p:spPr>
        </p:pic>
        <p:sp>
          <p:nvSpPr>
            <p:cNvPr id="30" name="橢圓形圖說文字 29"/>
            <p:cNvSpPr/>
            <p:nvPr/>
          </p:nvSpPr>
          <p:spPr>
            <a:xfrm>
              <a:off x="3946456" y="2157716"/>
              <a:ext cx="405045" cy="315035"/>
            </a:xfrm>
            <a:prstGeom prst="wedgeEllipseCallout">
              <a:avLst>
                <a:gd name="adj1" fmla="val -32121"/>
                <a:gd name="adj2" fmla="val 7217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3921372" y="2120549"/>
              <a:ext cx="510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smtClean="0">
                  <a:solidFill>
                    <a:schemeClr val="tx2"/>
                  </a:solidFill>
                </a:rPr>
                <a:t>170?</a:t>
              </a: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3921372" y="2245883"/>
              <a:ext cx="5031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smtClean="0">
                  <a:solidFill>
                    <a:schemeClr val="tx2"/>
                  </a:solidFill>
                </a:rPr>
                <a:t>172?</a:t>
              </a:r>
              <a:endParaRPr lang="zh-TW" altLang="en-US" sz="1100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5305686" y="2294176"/>
            <a:ext cx="836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>
                <a:solidFill>
                  <a:schemeClr val="tx2"/>
                </a:solidFill>
              </a:rPr>
              <a:t>174~176</a:t>
            </a:r>
            <a:endParaRPr lang="zh-TW" altLang="en-US" sz="900" dirty="0">
              <a:solidFill>
                <a:schemeClr val="tx2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314585" y="4099810"/>
            <a:ext cx="243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</a:rPr>
              <a:t>減少</a:t>
            </a:r>
            <a:r>
              <a:rPr lang="zh-TW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</a:rPr>
              <a:t>人員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</a:rPr>
              <a:t>Loading</a:t>
            </a:r>
            <a:endParaRPr lang="en-US" altLang="zh-TW" sz="1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48" name="圖片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2" y="3606865"/>
            <a:ext cx="369530" cy="369530"/>
          </a:xfrm>
          <a:prstGeom prst="rect">
            <a:avLst/>
          </a:prstGeom>
        </p:spPr>
      </p:pic>
      <p:sp>
        <p:nvSpPr>
          <p:cNvPr id="51" name="文字方塊 50"/>
          <p:cNvSpPr txBox="1"/>
          <p:nvPr/>
        </p:nvSpPr>
        <p:spPr>
          <a:xfrm>
            <a:off x="6314585" y="3637841"/>
            <a:ext cx="1989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</a:rPr>
              <a:t>縮短</a:t>
            </a:r>
            <a:r>
              <a:rPr lang="zh-TW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</a:rPr>
              <a:t>開線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</a:rPr>
              <a:t>時間</a:t>
            </a:r>
            <a:endParaRPr lang="en-US" altLang="zh-TW" sz="1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6314585" y="4528626"/>
            <a:ext cx="2829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</a:rPr>
              <a:t>提升</a:t>
            </a:r>
            <a:r>
              <a:rPr lang="zh-TW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</a:rPr>
              <a:t>產品品質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</a:rPr>
              <a:t>穩定度</a:t>
            </a:r>
            <a:endParaRPr lang="zh-TW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2" y="4077681"/>
            <a:ext cx="360220" cy="360220"/>
          </a:xfrm>
          <a:prstGeom prst="rect">
            <a:avLst/>
          </a:prstGeom>
        </p:spPr>
      </p:pic>
      <p:grpSp>
        <p:nvGrpSpPr>
          <p:cNvPr id="58" name="群組 57"/>
          <p:cNvGrpSpPr/>
          <p:nvPr/>
        </p:nvGrpSpPr>
        <p:grpSpPr>
          <a:xfrm>
            <a:off x="6422922" y="4517903"/>
            <a:ext cx="360000" cy="360000"/>
            <a:chOff x="6560977" y="4573192"/>
            <a:chExt cx="360000" cy="360000"/>
          </a:xfrm>
        </p:grpSpPr>
        <p:sp>
          <p:nvSpPr>
            <p:cNvPr id="57" name="流程圖: 接點 56"/>
            <p:cNvSpPr/>
            <p:nvPr/>
          </p:nvSpPr>
          <p:spPr>
            <a:xfrm>
              <a:off x="6560977" y="4573192"/>
              <a:ext cx="360000" cy="36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6" name="圖片 5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451" y="4611479"/>
              <a:ext cx="247272" cy="247272"/>
            </a:xfrm>
            <a:prstGeom prst="rect">
              <a:avLst/>
            </a:prstGeom>
          </p:spPr>
        </p:pic>
      </p:grpSp>
      <p:pic>
        <p:nvPicPr>
          <p:cNvPr id="34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82390" y="219686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123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3" grpId="0"/>
      <p:bldP spid="2" grpId="0"/>
      <p:bldP spid="51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4641413" y="960028"/>
            <a:ext cx="4546230" cy="1564980"/>
            <a:chOff x="4683837" y="902102"/>
            <a:chExt cx="4546230" cy="1564980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75" t="8000" r="31625" b="67500"/>
            <a:stretch/>
          </p:blipFill>
          <p:spPr>
            <a:xfrm>
              <a:off x="4683837" y="902102"/>
              <a:ext cx="4546230" cy="1564980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5475636" y="1379285"/>
              <a:ext cx="3189437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</a:rPr>
                <a:t>為什麼</a:t>
              </a:r>
              <a:r>
                <a:rPr lang="en-US" altLang="zh-TW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</a:rPr>
                <a:t>AUO</a:t>
              </a:r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</a:rPr>
                <a:t>有</a:t>
              </a:r>
              <a:r>
                <a:rPr lang="en-US" altLang="zh-TW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</a:rPr>
                <a:t>Smart Prediction</a:t>
              </a:r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</a:rPr>
                <a:t>了，</a:t>
              </a:r>
              <a:endPara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</a:rPr>
                <a:t>我們還要</a:t>
              </a:r>
              <a:r>
                <a:rPr lang="zh-TW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</a:rPr>
                <a:t>開發這個報</a:t>
              </a:r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</a:rPr>
                <a:t>表</a:t>
              </a:r>
              <a:r>
                <a:rPr lang="zh-TW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</a:rPr>
                <a:t>呢</a:t>
              </a:r>
              <a:r>
                <a:rPr lang="en-US" altLang="zh-TW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</a:rPr>
                <a:t>?</a:t>
              </a:r>
              <a:endPara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endParaRPr>
            </a:p>
            <a:p>
              <a:endParaRPr lang="zh-TW" altLang="en-US" dirty="0"/>
            </a:p>
          </p:txBody>
        </p:sp>
      </p:grpSp>
      <p:pic>
        <p:nvPicPr>
          <p:cNvPr id="37" name="圖片 3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00" t="19377" r="20251" b="47374"/>
          <a:stretch/>
        </p:blipFill>
        <p:spPr>
          <a:xfrm rot="1085337">
            <a:off x="4863065" y="635227"/>
            <a:ext cx="1710191" cy="171019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327" y="2093215"/>
            <a:ext cx="3405307" cy="2476722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8559" y="46969"/>
            <a:ext cx="9144000" cy="1170130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solidFill>
                  <a:schemeClr val="bg1">
                    <a:alpha val="90000"/>
                  </a:schemeClr>
                </a:solidFill>
              </a:rPr>
              <a:t>專案背景與效益</a:t>
            </a:r>
          </a:p>
        </p:txBody>
      </p:sp>
      <p:pic>
        <p:nvPicPr>
          <p:cNvPr id="34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82390" y="219686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群組 20"/>
          <p:cNvGrpSpPr/>
          <p:nvPr/>
        </p:nvGrpSpPr>
        <p:grpSpPr>
          <a:xfrm>
            <a:off x="5541223" y="2515507"/>
            <a:ext cx="540000" cy="540000"/>
            <a:chOff x="1241630" y="-1314737"/>
            <a:chExt cx="1080000" cy="1080000"/>
          </a:xfrm>
        </p:grpSpPr>
        <p:sp>
          <p:nvSpPr>
            <p:cNvPr id="20" name="橢圓 19"/>
            <p:cNvSpPr/>
            <p:nvPr/>
          </p:nvSpPr>
          <p:spPr>
            <a:xfrm>
              <a:off x="1241630" y="-1314737"/>
              <a:ext cx="1080000" cy="1080000"/>
            </a:xfrm>
            <a:prstGeom prst="ellipse">
              <a:avLst/>
            </a:prstGeom>
            <a:solidFill>
              <a:srgbClr val="3B96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202" y="-1244575"/>
              <a:ext cx="830855" cy="830855"/>
            </a:xfrm>
            <a:prstGeom prst="rect">
              <a:avLst/>
            </a:prstGeom>
          </p:spPr>
        </p:pic>
      </p:grpSp>
      <p:sp>
        <p:nvSpPr>
          <p:cNvPr id="38" name="文字方塊 37"/>
          <p:cNvSpPr txBox="1"/>
          <p:nvPr/>
        </p:nvSpPr>
        <p:spPr>
          <a:xfrm>
            <a:off x="5613755" y="2627462"/>
            <a:ext cx="2513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</a:rPr>
              <a:t>符合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</a:rPr>
              <a:t>L5C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</a:rPr>
              <a:t>廠域需求</a:t>
            </a:r>
            <a:endParaRPr lang="en-US" altLang="zh-TW" sz="1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8" t="24978" r="6233" b="16398"/>
          <a:stretch/>
        </p:blipFill>
        <p:spPr>
          <a:xfrm>
            <a:off x="1466655" y="1666794"/>
            <a:ext cx="4500500" cy="3015335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6081223" y="3006872"/>
            <a:ext cx="1776142" cy="405045"/>
            <a:chOff x="6936318" y="3006872"/>
            <a:chExt cx="1776142" cy="405045"/>
          </a:xfrm>
        </p:grpSpPr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904" t="34626" r="5414" b="35069"/>
            <a:stretch/>
          </p:blipFill>
          <p:spPr>
            <a:xfrm>
              <a:off x="6936318" y="3006872"/>
              <a:ext cx="1776142" cy="405045"/>
            </a:xfrm>
            <a:prstGeom prst="rect">
              <a:avLst/>
            </a:prstGeom>
          </p:spPr>
        </p:pic>
        <p:sp>
          <p:nvSpPr>
            <p:cNvPr id="40" name="矩形 39"/>
            <p:cNvSpPr/>
            <p:nvPr/>
          </p:nvSpPr>
          <p:spPr>
            <a:xfrm>
              <a:off x="7250481" y="3064850"/>
              <a:ext cx="1261884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</a:rPr>
                <a:t>數據</a:t>
              </a:r>
              <a:r>
                <a:rPr lang="zh-TW" altLang="en-US" b="1" dirty="0" smtClean="0">
                  <a:solidFill>
                    <a:schemeClr val="bg1"/>
                  </a:solidFill>
                  <a:latin typeface="微軟正黑體" panose="020B0604030504040204" pitchFamily="34" charset="-120"/>
                </a:rPr>
                <a:t>即時性高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080877" y="3477205"/>
            <a:ext cx="1776142" cy="405045"/>
            <a:chOff x="6935972" y="3477205"/>
            <a:chExt cx="1776142" cy="405045"/>
          </a:xfrm>
        </p:grpSpPr>
        <p:pic>
          <p:nvPicPr>
            <p:cNvPr id="47" name="圖片 46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904" t="34626" r="5414" b="35069"/>
            <a:stretch/>
          </p:blipFill>
          <p:spPr>
            <a:xfrm>
              <a:off x="6935972" y="3477205"/>
              <a:ext cx="1776142" cy="405045"/>
            </a:xfrm>
            <a:prstGeom prst="rect">
              <a:avLst/>
            </a:prstGeom>
          </p:spPr>
        </p:pic>
        <p:sp>
          <p:nvSpPr>
            <p:cNvPr id="41" name="矩形 40"/>
            <p:cNvSpPr/>
            <p:nvPr/>
          </p:nvSpPr>
          <p:spPr>
            <a:xfrm>
              <a:off x="7238286" y="3545524"/>
              <a:ext cx="1261884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</a:rPr>
                <a:t>解讀</a:t>
              </a:r>
              <a:r>
                <a:rPr lang="zh-TW" altLang="en-US" b="1" dirty="0" smtClean="0">
                  <a:solidFill>
                    <a:schemeClr val="bg1"/>
                  </a:solidFill>
                  <a:latin typeface="微軟正黑體" panose="020B0604030504040204" pitchFamily="34" charset="-120"/>
                </a:rPr>
                <a:t>方式直觀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6080877" y="3947538"/>
            <a:ext cx="1776142" cy="405045"/>
            <a:chOff x="6935972" y="3947538"/>
            <a:chExt cx="1776142" cy="405045"/>
          </a:xfrm>
        </p:grpSpPr>
        <p:pic>
          <p:nvPicPr>
            <p:cNvPr id="49" name="圖片 48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904" t="34626" r="5414" b="35069"/>
            <a:stretch/>
          </p:blipFill>
          <p:spPr>
            <a:xfrm>
              <a:off x="6935972" y="3947538"/>
              <a:ext cx="1776142" cy="405045"/>
            </a:xfrm>
            <a:prstGeom prst="rect">
              <a:avLst/>
            </a:prstGeom>
          </p:spPr>
        </p:pic>
        <p:sp>
          <p:nvSpPr>
            <p:cNvPr id="42" name="矩形 41"/>
            <p:cNvSpPr/>
            <p:nvPr/>
          </p:nvSpPr>
          <p:spPr>
            <a:xfrm>
              <a:off x="7053244" y="3996171"/>
              <a:ext cx="1620957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>
              <a:spAutoFit/>
            </a:bodyPr>
            <a:lstStyle/>
            <a:p>
              <a:r>
                <a:rPr lang="zh-TW" altLang="en-US" b="1" dirty="0" smtClean="0">
                  <a:solidFill>
                    <a:schemeClr val="bg1"/>
                  </a:solidFill>
                  <a:latin typeface="微軟正黑體" panose="020B0604030504040204" pitchFamily="34" charset="-120"/>
                </a:rPr>
                <a:t>一鍵分析快速上手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24012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31 0.04969 L -0.11407 0.05679 C -0.12847 0.0574 -0.14288 0.07068 -0.15434 0.09012 C -0.16528 0.11296 -0.17049 0.13981 -0.16893 0.16389 L -0.16702 0.28209 " pathEditMode="relative" rAng="7920000" ptsTypes="AAAAA">
                                      <p:cBhvr>
                                        <p:cTn id="2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12" y="787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00000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gradFill flip="none" rotWithShape="1">
                  <a:gsLst>
                    <a:gs pos="0">
                      <a:srgbClr val="0083A2">
                        <a:shade val="30000"/>
                        <a:satMod val="115000"/>
                      </a:srgbClr>
                    </a:gs>
                    <a:gs pos="50000">
                      <a:srgbClr val="0083A2">
                        <a:shade val="67500"/>
                        <a:satMod val="115000"/>
                      </a:srgbClr>
                    </a:gs>
                    <a:gs pos="100000">
                      <a:srgbClr val="0083A2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cs typeface="+mj-cs"/>
              </a:rPr>
              <a:t>專案架構</a:t>
            </a:r>
            <a:endParaRPr lang="zh-TW" altLang="en-US" sz="4000" dirty="0">
              <a:gradFill flip="none" rotWithShape="1">
                <a:gsLst>
                  <a:gs pos="0">
                    <a:srgbClr val="0083A2">
                      <a:shade val="30000"/>
                      <a:satMod val="115000"/>
                    </a:srgbClr>
                  </a:gs>
                  <a:gs pos="50000">
                    <a:srgbClr val="0083A2">
                      <a:shade val="67500"/>
                      <a:satMod val="115000"/>
                    </a:srgbClr>
                  </a:gs>
                  <a:gs pos="100000">
                    <a:srgbClr val="0083A2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30448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7152" y="34401"/>
            <a:ext cx="4189155" cy="524377"/>
          </a:xfrm>
        </p:spPr>
        <p:txBody>
          <a:bodyPr>
            <a:noAutofit/>
          </a:bodyPr>
          <a:lstStyle/>
          <a:p>
            <a:r>
              <a:rPr lang="zh-TW" altLang="en-US" sz="2800" dirty="0" smtClean="0">
                <a:solidFill>
                  <a:schemeClr val="bg1">
                    <a:alpha val="90000"/>
                  </a:schemeClr>
                </a:solidFill>
              </a:rPr>
              <a:t>專案架構</a:t>
            </a:r>
            <a:endParaRPr lang="zh-TW" altLang="en-US" sz="2800" dirty="0">
              <a:solidFill>
                <a:schemeClr val="bg1">
                  <a:alpha val="9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4366" y="5259090"/>
            <a:ext cx="4275475" cy="28931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1. 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參數最佳化分析系統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暴力法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,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移動窗格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,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基因演算等等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2. 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關鍵因子找尋系統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熱力圖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Lasso, SHAP)</a:t>
            </a:r>
          </a:p>
          <a:p>
            <a:pPr>
              <a:lnSpc>
                <a:spcPct val="200000"/>
              </a:lnSpc>
            </a:pP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3. 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模型健康度管理系統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(MAPE, MAE, R2, MSE)</a:t>
            </a:r>
          </a:p>
          <a:p>
            <a:pPr>
              <a:lnSpc>
                <a:spcPct val="200000"/>
              </a:lnSpc>
            </a:pP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4. 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提供模型建立效度提升測試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預測模型演算法比較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5. 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統計分析圖表視覺化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直方圖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,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盒鬚圖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,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散佈圖等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6. 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一鍵分析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線上工程師快速上手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7. 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決策支援輔助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(R2R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上線後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Double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check)</a:t>
            </a:r>
          </a:p>
          <a:p>
            <a:endParaRPr lang="zh-TW" altLang="en-US" dirty="0"/>
          </a:p>
        </p:txBody>
      </p:sp>
      <p:pic>
        <p:nvPicPr>
          <p:cNvPr id="1026" name="Picture 2" descr="File:Scikit learn logo small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532" y="3476772"/>
            <a:ext cx="1124605" cy="60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群組 22"/>
          <p:cNvGrpSpPr/>
          <p:nvPr/>
        </p:nvGrpSpPr>
        <p:grpSpPr>
          <a:xfrm>
            <a:off x="7355344" y="3355145"/>
            <a:ext cx="874420" cy="848810"/>
            <a:chOff x="8206569" y="2928333"/>
            <a:chExt cx="819159" cy="763774"/>
          </a:xfrm>
        </p:grpSpPr>
        <p:pic>
          <p:nvPicPr>
            <p:cNvPr id="21" name="圖片 20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r="72069" b="-1681"/>
            <a:stretch/>
          </p:blipFill>
          <p:spPr>
            <a:xfrm>
              <a:off x="8206569" y="2928333"/>
              <a:ext cx="680233" cy="685942"/>
            </a:xfrm>
            <a:prstGeom prst="rect">
              <a:avLst/>
            </a:prstGeom>
          </p:spPr>
        </p:pic>
        <p:pic>
          <p:nvPicPr>
            <p:cNvPr id="24" name="圖片 23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8585" t="1" b="5787"/>
            <a:stretch/>
          </p:blipFill>
          <p:spPr>
            <a:xfrm>
              <a:off x="8354057" y="3446665"/>
              <a:ext cx="671671" cy="245442"/>
            </a:xfrm>
            <a:prstGeom prst="rect">
              <a:avLst/>
            </a:prstGeom>
          </p:spPr>
        </p:pic>
      </p:grpSp>
      <p:pic>
        <p:nvPicPr>
          <p:cNvPr id="20" name="圖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85" y="3393064"/>
            <a:ext cx="772972" cy="772972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4185682" y="4027536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Python</a:t>
            </a:r>
            <a:endParaRPr lang="zh-TW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 descr="Explainers â SHAP latest documentatio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4" r="38353" b="68534"/>
          <a:stretch/>
        </p:blipFill>
        <p:spPr bwMode="auto">
          <a:xfrm>
            <a:off x="6337512" y="3421063"/>
            <a:ext cx="851458" cy="71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字方塊 28"/>
          <p:cNvSpPr txBox="1"/>
          <p:nvPr/>
        </p:nvSpPr>
        <p:spPr>
          <a:xfrm>
            <a:off x="6503395" y="4027536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SHAP</a:t>
            </a:r>
            <a:endParaRPr lang="zh-TW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流程圖: 接點 1"/>
          <p:cNvSpPr/>
          <p:nvPr/>
        </p:nvSpPr>
        <p:spPr>
          <a:xfrm>
            <a:off x="2203092" y="1439277"/>
            <a:ext cx="638495" cy="586518"/>
          </a:xfrm>
          <a:prstGeom prst="flowChartConnector">
            <a:avLst/>
          </a:prstGeom>
          <a:solidFill>
            <a:srgbClr val="237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2</a:t>
            </a:r>
            <a:endParaRPr lang="zh-TW" altLang="en-US" sz="2400" b="1" dirty="0"/>
          </a:p>
        </p:txBody>
      </p:sp>
      <p:sp>
        <p:nvSpPr>
          <p:cNvPr id="22" name="流程圖: 接點 21"/>
          <p:cNvSpPr/>
          <p:nvPr/>
        </p:nvSpPr>
        <p:spPr>
          <a:xfrm>
            <a:off x="3412550" y="2045826"/>
            <a:ext cx="483208" cy="467793"/>
          </a:xfrm>
          <a:prstGeom prst="flowChartConnector">
            <a:avLst/>
          </a:prstGeom>
          <a:solidFill>
            <a:srgbClr val="379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/>
              <a:t>3</a:t>
            </a:r>
            <a:endParaRPr lang="zh-TW" altLang="en-US" sz="1800" b="1" dirty="0"/>
          </a:p>
        </p:txBody>
      </p:sp>
      <p:sp>
        <p:nvSpPr>
          <p:cNvPr id="26" name="流程圖: 接點 25"/>
          <p:cNvSpPr/>
          <p:nvPr/>
        </p:nvSpPr>
        <p:spPr>
          <a:xfrm>
            <a:off x="4587139" y="1477520"/>
            <a:ext cx="442915" cy="422143"/>
          </a:xfrm>
          <a:prstGeom prst="flowChartConnector">
            <a:avLst/>
          </a:prstGeom>
          <a:solidFill>
            <a:srgbClr val="59B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4</a:t>
            </a:r>
            <a:endParaRPr lang="zh-TW" altLang="en-US" sz="1600" b="1" dirty="0"/>
          </a:p>
        </p:txBody>
      </p:sp>
      <p:sp>
        <p:nvSpPr>
          <p:cNvPr id="30" name="流程圖: 接點 29"/>
          <p:cNvSpPr/>
          <p:nvPr/>
        </p:nvSpPr>
        <p:spPr>
          <a:xfrm>
            <a:off x="6781876" y="1247180"/>
            <a:ext cx="511697" cy="511303"/>
          </a:xfrm>
          <a:prstGeom prst="flowChartConnector">
            <a:avLst/>
          </a:prstGeom>
          <a:solidFill>
            <a:srgbClr val="89C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/>
              <a:t>6</a:t>
            </a:r>
            <a:endParaRPr lang="zh-TW" altLang="en-US" sz="2000" b="1" dirty="0"/>
          </a:p>
        </p:txBody>
      </p:sp>
      <p:sp>
        <p:nvSpPr>
          <p:cNvPr id="31" name="流程圖: 接點 30"/>
          <p:cNvSpPr/>
          <p:nvPr/>
        </p:nvSpPr>
        <p:spPr>
          <a:xfrm>
            <a:off x="7956939" y="2019171"/>
            <a:ext cx="405045" cy="384059"/>
          </a:xfrm>
          <a:prstGeom prst="flowChartConnector">
            <a:avLst/>
          </a:prstGeom>
          <a:solidFill>
            <a:srgbClr val="9AC8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7</a:t>
            </a:r>
            <a:endParaRPr lang="zh-TW" altLang="en-US" sz="1600" b="1" dirty="0"/>
          </a:p>
        </p:txBody>
      </p:sp>
      <p:sp>
        <p:nvSpPr>
          <p:cNvPr id="32" name="流程圖: 接點 31"/>
          <p:cNvSpPr/>
          <p:nvPr/>
        </p:nvSpPr>
        <p:spPr>
          <a:xfrm>
            <a:off x="5684533" y="2023389"/>
            <a:ext cx="483631" cy="464120"/>
          </a:xfrm>
          <a:prstGeom prst="flowChartConnector">
            <a:avLst/>
          </a:prstGeom>
          <a:solidFill>
            <a:srgbClr val="A4D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5</a:t>
            </a:r>
            <a:endParaRPr lang="zh-TW" altLang="en-US" sz="1600" b="1" dirty="0"/>
          </a:p>
        </p:txBody>
      </p:sp>
      <p:sp>
        <p:nvSpPr>
          <p:cNvPr id="33" name="流程圖: 接點 32"/>
          <p:cNvSpPr/>
          <p:nvPr/>
        </p:nvSpPr>
        <p:spPr>
          <a:xfrm>
            <a:off x="984048" y="1096537"/>
            <a:ext cx="405045" cy="384059"/>
          </a:xfrm>
          <a:prstGeom prst="flowChartConnector">
            <a:avLst/>
          </a:prstGeom>
          <a:solidFill>
            <a:srgbClr val="065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1496655" y="1349220"/>
            <a:ext cx="645075" cy="28482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63508" y="1550093"/>
            <a:ext cx="1582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參數最佳化分析系統</a:t>
            </a:r>
            <a:endParaRPr lang="zh-TW" altLang="en-US" sz="12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754273" y="2063230"/>
            <a:ext cx="1408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關鍵因子找尋系統</a:t>
            </a:r>
            <a:endParaRPr lang="zh-TW" altLang="en-US" sz="1200" b="1" dirty="0"/>
          </a:p>
        </p:txBody>
      </p:sp>
      <p:cxnSp>
        <p:nvCxnSpPr>
          <p:cNvPr id="35" name="直線接點 34"/>
          <p:cNvCxnSpPr/>
          <p:nvPr/>
        </p:nvCxnSpPr>
        <p:spPr>
          <a:xfrm>
            <a:off x="2899162" y="1920371"/>
            <a:ext cx="456618" cy="24196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2899162" y="2574476"/>
            <a:ext cx="186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模型健康度管理系統</a:t>
            </a:r>
            <a:endParaRPr lang="zh-TW" altLang="en-US" sz="1200" b="1" dirty="0"/>
          </a:p>
        </p:txBody>
      </p:sp>
      <p:cxnSp>
        <p:nvCxnSpPr>
          <p:cNvPr id="37" name="直線接點 36"/>
          <p:cNvCxnSpPr/>
          <p:nvPr/>
        </p:nvCxnSpPr>
        <p:spPr>
          <a:xfrm flipV="1">
            <a:off x="3915482" y="1827092"/>
            <a:ext cx="578189" cy="31190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4311772" y="1941100"/>
            <a:ext cx="116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提供模型建立效度提升測試</a:t>
            </a:r>
            <a:endParaRPr lang="zh-TW" altLang="en-US" sz="1200" b="1" dirty="0"/>
          </a:p>
        </p:txBody>
      </p:sp>
      <p:cxnSp>
        <p:nvCxnSpPr>
          <p:cNvPr id="39" name="直線接點 38"/>
          <p:cNvCxnSpPr/>
          <p:nvPr/>
        </p:nvCxnSpPr>
        <p:spPr>
          <a:xfrm>
            <a:off x="5132483" y="1756785"/>
            <a:ext cx="497908" cy="362584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V="1">
            <a:off x="6208890" y="1651771"/>
            <a:ext cx="501773" cy="411459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7343517" y="1618405"/>
            <a:ext cx="528460" cy="436654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5215840" y="2565719"/>
            <a:ext cx="186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統計分析圖表視覺化</a:t>
            </a:r>
            <a:endParaRPr lang="zh-TW" altLang="en-US" sz="1200" b="1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616797" y="1799577"/>
            <a:ext cx="846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一鍵分析</a:t>
            </a:r>
            <a:endParaRPr lang="zh-TW" altLang="en-US" sz="1200" b="1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7604777" y="2421398"/>
            <a:ext cx="116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決策支援輔助</a:t>
            </a:r>
            <a:endParaRPr lang="zh-TW" altLang="en-US" sz="1200" b="1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87" y="3213257"/>
            <a:ext cx="2460517" cy="1574177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695368" y="3241372"/>
            <a:ext cx="1939185" cy="30777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LC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margin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VM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模組化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22945" y="3860514"/>
            <a:ext cx="1670650" cy="30777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PEP1 CD R2R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補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值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99051" y="4459677"/>
            <a:ext cx="1382110" cy="30777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CF CD/OL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開線</a:t>
            </a:r>
          </a:p>
        </p:txBody>
      </p:sp>
    </p:spTree>
    <p:extLst>
      <p:ext uri="{BB962C8B-B14F-4D97-AF65-F5344CB8AC3E}">
        <p14:creationId xmlns:p14="http://schemas.microsoft.com/office/powerpoint/2010/main" val="3888048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2" grpId="0" animBg="1"/>
      <p:bldP spid="22" grpId="0" animBg="1"/>
      <p:bldP spid="26" grpId="0" animBg="1"/>
      <p:bldP spid="30" grpId="0" animBg="1"/>
      <p:bldP spid="31" grpId="0" animBg="1"/>
      <p:bldP spid="32" grpId="0" animBg="1"/>
      <p:bldP spid="33" grpId="0" animBg="1"/>
      <p:bldP spid="12" grpId="0"/>
      <p:bldP spid="34" grpId="0"/>
      <p:bldP spid="36" grpId="0"/>
      <p:bldP spid="38" grpId="0"/>
      <p:bldP spid="42" grpId="0"/>
      <p:bldP spid="43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6495" y="46893"/>
            <a:ext cx="3150350" cy="544637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solidFill>
                  <a:schemeClr val="bg1">
                    <a:alpha val="90000"/>
                  </a:schemeClr>
                </a:solidFill>
              </a:rPr>
              <a:t>機器學習模型架構</a:t>
            </a:r>
            <a:endParaRPr lang="zh-TW" altLang="en-US" sz="2800" dirty="0">
              <a:solidFill>
                <a:schemeClr val="bg1">
                  <a:alpha val="90000"/>
                </a:schemeClr>
              </a:solidFill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1151620" y="1536635"/>
            <a:ext cx="1215135" cy="540060"/>
          </a:xfrm>
          <a:prstGeom prst="roundRect">
            <a:avLst/>
          </a:prstGeom>
          <a:solidFill>
            <a:srgbClr val="98C1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</a:t>
            </a:r>
            <a:r>
              <a:rPr lang="zh-TW" altLang="en-US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</a:p>
          <a:p>
            <a:pPr algn="ctr"/>
            <a:r>
              <a:rPr lang="en-US" altLang="zh-TW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 data</a:t>
            </a:r>
            <a:endParaRPr lang="zh-TW" altLang="en-US" sz="1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2501770" y="1716655"/>
            <a:ext cx="360040" cy="180020"/>
          </a:xfrm>
          <a:prstGeom prst="rightArrow">
            <a:avLst/>
          </a:prstGeom>
          <a:solidFill>
            <a:srgbClr val="006896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990510" y="1536635"/>
            <a:ext cx="1215135" cy="540060"/>
          </a:xfrm>
          <a:prstGeom prst="roundRect">
            <a:avLst/>
          </a:prstGeom>
          <a:solidFill>
            <a:srgbClr val="98C1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EDA</a:t>
            </a:r>
            <a:endParaRPr lang="zh-TW" altLang="en-US" sz="1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4334345" y="1716655"/>
            <a:ext cx="360040" cy="180020"/>
          </a:xfrm>
          <a:prstGeom prst="rightArrow">
            <a:avLst/>
          </a:prstGeom>
          <a:solidFill>
            <a:srgbClr val="006896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4823085" y="1536635"/>
            <a:ext cx="1215135" cy="540060"/>
          </a:xfrm>
          <a:prstGeom prst="roundRect">
            <a:avLst/>
          </a:prstGeom>
          <a:solidFill>
            <a:srgbClr val="98C1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preprocessing</a:t>
            </a:r>
            <a:endParaRPr lang="zh-TW" altLang="en-US" sz="1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6166920" y="1716655"/>
            <a:ext cx="360040" cy="180020"/>
          </a:xfrm>
          <a:prstGeom prst="rightArrow">
            <a:avLst/>
          </a:prstGeom>
          <a:solidFill>
            <a:srgbClr val="006896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6652102" y="1536635"/>
            <a:ext cx="1215135" cy="540060"/>
          </a:xfrm>
          <a:prstGeom prst="roundRect">
            <a:avLst/>
          </a:prstGeom>
          <a:solidFill>
            <a:srgbClr val="98C1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selection</a:t>
            </a:r>
            <a:endParaRPr lang="zh-TW" altLang="en-US" sz="1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向右箭號 10"/>
          <p:cNvSpPr/>
          <p:nvPr/>
        </p:nvSpPr>
        <p:spPr>
          <a:xfrm rot="5400000">
            <a:off x="7079649" y="2396231"/>
            <a:ext cx="360040" cy="180020"/>
          </a:xfrm>
          <a:prstGeom prst="rightArrow">
            <a:avLst/>
          </a:prstGeom>
          <a:solidFill>
            <a:srgbClr val="006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6652102" y="2895787"/>
            <a:ext cx="1215135" cy="540060"/>
          </a:xfrm>
          <a:prstGeom prst="roundRect">
            <a:avLst/>
          </a:prstGeom>
          <a:solidFill>
            <a:srgbClr val="98C1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Modeling</a:t>
            </a:r>
            <a:endParaRPr lang="zh-TW" altLang="en-US" sz="1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向右箭號 12"/>
          <p:cNvSpPr/>
          <p:nvPr/>
        </p:nvSpPr>
        <p:spPr>
          <a:xfrm flipH="1">
            <a:off x="6166920" y="3075807"/>
            <a:ext cx="360040" cy="180020"/>
          </a:xfrm>
          <a:prstGeom prst="rightArrow">
            <a:avLst/>
          </a:prstGeom>
          <a:solidFill>
            <a:srgbClr val="006896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2990510" y="2891286"/>
            <a:ext cx="1215135" cy="540060"/>
          </a:xfrm>
          <a:prstGeom prst="roundRect">
            <a:avLst/>
          </a:prstGeom>
          <a:solidFill>
            <a:srgbClr val="98C1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evaluation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4816932" y="2891286"/>
            <a:ext cx="1215135" cy="540060"/>
          </a:xfrm>
          <a:prstGeom prst="roundRect">
            <a:avLst/>
          </a:prstGeom>
          <a:solidFill>
            <a:srgbClr val="98C1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Prediction results</a:t>
            </a:r>
          </a:p>
        </p:txBody>
      </p:sp>
      <p:sp>
        <p:nvSpPr>
          <p:cNvPr id="18" name="向右箭號 17"/>
          <p:cNvSpPr/>
          <p:nvPr/>
        </p:nvSpPr>
        <p:spPr>
          <a:xfrm flipH="1">
            <a:off x="4334345" y="3071306"/>
            <a:ext cx="360040" cy="180020"/>
          </a:xfrm>
          <a:prstGeom prst="rightArrow">
            <a:avLst/>
          </a:prstGeom>
          <a:solidFill>
            <a:srgbClr val="006896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6589530" y="3489964"/>
            <a:ext cx="15202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Linear Regression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LASSO</a:t>
            </a:r>
            <a:endParaRPr lang="en-US" altLang="zh-TW" sz="11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</a:endParaRP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Random Forest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XGBoost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2990510" y="3494292"/>
            <a:ext cx="15202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MAE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MSE</a:t>
            </a:r>
            <a:endParaRPr lang="en-US" altLang="zh-TW" sz="11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</a:endParaRP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R square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MAPE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4816932" y="2121700"/>
            <a:ext cx="15202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Split dataset</a:t>
            </a:r>
            <a:endParaRPr lang="en-US" altLang="zh-TW" sz="11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</a:endParaRP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Standardization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LabelEncoder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1151620" y="2891286"/>
            <a:ext cx="1215135" cy="540060"/>
          </a:xfrm>
          <a:prstGeom prst="roundRect">
            <a:avLst/>
          </a:prstGeom>
          <a:solidFill>
            <a:srgbClr val="98C1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Optimization</a:t>
            </a:r>
            <a:endParaRPr lang="en-US" altLang="zh-TW" sz="1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向右箭號 22"/>
          <p:cNvSpPr/>
          <p:nvPr/>
        </p:nvSpPr>
        <p:spPr>
          <a:xfrm flipH="1">
            <a:off x="2495617" y="3071306"/>
            <a:ext cx="360040" cy="180020"/>
          </a:xfrm>
          <a:prstGeom prst="rightArrow">
            <a:avLst/>
          </a:prstGeom>
          <a:solidFill>
            <a:srgbClr val="006896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037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20" grpId="0"/>
      <p:bldP spid="22" grpId="0"/>
      <p:bldP spid="19" grpId="0"/>
      <p:bldP spid="21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6184" y="52476"/>
            <a:ext cx="7464515" cy="117013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L5C </a:t>
            </a:r>
            <a:r>
              <a:rPr lang="zh-TW" altLang="en-US" sz="2800" dirty="0">
                <a:solidFill>
                  <a:schemeClr val="bg1">
                    <a:alpha val="90000"/>
                  </a:schemeClr>
                </a:solidFill>
              </a:rPr>
              <a:t>新產品</a:t>
            </a:r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LC</a:t>
            </a:r>
            <a:r>
              <a:rPr lang="zh-TW" altLang="en-US" sz="2800" dirty="0">
                <a:solidFill>
                  <a:schemeClr val="bg1">
                    <a:alpha val="90000"/>
                  </a:schemeClr>
                </a:solidFill>
              </a:rPr>
              <a:t> </a:t>
            </a:r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Margin</a:t>
            </a:r>
            <a:r>
              <a:rPr lang="zh-TW" altLang="en-US" sz="2800" dirty="0">
                <a:solidFill>
                  <a:schemeClr val="bg1">
                    <a:alpha val="90000"/>
                  </a:schemeClr>
                </a:solidFill>
              </a:rPr>
              <a:t>預測</a:t>
            </a:r>
          </a:p>
        </p:txBody>
      </p:sp>
      <p:grpSp>
        <p:nvGrpSpPr>
          <p:cNvPr id="165" name="群組 164"/>
          <p:cNvGrpSpPr/>
          <p:nvPr/>
        </p:nvGrpSpPr>
        <p:grpSpPr>
          <a:xfrm>
            <a:off x="2208643" y="5479324"/>
            <a:ext cx="4816721" cy="1805956"/>
            <a:chOff x="1150434" y="3041424"/>
            <a:chExt cx="4816721" cy="1805956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434" y="3041424"/>
              <a:ext cx="4296156" cy="1805956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5446590" y="3111810"/>
              <a:ext cx="405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CF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382090" y="4191930"/>
              <a:ext cx="585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Array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2139886" y="1284127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依照新產品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Cell 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gap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目標需求：</a:t>
            </a:r>
            <a:endParaRPr lang="en-US" altLang="zh-TW" sz="12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  <a:p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CF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刮膜 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+ 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TFT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膜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厚 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+ 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壓縮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率</a:t>
            </a:r>
            <a:r>
              <a:rPr lang="zh-TW" altLang="en-US" sz="1200" dirty="0">
                <a:solidFill>
                  <a:srgbClr val="C00000"/>
                </a:solidFill>
                <a:latin typeface="微軟正黑體" panose="020B0604030504040204" pitchFamily="34" charset="-120"/>
              </a:rPr>
              <a:t>經驗</a:t>
            </a:r>
            <a:r>
              <a:rPr lang="zh-TW" altLang="en-US" sz="1200" dirty="0" smtClean="0">
                <a:solidFill>
                  <a:srgbClr val="C00000"/>
                </a:solidFill>
                <a:latin typeface="微軟正黑體" panose="020B0604030504040204" pitchFamily="34" charset="-120"/>
              </a:rPr>
              <a:t>值 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PSH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預估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依量產機種</a:t>
            </a:r>
            <a:r>
              <a:rPr lang="zh-TW" altLang="en-US" sz="1200" dirty="0">
                <a:solidFill>
                  <a:srgbClr val="C00000"/>
                </a:solidFill>
                <a:latin typeface="微軟正黑體" panose="020B0604030504040204" pitchFamily="34" charset="-120"/>
              </a:rPr>
              <a:t>搭配猜測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2096724" y="2159736"/>
            <a:ext cx="414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符合客戶需求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Cell gap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目標，進行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PSH 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Target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預估</a:t>
            </a:r>
          </a:p>
        </p:txBody>
      </p:sp>
      <p:grpSp>
        <p:nvGrpSpPr>
          <p:cNvPr id="19" name="Group 2"/>
          <p:cNvGrpSpPr>
            <a:grpSpLocks/>
          </p:cNvGrpSpPr>
          <p:nvPr/>
        </p:nvGrpSpPr>
        <p:grpSpPr bwMode="auto">
          <a:xfrm>
            <a:off x="-745165" y="6157043"/>
            <a:ext cx="1980220" cy="935431"/>
            <a:chOff x="476" y="2387"/>
            <a:chExt cx="5225" cy="1730"/>
          </a:xfrm>
        </p:grpSpPr>
        <p:grpSp>
          <p:nvGrpSpPr>
            <p:cNvPr id="20" name="Group 3"/>
            <p:cNvGrpSpPr>
              <a:grpSpLocks noChangeAspect="1"/>
            </p:cNvGrpSpPr>
            <p:nvPr/>
          </p:nvGrpSpPr>
          <p:grpSpPr bwMode="auto">
            <a:xfrm>
              <a:off x="3016" y="2568"/>
              <a:ext cx="2685" cy="1549"/>
              <a:chOff x="567" y="601"/>
              <a:chExt cx="3839" cy="2213"/>
            </a:xfrm>
          </p:grpSpPr>
          <p:sp>
            <p:nvSpPr>
              <p:cNvPr id="25" name="Freeform 4"/>
              <p:cNvSpPr>
                <a:spLocks noChangeAspect="1"/>
              </p:cNvSpPr>
              <p:nvPr/>
            </p:nvSpPr>
            <p:spPr bwMode="auto">
              <a:xfrm>
                <a:off x="2182" y="1891"/>
                <a:ext cx="787" cy="180"/>
              </a:xfrm>
              <a:custGeom>
                <a:avLst/>
                <a:gdLst/>
                <a:ahLst/>
                <a:cxnLst>
                  <a:cxn ang="0">
                    <a:pos x="0" y="65"/>
                  </a:cxn>
                  <a:cxn ang="0">
                    <a:pos x="250" y="0"/>
                  </a:cxn>
                  <a:cxn ang="0">
                    <a:pos x="524" y="30"/>
                  </a:cxn>
                  <a:cxn ang="0">
                    <a:pos x="798" y="59"/>
                  </a:cxn>
                  <a:cxn ang="0">
                    <a:pos x="886" y="126"/>
                  </a:cxn>
                  <a:cxn ang="0">
                    <a:pos x="626" y="239"/>
                  </a:cxn>
                  <a:cxn ang="0">
                    <a:pos x="0" y="65"/>
                  </a:cxn>
                </a:cxnLst>
                <a:rect l="0" t="0" r="r" b="b"/>
                <a:pathLst>
                  <a:path w="887" h="240">
                    <a:moveTo>
                      <a:pt x="0" y="65"/>
                    </a:moveTo>
                    <a:lnTo>
                      <a:pt x="250" y="0"/>
                    </a:lnTo>
                    <a:lnTo>
                      <a:pt x="524" y="30"/>
                    </a:lnTo>
                    <a:lnTo>
                      <a:pt x="798" y="59"/>
                    </a:lnTo>
                    <a:lnTo>
                      <a:pt x="886" y="126"/>
                    </a:lnTo>
                    <a:lnTo>
                      <a:pt x="626" y="239"/>
                    </a:lnTo>
                    <a:lnTo>
                      <a:pt x="0" y="65"/>
                    </a:lnTo>
                  </a:path>
                </a:pathLst>
              </a:custGeom>
              <a:solidFill>
                <a:srgbClr val="200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grpSp>
            <p:nvGrpSpPr>
              <p:cNvPr id="26" name="Group 5"/>
              <p:cNvGrpSpPr>
                <a:grpSpLocks noChangeAspect="1"/>
              </p:cNvGrpSpPr>
              <p:nvPr/>
            </p:nvGrpSpPr>
            <p:grpSpPr bwMode="auto">
              <a:xfrm>
                <a:off x="1915" y="1937"/>
                <a:ext cx="826" cy="243"/>
                <a:chOff x="1849" y="2634"/>
                <a:chExt cx="931" cy="324"/>
              </a:xfrm>
            </p:grpSpPr>
            <p:sp>
              <p:nvSpPr>
                <p:cNvPr id="163" name="Freeform 6"/>
                <p:cNvSpPr>
                  <a:spLocks noChangeAspect="1"/>
                </p:cNvSpPr>
                <p:nvPr/>
              </p:nvSpPr>
              <p:spPr bwMode="auto">
                <a:xfrm>
                  <a:off x="1849" y="2634"/>
                  <a:ext cx="925" cy="318"/>
                </a:xfrm>
                <a:custGeom>
                  <a:avLst/>
                  <a:gdLst/>
                  <a:ahLst/>
                  <a:cxnLst>
                    <a:cxn ang="0">
                      <a:pos x="278" y="0"/>
                    </a:cxn>
                    <a:cxn ang="0">
                      <a:pos x="924" y="181"/>
                    </a:cxn>
                    <a:cxn ang="0">
                      <a:pos x="601" y="317"/>
                    </a:cxn>
                    <a:cxn ang="0">
                      <a:pos x="0" y="139"/>
                    </a:cxn>
                    <a:cxn ang="0">
                      <a:pos x="139" y="63"/>
                    </a:cxn>
                    <a:cxn ang="0">
                      <a:pos x="278" y="0"/>
                    </a:cxn>
                  </a:cxnLst>
                  <a:rect l="0" t="0" r="r" b="b"/>
                  <a:pathLst>
                    <a:path w="925" h="318">
                      <a:moveTo>
                        <a:pt x="278" y="0"/>
                      </a:moveTo>
                      <a:lnTo>
                        <a:pt x="924" y="181"/>
                      </a:lnTo>
                      <a:lnTo>
                        <a:pt x="601" y="317"/>
                      </a:lnTo>
                      <a:lnTo>
                        <a:pt x="0" y="139"/>
                      </a:lnTo>
                      <a:lnTo>
                        <a:pt x="139" y="63"/>
                      </a:lnTo>
                      <a:lnTo>
                        <a:pt x="278" y="0"/>
                      </a:lnTo>
                    </a:path>
                  </a:pathLst>
                </a:custGeom>
                <a:solidFill>
                  <a:srgbClr val="00C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64" name="Freeform 7"/>
                <p:cNvSpPr>
                  <a:spLocks noChangeAspect="1"/>
                </p:cNvSpPr>
                <p:nvPr/>
              </p:nvSpPr>
              <p:spPr bwMode="auto">
                <a:xfrm>
                  <a:off x="1849" y="2634"/>
                  <a:ext cx="931" cy="324"/>
                </a:xfrm>
                <a:custGeom>
                  <a:avLst/>
                  <a:gdLst/>
                  <a:ahLst/>
                  <a:cxnLst>
                    <a:cxn ang="0">
                      <a:pos x="280" y="0"/>
                    </a:cxn>
                    <a:cxn ang="0">
                      <a:pos x="930" y="184"/>
                    </a:cxn>
                    <a:cxn ang="0">
                      <a:pos x="605" y="323"/>
                    </a:cxn>
                    <a:cxn ang="0">
                      <a:pos x="0" y="142"/>
                    </a:cxn>
                    <a:cxn ang="0">
                      <a:pos x="140" y="64"/>
                    </a:cxn>
                  </a:cxnLst>
                  <a:rect l="0" t="0" r="r" b="b"/>
                  <a:pathLst>
                    <a:path w="931" h="324">
                      <a:moveTo>
                        <a:pt x="280" y="0"/>
                      </a:moveTo>
                      <a:lnTo>
                        <a:pt x="930" y="184"/>
                      </a:lnTo>
                      <a:lnTo>
                        <a:pt x="605" y="323"/>
                      </a:lnTo>
                      <a:lnTo>
                        <a:pt x="0" y="142"/>
                      </a:lnTo>
                      <a:lnTo>
                        <a:pt x="140" y="6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</p:grpSp>
          <p:grpSp>
            <p:nvGrpSpPr>
              <p:cNvPr id="27" name="Group 8"/>
              <p:cNvGrpSpPr>
                <a:grpSpLocks noChangeAspect="1"/>
              </p:cNvGrpSpPr>
              <p:nvPr/>
            </p:nvGrpSpPr>
            <p:grpSpPr bwMode="auto">
              <a:xfrm>
                <a:off x="1710" y="2044"/>
                <a:ext cx="737" cy="261"/>
                <a:chOff x="1618" y="2776"/>
                <a:chExt cx="831" cy="349"/>
              </a:xfrm>
            </p:grpSpPr>
            <p:sp>
              <p:nvSpPr>
                <p:cNvPr id="161" name="Freeform 9"/>
                <p:cNvSpPr>
                  <a:spLocks noChangeAspect="1"/>
                </p:cNvSpPr>
                <p:nvPr/>
              </p:nvSpPr>
              <p:spPr bwMode="auto">
                <a:xfrm>
                  <a:off x="1618" y="2776"/>
                  <a:ext cx="825" cy="343"/>
                </a:xfrm>
                <a:custGeom>
                  <a:avLst/>
                  <a:gdLst/>
                  <a:ahLst/>
                  <a:cxnLst>
                    <a:cxn ang="0">
                      <a:pos x="216" y="0"/>
                    </a:cxn>
                    <a:cxn ang="0">
                      <a:pos x="824" y="181"/>
                    </a:cxn>
                    <a:cxn ang="0">
                      <a:pos x="485" y="342"/>
                    </a:cxn>
                    <a:cxn ang="0">
                      <a:pos x="0" y="181"/>
                    </a:cxn>
                    <a:cxn ang="0">
                      <a:pos x="65" y="95"/>
                    </a:cxn>
                    <a:cxn ang="0">
                      <a:pos x="216" y="0"/>
                    </a:cxn>
                  </a:cxnLst>
                  <a:rect l="0" t="0" r="r" b="b"/>
                  <a:pathLst>
                    <a:path w="825" h="343">
                      <a:moveTo>
                        <a:pt x="216" y="0"/>
                      </a:moveTo>
                      <a:lnTo>
                        <a:pt x="824" y="181"/>
                      </a:lnTo>
                      <a:lnTo>
                        <a:pt x="485" y="342"/>
                      </a:lnTo>
                      <a:lnTo>
                        <a:pt x="0" y="181"/>
                      </a:lnTo>
                      <a:lnTo>
                        <a:pt x="65" y="95"/>
                      </a:lnTo>
                      <a:lnTo>
                        <a:pt x="216" y="0"/>
                      </a:lnTo>
                    </a:path>
                  </a:pathLst>
                </a:custGeom>
                <a:solidFill>
                  <a:srgbClr val="FF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62" name="Freeform 10"/>
                <p:cNvSpPr>
                  <a:spLocks noChangeAspect="1"/>
                </p:cNvSpPr>
                <p:nvPr/>
              </p:nvSpPr>
              <p:spPr bwMode="auto">
                <a:xfrm>
                  <a:off x="1618" y="2776"/>
                  <a:ext cx="831" cy="349"/>
                </a:xfrm>
                <a:custGeom>
                  <a:avLst/>
                  <a:gdLst/>
                  <a:ahLst/>
                  <a:cxnLst>
                    <a:cxn ang="0">
                      <a:pos x="218" y="0"/>
                    </a:cxn>
                    <a:cxn ang="0">
                      <a:pos x="830" y="184"/>
                    </a:cxn>
                    <a:cxn ang="0">
                      <a:pos x="489" y="348"/>
                    </a:cxn>
                    <a:cxn ang="0">
                      <a:pos x="0" y="184"/>
                    </a:cxn>
                    <a:cxn ang="0">
                      <a:pos x="65" y="97"/>
                    </a:cxn>
                  </a:cxnLst>
                  <a:rect l="0" t="0" r="r" b="b"/>
                  <a:pathLst>
                    <a:path w="831" h="349">
                      <a:moveTo>
                        <a:pt x="218" y="0"/>
                      </a:moveTo>
                      <a:lnTo>
                        <a:pt x="830" y="184"/>
                      </a:lnTo>
                      <a:lnTo>
                        <a:pt x="489" y="348"/>
                      </a:lnTo>
                      <a:lnTo>
                        <a:pt x="0" y="184"/>
                      </a:lnTo>
                      <a:lnTo>
                        <a:pt x="65" y="9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</p:grpSp>
          <p:sp>
            <p:nvSpPr>
              <p:cNvPr id="28" name="Freeform 11"/>
              <p:cNvSpPr>
                <a:spLocks noChangeAspect="1"/>
              </p:cNvSpPr>
              <p:nvPr/>
            </p:nvSpPr>
            <p:spPr bwMode="auto">
              <a:xfrm>
                <a:off x="1743" y="1865"/>
                <a:ext cx="1226" cy="317"/>
              </a:xfrm>
              <a:custGeom>
                <a:avLst/>
                <a:gdLst/>
                <a:ahLst/>
                <a:cxnLst>
                  <a:cxn ang="0">
                    <a:pos x="46" y="300"/>
                  </a:cxn>
                  <a:cxn ang="0">
                    <a:pos x="87" y="271"/>
                  </a:cxn>
                  <a:cxn ang="0">
                    <a:pos x="149" y="230"/>
                  </a:cxn>
                  <a:cxn ang="0">
                    <a:pos x="210" y="186"/>
                  </a:cxn>
                  <a:cxn ang="0">
                    <a:pos x="257" y="151"/>
                  </a:cxn>
                  <a:cxn ang="0">
                    <a:pos x="298" y="129"/>
                  </a:cxn>
                  <a:cxn ang="0">
                    <a:pos x="351" y="111"/>
                  </a:cxn>
                  <a:cxn ang="0">
                    <a:pos x="418" y="87"/>
                  </a:cxn>
                  <a:cxn ang="0">
                    <a:pos x="486" y="69"/>
                  </a:cxn>
                  <a:cxn ang="0">
                    <a:pos x="540" y="54"/>
                  </a:cxn>
                  <a:cxn ang="0">
                    <a:pos x="599" y="44"/>
                  </a:cxn>
                  <a:cxn ang="0">
                    <a:pos x="650" y="22"/>
                  </a:cxn>
                  <a:cxn ang="0">
                    <a:pos x="705" y="8"/>
                  </a:cxn>
                  <a:cxn ang="0">
                    <a:pos x="753" y="2"/>
                  </a:cxn>
                  <a:cxn ang="0">
                    <a:pos x="799" y="0"/>
                  </a:cxn>
                  <a:cxn ang="0">
                    <a:pos x="847" y="10"/>
                  </a:cxn>
                  <a:cxn ang="0">
                    <a:pos x="919" y="22"/>
                  </a:cxn>
                  <a:cxn ang="0">
                    <a:pos x="987" y="28"/>
                  </a:cxn>
                  <a:cxn ang="0">
                    <a:pos x="1054" y="34"/>
                  </a:cxn>
                  <a:cxn ang="0">
                    <a:pos x="1119" y="42"/>
                  </a:cxn>
                  <a:cxn ang="0">
                    <a:pos x="1192" y="52"/>
                  </a:cxn>
                  <a:cxn ang="0">
                    <a:pos x="1251" y="60"/>
                  </a:cxn>
                  <a:cxn ang="0">
                    <a:pos x="1297" y="70"/>
                  </a:cxn>
                  <a:cxn ang="0">
                    <a:pos x="1351" y="86"/>
                  </a:cxn>
                  <a:cxn ang="0">
                    <a:pos x="1381" y="169"/>
                  </a:cxn>
                  <a:cxn ang="0">
                    <a:pos x="1337" y="145"/>
                  </a:cxn>
                  <a:cxn ang="0">
                    <a:pos x="1283" y="128"/>
                  </a:cxn>
                  <a:cxn ang="0">
                    <a:pos x="1230" y="116"/>
                  </a:cxn>
                  <a:cxn ang="0">
                    <a:pos x="1168" y="106"/>
                  </a:cxn>
                  <a:cxn ang="0">
                    <a:pos x="1128" y="100"/>
                  </a:cxn>
                  <a:cxn ang="0">
                    <a:pos x="1065" y="92"/>
                  </a:cxn>
                  <a:cxn ang="0">
                    <a:pos x="1011" y="85"/>
                  </a:cxn>
                  <a:cxn ang="0">
                    <a:pos x="969" y="79"/>
                  </a:cxn>
                  <a:cxn ang="0">
                    <a:pos x="912" y="67"/>
                  </a:cxn>
                  <a:cxn ang="0">
                    <a:pos x="862" y="69"/>
                  </a:cxn>
                  <a:cxn ang="0">
                    <a:pos x="816" y="64"/>
                  </a:cxn>
                  <a:cxn ang="0">
                    <a:pos x="763" y="67"/>
                  </a:cxn>
                  <a:cxn ang="0">
                    <a:pos x="701" y="72"/>
                  </a:cxn>
                  <a:cxn ang="0">
                    <a:pos x="640" y="86"/>
                  </a:cxn>
                  <a:cxn ang="0">
                    <a:pos x="572" y="104"/>
                  </a:cxn>
                  <a:cxn ang="0">
                    <a:pos x="520" y="113"/>
                  </a:cxn>
                  <a:cxn ang="0">
                    <a:pos x="465" y="135"/>
                  </a:cxn>
                  <a:cxn ang="0">
                    <a:pos x="415" y="155"/>
                  </a:cxn>
                  <a:cxn ang="0">
                    <a:pos x="357" y="180"/>
                  </a:cxn>
                  <a:cxn ang="0">
                    <a:pos x="303" y="206"/>
                  </a:cxn>
                  <a:cxn ang="0">
                    <a:pos x="238" y="243"/>
                  </a:cxn>
                  <a:cxn ang="0">
                    <a:pos x="196" y="268"/>
                  </a:cxn>
                  <a:cxn ang="0">
                    <a:pos x="153" y="296"/>
                  </a:cxn>
                  <a:cxn ang="0">
                    <a:pos x="117" y="322"/>
                  </a:cxn>
                  <a:cxn ang="0">
                    <a:pos x="85" y="342"/>
                  </a:cxn>
                  <a:cxn ang="0">
                    <a:pos x="36" y="391"/>
                  </a:cxn>
                </a:cxnLst>
                <a:rect l="0" t="0" r="r" b="b"/>
                <a:pathLst>
                  <a:path w="1382" h="422">
                    <a:moveTo>
                      <a:pt x="2" y="338"/>
                    </a:moveTo>
                    <a:lnTo>
                      <a:pt x="32" y="307"/>
                    </a:lnTo>
                    <a:lnTo>
                      <a:pt x="46" y="300"/>
                    </a:lnTo>
                    <a:lnTo>
                      <a:pt x="58" y="295"/>
                    </a:lnTo>
                    <a:lnTo>
                      <a:pt x="72" y="281"/>
                    </a:lnTo>
                    <a:lnTo>
                      <a:pt x="87" y="271"/>
                    </a:lnTo>
                    <a:lnTo>
                      <a:pt x="103" y="265"/>
                    </a:lnTo>
                    <a:lnTo>
                      <a:pt x="126" y="250"/>
                    </a:lnTo>
                    <a:lnTo>
                      <a:pt x="149" y="230"/>
                    </a:lnTo>
                    <a:lnTo>
                      <a:pt x="165" y="221"/>
                    </a:lnTo>
                    <a:lnTo>
                      <a:pt x="192" y="201"/>
                    </a:lnTo>
                    <a:lnTo>
                      <a:pt x="210" y="186"/>
                    </a:lnTo>
                    <a:lnTo>
                      <a:pt x="224" y="173"/>
                    </a:lnTo>
                    <a:lnTo>
                      <a:pt x="239" y="161"/>
                    </a:lnTo>
                    <a:lnTo>
                      <a:pt x="257" y="151"/>
                    </a:lnTo>
                    <a:lnTo>
                      <a:pt x="269" y="145"/>
                    </a:lnTo>
                    <a:lnTo>
                      <a:pt x="282" y="138"/>
                    </a:lnTo>
                    <a:lnTo>
                      <a:pt x="298" y="129"/>
                    </a:lnTo>
                    <a:lnTo>
                      <a:pt x="311" y="123"/>
                    </a:lnTo>
                    <a:lnTo>
                      <a:pt x="329" y="118"/>
                    </a:lnTo>
                    <a:lnTo>
                      <a:pt x="351" y="111"/>
                    </a:lnTo>
                    <a:lnTo>
                      <a:pt x="370" y="104"/>
                    </a:lnTo>
                    <a:lnTo>
                      <a:pt x="390" y="97"/>
                    </a:lnTo>
                    <a:lnTo>
                      <a:pt x="418" y="87"/>
                    </a:lnTo>
                    <a:lnTo>
                      <a:pt x="444" y="80"/>
                    </a:lnTo>
                    <a:lnTo>
                      <a:pt x="469" y="73"/>
                    </a:lnTo>
                    <a:lnTo>
                      <a:pt x="486" y="69"/>
                    </a:lnTo>
                    <a:lnTo>
                      <a:pt x="504" y="62"/>
                    </a:lnTo>
                    <a:lnTo>
                      <a:pt x="524" y="59"/>
                    </a:lnTo>
                    <a:lnTo>
                      <a:pt x="540" y="54"/>
                    </a:lnTo>
                    <a:lnTo>
                      <a:pt x="564" y="51"/>
                    </a:lnTo>
                    <a:lnTo>
                      <a:pt x="586" y="46"/>
                    </a:lnTo>
                    <a:lnTo>
                      <a:pt x="599" y="44"/>
                    </a:lnTo>
                    <a:lnTo>
                      <a:pt x="622" y="29"/>
                    </a:lnTo>
                    <a:lnTo>
                      <a:pt x="636" y="23"/>
                    </a:lnTo>
                    <a:lnTo>
                      <a:pt x="650" y="22"/>
                    </a:lnTo>
                    <a:lnTo>
                      <a:pt x="674" y="15"/>
                    </a:lnTo>
                    <a:lnTo>
                      <a:pt x="693" y="10"/>
                    </a:lnTo>
                    <a:lnTo>
                      <a:pt x="705" y="8"/>
                    </a:lnTo>
                    <a:lnTo>
                      <a:pt x="720" y="7"/>
                    </a:lnTo>
                    <a:lnTo>
                      <a:pt x="736" y="4"/>
                    </a:lnTo>
                    <a:lnTo>
                      <a:pt x="753" y="2"/>
                    </a:lnTo>
                    <a:lnTo>
                      <a:pt x="765" y="1"/>
                    </a:lnTo>
                    <a:lnTo>
                      <a:pt x="784" y="2"/>
                    </a:lnTo>
                    <a:lnTo>
                      <a:pt x="799" y="0"/>
                    </a:lnTo>
                    <a:lnTo>
                      <a:pt x="820" y="4"/>
                    </a:lnTo>
                    <a:lnTo>
                      <a:pt x="833" y="5"/>
                    </a:lnTo>
                    <a:lnTo>
                      <a:pt x="847" y="10"/>
                    </a:lnTo>
                    <a:lnTo>
                      <a:pt x="872" y="14"/>
                    </a:lnTo>
                    <a:lnTo>
                      <a:pt x="898" y="16"/>
                    </a:lnTo>
                    <a:lnTo>
                      <a:pt x="919" y="22"/>
                    </a:lnTo>
                    <a:lnTo>
                      <a:pt x="944" y="27"/>
                    </a:lnTo>
                    <a:lnTo>
                      <a:pt x="966" y="26"/>
                    </a:lnTo>
                    <a:lnTo>
                      <a:pt x="987" y="28"/>
                    </a:lnTo>
                    <a:lnTo>
                      <a:pt x="1013" y="29"/>
                    </a:lnTo>
                    <a:lnTo>
                      <a:pt x="1031" y="31"/>
                    </a:lnTo>
                    <a:lnTo>
                      <a:pt x="1054" y="34"/>
                    </a:lnTo>
                    <a:lnTo>
                      <a:pt x="1072" y="38"/>
                    </a:lnTo>
                    <a:lnTo>
                      <a:pt x="1090" y="36"/>
                    </a:lnTo>
                    <a:lnTo>
                      <a:pt x="1119" y="42"/>
                    </a:lnTo>
                    <a:lnTo>
                      <a:pt x="1142" y="44"/>
                    </a:lnTo>
                    <a:lnTo>
                      <a:pt x="1168" y="46"/>
                    </a:lnTo>
                    <a:lnTo>
                      <a:pt x="1192" y="52"/>
                    </a:lnTo>
                    <a:lnTo>
                      <a:pt x="1212" y="56"/>
                    </a:lnTo>
                    <a:lnTo>
                      <a:pt x="1230" y="57"/>
                    </a:lnTo>
                    <a:lnTo>
                      <a:pt x="1251" y="60"/>
                    </a:lnTo>
                    <a:lnTo>
                      <a:pt x="1265" y="64"/>
                    </a:lnTo>
                    <a:lnTo>
                      <a:pt x="1281" y="65"/>
                    </a:lnTo>
                    <a:lnTo>
                      <a:pt x="1297" y="70"/>
                    </a:lnTo>
                    <a:lnTo>
                      <a:pt x="1313" y="76"/>
                    </a:lnTo>
                    <a:lnTo>
                      <a:pt x="1335" y="80"/>
                    </a:lnTo>
                    <a:lnTo>
                      <a:pt x="1351" y="86"/>
                    </a:lnTo>
                    <a:lnTo>
                      <a:pt x="1367" y="89"/>
                    </a:lnTo>
                    <a:lnTo>
                      <a:pt x="1381" y="96"/>
                    </a:lnTo>
                    <a:lnTo>
                      <a:pt x="1381" y="169"/>
                    </a:lnTo>
                    <a:lnTo>
                      <a:pt x="1369" y="160"/>
                    </a:lnTo>
                    <a:lnTo>
                      <a:pt x="1353" y="155"/>
                    </a:lnTo>
                    <a:lnTo>
                      <a:pt x="1337" y="145"/>
                    </a:lnTo>
                    <a:lnTo>
                      <a:pt x="1315" y="138"/>
                    </a:lnTo>
                    <a:lnTo>
                      <a:pt x="1303" y="132"/>
                    </a:lnTo>
                    <a:lnTo>
                      <a:pt x="1283" y="128"/>
                    </a:lnTo>
                    <a:lnTo>
                      <a:pt x="1270" y="128"/>
                    </a:lnTo>
                    <a:lnTo>
                      <a:pt x="1251" y="122"/>
                    </a:lnTo>
                    <a:lnTo>
                      <a:pt x="1230" y="116"/>
                    </a:lnTo>
                    <a:lnTo>
                      <a:pt x="1207" y="112"/>
                    </a:lnTo>
                    <a:lnTo>
                      <a:pt x="1188" y="110"/>
                    </a:lnTo>
                    <a:lnTo>
                      <a:pt x="1168" y="106"/>
                    </a:lnTo>
                    <a:lnTo>
                      <a:pt x="1152" y="106"/>
                    </a:lnTo>
                    <a:lnTo>
                      <a:pt x="1142" y="100"/>
                    </a:lnTo>
                    <a:lnTo>
                      <a:pt x="1128" y="100"/>
                    </a:lnTo>
                    <a:lnTo>
                      <a:pt x="1111" y="96"/>
                    </a:lnTo>
                    <a:lnTo>
                      <a:pt x="1087" y="96"/>
                    </a:lnTo>
                    <a:lnTo>
                      <a:pt x="1065" y="92"/>
                    </a:lnTo>
                    <a:lnTo>
                      <a:pt x="1045" y="87"/>
                    </a:lnTo>
                    <a:lnTo>
                      <a:pt x="1030" y="86"/>
                    </a:lnTo>
                    <a:lnTo>
                      <a:pt x="1011" y="85"/>
                    </a:lnTo>
                    <a:lnTo>
                      <a:pt x="1002" y="83"/>
                    </a:lnTo>
                    <a:lnTo>
                      <a:pt x="986" y="80"/>
                    </a:lnTo>
                    <a:lnTo>
                      <a:pt x="969" y="79"/>
                    </a:lnTo>
                    <a:lnTo>
                      <a:pt x="945" y="75"/>
                    </a:lnTo>
                    <a:lnTo>
                      <a:pt x="927" y="71"/>
                    </a:lnTo>
                    <a:lnTo>
                      <a:pt x="912" y="67"/>
                    </a:lnTo>
                    <a:lnTo>
                      <a:pt x="888" y="62"/>
                    </a:lnTo>
                    <a:lnTo>
                      <a:pt x="867" y="64"/>
                    </a:lnTo>
                    <a:lnTo>
                      <a:pt x="862" y="69"/>
                    </a:lnTo>
                    <a:lnTo>
                      <a:pt x="843" y="65"/>
                    </a:lnTo>
                    <a:lnTo>
                      <a:pt x="830" y="62"/>
                    </a:lnTo>
                    <a:lnTo>
                      <a:pt x="816" y="64"/>
                    </a:lnTo>
                    <a:lnTo>
                      <a:pt x="800" y="68"/>
                    </a:lnTo>
                    <a:lnTo>
                      <a:pt x="782" y="67"/>
                    </a:lnTo>
                    <a:lnTo>
                      <a:pt x="763" y="67"/>
                    </a:lnTo>
                    <a:lnTo>
                      <a:pt x="742" y="70"/>
                    </a:lnTo>
                    <a:lnTo>
                      <a:pt x="724" y="70"/>
                    </a:lnTo>
                    <a:lnTo>
                      <a:pt x="701" y="72"/>
                    </a:lnTo>
                    <a:lnTo>
                      <a:pt x="680" y="76"/>
                    </a:lnTo>
                    <a:lnTo>
                      <a:pt x="663" y="82"/>
                    </a:lnTo>
                    <a:lnTo>
                      <a:pt x="640" y="86"/>
                    </a:lnTo>
                    <a:lnTo>
                      <a:pt x="618" y="90"/>
                    </a:lnTo>
                    <a:lnTo>
                      <a:pt x="595" y="98"/>
                    </a:lnTo>
                    <a:lnTo>
                      <a:pt x="572" y="104"/>
                    </a:lnTo>
                    <a:lnTo>
                      <a:pt x="553" y="107"/>
                    </a:lnTo>
                    <a:lnTo>
                      <a:pt x="535" y="111"/>
                    </a:lnTo>
                    <a:lnTo>
                      <a:pt x="520" y="113"/>
                    </a:lnTo>
                    <a:lnTo>
                      <a:pt x="502" y="118"/>
                    </a:lnTo>
                    <a:lnTo>
                      <a:pt x="482" y="126"/>
                    </a:lnTo>
                    <a:lnTo>
                      <a:pt x="465" y="135"/>
                    </a:lnTo>
                    <a:lnTo>
                      <a:pt x="449" y="141"/>
                    </a:lnTo>
                    <a:lnTo>
                      <a:pt x="432" y="149"/>
                    </a:lnTo>
                    <a:lnTo>
                      <a:pt x="415" y="155"/>
                    </a:lnTo>
                    <a:lnTo>
                      <a:pt x="395" y="166"/>
                    </a:lnTo>
                    <a:lnTo>
                      <a:pt x="375" y="173"/>
                    </a:lnTo>
                    <a:lnTo>
                      <a:pt x="357" y="180"/>
                    </a:lnTo>
                    <a:lnTo>
                      <a:pt x="337" y="188"/>
                    </a:lnTo>
                    <a:lnTo>
                      <a:pt x="318" y="199"/>
                    </a:lnTo>
                    <a:lnTo>
                      <a:pt x="303" y="206"/>
                    </a:lnTo>
                    <a:lnTo>
                      <a:pt x="280" y="217"/>
                    </a:lnTo>
                    <a:lnTo>
                      <a:pt x="260" y="230"/>
                    </a:lnTo>
                    <a:lnTo>
                      <a:pt x="238" y="243"/>
                    </a:lnTo>
                    <a:lnTo>
                      <a:pt x="225" y="248"/>
                    </a:lnTo>
                    <a:lnTo>
                      <a:pt x="211" y="255"/>
                    </a:lnTo>
                    <a:lnTo>
                      <a:pt x="196" y="268"/>
                    </a:lnTo>
                    <a:lnTo>
                      <a:pt x="182" y="277"/>
                    </a:lnTo>
                    <a:lnTo>
                      <a:pt x="166" y="288"/>
                    </a:lnTo>
                    <a:lnTo>
                      <a:pt x="153" y="296"/>
                    </a:lnTo>
                    <a:lnTo>
                      <a:pt x="135" y="308"/>
                    </a:lnTo>
                    <a:lnTo>
                      <a:pt x="123" y="316"/>
                    </a:lnTo>
                    <a:lnTo>
                      <a:pt x="117" y="322"/>
                    </a:lnTo>
                    <a:lnTo>
                      <a:pt x="106" y="328"/>
                    </a:lnTo>
                    <a:lnTo>
                      <a:pt x="98" y="335"/>
                    </a:lnTo>
                    <a:lnTo>
                      <a:pt x="85" y="342"/>
                    </a:lnTo>
                    <a:lnTo>
                      <a:pt x="78" y="353"/>
                    </a:lnTo>
                    <a:lnTo>
                      <a:pt x="55" y="370"/>
                    </a:lnTo>
                    <a:lnTo>
                      <a:pt x="36" y="391"/>
                    </a:lnTo>
                    <a:lnTo>
                      <a:pt x="0" y="421"/>
                    </a:lnTo>
                    <a:lnTo>
                      <a:pt x="2" y="338"/>
                    </a:lnTo>
                  </a:path>
                </a:pathLst>
              </a:custGeom>
              <a:solidFill>
                <a:srgbClr val="A2FFA3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29" name="Freeform 12"/>
              <p:cNvSpPr>
                <a:spLocks noChangeAspect="1"/>
              </p:cNvSpPr>
              <p:nvPr/>
            </p:nvSpPr>
            <p:spPr bwMode="auto">
              <a:xfrm>
                <a:off x="1536" y="1794"/>
                <a:ext cx="525" cy="150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476" y="199"/>
                  </a:cxn>
                  <a:cxn ang="0">
                    <a:pos x="591" y="133"/>
                  </a:cxn>
                  <a:cxn ang="0">
                    <a:pos x="151" y="0"/>
                  </a:cxn>
                  <a:cxn ang="0">
                    <a:pos x="0" y="22"/>
                  </a:cxn>
                </a:cxnLst>
                <a:rect l="0" t="0" r="r" b="b"/>
                <a:pathLst>
                  <a:path w="592" h="200">
                    <a:moveTo>
                      <a:pt x="0" y="22"/>
                    </a:moveTo>
                    <a:lnTo>
                      <a:pt x="476" y="199"/>
                    </a:lnTo>
                    <a:lnTo>
                      <a:pt x="591" y="133"/>
                    </a:lnTo>
                    <a:lnTo>
                      <a:pt x="151" y="0"/>
                    </a:lnTo>
                    <a:lnTo>
                      <a:pt x="0" y="22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0" name="Freeform 13"/>
              <p:cNvSpPr>
                <a:spLocks noChangeAspect="1"/>
              </p:cNvSpPr>
              <p:nvPr/>
            </p:nvSpPr>
            <p:spPr bwMode="auto">
              <a:xfrm>
                <a:off x="1532" y="1813"/>
                <a:ext cx="409" cy="18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9" y="167"/>
                  </a:cxn>
                  <a:cxn ang="0">
                    <a:pos x="460" y="240"/>
                  </a:cxn>
                  <a:cxn ang="0">
                    <a:pos x="0" y="81"/>
                  </a:cxn>
                  <a:cxn ang="0">
                    <a:pos x="0" y="0"/>
                  </a:cxn>
                </a:cxnLst>
                <a:rect l="0" t="0" r="r" b="b"/>
                <a:pathLst>
                  <a:path w="461" h="241">
                    <a:moveTo>
                      <a:pt x="0" y="0"/>
                    </a:moveTo>
                    <a:lnTo>
                      <a:pt x="459" y="167"/>
                    </a:lnTo>
                    <a:lnTo>
                      <a:pt x="460" y="240"/>
                    </a:lnTo>
                    <a:lnTo>
                      <a:pt x="0" y="8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63DE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1" name="Freeform 14"/>
              <p:cNvSpPr>
                <a:spLocks noChangeAspect="1"/>
              </p:cNvSpPr>
              <p:nvPr/>
            </p:nvSpPr>
            <p:spPr bwMode="auto">
              <a:xfrm>
                <a:off x="1751" y="1704"/>
                <a:ext cx="532" cy="1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99" y="184"/>
                  </a:cxn>
                  <a:cxn ang="0">
                    <a:pos x="599" y="259"/>
                  </a:cxn>
                  <a:cxn ang="0">
                    <a:pos x="37" y="81"/>
                  </a:cxn>
                  <a:cxn ang="0">
                    <a:pos x="0" y="0"/>
                  </a:cxn>
                </a:cxnLst>
                <a:rect l="0" t="0" r="r" b="b"/>
                <a:pathLst>
                  <a:path w="600" h="260">
                    <a:moveTo>
                      <a:pt x="0" y="0"/>
                    </a:moveTo>
                    <a:lnTo>
                      <a:pt x="599" y="184"/>
                    </a:lnTo>
                    <a:lnTo>
                      <a:pt x="599" y="259"/>
                    </a:lnTo>
                    <a:lnTo>
                      <a:pt x="37" y="8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63DE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2" name="Freeform 15"/>
              <p:cNvSpPr>
                <a:spLocks noChangeAspect="1"/>
              </p:cNvSpPr>
              <p:nvPr/>
            </p:nvSpPr>
            <p:spPr bwMode="auto">
              <a:xfrm>
                <a:off x="1756" y="1683"/>
                <a:ext cx="828" cy="16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586" y="209"/>
                  </a:cxn>
                  <a:cxn ang="0">
                    <a:pos x="933" y="214"/>
                  </a:cxn>
                  <a:cxn ang="0">
                    <a:pos x="152" y="0"/>
                  </a:cxn>
                  <a:cxn ang="0">
                    <a:pos x="0" y="21"/>
                  </a:cxn>
                </a:cxnLst>
                <a:rect l="0" t="0" r="r" b="b"/>
                <a:pathLst>
                  <a:path w="934" h="215">
                    <a:moveTo>
                      <a:pt x="0" y="21"/>
                    </a:moveTo>
                    <a:lnTo>
                      <a:pt x="586" y="209"/>
                    </a:lnTo>
                    <a:lnTo>
                      <a:pt x="933" y="214"/>
                    </a:lnTo>
                    <a:lnTo>
                      <a:pt x="152" y="0"/>
                    </a:lnTo>
                    <a:lnTo>
                      <a:pt x="0" y="21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3" name="Line 16"/>
              <p:cNvSpPr>
                <a:spLocks noChangeAspect="1" noChangeShapeType="1"/>
              </p:cNvSpPr>
              <p:nvPr/>
            </p:nvSpPr>
            <p:spPr bwMode="auto">
              <a:xfrm>
                <a:off x="1789" y="1392"/>
                <a:ext cx="1138" cy="23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4" name="Line 17"/>
              <p:cNvSpPr>
                <a:spLocks noChangeAspect="1" noChangeShapeType="1"/>
              </p:cNvSpPr>
              <p:nvPr/>
            </p:nvSpPr>
            <p:spPr bwMode="auto">
              <a:xfrm>
                <a:off x="2185" y="1276"/>
                <a:ext cx="739" cy="14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5" name="Line 18"/>
              <p:cNvSpPr>
                <a:spLocks noChangeAspect="1" noChangeShapeType="1"/>
              </p:cNvSpPr>
              <p:nvPr/>
            </p:nvSpPr>
            <p:spPr bwMode="auto">
              <a:xfrm>
                <a:off x="2308" y="1278"/>
                <a:ext cx="636" cy="12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6" name="Line 19"/>
              <p:cNvSpPr>
                <a:spLocks noChangeAspect="1" noChangeShapeType="1"/>
              </p:cNvSpPr>
              <p:nvPr/>
            </p:nvSpPr>
            <p:spPr bwMode="auto">
              <a:xfrm>
                <a:off x="2492" y="1295"/>
                <a:ext cx="449" cy="9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7" name="Line 20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229" y="1343"/>
                <a:ext cx="472" cy="9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8" name="Line 21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512" y="1534"/>
                <a:ext cx="50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9" name="Line 22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422" y="1553"/>
                <a:ext cx="481" cy="1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0" name="Line 23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367" y="1604"/>
                <a:ext cx="390" cy="9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1" name="Line 24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206" y="1580"/>
                <a:ext cx="390" cy="10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2" name="Line 25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176" y="1592"/>
                <a:ext cx="398" cy="1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3" name="Freeform 26"/>
              <p:cNvSpPr>
                <a:spLocks noChangeAspect="1"/>
              </p:cNvSpPr>
              <p:nvPr/>
            </p:nvSpPr>
            <p:spPr bwMode="auto">
              <a:xfrm>
                <a:off x="1337" y="1632"/>
                <a:ext cx="1572" cy="361"/>
              </a:xfrm>
              <a:custGeom>
                <a:avLst/>
                <a:gdLst/>
                <a:ahLst/>
                <a:cxnLst>
                  <a:cxn ang="0">
                    <a:pos x="29" y="320"/>
                  </a:cxn>
                  <a:cxn ang="0">
                    <a:pos x="86" y="274"/>
                  </a:cxn>
                  <a:cxn ang="0">
                    <a:pos x="134" y="236"/>
                  </a:cxn>
                  <a:cxn ang="0">
                    <a:pos x="185" y="207"/>
                  </a:cxn>
                  <a:cxn ang="0">
                    <a:pos x="236" y="181"/>
                  </a:cxn>
                  <a:cxn ang="0">
                    <a:pos x="306" y="145"/>
                  </a:cxn>
                  <a:cxn ang="0">
                    <a:pos x="362" y="120"/>
                  </a:cxn>
                  <a:cxn ang="0">
                    <a:pos x="416" y="100"/>
                  </a:cxn>
                  <a:cxn ang="0">
                    <a:pos x="467" y="81"/>
                  </a:cxn>
                  <a:cxn ang="0">
                    <a:pos x="521" y="68"/>
                  </a:cxn>
                  <a:cxn ang="0">
                    <a:pos x="569" y="52"/>
                  </a:cxn>
                  <a:cxn ang="0">
                    <a:pos x="633" y="32"/>
                  </a:cxn>
                  <a:cxn ang="0">
                    <a:pos x="698" y="23"/>
                  </a:cxn>
                  <a:cxn ang="0">
                    <a:pos x="754" y="13"/>
                  </a:cxn>
                  <a:cxn ang="0">
                    <a:pos x="811" y="7"/>
                  </a:cxn>
                  <a:cxn ang="0">
                    <a:pos x="862" y="3"/>
                  </a:cxn>
                  <a:cxn ang="0">
                    <a:pos x="921" y="0"/>
                  </a:cxn>
                  <a:cxn ang="0">
                    <a:pos x="1772" y="313"/>
                  </a:cxn>
                  <a:cxn ang="0">
                    <a:pos x="910" y="94"/>
                  </a:cxn>
                  <a:cxn ang="0">
                    <a:pos x="870" y="103"/>
                  </a:cxn>
                  <a:cxn ang="0">
                    <a:pos x="819" y="103"/>
                  </a:cxn>
                  <a:cxn ang="0">
                    <a:pos x="776" y="110"/>
                  </a:cxn>
                  <a:cxn ang="0">
                    <a:pos x="741" y="116"/>
                  </a:cxn>
                  <a:cxn ang="0">
                    <a:pos x="693" y="132"/>
                  </a:cxn>
                  <a:cxn ang="0">
                    <a:pos x="633" y="142"/>
                  </a:cxn>
                  <a:cxn ang="0">
                    <a:pos x="572" y="158"/>
                  </a:cxn>
                  <a:cxn ang="0">
                    <a:pos x="499" y="184"/>
                  </a:cxn>
                  <a:cxn ang="0">
                    <a:pos x="435" y="203"/>
                  </a:cxn>
                  <a:cxn ang="0">
                    <a:pos x="378" y="226"/>
                  </a:cxn>
                  <a:cxn ang="0">
                    <a:pos x="327" y="245"/>
                  </a:cxn>
                  <a:cxn ang="0">
                    <a:pos x="284" y="268"/>
                  </a:cxn>
                  <a:cxn ang="0">
                    <a:pos x="244" y="294"/>
                  </a:cxn>
                  <a:cxn ang="0">
                    <a:pos x="198" y="323"/>
                  </a:cxn>
                  <a:cxn ang="0">
                    <a:pos x="145" y="362"/>
                  </a:cxn>
                  <a:cxn ang="0">
                    <a:pos x="88" y="410"/>
                  </a:cxn>
                  <a:cxn ang="0">
                    <a:pos x="45" y="455"/>
                  </a:cxn>
                  <a:cxn ang="0">
                    <a:pos x="0" y="394"/>
                  </a:cxn>
                </a:cxnLst>
                <a:rect l="0" t="0" r="r" b="b"/>
                <a:pathLst>
                  <a:path w="1773" h="482">
                    <a:moveTo>
                      <a:pt x="0" y="394"/>
                    </a:moveTo>
                    <a:lnTo>
                      <a:pt x="29" y="320"/>
                    </a:lnTo>
                    <a:lnTo>
                      <a:pt x="56" y="358"/>
                    </a:lnTo>
                    <a:lnTo>
                      <a:pt x="86" y="274"/>
                    </a:lnTo>
                    <a:lnTo>
                      <a:pt x="115" y="310"/>
                    </a:lnTo>
                    <a:lnTo>
                      <a:pt x="134" y="236"/>
                    </a:lnTo>
                    <a:lnTo>
                      <a:pt x="166" y="278"/>
                    </a:lnTo>
                    <a:lnTo>
                      <a:pt x="185" y="207"/>
                    </a:lnTo>
                    <a:lnTo>
                      <a:pt x="217" y="249"/>
                    </a:lnTo>
                    <a:lnTo>
                      <a:pt x="236" y="181"/>
                    </a:lnTo>
                    <a:lnTo>
                      <a:pt x="271" y="216"/>
                    </a:lnTo>
                    <a:lnTo>
                      <a:pt x="306" y="145"/>
                    </a:lnTo>
                    <a:lnTo>
                      <a:pt x="338" y="191"/>
                    </a:lnTo>
                    <a:lnTo>
                      <a:pt x="362" y="120"/>
                    </a:lnTo>
                    <a:lnTo>
                      <a:pt x="392" y="171"/>
                    </a:lnTo>
                    <a:lnTo>
                      <a:pt x="416" y="100"/>
                    </a:lnTo>
                    <a:lnTo>
                      <a:pt x="443" y="149"/>
                    </a:lnTo>
                    <a:lnTo>
                      <a:pt x="467" y="81"/>
                    </a:lnTo>
                    <a:lnTo>
                      <a:pt x="499" y="132"/>
                    </a:lnTo>
                    <a:lnTo>
                      <a:pt x="521" y="68"/>
                    </a:lnTo>
                    <a:lnTo>
                      <a:pt x="547" y="113"/>
                    </a:lnTo>
                    <a:lnTo>
                      <a:pt x="569" y="52"/>
                    </a:lnTo>
                    <a:lnTo>
                      <a:pt x="607" y="97"/>
                    </a:lnTo>
                    <a:lnTo>
                      <a:pt x="633" y="32"/>
                    </a:lnTo>
                    <a:lnTo>
                      <a:pt x="674" y="81"/>
                    </a:lnTo>
                    <a:lnTo>
                      <a:pt x="698" y="23"/>
                    </a:lnTo>
                    <a:lnTo>
                      <a:pt x="733" y="71"/>
                    </a:lnTo>
                    <a:lnTo>
                      <a:pt x="754" y="13"/>
                    </a:lnTo>
                    <a:lnTo>
                      <a:pt x="784" y="65"/>
                    </a:lnTo>
                    <a:lnTo>
                      <a:pt x="811" y="7"/>
                    </a:lnTo>
                    <a:lnTo>
                      <a:pt x="846" y="58"/>
                    </a:lnTo>
                    <a:lnTo>
                      <a:pt x="862" y="3"/>
                    </a:lnTo>
                    <a:lnTo>
                      <a:pt x="891" y="49"/>
                    </a:lnTo>
                    <a:lnTo>
                      <a:pt x="921" y="0"/>
                    </a:lnTo>
                    <a:lnTo>
                      <a:pt x="1772" y="191"/>
                    </a:lnTo>
                    <a:lnTo>
                      <a:pt x="1772" y="313"/>
                    </a:lnTo>
                    <a:lnTo>
                      <a:pt x="934" y="94"/>
                    </a:lnTo>
                    <a:lnTo>
                      <a:pt x="910" y="94"/>
                    </a:lnTo>
                    <a:lnTo>
                      <a:pt x="881" y="97"/>
                    </a:lnTo>
                    <a:lnTo>
                      <a:pt x="870" y="103"/>
                    </a:lnTo>
                    <a:lnTo>
                      <a:pt x="846" y="103"/>
                    </a:lnTo>
                    <a:lnTo>
                      <a:pt x="819" y="103"/>
                    </a:lnTo>
                    <a:lnTo>
                      <a:pt x="797" y="107"/>
                    </a:lnTo>
                    <a:lnTo>
                      <a:pt x="776" y="110"/>
                    </a:lnTo>
                    <a:lnTo>
                      <a:pt x="757" y="116"/>
                    </a:lnTo>
                    <a:lnTo>
                      <a:pt x="741" y="116"/>
                    </a:lnTo>
                    <a:lnTo>
                      <a:pt x="717" y="123"/>
                    </a:lnTo>
                    <a:lnTo>
                      <a:pt x="693" y="132"/>
                    </a:lnTo>
                    <a:lnTo>
                      <a:pt x="668" y="136"/>
                    </a:lnTo>
                    <a:lnTo>
                      <a:pt x="633" y="142"/>
                    </a:lnTo>
                    <a:lnTo>
                      <a:pt x="599" y="149"/>
                    </a:lnTo>
                    <a:lnTo>
                      <a:pt x="572" y="158"/>
                    </a:lnTo>
                    <a:lnTo>
                      <a:pt x="529" y="171"/>
                    </a:lnTo>
                    <a:lnTo>
                      <a:pt x="499" y="184"/>
                    </a:lnTo>
                    <a:lnTo>
                      <a:pt x="464" y="194"/>
                    </a:lnTo>
                    <a:lnTo>
                      <a:pt x="435" y="203"/>
                    </a:lnTo>
                    <a:lnTo>
                      <a:pt x="402" y="216"/>
                    </a:lnTo>
                    <a:lnTo>
                      <a:pt x="378" y="226"/>
                    </a:lnTo>
                    <a:lnTo>
                      <a:pt x="351" y="236"/>
                    </a:lnTo>
                    <a:lnTo>
                      <a:pt x="327" y="245"/>
                    </a:lnTo>
                    <a:lnTo>
                      <a:pt x="300" y="262"/>
                    </a:lnTo>
                    <a:lnTo>
                      <a:pt x="284" y="268"/>
                    </a:lnTo>
                    <a:lnTo>
                      <a:pt x="265" y="284"/>
                    </a:lnTo>
                    <a:lnTo>
                      <a:pt x="244" y="294"/>
                    </a:lnTo>
                    <a:lnTo>
                      <a:pt x="222" y="310"/>
                    </a:lnTo>
                    <a:lnTo>
                      <a:pt x="198" y="323"/>
                    </a:lnTo>
                    <a:lnTo>
                      <a:pt x="169" y="342"/>
                    </a:lnTo>
                    <a:lnTo>
                      <a:pt x="145" y="362"/>
                    </a:lnTo>
                    <a:lnTo>
                      <a:pt x="120" y="384"/>
                    </a:lnTo>
                    <a:lnTo>
                      <a:pt x="88" y="410"/>
                    </a:lnTo>
                    <a:lnTo>
                      <a:pt x="64" y="433"/>
                    </a:lnTo>
                    <a:lnTo>
                      <a:pt x="45" y="455"/>
                    </a:lnTo>
                    <a:lnTo>
                      <a:pt x="10" y="481"/>
                    </a:lnTo>
                    <a:lnTo>
                      <a:pt x="0" y="394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4" name="Freeform 27"/>
              <p:cNvSpPr>
                <a:spLocks noChangeAspect="1"/>
              </p:cNvSpPr>
              <p:nvPr/>
            </p:nvSpPr>
            <p:spPr bwMode="auto">
              <a:xfrm>
                <a:off x="775" y="1448"/>
                <a:ext cx="329" cy="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16"/>
                  </a:cxn>
                  <a:cxn ang="0">
                    <a:pos x="370" y="126"/>
                  </a:cxn>
                  <a:cxn ang="0">
                    <a:pos x="185" y="58"/>
                  </a:cxn>
                  <a:cxn ang="0">
                    <a:pos x="0" y="0"/>
                  </a:cxn>
                </a:cxnLst>
                <a:rect l="0" t="0" r="r" b="b"/>
                <a:pathLst>
                  <a:path w="371" h="417">
                    <a:moveTo>
                      <a:pt x="0" y="0"/>
                    </a:moveTo>
                    <a:lnTo>
                      <a:pt x="0" y="416"/>
                    </a:lnTo>
                    <a:lnTo>
                      <a:pt x="370" y="126"/>
                    </a:lnTo>
                    <a:lnTo>
                      <a:pt x="185" y="5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5" name="Freeform 28"/>
              <p:cNvSpPr>
                <a:spLocks noChangeAspect="1"/>
              </p:cNvSpPr>
              <p:nvPr/>
            </p:nvSpPr>
            <p:spPr bwMode="auto">
              <a:xfrm>
                <a:off x="671" y="1384"/>
                <a:ext cx="104" cy="36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7" y="46"/>
                  </a:cxn>
                  <a:cxn ang="0">
                    <a:pos x="116" y="491"/>
                  </a:cxn>
                  <a:cxn ang="0">
                    <a:pos x="1" y="444"/>
                  </a:cxn>
                  <a:cxn ang="0">
                    <a:pos x="0" y="0"/>
                  </a:cxn>
                </a:cxnLst>
                <a:rect l="0" t="0" r="r" b="b"/>
                <a:pathLst>
                  <a:path w="118" h="492">
                    <a:moveTo>
                      <a:pt x="0" y="0"/>
                    </a:moveTo>
                    <a:lnTo>
                      <a:pt x="117" y="46"/>
                    </a:lnTo>
                    <a:lnTo>
                      <a:pt x="116" y="491"/>
                    </a:lnTo>
                    <a:lnTo>
                      <a:pt x="1" y="44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6" name="Freeform 29"/>
              <p:cNvSpPr>
                <a:spLocks noChangeAspect="1"/>
              </p:cNvSpPr>
              <p:nvPr/>
            </p:nvSpPr>
            <p:spPr bwMode="auto">
              <a:xfrm>
                <a:off x="2857" y="1171"/>
                <a:ext cx="147" cy="127"/>
              </a:xfrm>
              <a:custGeom>
                <a:avLst/>
                <a:gdLst/>
                <a:ahLst/>
                <a:cxnLst>
                  <a:cxn ang="0">
                    <a:pos x="0" y="88"/>
                  </a:cxn>
                  <a:cxn ang="0">
                    <a:pos x="2" y="169"/>
                  </a:cxn>
                  <a:cxn ang="0">
                    <a:pos x="165" y="74"/>
                  </a:cxn>
                  <a:cxn ang="0">
                    <a:pos x="165" y="0"/>
                  </a:cxn>
                  <a:cxn ang="0">
                    <a:pos x="0" y="88"/>
                  </a:cxn>
                </a:cxnLst>
                <a:rect l="0" t="0" r="r" b="b"/>
                <a:pathLst>
                  <a:path w="166" h="170">
                    <a:moveTo>
                      <a:pt x="0" y="88"/>
                    </a:moveTo>
                    <a:lnTo>
                      <a:pt x="2" y="169"/>
                    </a:lnTo>
                    <a:lnTo>
                      <a:pt x="165" y="74"/>
                    </a:lnTo>
                    <a:lnTo>
                      <a:pt x="165" y="0"/>
                    </a:lnTo>
                    <a:lnTo>
                      <a:pt x="0" y="88"/>
                    </a:lnTo>
                  </a:path>
                </a:pathLst>
              </a:custGeom>
              <a:solidFill>
                <a:srgbClr val="0040F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7" name="Freeform 30"/>
              <p:cNvSpPr>
                <a:spLocks noChangeAspect="1"/>
              </p:cNvSpPr>
              <p:nvPr/>
            </p:nvSpPr>
            <p:spPr bwMode="auto">
              <a:xfrm>
                <a:off x="2775" y="1144"/>
                <a:ext cx="230" cy="97"/>
              </a:xfrm>
              <a:custGeom>
                <a:avLst/>
                <a:gdLst/>
                <a:ahLst/>
                <a:cxnLst>
                  <a:cxn ang="0">
                    <a:pos x="0" y="97"/>
                  </a:cxn>
                  <a:cxn ang="0">
                    <a:pos x="157" y="0"/>
                  </a:cxn>
                  <a:cxn ang="0">
                    <a:pos x="258" y="36"/>
                  </a:cxn>
                  <a:cxn ang="0">
                    <a:pos x="94" y="128"/>
                  </a:cxn>
                  <a:cxn ang="0">
                    <a:pos x="0" y="97"/>
                  </a:cxn>
                </a:cxnLst>
                <a:rect l="0" t="0" r="r" b="b"/>
                <a:pathLst>
                  <a:path w="259" h="129">
                    <a:moveTo>
                      <a:pt x="0" y="97"/>
                    </a:moveTo>
                    <a:lnTo>
                      <a:pt x="157" y="0"/>
                    </a:lnTo>
                    <a:lnTo>
                      <a:pt x="258" y="36"/>
                    </a:lnTo>
                    <a:lnTo>
                      <a:pt x="94" y="128"/>
                    </a:lnTo>
                    <a:lnTo>
                      <a:pt x="0" y="97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8" name="Freeform 31"/>
              <p:cNvSpPr>
                <a:spLocks noChangeAspect="1"/>
              </p:cNvSpPr>
              <p:nvPr/>
            </p:nvSpPr>
            <p:spPr bwMode="auto">
              <a:xfrm>
                <a:off x="2122" y="1028"/>
                <a:ext cx="440" cy="157"/>
              </a:xfrm>
              <a:custGeom>
                <a:avLst/>
                <a:gdLst/>
                <a:ahLst/>
                <a:cxnLst>
                  <a:cxn ang="0">
                    <a:pos x="0" y="209"/>
                  </a:cxn>
                  <a:cxn ang="0">
                    <a:pos x="337" y="0"/>
                  </a:cxn>
                  <a:cxn ang="0">
                    <a:pos x="495" y="8"/>
                  </a:cxn>
                  <a:cxn ang="0">
                    <a:pos x="175" y="195"/>
                  </a:cxn>
                  <a:cxn ang="0">
                    <a:pos x="0" y="209"/>
                  </a:cxn>
                </a:cxnLst>
                <a:rect l="0" t="0" r="r" b="b"/>
                <a:pathLst>
                  <a:path w="496" h="210">
                    <a:moveTo>
                      <a:pt x="0" y="209"/>
                    </a:moveTo>
                    <a:lnTo>
                      <a:pt x="337" y="0"/>
                    </a:lnTo>
                    <a:lnTo>
                      <a:pt x="495" y="8"/>
                    </a:lnTo>
                    <a:lnTo>
                      <a:pt x="175" y="195"/>
                    </a:lnTo>
                    <a:lnTo>
                      <a:pt x="0" y="209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9" name="Freeform 32"/>
              <p:cNvSpPr>
                <a:spLocks noChangeAspect="1"/>
              </p:cNvSpPr>
              <p:nvPr/>
            </p:nvSpPr>
            <p:spPr bwMode="auto">
              <a:xfrm>
                <a:off x="2280" y="1021"/>
                <a:ext cx="393" cy="211"/>
              </a:xfrm>
              <a:custGeom>
                <a:avLst/>
                <a:gdLst/>
                <a:ahLst/>
                <a:cxnLst>
                  <a:cxn ang="0">
                    <a:pos x="0" y="204"/>
                  </a:cxn>
                  <a:cxn ang="0">
                    <a:pos x="2" y="280"/>
                  </a:cxn>
                  <a:cxn ang="0">
                    <a:pos x="442" y="0"/>
                  </a:cxn>
                  <a:cxn ang="0">
                    <a:pos x="316" y="18"/>
                  </a:cxn>
                  <a:cxn ang="0">
                    <a:pos x="0" y="204"/>
                  </a:cxn>
                </a:cxnLst>
                <a:rect l="0" t="0" r="r" b="b"/>
                <a:pathLst>
                  <a:path w="443" h="281">
                    <a:moveTo>
                      <a:pt x="0" y="204"/>
                    </a:moveTo>
                    <a:lnTo>
                      <a:pt x="2" y="280"/>
                    </a:lnTo>
                    <a:lnTo>
                      <a:pt x="442" y="0"/>
                    </a:lnTo>
                    <a:lnTo>
                      <a:pt x="316" y="18"/>
                    </a:lnTo>
                    <a:lnTo>
                      <a:pt x="0" y="204"/>
                    </a:lnTo>
                  </a:path>
                </a:pathLst>
              </a:custGeom>
              <a:solidFill>
                <a:srgbClr val="0040F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0" name="Freeform 33"/>
              <p:cNvSpPr>
                <a:spLocks noChangeAspect="1"/>
              </p:cNvSpPr>
              <p:nvPr/>
            </p:nvSpPr>
            <p:spPr bwMode="auto">
              <a:xfrm>
                <a:off x="2588" y="1081"/>
                <a:ext cx="243" cy="166"/>
              </a:xfrm>
              <a:custGeom>
                <a:avLst/>
                <a:gdLst/>
                <a:ahLst/>
                <a:cxnLst>
                  <a:cxn ang="0">
                    <a:pos x="0" y="139"/>
                  </a:cxn>
                  <a:cxn ang="0">
                    <a:pos x="0" y="221"/>
                  </a:cxn>
                  <a:cxn ang="0">
                    <a:pos x="273" y="36"/>
                  </a:cxn>
                  <a:cxn ang="0">
                    <a:pos x="233" y="0"/>
                  </a:cxn>
                  <a:cxn ang="0">
                    <a:pos x="0" y="139"/>
                  </a:cxn>
                </a:cxnLst>
                <a:rect l="0" t="0" r="r" b="b"/>
                <a:pathLst>
                  <a:path w="274" h="222">
                    <a:moveTo>
                      <a:pt x="0" y="139"/>
                    </a:moveTo>
                    <a:lnTo>
                      <a:pt x="0" y="221"/>
                    </a:lnTo>
                    <a:lnTo>
                      <a:pt x="273" y="36"/>
                    </a:lnTo>
                    <a:lnTo>
                      <a:pt x="233" y="0"/>
                    </a:lnTo>
                    <a:lnTo>
                      <a:pt x="0" y="139"/>
                    </a:lnTo>
                  </a:path>
                </a:pathLst>
              </a:custGeom>
              <a:solidFill>
                <a:srgbClr val="0040F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1" name="Freeform 34"/>
              <p:cNvSpPr>
                <a:spLocks noChangeAspect="1"/>
              </p:cNvSpPr>
              <p:nvPr/>
            </p:nvSpPr>
            <p:spPr bwMode="auto">
              <a:xfrm>
                <a:off x="2468" y="1072"/>
                <a:ext cx="327" cy="113"/>
              </a:xfrm>
              <a:custGeom>
                <a:avLst/>
                <a:gdLst/>
                <a:ahLst/>
                <a:cxnLst>
                  <a:cxn ang="0">
                    <a:pos x="0" y="138"/>
                  </a:cxn>
                  <a:cxn ang="0">
                    <a:pos x="231" y="0"/>
                  </a:cxn>
                  <a:cxn ang="0">
                    <a:pos x="368" y="15"/>
                  </a:cxn>
                  <a:cxn ang="0">
                    <a:pos x="138" y="149"/>
                  </a:cxn>
                  <a:cxn ang="0">
                    <a:pos x="0" y="138"/>
                  </a:cxn>
                </a:cxnLst>
                <a:rect l="0" t="0" r="r" b="b"/>
                <a:pathLst>
                  <a:path w="369" h="150">
                    <a:moveTo>
                      <a:pt x="0" y="138"/>
                    </a:moveTo>
                    <a:lnTo>
                      <a:pt x="231" y="0"/>
                    </a:lnTo>
                    <a:lnTo>
                      <a:pt x="368" y="15"/>
                    </a:lnTo>
                    <a:lnTo>
                      <a:pt x="138" y="149"/>
                    </a:lnTo>
                    <a:lnTo>
                      <a:pt x="0" y="138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2" name="Line 35"/>
              <p:cNvSpPr>
                <a:spLocks noChangeAspect="1" noChangeShapeType="1"/>
              </p:cNvSpPr>
              <p:nvPr/>
            </p:nvSpPr>
            <p:spPr bwMode="auto">
              <a:xfrm flipV="1">
                <a:off x="670" y="1301"/>
                <a:ext cx="149" cy="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3" name="Freeform 36"/>
              <p:cNvSpPr>
                <a:spLocks noChangeAspect="1"/>
              </p:cNvSpPr>
              <p:nvPr/>
            </p:nvSpPr>
            <p:spPr bwMode="auto">
              <a:xfrm>
                <a:off x="1012" y="1047"/>
                <a:ext cx="847" cy="386"/>
              </a:xfrm>
              <a:custGeom>
                <a:avLst/>
                <a:gdLst/>
                <a:ahLst/>
                <a:cxnLst>
                  <a:cxn ang="0">
                    <a:pos x="0" y="491"/>
                  </a:cxn>
                  <a:cxn ang="0">
                    <a:pos x="281" y="326"/>
                  </a:cxn>
                  <a:cxn ang="0">
                    <a:pos x="954" y="0"/>
                  </a:cxn>
                  <a:cxn ang="0">
                    <a:pos x="107" y="513"/>
                  </a:cxn>
                  <a:cxn ang="0">
                    <a:pos x="0" y="491"/>
                  </a:cxn>
                </a:cxnLst>
                <a:rect l="0" t="0" r="r" b="b"/>
                <a:pathLst>
                  <a:path w="955" h="514">
                    <a:moveTo>
                      <a:pt x="0" y="491"/>
                    </a:moveTo>
                    <a:lnTo>
                      <a:pt x="281" y="326"/>
                    </a:lnTo>
                    <a:lnTo>
                      <a:pt x="954" y="0"/>
                    </a:lnTo>
                    <a:lnTo>
                      <a:pt x="107" y="513"/>
                    </a:lnTo>
                    <a:lnTo>
                      <a:pt x="0" y="491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4" name="Freeform 37"/>
              <p:cNvSpPr>
                <a:spLocks noChangeAspect="1"/>
              </p:cNvSpPr>
              <p:nvPr/>
            </p:nvSpPr>
            <p:spPr bwMode="auto">
              <a:xfrm>
                <a:off x="1111" y="994"/>
                <a:ext cx="924" cy="496"/>
              </a:xfrm>
              <a:custGeom>
                <a:avLst/>
                <a:gdLst/>
                <a:ahLst/>
                <a:cxnLst>
                  <a:cxn ang="0">
                    <a:pos x="0" y="583"/>
                  </a:cxn>
                  <a:cxn ang="0">
                    <a:pos x="1" y="661"/>
                  </a:cxn>
                  <a:cxn ang="0">
                    <a:pos x="1041" y="23"/>
                  </a:cxn>
                  <a:cxn ang="0">
                    <a:pos x="963" y="0"/>
                  </a:cxn>
                  <a:cxn ang="0">
                    <a:pos x="0" y="583"/>
                  </a:cxn>
                </a:cxnLst>
                <a:rect l="0" t="0" r="r" b="b"/>
                <a:pathLst>
                  <a:path w="1042" h="662">
                    <a:moveTo>
                      <a:pt x="0" y="583"/>
                    </a:moveTo>
                    <a:lnTo>
                      <a:pt x="1" y="661"/>
                    </a:lnTo>
                    <a:lnTo>
                      <a:pt x="1041" y="23"/>
                    </a:lnTo>
                    <a:lnTo>
                      <a:pt x="963" y="0"/>
                    </a:lnTo>
                    <a:lnTo>
                      <a:pt x="0" y="583"/>
                    </a:lnTo>
                  </a:path>
                </a:pathLst>
              </a:custGeom>
              <a:solidFill>
                <a:srgbClr val="0040F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5" name="Freeform 38"/>
              <p:cNvSpPr>
                <a:spLocks noChangeAspect="1"/>
              </p:cNvSpPr>
              <p:nvPr/>
            </p:nvSpPr>
            <p:spPr bwMode="auto">
              <a:xfrm>
                <a:off x="1337" y="990"/>
                <a:ext cx="1005" cy="563"/>
              </a:xfrm>
              <a:custGeom>
                <a:avLst/>
                <a:gdLst/>
                <a:ahLst/>
                <a:cxnLst>
                  <a:cxn ang="0">
                    <a:pos x="0" y="675"/>
                  </a:cxn>
                  <a:cxn ang="0">
                    <a:pos x="0" y="750"/>
                  </a:cxn>
                  <a:cxn ang="0">
                    <a:pos x="1132" y="45"/>
                  </a:cxn>
                  <a:cxn ang="0">
                    <a:pos x="1132" y="0"/>
                  </a:cxn>
                  <a:cxn ang="0">
                    <a:pos x="0" y="675"/>
                  </a:cxn>
                </a:cxnLst>
                <a:rect l="0" t="0" r="r" b="b"/>
                <a:pathLst>
                  <a:path w="1133" h="751">
                    <a:moveTo>
                      <a:pt x="0" y="675"/>
                    </a:moveTo>
                    <a:lnTo>
                      <a:pt x="0" y="750"/>
                    </a:lnTo>
                    <a:lnTo>
                      <a:pt x="1132" y="45"/>
                    </a:lnTo>
                    <a:lnTo>
                      <a:pt x="1132" y="0"/>
                    </a:lnTo>
                    <a:lnTo>
                      <a:pt x="0" y="675"/>
                    </a:lnTo>
                  </a:path>
                </a:pathLst>
              </a:custGeom>
              <a:solidFill>
                <a:srgbClr val="0040F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6" name="Freeform 39"/>
              <p:cNvSpPr>
                <a:spLocks noChangeAspect="1"/>
              </p:cNvSpPr>
              <p:nvPr/>
            </p:nvSpPr>
            <p:spPr bwMode="auto">
              <a:xfrm>
                <a:off x="1238" y="984"/>
                <a:ext cx="1105" cy="513"/>
              </a:xfrm>
              <a:custGeom>
                <a:avLst/>
                <a:gdLst/>
                <a:ahLst/>
                <a:cxnLst>
                  <a:cxn ang="0">
                    <a:pos x="0" y="655"/>
                  </a:cxn>
                  <a:cxn ang="0">
                    <a:pos x="1023" y="45"/>
                  </a:cxn>
                  <a:cxn ang="0">
                    <a:pos x="1244" y="0"/>
                  </a:cxn>
                  <a:cxn ang="0">
                    <a:pos x="106" y="683"/>
                  </a:cxn>
                  <a:cxn ang="0">
                    <a:pos x="0" y="655"/>
                  </a:cxn>
                </a:cxnLst>
                <a:rect l="0" t="0" r="r" b="b"/>
                <a:pathLst>
                  <a:path w="1245" h="684">
                    <a:moveTo>
                      <a:pt x="0" y="655"/>
                    </a:moveTo>
                    <a:lnTo>
                      <a:pt x="1023" y="45"/>
                    </a:lnTo>
                    <a:lnTo>
                      <a:pt x="1244" y="0"/>
                    </a:lnTo>
                    <a:lnTo>
                      <a:pt x="106" y="683"/>
                    </a:lnTo>
                    <a:lnTo>
                      <a:pt x="0" y="655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grpSp>
            <p:nvGrpSpPr>
              <p:cNvPr id="57" name="Group 40"/>
              <p:cNvGrpSpPr>
                <a:grpSpLocks noChangeAspect="1"/>
              </p:cNvGrpSpPr>
              <p:nvPr/>
            </p:nvGrpSpPr>
            <p:grpSpPr bwMode="auto">
              <a:xfrm>
                <a:off x="786" y="1241"/>
                <a:ext cx="371" cy="196"/>
                <a:chOff x="576" y="1706"/>
                <a:chExt cx="418" cy="261"/>
              </a:xfrm>
            </p:grpSpPr>
            <p:sp>
              <p:nvSpPr>
                <p:cNvPr id="158" name="Freeform 41"/>
                <p:cNvSpPr>
                  <a:spLocks noChangeAspect="1"/>
                </p:cNvSpPr>
                <p:nvPr/>
              </p:nvSpPr>
              <p:spPr bwMode="auto">
                <a:xfrm>
                  <a:off x="576" y="1706"/>
                  <a:ext cx="417" cy="183"/>
                </a:xfrm>
                <a:custGeom>
                  <a:avLst/>
                  <a:gdLst/>
                  <a:ahLst/>
                  <a:cxnLst>
                    <a:cxn ang="0">
                      <a:pos x="0" y="153"/>
                    </a:cxn>
                    <a:cxn ang="0">
                      <a:pos x="286" y="0"/>
                    </a:cxn>
                    <a:cxn ang="0">
                      <a:pos x="416" y="0"/>
                    </a:cxn>
                    <a:cxn ang="0">
                      <a:pos x="108" y="182"/>
                    </a:cxn>
                    <a:cxn ang="0">
                      <a:pos x="0" y="153"/>
                    </a:cxn>
                  </a:cxnLst>
                  <a:rect l="0" t="0" r="r" b="b"/>
                  <a:pathLst>
                    <a:path w="417" h="183">
                      <a:moveTo>
                        <a:pt x="0" y="153"/>
                      </a:moveTo>
                      <a:lnTo>
                        <a:pt x="286" y="0"/>
                      </a:lnTo>
                      <a:lnTo>
                        <a:pt x="416" y="0"/>
                      </a:lnTo>
                      <a:lnTo>
                        <a:pt x="108" y="182"/>
                      </a:lnTo>
                      <a:lnTo>
                        <a:pt x="0" y="153"/>
                      </a:lnTo>
                    </a:path>
                  </a:pathLst>
                </a:custGeom>
                <a:solidFill>
                  <a:srgbClr val="C0C0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59" name="Freeform 42"/>
                <p:cNvSpPr>
                  <a:spLocks noChangeAspect="1"/>
                </p:cNvSpPr>
                <p:nvPr/>
              </p:nvSpPr>
              <p:spPr bwMode="auto">
                <a:xfrm>
                  <a:off x="577" y="1866"/>
                  <a:ext cx="113" cy="10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12" y="23"/>
                    </a:cxn>
                    <a:cxn ang="0">
                      <a:pos x="112" y="100"/>
                    </a:cxn>
                    <a:cxn ang="0">
                      <a:pos x="0" y="6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13" h="101">
                      <a:moveTo>
                        <a:pt x="1" y="0"/>
                      </a:moveTo>
                      <a:lnTo>
                        <a:pt x="112" y="23"/>
                      </a:lnTo>
                      <a:lnTo>
                        <a:pt x="112" y="100"/>
                      </a:lnTo>
                      <a:lnTo>
                        <a:pt x="0" y="61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6080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60" name="Freeform 43"/>
                <p:cNvSpPr>
                  <a:spLocks noChangeAspect="1"/>
                </p:cNvSpPr>
                <p:nvPr/>
              </p:nvSpPr>
              <p:spPr bwMode="auto">
                <a:xfrm>
                  <a:off x="690" y="1706"/>
                  <a:ext cx="304" cy="260"/>
                </a:xfrm>
                <a:custGeom>
                  <a:avLst/>
                  <a:gdLst/>
                  <a:ahLst/>
                  <a:cxnLst>
                    <a:cxn ang="0">
                      <a:pos x="0" y="181"/>
                    </a:cxn>
                    <a:cxn ang="0">
                      <a:pos x="0" y="259"/>
                    </a:cxn>
                    <a:cxn ang="0">
                      <a:pos x="303" y="78"/>
                    </a:cxn>
                    <a:cxn ang="0">
                      <a:pos x="303" y="0"/>
                    </a:cxn>
                    <a:cxn ang="0">
                      <a:pos x="0" y="181"/>
                    </a:cxn>
                  </a:cxnLst>
                  <a:rect l="0" t="0" r="r" b="b"/>
                  <a:pathLst>
                    <a:path w="304" h="260">
                      <a:moveTo>
                        <a:pt x="0" y="181"/>
                      </a:moveTo>
                      <a:lnTo>
                        <a:pt x="0" y="259"/>
                      </a:lnTo>
                      <a:lnTo>
                        <a:pt x="303" y="78"/>
                      </a:lnTo>
                      <a:lnTo>
                        <a:pt x="303" y="0"/>
                      </a:lnTo>
                      <a:lnTo>
                        <a:pt x="0" y="181"/>
                      </a:lnTo>
                    </a:path>
                  </a:pathLst>
                </a:custGeom>
                <a:solidFill>
                  <a:srgbClr val="2000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</p:grpSp>
          <p:sp>
            <p:nvSpPr>
              <p:cNvPr id="58" name="Freeform 44"/>
              <p:cNvSpPr>
                <a:spLocks noChangeAspect="1"/>
              </p:cNvSpPr>
              <p:nvPr/>
            </p:nvSpPr>
            <p:spPr bwMode="auto">
              <a:xfrm>
                <a:off x="567" y="601"/>
                <a:ext cx="3255" cy="565"/>
              </a:xfrm>
              <a:custGeom>
                <a:avLst/>
                <a:gdLst/>
                <a:ahLst/>
                <a:cxnLst>
                  <a:cxn ang="0">
                    <a:pos x="0" y="562"/>
                  </a:cxn>
                  <a:cxn ang="0">
                    <a:pos x="747" y="730"/>
                  </a:cxn>
                  <a:cxn ang="0">
                    <a:pos x="800" y="662"/>
                  </a:cxn>
                  <a:cxn ang="0">
                    <a:pos x="865" y="594"/>
                  </a:cxn>
                  <a:cxn ang="0">
                    <a:pos x="929" y="542"/>
                  </a:cxn>
                  <a:cxn ang="0">
                    <a:pos x="1031" y="491"/>
                  </a:cxn>
                  <a:cxn ang="0">
                    <a:pos x="1094" y="451"/>
                  </a:cxn>
                  <a:cxn ang="0">
                    <a:pos x="1174" y="420"/>
                  </a:cxn>
                  <a:cxn ang="0">
                    <a:pos x="1247" y="394"/>
                  </a:cxn>
                  <a:cxn ang="0">
                    <a:pos x="1354" y="371"/>
                  </a:cxn>
                  <a:cxn ang="0">
                    <a:pos x="1448" y="352"/>
                  </a:cxn>
                  <a:cxn ang="0">
                    <a:pos x="1574" y="329"/>
                  </a:cxn>
                  <a:cxn ang="0">
                    <a:pos x="1700" y="313"/>
                  </a:cxn>
                  <a:cxn ang="0">
                    <a:pos x="1829" y="313"/>
                  </a:cxn>
                  <a:cxn ang="0">
                    <a:pos x="1926" y="313"/>
                  </a:cxn>
                  <a:cxn ang="0">
                    <a:pos x="2049" y="326"/>
                  </a:cxn>
                  <a:cxn ang="0">
                    <a:pos x="2197" y="339"/>
                  </a:cxn>
                  <a:cxn ang="0">
                    <a:pos x="2304" y="362"/>
                  </a:cxn>
                  <a:cxn ang="0">
                    <a:pos x="2393" y="378"/>
                  </a:cxn>
                  <a:cxn ang="0">
                    <a:pos x="2452" y="397"/>
                  </a:cxn>
                  <a:cxn ang="0">
                    <a:pos x="2527" y="426"/>
                  </a:cxn>
                  <a:cxn ang="0">
                    <a:pos x="2600" y="455"/>
                  </a:cxn>
                  <a:cxn ang="0">
                    <a:pos x="2651" y="487"/>
                  </a:cxn>
                  <a:cxn ang="0">
                    <a:pos x="2707" y="529"/>
                  </a:cxn>
                  <a:cxn ang="0">
                    <a:pos x="3653" y="239"/>
                  </a:cxn>
                  <a:cxn ang="0">
                    <a:pos x="3470" y="252"/>
                  </a:cxn>
                  <a:cxn ang="0">
                    <a:pos x="3320" y="265"/>
                  </a:cxn>
                  <a:cxn ang="0">
                    <a:pos x="3244" y="265"/>
                  </a:cxn>
                  <a:cxn ang="0">
                    <a:pos x="3137" y="252"/>
                  </a:cxn>
                  <a:cxn ang="0">
                    <a:pos x="2987" y="252"/>
                  </a:cxn>
                  <a:cxn ang="0">
                    <a:pos x="2750" y="213"/>
                  </a:cxn>
                  <a:cxn ang="0">
                    <a:pos x="2063" y="161"/>
                  </a:cxn>
                  <a:cxn ang="0">
                    <a:pos x="1891" y="148"/>
                  </a:cxn>
                  <a:cxn ang="0">
                    <a:pos x="1816" y="123"/>
                  </a:cxn>
                  <a:cxn ang="0">
                    <a:pos x="1588" y="79"/>
                  </a:cxn>
                  <a:cxn ang="0">
                    <a:pos x="1493" y="45"/>
                  </a:cxn>
                  <a:cxn ang="0">
                    <a:pos x="1407" y="37"/>
                  </a:cxn>
                  <a:cxn ang="0">
                    <a:pos x="1332" y="24"/>
                  </a:cxn>
                  <a:cxn ang="0">
                    <a:pos x="1257" y="24"/>
                  </a:cxn>
                  <a:cxn ang="0">
                    <a:pos x="1182" y="19"/>
                  </a:cxn>
                  <a:cxn ang="0">
                    <a:pos x="1116" y="9"/>
                  </a:cxn>
                  <a:cxn ang="0">
                    <a:pos x="1033" y="0"/>
                  </a:cxn>
                  <a:cxn ang="0">
                    <a:pos x="958" y="36"/>
                  </a:cxn>
                  <a:cxn ang="0">
                    <a:pos x="854" y="46"/>
                  </a:cxn>
                </a:cxnLst>
                <a:rect l="0" t="0" r="r" b="b"/>
                <a:pathLst>
                  <a:path w="3670" h="753">
                    <a:moveTo>
                      <a:pt x="766" y="73"/>
                    </a:moveTo>
                    <a:lnTo>
                      <a:pt x="0" y="562"/>
                    </a:lnTo>
                    <a:lnTo>
                      <a:pt x="725" y="752"/>
                    </a:lnTo>
                    <a:lnTo>
                      <a:pt x="747" y="730"/>
                    </a:lnTo>
                    <a:lnTo>
                      <a:pt x="774" y="697"/>
                    </a:lnTo>
                    <a:lnTo>
                      <a:pt x="800" y="662"/>
                    </a:lnTo>
                    <a:lnTo>
                      <a:pt x="827" y="626"/>
                    </a:lnTo>
                    <a:lnTo>
                      <a:pt x="865" y="594"/>
                    </a:lnTo>
                    <a:lnTo>
                      <a:pt x="900" y="568"/>
                    </a:lnTo>
                    <a:lnTo>
                      <a:pt x="929" y="542"/>
                    </a:lnTo>
                    <a:lnTo>
                      <a:pt x="978" y="513"/>
                    </a:lnTo>
                    <a:lnTo>
                      <a:pt x="1031" y="491"/>
                    </a:lnTo>
                    <a:lnTo>
                      <a:pt x="1061" y="471"/>
                    </a:lnTo>
                    <a:lnTo>
                      <a:pt x="1094" y="451"/>
                    </a:lnTo>
                    <a:lnTo>
                      <a:pt x="1139" y="436"/>
                    </a:lnTo>
                    <a:lnTo>
                      <a:pt x="1174" y="420"/>
                    </a:lnTo>
                    <a:lnTo>
                      <a:pt x="1211" y="403"/>
                    </a:lnTo>
                    <a:lnTo>
                      <a:pt x="1247" y="394"/>
                    </a:lnTo>
                    <a:lnTo>
                      <a:pt x="1295" y="380"/>
                    </a:lnTo>
                    <a:lnTo>
                      <a:pt x="1354" y="371"/>
                    </a:lnTo>
                    <a:lnTo>
                      <a:pt x="1402" y="358"/>
                    </a:lnTo>
                    <a:lnTo>
                      <a:pt x="1448" y="352"/>
                    </a:lnTo>
                    <a:lnTo>
                      <a:pt x="1509" y="336"/>
                    </a:lnTo>
                    <a:lnTo>
                      <a:pt x="1574" y="329"/>
                    </a:lnTo>
                    <a:lnTo>
                      <a:pt x="1638" y="320"/>
                    </a:lnTo>
                    <a:lnTo>
                      <a:pt x="1700" y="313"/>
                    </a:lnTo>
                    <a:lnTo>
                      <a:pt x="1791" y="313"/>
                    </a:lnTo>
                    <a:lnTo>
                      <a:pt x="1829" y="313"/>
                    </a:lnTo>
                    <a:lnTo>
                      <a:pt x="1877" y="313"/>
                    </a:lnTo>
                    <a:lnTo>
                      <a:pt x="1926" y="313"/>
                    </a:lnTo>
                    <a:lnTo>
                      <a:pt x="1993" y="316"/>
                    </a:lnTo>
                    <a:lnTo>
                      <a:pt x="2049" y="326"/>
                    </a:lnTo>
                    <a:lnTo>
                      <a:pt x="2122" y="332"/>
                    </a:lnTo>
                    <a:lnTo>
                      <a:pt x="2197" y="339"/>
                    </a:lnTo>
                    <a:lnTo>
                      <a:pt x="2256" y="355"/>
                    </a:lnTo>
                    <a:lnTo>
                      <a:pt x="2304" y="362"/>
                    </a:lnTo>
                    <a:lnTo>
                      <a:pt x="2350" y="371"/>
                    </a:lnTo>
                    <a:lnTo>
                      <a:pt x="2393" y="378"/>
                    </a:lnTo>
                    <a:lnTo>
                      <a:pt x="2412" y="384"/>
                    </a:lnTo>
                    <a:lnTo>
                      <a:pt x="2452" y="397"/>
                    </a:lnTo>
                    <a:lnTo>
                      <a:pt x="2484" y="407"/>
                    </a:lnTo>
                    <a:lnTo>
                      <a:pt x="2527" y="426"/>
                    </a:lnTo>
                    <a:lnTo>
                      <a:pt x="2565" y="442"/>
                    </a:lnTo>
                    <a:lnTo>
                      <a:pt x="2600" y="455"/>
                    </a:lnTo>
                    <a:lnTo>
                      <a:pt x="2627" y="471"/>
                    </a:lnTo>
                    <a:lnTo>
                      <a:pt x="2651" y="487"/>
                    </a:lnTo>
                    <a:lnTo>
                      <a:pt x="2680" y="510"/>
                    </a:lnTo>
                    <a:lnTo>
                      <a:pt x="2707" y="529"/>
                    </a:lnTo>
                    <a:lnTo>
                      <a:pt x="3669" y="239"/>
                    </a:lnTo>
                    <a:lnTo>
                      <a:pt x="3653" y="239"/>
                    </a:lnTo>
                    <a:lnTo>
                      <a:pt x="3599" y="252"/>
                    </a:lnTo>
                    <a:lnTo>
                      <a:pt x="3470" y="252"/>
                    </a:lnTo>
                    <a:lnTo>
                      <a:pt x="3363" y="252"/>
                    </a:lnTo>
                    <a:lnTo>
                      <a:pt x="3320" y="265"/>
                    </a:lnTo>
                    <a:lnTo>
                      <a:pt x="3287" y="265"/>
                    </a:lnTo>
                    <a:lnTo>
                      <a:pt x="3244" y="265"/>
                    </a:lnTo>
                    <a:lnTo>
                      <a:pt x="3202" y="265"/>
                    </a:lnTo>
                    <a:lnTo>
                      <a:pt x="3137" y="252"/>
                    </a:lnTo>
                    <a:lnTo>
                      <a:pt x="3094" y="252"/>
                    </a:lnTo>
                    <a:lnTo>
                      <a:pt x="2987" y="252"/>
                    </a:lnTo>
                    <a:lnTo>
                      <a:pt x="2858" y="239"/>
                    </a:lnTo>
                    <a:lnTo>
                      <a:pt x="2750" y="213"/>
                    </a:lnTo>
                    <a:lnTo>
                      <a:pt x="2407" y="187"/>
                    </a:lnTo>
                    <a:lnTo>
                      <a:pt x="2063" y="161"/>
                    </a:lnTo>
                    <a:lnTo>
                      <a:pt x="1934" y="148"/>
                    </a:lnTo>
                    <a:lnTo>
                      <a:pt x="1891" y="148"/>
                    </a:lnTo>
                    <a:lnTo>
                      <a:pt x="1859" y="136"/>
                    </a:lnTo>
                    <a:lnTo>
                      <a:pt x="1816" y="123"/>
                    </a:lnTo>
                    <a:lnTo>
                      <a:pt x="1708" y="110"/>
                    </a:lnTo>
                    <a:lnTo>
                      <a:pt x="1588" y="79"/>
                    </a:lnTo>
                    <a:lnTo>
                      <a:pt x="1536" y="84"/>
                    </a:lnTo>
                    <a:lnTo>
                      <a:pt x="1493" y="45"/>
                    </a:lnTo>
                    <a:lnTo>
                      <a:pt x="1461" y="32"/>
                    </a:lnTo>
                    <a:lnTo>
                      <a:pt x="1407" y="37"/>
                    </a:lnTo>
                    <a:lnTo>
                      <a:pt x="1355" y="24"/>
                    </a:lnTo>
                    <a:lnTo>
                      <a:pt x="1332" y="24"/>
                    </a:lnTo>
                    <a:lnTo>
                      <a:pt x="1300" y="6"/>
                    </a:lnTo>
                    <a:lnTo>
                      <a:pt x="1257" y="24"/>
                    </a:lnTo>
                    <a:lnTo>
                      <a:pt x="1214" y="6"/>
                    </a:lnTo>
                    <a:lnTo>
                      <a:pt x="1182" y="19"/>
                    </a:lnTo>
                    <a:lnTo>
                      <a:pt x="1150" y="19"/>
                    </a:lnTo>
                    <a:lnTo>
                      <a:pt x="1116" y="9"/>
                    </a:lnTo>
                    <a:lnTo>
                      <a:pt x="1074" y="0"/>
                    </a:lnTo>
                    <a:lnTo>
                      <a:pt x="1033" y="0"/>
                    </a:lnTo>
                    <a:lnTo>
                      <a:pt x="981" y="27"/>
                    </a:lnTo>
                    <a:lnTo>
                      <a:pt x="958" y="36"/>
                    </a:lnTo>
                    <a:lnTo>
                      <a:pt x="913" y="45"/>
                    </a:lnTo>
                    <a:lnTo>
                      <a:pt x="854" y="46"/>
                    </a:lnTo>
                    <a:lnTo>
                      <a:pt x="766" y="73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9" name="Freeform 45"/>
              <p:cNvSpPr>
                <a:spLocks noChangeAspect="1"/>
              </p:cNvSpPr>
              <p:nvPr/>
            </p:nvSpPr>
            <p:spPr bwMode="auto">
              <a:xfrm>
                <a:off x="567" y="1021"/>
                <a:ext cx="653" cy="2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8"/>
                  </a:cxn>
                  <a:cxn ang="0">
                    <a:pos x="735" y="287"/>
                  </a:cxn>
                  <a:cxn ang="0">
                    <a:pos x="735" y="191"/>
                  </a:cxn>
                  <a:cxn ang="0">
                    <a:pos x="0" y="0"/>
                  </a:cxn>
                </a:cxnLst>
                <a:rect l="0" t="0" r="r" b="b"/>
                <a:pathLst>
                  <a:path w="736" h="288">
                    <a:moveTo>
                      <a:pt x="0" y="0"/>
                    </a:moveTo>
                    <a:lnTo>
                      <a:pt x="0" y="88"/>
                    </a:lnTo>
                    <a:lnTo>
                      <a:pt x="735" y="287"/>
                    </a:lnTo>
                    <a:lnTo>
                      <a:pt x="735" y="19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0" name="Freeform 46"/>
              <p:cNvSpPr>
                <a:spLocks noChangeAspect="1"/>
              </p:cNvSpPr>
              <p:nvPr/>
            </p:nvSpPr>
            <p:spPr bwMode="auto">
              <a:xfrm>
                <a:off x="567" y="1090"/>
                <a:ext cx="654" cy="3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6"/>
                  </a:cxn>
                  <a:cxn ang="0">
                    <a:pos x="736" y="440"/>
                  </a:cxn>
                  <a:cxn ang="0">
                    <a:pos x="736" y="195"/>
                  </a:cxn>
                  <a:cxn ang="0">
                    <a:pos x="0" y="0"/>
                  </a:cxn>
                </a:cxnLst>
                <a:rect l="0" t="0" r="r" b="b"/>
                <a:pathLst>
                  <a:path w="737" h="441">
                    <a:moveTo>
                      <a:pt x="0" y="0"/>
                    </a:moveTo>
                    <a:lnTo>
                      <a:pt x="0" y="236"/>
                    </a:lnTo>
                    <a:lnTo>
                      <a:pt x="736" y="440"/>
                    </a:lnTo>
                    <a:lnTo>
                      <a:pt x="736" y="19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1" name="Freeform 47"/>
              <p:cNvSpPr>
                <a:spLocks noChangeAspect="1"/>
              </p:cNvSpPr>
              <p:nvPr/>
            </p:nvSpPr>
            <p:spPr bwMode="auto">
              <a:xfrm>
                <a:off x="1219" y="828"/>
                <a:ext cx="1749" cy="405"/>
              </a:xfrm>
              <a:custGeom>
                <a:avLst/>
                <a:gdLst/>
                <a:ahLst/>
                <a:cxnLst>
                  <a:cxn ang="0">
                    <a:pos x="13" y="423"/>
                  </a:cxn>
                  <a:cxn ang="0">
                    <a:pos x="67" y="356"/>
                  </a:cxn>
                  <a:cxn ang="0">
                    <a:pos x="137" y="281"/>
                  </a:cxn>
                  <a:cxn ang="0">
                    <a:pos x="220" y="223"/>
                  </a:cxn>
                  <a:cxn ang="0">
                    <a:pos x="293" y="194"/>
                  </a:cxn>
                  <a:cxn ang="0">
                    <a:pos x="363" y="149"/>
                  </a:cxn>
                  <a:cxn ang="0">
                    <a:pos x="435" y="120"/>
                  </a:cxn>
                  <a:cxn ang="0">
                    <a:pos x="503" y="92"/>
                  </a:cxn>
                  <a:cxn ang="0">
                    <a:pos x="556" y="81"/>
                  </a:cxn>
                  <a:cxn ang="0">
                    <a:pos x="612" y="68"/>
                  </a:cxn>
                  <a:cxn ang="0">
                    <a:pos x="698" y="46"/>
                  </a:cxn>
                  <a:cxn ang="0">
                    <a:pos x="763" y="29"/>
                  </a:cxn>
                  <a:cxn ang="0">
                    <a:pos x="835" y="23"/>
                  </a:cxn>
                  <a:cxn ang="0">
                    <a:pos x="902" y="13"/>
                  </a:cxn>
                  <a:cxn ang="0">
                    <a:pos x="948" y="10"/>
                  </a:cxn>
                  <a:cxn ang="0">
                    <a:pos x="1023" y="4"/>
                  </a:cxn>
                  <a:cxn ang="0">
                    <a:pos x="1099" y="0"/>
                  </a:cxn>
                  <a:cxn ang="0">
                    <a:pos x="1176" y="0"/>
                  </a:cxn>
                  <a:cxn ang="0">
                    <a:pos x="1241" y="4"/>
                  </a:cxn>
                  <a:cxn ang="0">
                    <a:pos x="1321" y="17"/>
                  </a:cxn>
                  <a:cxn ang="0">
                    <a:pos x="1405" y="23"/>
                  </a:cxn>
                  <a:cxn ang="0">
                    <a:pos x="1501" y="42"/>
                  </a:cxn>
                  <a:cxn ang="0">
                    <a:pos x="1601" y="59"/>
                  </a:cxn>
                  <a:cxn ang="0">
                    <a:pos x="1708" y="88"/>
                  </a:cxn>
                  <a:cxn ang="0">
                    <a:pos x="1775" y="107"/>
                  </a:cxn>
                  <a:cxn ang="0">
                    <a:pos x="1851" y="142"/>
                  </a:cxn>
                  <a:cxn ang="0">
                    <a:pos x="1920" y="181"/>
                  </a:cxn>
                  <a:cxn ang="0">
                    <a:pos x="1971" y="220"/>
                  </a:cxn>
                  <a:cxn ang="0">
                    <a:pos x="1940" y="259"/>
                  </a:cxn>
                  <a:cxn ang="0">
                    <a:pos x="1870" y="209"/>
                  </a:cxn>
                  <a:cxn ang="0">
                    <a:pos x="1794" y="174"/>
                  </a:cxn>
                  <a:cxn ang="0">
                    <a:pos x="1724" y="146"/>
                  </a:cxn>
                  <a:cxn ang="0">
                    <a:pos x="1646" y="124"/>
                  </a:cxn>
                  <a:cxn ang="0">
                    <a:pos x="1577" y="110"/>
                  </a:cxn>
                  <a:cxn ang="0">
                    <a:pos x="1513" y="97"/>
                  </a:cxn>
                  <a:cxn ang="0">
                    <a:pos x="1432" y="81"/>
                  </a:cxn>
                  <a:cxn ang="0">
                    <a:pos x="1359" y="71"/>
                  </a:cxn>
                  <a:cxn ang="0">
                    <a:pos x="1292" y="59"/>
                  </a:cxn>
                  <a:cxn ang="0">
                    <a:pos x="1206" y="62"/>
                  </a:cxn>
                  <a:cxn ang="0">
                    <a:pos x="1123" y="52"/>
                  </a:cxn>
                  <a:cxn ang="0">
                    <a:pos x="1031" y="55"/>
                  </a:cxn>
                  <a:cxn ang="0">
                    <a:pos x="951" y="62"/>
                  </a:cxn>
                  <a:cxn ang="0">
                    <a:pos x="849" y="75"/>
                  </a:cxn>
                  <a:cxn ang="0">
                    <a:pos x="774" y="97"/>
                  </a:cxn>
                  <a:cxn ang="0">
                    <a:pos x="693" y="113"/>
                  </a:cxn>
                  <a:cxn ang="0">
                    <a:pos x="618" y="130"/>
                  </a:cxn>
                  <a:cxn ang="0">
                    <a:pos x="551" y="155"/>
                  </a:cxn>
                  <a:cxn ang="0">
                    <a:pos x="486" y="181"/>
                  </a:cxn>
                  <a:cxn ang="0">
                    <a:pos x="419" y="210"/>
                  </a:cxn>
                  <a:cxn ang="0">
                    <a:pos x="344" y="243"/>
                  </a:cxn>
                  <a:cxn ang="0">
                    <a:pos x="269" y="284"/>
                  </a:cxn>
                  <a:cxn ang="0">
                    <a:pos x="200" y="325"/>
                  </a:cxn>
                  <a:cxn ang="0">
                    <a:pos x="132" y="386"/>
                  </a:cxn>
                  <a:cxn ang="0">
                    <a:pos x="71" y="457"/>
                  </a:cxn>
                  <a:cxn ang="0">
                    <a:pos x="0" y="539"/>
                  </a:cxn>
                </a:cxnLst>
                <a:rect l="0" t="0" r="r" b="b"/>
                <a:pathLst>
                  <a:path w="1972" h="540">
                    <a:moveTo>
                      <a:pt x="0" y="439"/>
                    </a:moveTo>
                    <a:lnTo>
                      <a:pt x="13" y="423"/>
                    </a:lnTo>
                    <a:lnTo>
                      <a:pt x="43" y="385"/>
                    </a:lnTo>
                    <a:lnTo>
                      <a:pt x="67" y="356"/>
                    </a:lnTo>
                    <a:lnTo>
                      <a:pt x="97" y="317"/>
                    </a:lnTo>
                    <a:lnTo>
                      <a:pt x="137" y="281"/>
                    </a:lnTo>
                    <a:lnTo>
                      <a:pt x="185" y="246"/>
                    </a:lnTo>
                    <a:lnTo>
                      <a:pt x="220" y="223"/>
                    </a:lnTo>
                    <a:lnTo>
                      <a:pt x="261" y="201"/>
                    </a:lnTo>
                    <a:lnTo>
                      <a:pt x="293" y="194"/>
                    </a:lnTo>
                    <a:lnTo>
                      <a:pt x="328" y="165"/>
                    </a:lnTo>
                    <a:lnTo>
                      <a:pt x="363" y="149"/>
                    </a:lnTo>
                    <a:lnTo>
                      <a:pt x="400" y="133"/>
                    </a:lnTo>
                    <a:lnTo>
                      <a:pt x="435" y="120"/>
                    </a:lnTo>
                    <a:lnTo>
                      <a:pt x="473" y="104"/>
                    </a:lnTo>
                    <a:lnTo>
                      <a:pt x="503" y="92"/>
                    </a:lnTo>
                    <a:lnTo>
                      <a:pt x="532" y="88"/>
                    </a:lnTo>
                    <a:lnTo>
                      <a:pt x="556" y="81"/>
                    </a:lnTo>
                    <a:lnTo>
                      <a:pt x="580" y="75"/>
                    </a:lnTo>
                    <a:lnTo>
                      <a:pt x="612" y="68"/>
                    </a:lnTo>
                    <a:lnTo>
                      <a:pt x="661" y="49"/>
                    </a:lnTo>
                    <a:lnTo>
                      <a:pt x="698" y="46"/>
                    </a:lnTo>
                    <a:lnTo>
                      <a:pt x="733" y="36"/>
                    </a:lnTo>
                    <a:lnTo>
                      <a:pt x="763" y="29"/>
                    </a:lnTo>
                    <a:lnTo>
                      <a:pt x="806" y="20"/>
                    </a:lnTo>
                    <a:lnTo>
                      <a:pt x="835" y="23"/>
                    </a:lnTo>
                    <a:lnTo>
                      <a:pt x="862" y="17"/>
                    </a:lnTo>
                    <a:lnTo>
                      <a:pt x="902" y="13"/>
                    </a:lnTo>
                    <a:lnTo>
                      <a:pt x="927" y="7"/>
                    </a:lnTo>
                    <a:lnTo>
                      <a:pt x="948" y="10"/>
                    </a:lnTo>
                    <a:lnTo>
                      <a:pt x="983" y="4"/>
                    </a:lnTo>
                    <a:lnTo>
                      <a:pt x="1023" y="4"/>
                    </a:lnTo>
                    <a:lnTo>
                      <a:pt x="1058" y="4"/>
                    </a:lnTo>
                    <a:lnTo>
                      <a:pt x="1099" y="0"/>
                    </a:lnTo>
                    <a:lnTo>
                      <a:pt x="1136" y="4"/>
                    </a:lnTo>
                    <a:lnTo>
                      <a:pt x="1176" y="0"/>
                    </a:lnTo>
                    <a:lnTo>
                      <a:pt x="1214" y="0"/>
                    </a:lnTo>
                    <a:lnTo>
                      <a:pt x="1241" y="4"/>
                    </a:lnTo>
                    <a:lnTo>
                      <a:pt x="1273" y="13"/>
                    </a:lnTo>
                    <a:lnTo>
                      <a:pt x="1321" y="17"/>
                    </a:lnTo>
                    <a:lnTo>
                      <a:pt x="1359" y="20"/>
                    </a:lnTo>
                    <a:lnTo>
                      <a:pt x="1405" y="23"/>
                    </a:lnTo>
                    <a:lnTo>
                      <a:pt x="1453" y="26"/>
                    </a:lnTo>
                    <a:lnTo>
                      <a:pt x="1501" y="42"/>
                    </a:lnTo>
                    <a:lnTo>
                      <a:pt x="1544" y="49"/>
                    </a:lnTo>
                    <a:lnTo>
                      <a:pt x="1601" y="59"/>
                    </a:lnTo>
                    <a:lnTo>
                      <a:pt x="1657" y="68"/>
                    </a:lnTo>
                    <a:lnTo>
                      <a:pt x="1708" y="88"/>
                    </a:lnTo>
                    <a:lnTo>
                      <a:pt x="1738" y="94"/>
                    </a:lnTo>
                    <a:lnTo>
                      <a:pt x="1775" y="107"/>
                    </a:lnTo>
                    <a:lnTo>
                      <a:pt x="1816" y="130"/>
                    </a:lnTo>
                    <a:lnTo>
                      <a:pt x="1851" y="142"/>
                    </a:lnTo>
                    <a:lnTo>
                      <a:pt x="1885" y="159"/>
                    </a:lnTo>
                    <a:lnTo>
                      <a:pt x="1920" y="181"/>
                    </a:lnTo>
                    <a:lnTo>
                      <a:pt x="1953" y="207"/>
                    </a:lnTo>
                    <a:lnTo>
                      <a:pt x="1971" y="220"/>
                    </a:lnTo>
                    <a:lnTo>
                      <a:pt x="1971" y="284"/>
                    </a:lnTo>
                    <a:lnTo>
                      <a:pt x="1940" y="259"/>
                    </a:lnTo>
                    <a:lnTo>
                      <a:pt x="1912" y="236"/>
                    </a:lnTo>
                    <a:lnTo>
                      <a:pt x="1870" y="209"/>
                    </a:lnTo>
                    <a:lnTo>
                      <a:pt x="1828" y="189"/>
                    </a:lnTo>
                    <a:lnTo>
                      <a:pt x="1794" y="174"/>
                    </a:lnTo>
                    <a:lnTo>
                      <a:pt x="1760" y="159"/>
                    </a:lnTo>
                    <a:lnTo>
                      <a:pt x="1724" y="146"/>
                    </a:lnTo>
                    <a:lnTo>
                      <a:pt x="1686" y="133"/>
                    </a:lnTo>
                    <a:lnTo>
                      <a:pt x="1646" y="124"/>
                    </a:lnTo>
                    <a:lnTo>
                      <a:pt x="1614" y="117"/>
                    </a:lnTo>
                    <a:lnTo>
                      <a:pt x="1577" y="110"/>
                    </a:lnTo>
                    <a:lnTo>
                      <a:pt x="1546" y="104"/>
                    </a:lnTo>
                    <a:lnTo>
                      <a:pt x="1513" y="97"/>
                    </a:lnTo>
                    <a:lnTo>
                      <a:pt x="1472" y="88"/>
                    </a:lnTo>
                    <a:lnTo>
                      <a:pt x="1432" y="81"/>
                    </a:lnTo>
                    <a:lnTo>
                      <a:pt x="1397" y="77"/>
                    </a:lnTo>
                    <a:lnTo>
                      <a:pt x="1359" y="71"/>
                    </a:lnTo>
                    <a:lnTo>
                      <a:pt x="1324" y="68"/>
                    </a:lnTo>
                    <a:lnTo>
                      <a:pt x="1292" y="59"/>
                    </a:lnTo>
                    <a:lnTo>
                      <a:pt x="1254" y="59"/>
                    </a:lnTo>
                    <a:lnTo>
                      <a:pt x="1206" y="62"/>
                    </a:lnTo>
                    <a:lnTo>
                      <a:pt x="1158" y="55"/>
                    </a:lnTo>
                    <a:lnTo>
                      <a:pt x="1123" y="52"/>
                    </a:lnTo>
                    <a:lnTo>
                      <a:pt x="1074" y="52"/>
                    </a:lnTo>
                    <a:lnTo>
                      <a:pt x="1031" y="55"/>
                    </a:lnTo>
                    <a:lnTo>
                      <a:pt x="991" y="62"/>
                    </a:lnTo>
                    <a:lnTo>
                      <a:pt x="951" y="62"/>
                    </a:lnTo>
                    <a:lnTo>
                      <a:pt x="902" y="71"/>
                    </a:lnTo>
                    <a:lnTo>
                      <a:pt x="849" y="75"/>
                    </a:lnTo>
                    <a:lnTo>
                      <a:pt x="819" y="84"/>
                    </a:lnTo>
                    <a:lnTo>
                      <a:pt x="774" y="97"/>
                    </a:lnTo>
                    <a:lnTo>
                      <a:pt x="728" y="104"/>
                    </a:lnTo>
                    <a:lnTo>
                      <a:pt x="693" y="113"/>
                    </a:lnTo>
                    <a:lnTo>
                      <a:pt x="655" y="117"/>
                    </a:lnTo>
                    <a:lnTo>
                      <a:pt x="618" y="130"/>
                    </a:lnTo>
                    <a:lnTo>
                      <a:pt x="583" y="146"/>
                    </a:lnTo>
                    <a:lnTo>
                      <a:pt x="551" y="155"/>
                    </a:lnTo>
                    <a:lnTo>
                      <a:pt x="518" y="165"/>
                    </a:lnTo>
                    <a:lnTo>
                      <a:pt x="486" y="181"/>
                    </a:lnTo>
                    <a:lnTo>
                      <a:pt x="449" y="197"/>
                    </a:lnTo>
                    <a:lnTo>
                      <a:pt x="419" y="210"/>
                    </a:lnTo>
                    <a:lnTo>
                      <a:pt x="381" y="223"/>
                    </a:lnTo>
                    <a:lnTo>
                      <a:pt x="344" y="243"/>
                    </a:lnTo>
                    <a:lnTo>
                      <a:pt x="312" y="262"/>
                    </a:lnTo>
                    <a:lnTo>
                      <a:pt x="269" y="284"/>
                    </a:lnTo>
                    <a:lnTo>
                      <a:pt x="233" y="301"/>
                    </a:lnTo>
                    <a:lnTo>
                      <a:pt x="200" y="325"/>
                    </a:lnTo>
                    <a:lnTo>
                      <a:pt x="168" y="356"/>
                    </a:lnTo>
                    <a:lnTo>
                      <a:pt x="132" y="386"/>
                    </a:lnTo>
                    <a:lnTo>
                      <a:pt x="103" y="417"/>
                    </a:lnTo>
                    <a:lnTo>
                      <a:pt x="71" y="457"/>
                    </a:lnTo>
                    <a:lnTo>
                      <a:pt x="40" y="496"/>
                    </a:lnTo>
                    <a:lnTo>
                      <a:pt x="0" y="539"/>
                    </a:lnTo>
                    <a:lnTo>
                      <a:pt x="0" y="439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2" name="Freeform 48"/>
              <p:cNvSpPr>
                <a:spLocks noChangeAspect="1"/>
              </p:cNvSpPr>
              <p:nvPr/>
            </p:nvSpPr>
            <p:spPr bwMode="auto">
              <a:xfrm>
                <a:off x="1221" y="862"/>
                <a:ext cx="1754" cy="556"/>
              </a:xfrm>
              <a:custGeom>
                <a:avLst/>
                <a:gdLst/>
                <a:ahLst/>
                <a:cxnLst>
                  <a:cxn ang="0">
                    <a:pos x="20" y="461"/>
                  </a:cxn>
                  <a:cxn ang="0">
                    <a:pos x="59" y="427"/>
                  </a:cxn>
                  <a:cxn ang="0">
                    <a:pos x="119" y="337"/>
                  </a:cxn>
                  <a:cxn ang="0">
                    <a:pos x="185" y="271"/>
                  </a:cxn>
                  <a:cxn ang="0">
                    <a:pos x="251" y="238"/>
                  </a:cxn>
                  <a:cxn ang="0">
                    <a:pos x="322" y="204"/>
                  </a:cxn>
                  <a:cxn ang="0">
                    <a:pos x="396" y="163"/>
                  </a:cxn>
                  <a:cxn ang="0">
                    <a:pos x="467" y="133"/>
                  </a:cxn>
                  <a:cxn ang="0">
                    <a:pos x="529" y="109"/>
                  </a:cxn>
                  <a:cxn ang="0">
                    <a:pos x="619" y="73"/>
                  </a:cxn>
                  <a:cxn ang="0">
                    <a:pos x="696" y="58"/>
                  </a:cxn>
                  <a:cxn ang="0">
                    <a:pos x="768" y="43"/>
                  </a:cxn>
                  <a:cxn ang="0">
                    <a:pos x="856" y="20"/>
                  </a:cxn>
                  <a:cxn ang="0">
                    <a:pos x="926" y="12"/>
                  </a:cxn>
                  <a:cxn ang="0">
                    <a:pos x="999" y="3"/>
                  </a:cxn>
                  <a:cxn ang="0">
                    <a:pos x="1088" y="0"/>
                  </a:cxn>
                  <a:cxn ang="0">
                    <a:pos x="1174" y="4"/>
                  </a:cxn>
                  <a:cxn ang="0">
                    <a:pos x="1262" y="2"/>
                  </a:cxn>
                  <a:cxn ang="0">
                    <a:pos x="1359" y="14"/>
                  </a:cxn>
                  <a:cxn ang="0">
                    <a:pos x="1450" y="28"/>
                  </a:cxn>
                  <a:cxn ang="0">
                    <a:pos x="1512" y="43"/>
                  </a:cxn>
                  <a:cxn ang="0">
                    <a:pos x="1576" y="58"/>
                  </a:cxn>
                  <a:cxn ang="0">
                    <a:pos x="1647" y="69"/>
                  </a:cxn>
                  <a:cxn ang="0">
                    <a:pos x="1763" y="102"/>
                  </a:cxn>
                  <a:cxn ang="0">
                    <a:pos x="1849" y="140"/>
                  </a:cxn>
                  <a:cxn ang="0">
                    <a:pos x="1918" y="187"/>
                  </a:cxn>
                  <a:cxn ang="0">
                    <a:pos x="1976" y="462"/>
                  </a:cxn>
                  <a:cxn ang="0">
                    <a:pos x="1850" y="377"/>
                  </a:cxn>
                  <a:cxn ang="0">
                    <a:pos x="1763" y="343"/>
                  </a:cxn>
                  <a:cxn ang="0">
                    <a:pos x="1708" y="324"/>
                  </a:cxn>
                  <a:cxn ang="0">
                    <a:pos x="1652" y="308"/>
                  </a:cxn>
                  <a:cxn ang="0">
                    <a:pos x="1547" y="279"/>
                  </a:cxn>
                  <a:cxn ang="0">
                    <a:pos x="1479" y="267"/>
                  </a:cxn>
                  <a:cxn ang="0">
                    <a:pos x="1409" y="262"/>
                  </a:cxn>
                  <a:cxn ang="0">
                    <a:pos x="1345" y="257"/>
                  </a:cxn>
                  <a:cxn ang="0">
                    <a:pos x="1276" y="250"/>
                  </a:cxn>
                  <a:cxn ang="0">
                    <a:pos x="1201" y="244"/>
                  </a:cxn>
                  <a:cxn ang="0">
                    <a:pos x="1087" y="241"/>
                  </a:cxn>
                  <a:cxn ang="0">
                    <a:pos x="1000" y="244"/>
                  </a:cxn>
                  <a:cxn ang="0">
                    <a:pos x="922" y="256"/>
                  </a:cxn>
                  <a:cxn ang="0">
                    <a:pos x="845" y="267"/>
                  </a:cxn>
                  <a:cxn ang="0">
                    <a:pos x="777" y="281"/>
                  </a:cxn>
                  <a:cxn ang="0">
                    <a:pos x="707" y="298"/>
                  </a:cxn>
                  <a:cxn ang="0">
                    <a:pos x="632" y="322"/>
                  </a:cxn>
                  <a:cxn ang="0">
                    <a:pos x="556" y="349"/>
                  </a:cxn>
                  <a:cxn ang="0">
                    <a:pos x="497" y="366"/>
                  </a:cxn>
                  <a:cxn ang="0">
                    <a:pos x="434" y="398"/>
                  </a:cxn>
                  <a:cxn ang="0">
                    <a:pos x="368" y="428"/>
                  </a:cxn>
                  <a:cxn ang="0">
                    <a:pos x="301" y="465"/>
                  </a:cxn>
                  <a:cxn ang="0">
                    <a:pos x="229" y="518"/>
                  </a:cxn>
                  <a:cxn ang="0">
                    <a:pos x="170" y="563"/>
                  </a:cxn>
                  <a:cxn ang="0">
                    <a:pos x="120" y="607"/>
                  </a:cxn>
                  <a:cxn ang="0">
                    <a:pos x="74" y="661"/>
                  </a:cxn>
                  <a:cxn ang="0">
                    <a:pos x="39" y="710"/>
                  </a:cxn>
                  <a:cxn ang="0">
                    <a:pos x="1" y="741"/>
                  </a:cxn>
                </a:cxnLst>
                <a:rect l="0" t="0" r="r" b="b"/>
                <a:pathLst>
                  <a:path w="1978" h="742">
                    <a:moveTo>
                      <a:pt x="0" y="492"/>
                    </a:moveTo>
                    <a:lnTo>
                      <a:pt x="20" y="461"/>
                    </a:lnTo>
                    <a:lnTo>
                      <a:pt x="42" y="444"/>
                    </a:lnTo>
                    <a:lnTo>
                      <a:pt x="59" y="427"/>
                    </a:lnTo>
                    <a:lnTo>
                      <a:pt x="78" y="379"/>
                    </a:lnTo>
                    <a:lnTo>
                      <a:pt x="119" y="337"/>
                    </a:lnTo>
                    <a:lnTo>
                      <a:pt x="150" y="311"/>
                    </a:lnTo>
                    <a:lnTo>
                      <a:pt x="185" y="271"/>
                    </a:lnTo>
                    <a:lnTo>
                      <a:pt x="218" y="259"/>
                    </a:lnTo>
                    <a:lnTo>
                      <a:pt x="251" y="238"/>
                    </a:lnTo>
                    <a:lnTo>
                      <a:pt x="290" y="220"/>
                    </a:lnTo>
                    <a:lnTo>
                      <a:pt x="322" y="204"/>
                    </a:lnTo>
                    <a:lnTo>
                      <a:pt x="358" y="181"/>
                    </a:lnTo>
                    <a:lnTo>
                      <a:pt x="396" y="163"/>
                    </a:lnTo>
                    <a:lnTo>
                      <a:pt x="430" y="151"/>
                    </a:lnTo>
                    <a:lnTo>
                      <a:pt x="467" y="133"/>
                    </a:lnTo>
                    <a:lnTo>
                      <a:pt x="499" y="121"/>
                    </a:lnTo>
                    <a:lnTo>
                      <a:pt x="529" y="109"/>
                    </a:lnTo>
                    <a:lnTo>
                      <a:pt x="570" y="94"/>
                    </a:lnTo>
                    <a:lnTo>
                      <a:pt x="619" y="73"/>
                    </a:lnTo>
                    <a:lnTo>
                      <a:pt x="663" y="61"/>
                    </a:lnTo>
                    <a:lnTo>
                      <a:pt x="696" y="58"/>
                    </a:lnTo>
                    <a:lnTo>
                      <a:pt x="733" y="47"/>
                    </a:lnTo>
                    <a:lnTo>
                      <a:pt x="768" y="43"/>
                    </a:lnTo>
                    <a:lnTo>
                      <a:pt x="815" y="31"/>
                    </a:lnTo>
                    <a:lnTo>
                      <a:pt x="856" y="20"/>
                    </a:lnTo>
                    <a:lnTo>
                      <a:pt x="891" y="17"/>
                    </a:lnTo>
                    <a:lnTo>
                      <a:pt x="926" y="12"/>
                    </a:lnTo>
                    <a:lnTo>
                      <a:pt x="964" y="7"/>
                    </a:lnTo>
                    <a:lnTo>
                      <a:pt x="999" y="3"/>
                    </a:lnTo>
                    <a:lnTo>
                      <a:pt x="1033" y="3"/>
                    </a:lnTo>
                    <a:lnTo>
                      <a:pt x="1088" y="0"/>
                    </a:lnTo>
                    <a:lnTo>
                      <a:pt x="1136" y="0"/>
                    </a:lnTo>
                    <a:lnTo>
                      <a:pt x="1174" y="4"/>
                    </a:lnTo>
                    <a:lnTo>
                      <a:pt x="1215" y="2"/>
                    </a:lnTo>
                    <a:lnTo>
                      <a:pt x="1262" y="2"/>
                    </a:lnTo>
                    <a:lnTo>
                      <a:pt x="1299" y="1"/>
                    </a:lnTo>
                    <a:lnTo>
                      <a:pt x="1359" y="14"/>
                    </a:lnTo>
                    <a:lnTo>
                      <a:pt x="1411" y="23"/>
                    </a:lnTo>
                    <a:lnTo>
                      <a:pt x="1450" y="28"/>
                    </a:lnTo>
                    <a:lnTo>
                      <a:pt x="1476" y="34"/>
                    </a:lnTo>
                    <a:lnTo>
                      <a:pt x="1512" y="43"/>
                    </a:lnTo>
                    <a:lnTo>
                      <a:pt x="1542" y="51"/>
                    </a:lnTo>
                    <a:lnTo>
                      <a:pt x="1576" y="58"/>
                    </a:lnTo>
                    <a:lnTo>
                      <a:pt x="1614" y="60"/>
                    </a:lnTo>
                    <a:lnTo>
                      <a:pt x="1647" y="69"/>
                    </a:lnTo>
                    <a:lnTo>
                      <a:pt x="1700" y="81"/>
                    </a:lnTo>
                    <a:lnTo>
                      <a:pt x="1763" y="102"/>
                    </a:lnTo>
                    <a:lnTo>
                      <a:pt x="1801" y="117"/>
                    </a:lnTo>
                    <a:lnTo>
                      <a:pt x="1849" y="140"/>
                    </a:lnTo>
                    <a:lnTo>
                      <a:pt x="1892" y="163"/>
                    </a:lnTo>
                    <a:lnTo>
                      <a:pt x="1918" y="187"/>
                    </a:lnTo>
                    <a:lnTo>
                      <a:pt x="1977" y="231"/>
                    </a:lnTo>
                    <a:lnTo>
                      <a:pt x="1976" y="462"/>
                    </a:lnTo>
                    <a:lnTo>
                      <a:pt x="1904" y="402"/>
                    </a:lnTo>
                    <a:lnTo>
                      <a:pt x="1850" y="377"/>
                    </a:lnTo>
                    <a:lnTo>
                      <a:pt x="1810" y="360"/>
                    </a:lnTo>
                    <a:lnTo>
                      <a:pt x="1763" y="343"/>
                    </a:lnTo>
                    <a:lnTo>
                      <a:pt x="1732" y="331"/>
                    </a:lnTo>
                    <a:lnTo>
                      <a:pt x="1708" y="324"/>
                    </a:lnTo>
                    <a:lnTo>
                      <a:pt x="1676" y="316"/>
                    </a:lnTo>
                    <a:lnTo>
                      <a:pt x="1652" y="308"/>
                    </a:lnTo>
                    <a:lnTo>
                      <a:pt x="1593" y="293"/>
                    </a:lnTo>
                    <a:lnTo>
                      <a:pt x="1547" y="279"/>
                    </a:lnTo>
                    <a:lnTo>
                      <a:pt x="1507" y="271"/>
                    </a:lnTo>
                    <a:lnTo>
                      <a:pt x="1479" y="267"/>
                    </a:lnTo>
                    <a:lnTo>
                      <a:pt x="1444" y="263"/>
                    </a:lnTo>
                    <a:lnTo>
                      <a:pt x="1409" y="262"/>
                    </a:lnTo>
                    <a:lnTo>
                      <a:pt x="1374" y="259"/>
                    </a:lnTo>
                    <a:lnTo>
                      <a:pt x="1345" y="257"/>
                    </a:lnTo>
                    <a:lnTo>
                      <a:pt x="1312" y="255"/>
                    </a:lnTo>
                    <a:lnTo>
                      <a:pt x="1276" y="250"/>
                    </a:lnTo>
                    <a:lnTo>
                      <a:pt x="1239" y="249"/>
                    </a:lnTo>
                    <a:lnTo>
                      <a:pt x="1201" y="244"/>
                    </a:lnTo>
                    <a:lnTo>
                      <a:pt x="1126" y="239"/>
                    </a:lnTo>
                    <a:lnTo>
                      <a:pt x="1087" y="241"/>
                    </a:lnTo>
                    <a:lnTo>
                      <a:pt x="1053" y="243"/>
                    </a:lnTo>
                    <a:lnTo>
                      <a:pt x="1000" y="244"/>
                    </a:lnTo>
                    <a:lnTo>
                      <a:pt x="967" y="250"/>
                    </a:lnTo>
                    <a:lnTo>
                      <a:pt x="922" y="256"/>
                    </a:lnTo>
                    <a:lnTo>
                      <a:pt x="886" y="262"/>
                    </a:lnTo>
                    <a:lnTo>
                      <a:pt x="845" y="267"/>
                    </a:lnTo>
                    <a:lnTo>
                      <a:pt x="814" y="274"/>
                    </a:lnTo>
                    <a:lnTo>
                      <a:pt x="777" y="281"/>
                    </a:lnTo>
                    <a:lnTo>
                      <a:pt x="740" y="291"/>
                    </a:lnTo>
                    <a:lnTo>
                      <a:pt x="707" y="298"/>
                    </a:lnTo>
                    <a:lnTo>
                      <a:pt x="674" y="307"/>
                    </a:lnTo>
                    <a:lnTo>
                      <a:pt x="632" y="322"/>
                    </a:lnTo>
                    <a:lnTo>
                      <a:pt x="592" y="333"/>
                    </a:lnTo>
                    <a:lnTo>
                      <a:pt x="556" y="349"/>
                    </a:lnTo>
                    <a:lnTo>
                      <a:pt x="524" y="359"/>
                    </a:lnTo>
                    <a:lnTo>
                      <a:pt x="497" y="366"/>
                    </a:lnTo>
                    <a:lnTo>
                      <a:pt x="465" y="385"/>
                    </a:lnTo>
                    <a:lnTo>
                      <a:pt x="434" y="398"/>
                    </a:lnTo>
                    <a:lnTo>
                      <a:pt x="403" y="411"/>
                    </a:lnTo>
                    <a:lnTo>
                      <a:pt x="368" y="428"/>
                    </a:lnTo>
                    <a:lnTo>
                      <a:pt x="334" y="447"/>
                    </a:lnTo>
                    <a:lnTo>
                      <a:pt x="301" y="465"/>
                    </a:lnTo>
                    <a:lnTo>
                      <a:pt x="266" y="488"/>
                    </a:lnTo>
                    <a:lnTo>
                      <a:pt x="229" y="518"/>
                    </a:lnTo>
                    <a:lnTo>
                      <a:pt x="194" y="553"/>
                    </a:lnTo>
                    <a:lnTo>
                      <a:pt x="170" y="563"/>
                    </a:lnTo>
                    <a:lnTo>
                      <a:pt x="145" y="586"/>
                    </a:lnTo>
                    <a:lnTo>
                      <a:pt x="120" y="607"/>
                    </a:lnTo>
                    <a:lnTo>
                      <a:pt x="102" y="631"/>
                    </a:lnTo>
                    <a:lnTo>
                      <a:pt x="74" y="661"/>
                    </a:lnTo>
                    <a:lnTo>
                      <a:pt x="56" y="687"/>
                    </a:lnTo>
                    <a:lnTo>
                      <a:pt x="39" y="710"/>
                    </a:lnTo>
                    <a:lnTo>
                      <a:pt x="27" y="723"/>
                    </a:lnTo>
                    <a:lnTo>
                      <a:pt x="1" y="741"/>
                    </a:lnTo>
                    <a:lnTo>
                      <a:pt x="0" y="492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3" name="Freeform 49"/>
              <p:cNvSpPr>
                <a:spLocks noChangeAspect="1"/>
              </p:cNvSpPr>
              <p:nvPr/>
            </p:nvSpPr>
            <p:spPr bwMode="auto">
              <a:xfrm>
                <a:off x="2972" y="785"/>
                <a:ext cx="863" cy="264"/>
              </a:xfrm>
              <a:custGeom>
                <a:avLst/>
                <a:gdLst/>
                <a:ahLst/>
                <a:cxnLst>
                  <a:cxn ang="0">
                    <a:pos x="1" y="284"/>
                  </a:cxn>
                  <a:cxn ang="0">
                    <a:pos x="0" y="351"/>
                  </a:cxn>
                  <a:cxn ang="0">
                    <a:pos x="949" y="36"/>
                  </a:cxn>
                  <a:cxn ang="0">
                    <a:pos x="954" y="39"/>
                  </a:cxn>
                  <a:cxn ang="0">
                    <a:pos x="973" y="26"/>
                  </a:cxn>
                  <a:cxn ang="0">
                    <a:pos x="965" y="0"/>
                  </a:cxn>
                  <a:cxn ang="0">
                    <a:pos x="949" y="0"/>
                  </a:cxn>
                  <a:cxn ang="0">
                    <a:pos x="1" y="284"/>
                  </a:cxn>
                </a:cxnLst>
                <a:rect l="0" t="0" r="r" b="b"/>
                <a:pathLst>
                  <a:path w="974" h="352">
                    <a:moveTo>
                      <a:pt x="1" y="284"/>
                    </a:moveTo>
                    <a:lnTo>
                      <a:pt x="0" y="351"/>
                    </a:lnTo>
                    <a:lnTo>
                      <a:pt x="949" y="36"/>
                    </a:lnTo>
                    <a:lnTo>
                      <a:pt x="954" y="39"/>
                    </a:lnTo>
                    <a:lnTo>
                      <a:pt x="973" y="26"/>
                    </a:lnTo>
                    <a:lnTo>
                      <a:pt x="965" y="0"/>
                    </a:lnTo>
                    <a:lnTo>
                      <a:pt x="949" y="0"/>
                    </a:lnTo>
                    <a:lnTo>
                      <a:pt x="1" y="284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4" name="Freeform 50"/>
              <p:cNvSpPr>
                <a:spLocks noChangeAspect="1"/>
              </p:cNvSpPr>
              <p:nvPr/>
            </p:nvSpPr>
            <p:spPr bwMode="auto">
              <a:xfrm>
                <a:off x="2966" y="804"/>
                <a:ext cx="906" cy="413"/>
              </a:xfrm>
              <a:custGeom>
                <a:avLst/>
                <a:gdLst/>
                <a:ahLst/>
                <a:cxnLst>
                  <a:cxn ang="0">
                    <a:pos x="0" y="329"/>
                  </a:cxn>
                  <a:cxn ang="0">
                    <a:pos x="0" y="549"/>
                  </a:cxn>
                  <a:cxn ang="0">
                    <a:pos x="1010" y="213"/>
                  </a:cxn>
                  <a:cxn ang="0">
                    <a:pos x="1020" y="181"/>
                  </a:cxn>
                  <a:cxn ang="0">
                    <a:pos x="999" y="168"/>
                  </a:cxn>
                  <a:cxn ang="0">
                    <a:pos x="983" y="110"/>
                  </a:cxn>
                  <a:cxn ang="0">
                    <a:pos x="977" y="52"/>
                  </a:cxn>
                  <a:cxn ang="0">
                    <a:pos x="988" y="0"/>
                  </a:cxn>
                  <a:cxn ang="0">
                    <a:pos x="0" y="329"/>
                  </a:cxn>
                </a:cxnLst>
                <a:rect l="0" t="0" r="r" b="b"/>
                <a:pathLst>
                  <a:path w="1021" h="550">
                    <a:moveTo>
                      <a:pt x="0" y="329"/>
                    </a:moveTo>
                    <a:lnTo>
                      <a:pt x="0" y="549"/>
                    </a:lnTo>
                    <a:lnTo>
                      <a:pt x="1010" y="213"/>
                    </a:lnTo>
                    <a:lnTo>
                      <a:pt x="1020" y="181"/>
                    </a:lnTo>
                    <a:lnTo>
                      <a:pt x="999" y="168"/>
                    </a:lnTo>
                    <a:lnTo>
                      <a:pt x="983" y="110"/>
                    </a:lnTo>
                    <a:lnTo>
                      <a:pt x="977" y="52"/>
                    </a:lnTo>
                    <a:lnTo>
                      <a:pt x="988" y="0"/>
                    </a:lnTo>
                    <a:lnTo>
                      <a:pt x="0" y="329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5" name="Freeform 51"/>
              <p:cNvSpPr>
                <a:spLocks noChangeAspect="1"/>
              </p:cNvSpPr>
              <p:nvPr/>
            </p:nvSpPr>
            <p:spPr bwMode="auto">
              <a:xfrm>
                <a:off x="1238" y="1476"/>
                <a:ext cx="100" cy="8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12" y="28"/>
                  </a:cxn>
                  <a:cxn ang="0">
                    <a:pos x="112" y="111"/>
                  </a:cxn>
                  <a:cxn ang="0">
                    <a:pos x="0" y="73"/>
                  </a:cxn>
                  <a:cxn ang="0">
                    <a:pos x="1" y="0"/>
                  </a:cxn>
                </a:cxnLst>
                <a:rect l="0" t="0" r="r" b="b"/>
                <a:pathLst>
                  <a:path w="113" h="112">
                    <a:moveTo>
                      <a:pt x="1" y="0"/>
                    </a:moveTo>
                    <a:lnTo>
                      <a:pt x="112" y="28"/>
                    </a:lnTo>
                    <a:lnTo>
                      <a:pt x="112" y="111"/>
                    </a:lnTo>
                    <a:lnTo>
                      <a:pt x="0" y="73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608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6" name="Freeform 52"/>
              <p:cNvSpPr>
                <a:spLocks noChangeAspect="1"/>
              </p:cNvSpPr>
              <p:nvPr/>
            </p:nvSpPr>
            <p:spPr bwMode="auto">
              <a:xfrm>
                <a:off x="1013" y="1415"/>
                <a:ext cx="98" cy="8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9" y="25"/>
                  </a:cxn>
                  <a:cxn ang="0">
                    <a:pos x="104" y="105"/>
                  </a:cxn>
                  <a:cxn ang="0">
                    <a:pos x="0" y="74"/>
                  </a:cxn>
                  <a:cxn ang="0">
                    <a:pos x="0" y="0"/>
                  </a:cxn>
                </a:cxnLst>
                <a:rect l="0" t="0" r="r" b="b"/>
                <a:pathLst>
                  <a:path w="110" h="106">
                    <a:moveTo>
                      <a:pt x="0" y="0"/>
                    </a:moveTo>
                    <a:lnTo>
                      <a:pt x="109" y="25"/>
                    </a:lnTo>
                    <a:lnTo>
                      <a:pt x="104" y="105"/>
                    </a:lnTo>
                    <a:lnTo>
                      <a:pt x="0" y="7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08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7" name="Freeform 53"/>
              <p:cNvSpPr>
                <a:spLocks noChangeAspect="1"/>
              </p:cNvSpPr>
              <p:nvPr/>
            </p:nvSpPr>
            <p:spPr bwMode="auto">
              <a:xfrm>
                <a:off x="2909" y="1167"/>
                <a:ext cx="58" cy="7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5" y="39"/>
                  </a:cxn>
                  <a:cxn ang="0">
                    <a:pos x="65" y="1027"/>
                  </a:cxn>
                  <a:cxn ang="0">
                    <a:pos x="3" y="1004"/>
                  </a:cxn>
                  <a:cxn ang="0">
                    <a:pos x="0" y="0"/>
                  </a:cxn>
                </a:cxnLst>
                <a:rect l="0" t="0" r="r" b="b"/>
                <a:pathLst>
                  <a:path w="66" h="1028">
                    <a:moveTo>
                      <a:pt x="0" y="0"/>
                    </a:moveTo>
                    <a:lnTo>
                      <a:pt x="65" y="39"/>
                    </a:lnTo>
                    <a:lnTo>
                      <a:pt x="65" y="1027"/>
                    </a:lnTo>
                    <a:lnTo>
                      <a:pt x="3" y="100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8" name="Freeform 54"/>
              <p:cNvSpPr>
                <a:spLocks noChangeAspect="1"/>
              </p:cNvSpPr>
              <p:nvPr/>
            </p:nvSpPr>
            <p:spPr bwMode="auto">
              <a:xfrm>
                <a:off x="2122" y="1173"/>
                <a:ext cx="158" cy="77"/>
              </a:xfrm>
              <a:custGeom>
                <a:avLst/>
                <a:gdLst/>
                <a:ahLst/>
                <a:cxnLst>
                  <a:cxn ang="0">
                    <a:pos x="1" y="18"/>
                  </a:cxn>
                  <a:cxn ang="0">
                    <a:pos x="25" y="14"/>
                  </a:cxn>
                  <a:cxn ang="0">
                    <a:pos x="49" y="10"/>
                  </a:cxn>
                  <a:cxn ang="0">
                    <a:pos x="68" y="10"/>
                  </a:cxn>
                  <a:cxn ang="0">
                    <a:pos x="81" y="6"/>
                  </a:cxn>
                  <a:cxn ang="0">
                    <a:pos x="88" y="6"/>
                  </a:cxn>
                  <a:cxn ang="0">
                    <a:pos x="98" y="6"/>
                  </a:cxn>
                  <a:cxn ang="0">
                    <a:pos x="106" y="6"/>
                  </a:cxn>
                  <a:cxn ang="0">
                    <a:pos x="115" y="2"/>
                  </a:cxn>
                  <a:cxn ang="0">
                    <a:pos x="129" y="2"/>
                  </a:cxn>
                  <a:cxn ang="0">
                    <a:pos x="143" y="1"/>
                  </a:cxn>
                  <a:cxn ang="0">
                    <a:pos x="151" y="0"/>
                  </a:cxn>
                  <a:cxn ang="0">
                    <a:pos x="166" y="0"/>
                  </a:cxn>
                  <a:cxn ang="0">
                    <a:pos x="176" y="4"/>
                  </a:cxn>
                  <a:cxn ang="0">
                    <a:pos x="177" y="86"/>
                  </a:cxn>
                  <a:cxn ang="0">
                    <a:pos x="164" y="86"/>
                  </a:cxn>
                  <a:cxn ang="0">
                    <a:pos x="148" y="86"/>
                  </a:cxn>
                  <a:cxn ang="0">
                    <a:pos x="142" y="89"/>
                  </a:cxn>
                  <a:cxn ang="0">
                    <a:pos x="146" y="86"/>
                  </a:cxn>
                  <a:cxn ang="0">
                    <a:pos x="129" y="87"/>
                  </a:cxn>
                  <a:cxn ang="0">
                    <a:pos x="119" y="87"/>
                  </a:cxn>
                  <a:cxn ang="0">
                    <a:pos x="91" y="91"/>
                  </a:cxn>
                  <a:cxn ang="0">
                    <a:pos x="93" y="90"/>
                  </a:cxn>
                  <a:cxn ang="0">
                    <a:pos x="104" y="91"/>
                  </a:cxn>
                  <a:cxn ang="0">
                    <a:pos x="81" y="91"/>
                  </a:cxn>
                  <a:cxn ang="0">
                    <a:pos x="81" y="93"/>
                  </a:cxn>
                  <a:cxn ang="0">
                    <a:pos x="68" y="95"/>
                  </a:cxn>
                  <a:cxn ang="0">
                    <a:pos x="58" y="96"/>
                  </a:cxn>
                  <a:cxn ang="0">
                    <a:pos x="0" y="102"/>
                  </a:cxn>
                  <a:cxn ang="0">
                    <a:pos x="1" y="18"/>
                  </a:cxn>
                </a:cxnLst>
                <a:rect l="0" t="0" r="r" b="b"/>
                <a:pathLst>
                  <a:path w="178" h="103">
                    <a:moveTo>
                      <a:pt x="1" y="18"/>
                    </a:moveTo>
                    <a:lnTo>
                      <a:pt x="25" y="14"/>
                    </a:lnTo>
                    <a:lnTo>
                      <a:pt x="49" y="10"/>
                    </a:lnTo>
                    <a:lnTo>
                      <a:pt x="68" y="10"/>
                    </a:lnTo>
                    <a:lnTo>
                      <a:pt x="81" y="6"/>
                    </a:lnTo>
                    <a:lnTo>
                      <a:pt x="88" y="6"/>
                    </a:lnTo>
                    <a:lnTo>
                      <a:pt x="98" y="6"/>
                    </a:lnTo>
                    <a:lnTo>
                      <a:pt x="106" y="6"/>
                    </a:lnTo>
                    <a:lnTo>
                      <a:pt x="115" y="2"/>
                    </a:lnTo>
                    <a:lnTo>
                      <a:pt x="129" y="2"/>
                    </a:lnTo>
                    <a:lnTo>
                      <a:pt x="143" y="1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76" y="4"/>
                    </a:lnTo>
                    <a:lnTo>
                      <a:pt x="177" y="86"/>
                    </a:lnTo>
                    <a:lnTo>
                      <a:pt x="164" y="86"/>
                    </a:lnTo>
                    <a:lnTo>
                      <a:pt x="148" y="86"/>
                    </a:lnTo>
                    <a:lnTo>
                      <a:pt x="142" y="89"/>
                    </a:lnTo>
                    <a:lnTo>
                      <a:pt x="146" y="86"/>
                    </a:lnTo>
                    <a:lnTo>
                      <a:pt x="129" y="87"/>
                    </a:lnTo>
                    <a:lnTo>
                      <a:pt x="119" y="87"/>
                    </a:lnTo>
                    <a:lnTo>
                      <a:pt x="91" y="91"/>
                    </a:lnTo>
                    <a:lnTo>
                      <a:pt x="93" y="90"/>
                    </a:lnTo>
                    <a:lnTo>
                      <a:pt x="104" y="91"/>
                    </a:lnTo>
                    <a:lnTo>
                      <a:pt x="81" y="91"/>
                    </a:lnTo>
                    <a:lnTo>
                      <a:pt x="81" y="93"/>
                    </a:lnTo>
                    <a:lnTo>
                      <a:pt x="68" y="95"/>
                    </a:lnTo>
                    <a:lnTo>
                      <a:pt x="58" y="96"/>
                    </a:lnTo>
                    <a:lnTo>
                      <a:pt x="0" y="102"/>
                    </a:lnTo>
                    <a:lnTo>
                      <a:pt x="1" y="18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9" name="Freeform 55"/>
              <p:cNvSpPr>
                <a:spLocks noChangeAspect="1"/>
              </p:cNvSpPr>
              <p:nvPr/>
            </p:nvSpPr>
            <p:spPr bwMode="auto">
              <a:xfrm>
                <a:off x="2467" y="1175"/>
                <a:ext cx="124" cy="71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7" y="1"/>
                  </a:cxn>
                  <a:cxn ang="0">
                    <a:pos x="40" y="0"/>
                  </a:cxn>
                  <a:cxn ang="0">
                    <a:pos x="55" y="1"/>
                  </a:cxn>
                  <a:cxn ang="0">
                    <a:pos x="64" y="3"/>
                  </a:cxn>
                  <a:cxn ang="0">
                    <a:pos x="77" y="5"/>
                  </a:cxn>
                  <a:cxn ang="0">
                    <a:pos x="89" y="6"/>
                  </a:cxn>
                  <a:cxn ang="0">
                    <a:pos x="105" y="9"/>
                  </a:cxn>
                  <a:cxn ang="0">
                    <a:pos x="118" y="10"/>
                  </a:cxn>
                  <a:cxn ang="0">
                    <a:pos x="129" y="12"/>
                  </a:cxn>
                  <a:cxn ang="0">
                    <a:pos x="139" y="13"/>
                  </a:cxn>
                  <a:cxn ang="0">
                    <a:pos x="136" y="94"/>
                  </a:cxn>
                  <a:cxn ang="0">
                    <a:pos x="112" y="87"/>
                  </a:cxn>
                  <a:cxn ang="0">
                    <a:pos x="103" y="90"/>
                  </a:cxn>
                  <a:cxn ang="0">
                    <a:pos x="78" y="89"/>
                  </a:cxn>
                  <a:cxn ang="0">
                    <a:pos x="58" y="87"/>
                  </a:cxn>
                  <a:cxn ang="0">
                    <a:pos x="39" y="85"/>
                  </a:cxn>
                  <a:cxn ang="0">
                    <a:pos x="21" y="84"/>
                  </a:cxn>
                  <a:cxn ang="0">
                    <a:pos x="16" y="82"/>
                  </a:cxn>
                  <a:cxn ang="0">
                    <a:pos x="0" y="83"/>
                  </a:cxn>
                  <a:cxn ang="0">
                    <a:pos x="12" y="82"/>
                  </a:cxn>
                  <a:cxn ang="0">
                    <a:pos x="13" y="81"/>
                  </a:cxn>
                  <a:cxn ang="0">
                    <a:pos x="0" y="77"/>
                  </a:cxn>
                  <a:cxn ang="0">
                    <a:pos x="0" y="1"/>
                  </a:cxn>
                </a:cxnLst>
                <a:rect l="0" t="0" r="r" b="b"/>
                <a:pathLst>
                  <a:path w="140" h="95">
                    <a:moveTo>
                      <a:pt x="0" y="1"/>
                    </a:moveTo>
                    <a:lnTo>
                      <a:pt x="17" y="1"/>
                    </a:lnTo>
                    <a:lnTo>
                      <a:pt x="40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7" y="5"/>
                    </a:lnTo>
                    <a:lnTo>
                      <a:pt x="89" y="6"/>
                    </a:lnTo>
                    <a:lnTo>
                      <a:pt x="105" y="9"/>
                    </a:lnTo>
                    <a:lnTo>
                      <a:pt x="118" y="10"/>
                    </a:lnTo>
                    <a:lnTo>
                      <a:pt x="129" y="12"/>
                    </a:lnTo>
                    <a:lnTo>
                      <a:pt x="139" y="13"/>
                    </a:lnTo>
                    <a:lnTo>
                      <a:pt x="136" y="94"/>
                    </a:lnTo>
                    <a:lnTo>
                      <a:pt x="112" y="87"/>
                    </a:lnTo>
                    <a:lnTo>
                      <a:pt x="103" y="90"/>
                    </a:lnTo>
                    <a:lnTo>
                      <a:pt x="78" y="89"/>
                    </a:lnTo>
                    <a:lnTo>
                      <a:pt x="58" y="87"/>
                    </a:lnTo>
                    <a:lnTo>
                      <a:pt x="39" y="85"/>
                    </a:lnTo>
                    <a:lnTo>
                      <a:pt x="21" y="84"/>
                    </a:lnTo>
                    <a:lnTo>
                      <a:pt x="16" y="82"/>
                    </a:lnTo>
                    <a:lnTo>
                      <a:pt x="0" y="83"/>
                    </a:lnTo>
                    <a:lnTo>
                      <a:pt x="12" y="82"/>
                    </a:lnTo>
                    <a:lnTo>
                      <a:pt x="13" y="81"/>
                    </a:lnTo>
                    <a:lnTo>
                      <a:pt x="0" y="77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0" name="Freeform 56"/>
              <p:cNvSpPr>
                <a:spLocks noChangeAspect="1"/>
              </p:cNvSpPr>
              <p:nvPr/>
            </p:nvSpPr>
            <p:spPr bwMode="auto">
              <a:xfrm>
                <a:off x="2777" y="1217"/>
                <a:ext cx="85" cy="8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1"/>
                  </a:cxn>
                  <a:cxn ang="0">
                    <a:pos x="18" y="2"/>
                  </a:cxn>
                  <a:cxn ang="0">
                    <a:pos x="23" y="2"/>
                  </a:cxn>
                  <a:cxn ang="0">
                    <a:pos x="30" y="4"/>
                  </a:cxn>
                  <a:cxn ang="0">
                    <a:pos x="41" y="5"/>
                  </a:cxn>
                  <a:cxn ang="0">
                    <a:pos x="55" y="13"/>
                  </a:cxn>
                  <a:cxn ang="0">
                    <a:pos x="67" y="17"/>
                  </a:cxn>
                  <a:cxn ang="0">
                    <a:pos x="80" y="23"/>
                  </a:cxn>
                  <a:cxn ang="0">
                    <a:pos x="87" y="27"/>
                  </a:cxn>
                  <a:cxn ang="0">
                    <a:pos x="94" y="28"/>
                  </a:cxn>
                  <a:cxn ang="0">
                    <a:pos x="92" y="108"/>
                  </a:cxn>
                  <a:cxn ang="0">
                    <a:pos x="79" y="104"/>
                  </a:cxn>
                  <a:cxn ang="0">
                    <a:pos x="69" y="103"/>
                  </a:cxn>
                  <a:cxn ang="0">
                    <a:pos x="57" y="99"/>
                  </a:cxn>
                  <a:cxn ang="0">
                    <a:pos x="40" y="94"/>
                  </a:cxn>
                  <a:cxn ang="0">
                    <a:pos x="26" y="94"/>
                  </a:cxn>
                  <a:cxn ang="0">
                    <a:pos x="20" y="88"/>
                  </a:cxn>
                  <a:cxn ang="0">
                    <a:pos x="5" y="85"/>
                  </a:cxn>
                  <a:cxn ang="0">
                    <a:pos x="11" y="90"/>
                  </a:cxn>
                  <a:cxn ang="0">
                    <a:pos x="4" y="89"/>
                  </a:cxn>
                  <a:cxn ang="0">
                    <a:pos x="0" y="76"/>
                  </a:cxn>
                  <a:cxn ang="0">
                    <a:pos x="0" y="0"/>
                  </a:cxn>
                </a:cxnLst>
                <a:rect l="0" t="0" r="r" b="b"/>
                <a:pathLst>
                  <a:path w="95" h="109">
                    <a:moveTo>
                      <a:pt x="0" y="0"/>
                    </a:moveTo>
                    <a:lnTo>
                      <a:pt x="8" y="1"/>
                    </a:lnTo>
                    <a:lnTo>
                      <a:pt x="18" y="2"/>
                    </a:lnTo>
                    <a:lnTo>
                      <a:pt x="23" y="2"/>
                    </a:lnTo>
                    <a:lnTo>
                      <a:pt x="30" y="4"/>
                    </a:lnTo>
                    <a:lnTo>
                      <a:pt x="41" y="5"/>
                    </a:lnTo>
                    <a:lnTo>
                      <a:pt x="55" y="13"/>
                    </a:lnTo>
                    <a:lnTo>
                      <a:pt x="67" y="17"/>
                    </a:lnTo>
                    <a:lnTo>
                      <a:pt x="80" y="23"/>
                    </a:lnTo>
                    <a:lnTo>
                      <a:pt x="87" y="27"/>
                    </a:lnTo>
                    <a:lnTo>
                      <a:pt x="94" y="28"/>
                    </a:lnTo>
                    <a:lnTo>
                      <a:pt x="92" y="108"/>
                    </a:lnTo>
                    <a:lnTo>
                      <a:pt x="79" y="104"/>
                    </a:lnTo>
                    <a:lnTo>
                      <a:pt x="69" y="103"/>
                    </a:lnTo>
                    <a:lnTo>
                      <a:pt x="57" y="99"/>
                    </a:lnTo>
                    <a:lnTo>
                      <a:pt x="40" y="94"/>
                    </a:lnTo>
                    <a:lnTo>
                      <a:pt x="26" y="94"/>
                    </a:lnTo>
                    <a:lnTo>
                      <a:pt x="20" y="88"/>
                    </a:lnTo>
                    <a:lnTo>
                      <a:pt x="5" y="85"/>
                    </a:lnTo>
                    <a:lnTo>
                      <a:pt x="11" y="90"/>
                    </a:lnTo>
                    <a:lnTo>
                      <a:pt x="4" y="89"/>
                    </a:lnTo>
                    <a:lnTo>
                      <a:pt x="0" y="7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1" name="Freeform 57"/>
              <p:cNvSpPr>
                <a:spLocks noChangeAspect="1"/>
              </p:cNvSpPr>
              <p:nvPr/>
            </p:nvSpPr>
            <p:spPr bwMode="auto">
              <a:xfrm>
                <a:off x="670" y="1378"/>
                <a:ext cx="668" cy="26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2" y="249"/>
                  </a:cxn>
                  <a:cxn ang="0">
                    <a:pos x="752" y="352"/>
                  </a:cxn>
                  <a:cxn ang="0">
                    <a:pos x="730" y="287"/>
                  </a:cxn>
                  <a:cxn ang="0">
                    <a:pos x="690" y="336"/>
                  </a:cxn>
                  <a:cxn ang="0">
                    <a:pos x="663" y="268"/>
                  </a:cxn>
                  <a:cxn ang="0">
                    <a:pos x="615" y="317"/>
                  </a:cxn>
                  <a:cxn ang="0">
                    <a:pos x="590" y="249"/>
                  </a:cxn>
                  <a:cxn ang="0">
                    <a:pos x="545" y="297"/>
                  </a:cxn>
                  <a:cxn ang="0">
                    <a:pos x="515" y="223"/>
                  </a:cxn>
                  <a:cxn ang="0">
                    <a:pos x="478" y="278"/>
                  </a:cxn>
                  <a:cxn ang="0">
                    <a:pos x="451" y="204"/>
                  </a:cxn>
                  <a:cxn ang="0">
                    <a:pos x="408" y="252"/>
                  </a:cxn>
                  <a:cxn ang="0">
                    <a:pos x="381" y="181"/>
                  </a:cxn>
                  <a:cxn ang="0">
                    <a:pos x="338" y="233"/>
                  </a:cxn>
                  <a:cxn ang="0">
                    <a:pos x="314" y="162"/>
                  </a:cxn>
                  <a:cxn ang="0">
                    <a:pos x="271" y="210"/>
                  </a:cxn>
                  <a:cxn ang="0">
                    <a:pos x="252" y="139"/>
                  </a:cxn>
                  <a:cxn ang="0">
                    <a:pos x="212" y="194"/>
                  </a:cxn>
                  <a:cxn ang="0">
                    <a:pos x="188" y="116"/>
                  </a:cxn>
                  <a:cxn ang="0">
                    <a:pos x="155" y="171"/>
                  </a:cxn>
                  <a:cxn ang="0">
                    <a:pos x="134" y="103"/>
                  </a:cxn>
                  <a:cxn ang="0">
                    <a:pos x="107" y="152"/>
                  </a:cxn>
                  <a:cxn ang="0">
                    <a:pos x="85" y="84"/>
                  </a:cxn>
                  <a:cxn ang="0">
                    <a:pos x="53" y="139"/>
                  </a:cxn>
                  <a:cxn ang="0">
                    <a:pos x="34" y="65"/>
                  </a:cxn>
                  <a:cxn ang="0">
                    <a:pos x="0" y="116"/>
                  </a:cxn>
                  <a:cxn ang="0">
                    <a:pos x="0" y="0"/>
                  </a:cxn>
                </a:cxnLst>
                <a:rect l="0" t="0" r="r" b="b"/>
                <a:pathLst>
                  <a:path w="753" h="353">
                    <a:moveTo>
                      <a:pt x="0" y="0"/>
                    </a:moveTo>
                    <a:lnTo>
                      <a:pt x="752" y="249"/>
                    </a:lnTo>
                    <a:lnTo>
                      <a:pt x="752" y="352"/>
                    </a:lnTo>
                    <a:lnTo>
                      <a:pt x="730" y="287"/>
                    </a:lnTo>
                    <a:lnTo>
                      <a:pt x="690" y="336"/>
                    </a:lnTo>
                    <a:lnTo>
                      <a:pt x="663" y="268"/>
                    </a:lnTo>
                    <a:lnTo>
                      <a:pt x="615" y="317"/>
                    </a:lnTo>
                    <a:lnTo>
                      <a:pt x="590" y="249"/>
                    </a:lnTo>
                    <a:lnTo>
                      <a:pt x="545" y="297"/>
                    </a:lnTo>
                    <a:lnTo>
                      <a:pt x="515" y="223"/>
                    </a:lnTo>
                    <a:lnTo>
                      <a:pt x="478" y="278"/>
                    </a:lnTo>
                    <a:lnTo>
                      <a:pt x="451" y="204"/>
                    </a:lnTo>
                    <a:lnTo>
                      <a:pt x="408" y="252"/>
                    </a:lnTo>
                    <a:lnTo>
                      <a:pt x="381" y="181"/>
                    </a:lnTo>
                    <a:lnTo>
                      <a:pt x="338" y="233"/>
                    </a:lnTo>
                    <a:lnTo>
                      <a:pt x="314" y="162"/>
                    </a:lnTo>
                    <a:lnTo>
                      <a:pt x="271" y="210"/>
                    </a:lnTo>
                    <a:lnTo>
                      <a:pt x="252" y="139"/>
                    </a:lnTo>
                    <a:lnTo>
                      <a:pt x="212" y="194"/>
                    </a:lnTo>
                    <a:lnTo>
                      <a:pt x="188" y="116"/>
                    </a:lnTo>
                    <a:lnTo>
                      <a:pt x="155" y="171"/>
                    </a:lnTo>
                    <a:lnTo>
                      <a:pt x="134" y="103"/>
                    </a:lnTo>
                    <a:lnTo>
                      <a:pt x="107" y="152"/>
                    </a:lnTo>
                    <a:lnTo>
                      <a:pt x="85" y="84"/>
                    </a:lnTo>
                    <a:lnTo>
                      <a:pt x="53" y="139"/>
                    </a:lnTo>
                    <a:lnTo>
                      <a:pt x="34" y="65"/>
                    </a:lnTo>
                    <a:lnTo>
                      <a:pt x="0" y="1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2" name="Freeform 58"/>
              <p:cNvSpPr>
                <a:spLocks noChangeAspect="1"/>
              </p:cNvSpPr>
              <p:nvPr/>
            </p:nvSpPr>
            <p:spPr bwMode="auto">
              <a:xfrm>
                <a:off x="1339" y="1232"/>
                <a:ext cx="1570" cy="415"/>
              </a:xfrm>
              <a:custGeom>
                <a:avLst/>
                <a:gdLst/>
                <a:ahLst/>
                <a:cxnLst>
                  <a:cxn ang="0">
                    <a:pos x="624" y="88"/>
                  </a:cxn>
                  <a:cxn ang="0">
                    <a:pos x="683" y="56"/>
                  </a:cxn>
                  <a:cxn ang="0">
                    <a:pos x="712" y="42"/>
                  </a:cxn>
                  <a:cxn ang="0">
                    <a:pos x="730" y="38"/>
                  </a:cxn>
                  <a:cxn ang="0">
                    <a:pos x="752" y="33"/>
                  </a:cxn>
                  <a:cxn ang="0">
                    <a:pos x="763" y="33"/>
                  </a:cxn>
                  <a:cxn ang="0">
                    <a:pos x="810" y="28"/>
                  </a:cxn>
                  <a:cxn ang="0">
                    <a:pos x="865" y="23"/>
                  </a:cxn>
                  <a:cxn ang="0">
                    <a:pos x="919" y="20"/>
                  </a:cxn>
                  <a:cxn ang="0">
                    <a:pos x="970" y="13"/>
                  </a:cxn>
                  <a:cxn ang="0">
                    <a:pos x="1013" y="13"/>
                  </a:cxn>
                  <a:cxn ang="0">
                    <a:pos x="1064" y="7"/>
                  </a:cxn>
                  <a:cxn ang="0">
                    <a:pos x="1120" y="7"/>
                  </a:cxn>
                  <a:cxn ang="0">
                    <a:pos x="1177" y="4"/>
                  </a:cxn>
                  <a:cxn ang="0">
                    <a:pos x="1230" y="0"/>
                  </a:cxn>
                  <a:cxn ang="0">
                    <a:pos x="1289" y="10"/>
                  </a:cxn>
                  <a:cxn ang="0">
                    <a:pos x="1354" y="17"/>
                  </a:cxn>
                  <a:cxn ang="0">
                    <a:pos x="1418" y="23"/>
                  </a:cxn>
                  <a:cxn ang="0">
                    <a:pos x="1472" y="30"/>
                  </a:cxn>
                  <a:cxn ang="0">
                    <a:pos x="1518" y="42"/>
                  </a:cxn>
                  <a:cxn ang="0">
                    <a:pos x="1569" y="49"/>
                  </a:cxn>
                  <a:cxn ang="0">
                    <a:pos x="1620" y="65"/>
                  </a:cxn>
                  <a:cxn ang="0">
                    <a:pos x="1671" y="81"/>
                  </a:cxn>
                  <a:cxn ang="0">
                    <a:pos x="1711" y="94"/>
                  </a:cxn>
                  <a:cxn ang="0">
                    <a:pos x="1754" y="104"/>
                  </a:cxn>
                  <a:cxn ang="0">
                    <a:pos x="1770" y="239"/>
                  </a:cxn>
                  <a:cxn ang="0">
                    <a:pos x="1738" y="217"/>
                  </a:cxn>
                  <a:cxn ang="0">
                    <a:pos x="1698" y="201"/>
                  </a:cxn>
                  <a:cxn ang="0">
                    <a:pos x="1647" y="184"/>
                  </a:cxn>
                  <a:cxn ang="0">
                    <a:pos x="1614" y="178"/>
                  </a:cxn>
                  <a:cxn ang="0">
                    <a:pos x="1577" y="159"/>
                  </a:cxn>
                  <a:cxn ang="0">
                    <a:pos x="1534" y="152"/>
                  </a:cxn>
                  <a:cxn ang="0">
                    <a:pos x="1496" y="139"/>
                  </a:cxn>
                  <a:cxn ang="0">
                    <a:pos x="1453" y="133"/>
                  </a:cxn>
                  <a:cxn ang="0">
                    <a:pos x="1405" y="126"/>
                  </a:cxn>
                  <a:cxn ang="0">
                    <a:pos x="1349" y="107"/>
                  </a:cxn>
                  <a:cxn ang="0">
                    <a:pos x="1297" y="113"/>
                  </a:cxn>
                  <a:cxn ang="0">
                    <a:pos x="1246" y="110"/>
                  </a:cxn>
                  <a:cxn ang="0">
                    <a:pos x="1174" y="104"/>
                  </a:cxn>
                  <a:cxn ang="0">
                    <a:pos x="1088" y="97"/>
                  </a:cxn>
                  <a:cxn ang="0">
                    <a:pos x="999" y="88"/>
                  </a:cxn>
                  <a:cxn ang="0">
                    <a:pos x="921" y="88"/>
                  </a:cxn>
                  <a:cxn ang="0">
                    <a:pos x="817" y="101"/>
                  </a:cxn>
                  <a:cxn ang="0">
                    <a:pos x="704" y="136"/>
                  </a:cxn>
                  <a:cxn ang="0">
                    <a:pos x="578" y="210"/>
                  </a:cxn>
                  <a:cxn ang="0">
                    <a:pos x="433" y="291"/>
                  </a:cxn>
                  <a:cxn ang="0">
                    <a:pos x="309" y="362"/>
                  </a:cxn>
                  <a:cxn ang="0">
                    <a:pos x="175" y="439"/>
                  </a:cxn>
                  <a:cxn ang="0">
                    <a:pos x="0" y="552"/>
                  </a:cxn>
                </a:cxnLst>
                <a:rect l="0" t="0" r="r" b="b"/>
                <a:pathLst>
                  <a:path w="1771" h="553">
                    <a:moveTo>
                      <a:pt x="0" y="433"/>
                    </a:moveTo>
                    <a:lnTo>
                      <a:pt x="624" y="88"/>
                    </a:lnTo>
                    <a:lnTo>
                      <a:pt x="665" y="64"/>
                    </a:lnTo>
                    <a:lnTo>
                      <a:pt x="683" y="56"/>
                    </a:lnTo>
                    <a:lnTo>
                      <a:pt x="699" y="50"/>
                    </a:lnTo>
                    <a:lnTo>
                      <a:pt x="712" y="42"/>
                    </a:lnTo>
                    <a:lnTo>
                      <a:pt x="720" y="40"/>
                    </a:lnTo>
                    <a:lnTo>
                      <a:pt x="730" y="38"/>
                    </a:lnTo>
                    <a:lnTo>
                      <a:pt x="742" y="33"/>
                    </a:lnTo>
                    <a:lnTo>
                      <a:pt x="752" y="33"/>
                    </a:lnTo>
                    <a:lnTo>
                      <a:pt x="739" y="36"/>
                    </a:lnTo>
                    <a:lnTo>
                      <a:pt x="763" y="33"/>
                    </a:lnTo>
                    <a:lnTo>
                      <a:pt x="790" y="30"/>
                    </a:lnTo>
                    <a:lnTo>
                      <a:pt x="810" y="28"/>
                    </a:lnTo>
                    <a:lnTo>
                      <a:pt x="839" y="23"/>
                    </a:lnTo>
                    <a:lnTo>
                      <a:pt x="865" y="23"/>
                    </a:lnTo>
                    <a:lnTo>
                      <a:pt x="896" y="23"/>
                    </a:lnTo>
                    <a:lnTo>
                      <a:pt x="919" y="20"/>
                    </a:lnTo>
                    <a:lnTo>
                      <a:pt x="940" y="17"/>
                    </a:lnTo>
                    <a:lnTo>
                      <a:pt x="970" y="13"/>
                    </a:lnTo>
                    <a:lnTo>
                      <a:pt x="989" y="10"/>
                    </a:lnTo>
                    <a:lnTo>
                      <a:pt x="1013" y="13"/>
                    </a:lnTo>
                    <a:lnTo>
                      <a:pt x="1034" y="10"/>
                    </a:lnTo>
                    <a:lnTo>
                      <a:pt x="1064" y="7"/>
                    </a:lnTo>
                    <a:lnTo>
                      <a:pt x="1096" y="4"/>
                    </a:lnTo>
                    <a:lnTo>
                      <a:pt x="1120" y="7"/>
                    </a:lnTo>
                    <a:lnTo>
                      <a:pt x="1144" y="4"/>
                    </a:lnTo>
                    <a:lnTo>
                      <a:pt x="1177" y="4"/>
                    </a:lnTo>
                    <a:lnTo>
                      <a:pt x="1198" y="0"/>
                    </a:lnTo>
                    <a:lnTo>
                      <a:pt x="1230" y="0"/>
                    </a:lnTo>
                    <a:lnTo>
                      <a:pt x="1252" y="4"/>
                    </a:lnTo>
                    <a:lnTo>
                      <a:pt x="1289" y="10"/>
                    </a:lnTo>
                    <a:lnTo>
                      <a:pt x="1322" y="17"/>
                    </a:lnTo>
                    <a:lnTo>
                      <a:pt x="1354" y="17"/>
                    </a:lnTo>
                    <a:lnTo>
                      <a:pt x="1386" y="20"/>
                    </a:lnTo>
                    <a:lnTo>
                      <a:pt x="1418" y="23"/>
                    </a:lnTo>
                    <a:lnTo>
                      <a:pt x="1445" y="26"/>
                    </a:lnTo>
                    <a:lnTo>
                      <a:pt x="1472" y="30"/>
                    </a:lnTo>
                    <a:lnTo>
                      <a:pt x="1496" y="36"/>
                    </a:lnTo>
                    <a:lnTo>
                      <a:pt x="1518" y="42"/>
                    </a:lnTo>
                    <a:lnTo>
                      <a:pt x="1547" y="46"/>
                    </a:lnTo>
                    <a:lnTo>
                      <a:pt x="1569" y="49"/>
                    </a:lnTo>
                    <a:lnTo>
                      <a:pt x="1601" y="55"/>
                    </a:lnTo>
                    <a:lnTo>
                      <a:pt x="1620" y="65"/>
                    </a:lnTo>
                    <a:lnTo>
                      <a:pt x="1649" y="75"/>
                    </a:lnTo>
                    <a:lnTo>
                      <a:pt x="1671" y="81"/>
                    </a:lnTo>
                    <a:lnTo>
                      <a:pt x="1698" y="84"/>
                    </a:lnTo>
                    <a:lnTo>
                      <a:pt x="1711" y="94"/>
                    </a:lnTo>
                    <a:lnTo>
                      <a:pt x="1735" y="101"/>
                    </a:lnTo>
                    <a:lnTo>
                      <a:pt x="1754" y="104"/>
                    </a:lnTo>
                    <a:lnTo>
                      <a:pt x="1770" y="120"/>
                    </a:lnTo>
                    <a:lnTo>
                      <a:pt x="1770" y="239"/>
                    </a:lnTo>
                    <a:lnTo>
                      <a:pt x="1754" y="159"/>
                    </a:lnTo>
                    <a:lnTo>
                      <a:pt x="1738" y="217"/>
                    </a:lnTo>
                    <a:lnTo>
                      <a:pt x="1727" y="159"/>
                    </a:lnTo>
                    <a:lnTo>
                      <a:pt x="1698" y="201"/>
                    </a:lnTo>
                    <a:lnTo>
                      <a:pt x="1679" y="146"/>
                    </a:lnTo>
                    <a:lnTo>
                      <a:pt x="1647" y="184"/>
                    </a:lnTo>
                    <a:lnTo>
                      <a:pt x="1639" y="126"/>
                    </a:lnTo>
                    <a:lnTo>
                      <a:pt x="1614" y="178"/>
                    </a:lnTo>
                    <a:lnTo>
                      <a:pt x="1601" y="113"/>
                    </a:lnTo>
                    <a:lnTo>
                      <a:pt x="1577" y="159"/>
                    </a:lnTo>
                    <a:lnTo>
                      <a:pt x="1563" y="97"/>
                    </a:lnTo>
                    <a:lnTo>
                      <a:pt x="1534" y="152"/>
                    </a:lnTo>
                    <a:lnTo>
                      <a:pt x="1523" y="94"/>
                    </a:lnTo>
                    <a:lnTo>
                      <a:pt x="1496" y="139"/>
                    </a:lnTo>
                    <a:lnTo>
                      <a:pt x="1477" y="81"/>
                    </a:lnTo>
                    <a:lnTo>
                      <a:pt x="1453" y="133"/>
                    </a:lnTo>
                    <a:lnTo>
                      <a:pt x="1429" y="75"/>
                    </a:lnTo>
                    <a:lnTo>
                      <a:pt x="1405" y="126"/>
                    </a:lnTo>
                    <a:lnTo>
                      <a:pt x="1375" y="65"/>
                    </a:lnTo>
                    <a:lnTo>
                      <a:pt x="1349" y="107"/>
                    </a:lnTo>
                    <a:lnTo>
                      <a:pt x="1330" y="62"/>
                    </a:lnTo>
                    <a:lnTo>
                      <a:pt x="1297" y="113"/>
                    </a:lnTo>
                    <a:lnTo>
                      <a:pt x="1271" y="59"/>
                    </a:lnTo>
                    <a:lnTo>
                      <a:pt x="1246" y="110"/>
                    </a:lnTo>
                    <a:lnTo>
                      <a:pt x="1212" y="52"/>
                    </a:lnTo>
                    <a:lnTo>
                      <a:pt x="1174" y="104"/>
                    </a:lnTo>
                    <a:lnTo>
                      <a:pt x="1131" y="52"/>
                    </a:lnTo>
                    <a:lnTo>
                      <a:pt x="1088" y="97"/>
                    </a:lnTo>
                    <a:lnTo>
                      <a:pt x="1045" y="49"/>
                    </a:lnTo>
                    <a:lnTo>
                      <a:pt x="999" y="88"/>
                    </a:lnTo>
                    <a:lnTo>
                      <a:pt x="964" y="52"/>
                    </a:lnTo>
                    <a:lnTo>
                      <a:pt x="921" y="88"/>
                    </a:lnTo>
                    <a:lnTo>
                      <a:pt x="881" y="59"/>
                    </a:lnTo>
                    <a:lnTo>
                      <a:pt x="817" y="101"/>
                    </a:lnTo>
                    <a:lnTo>
                      <a:pt x="750" y="68"/>
                    </a:lnTo>
                    <a:lnTo>
                      <a:pt x="704" y="136"/>
                    </a:lnTo>
                    <a:lnTo>
                      <a:pt x="637" y="123"/>
                    </a:lnTo>
                    <a:lnTo>
                      <a:pt x="578" y="210"/>
                    </a:lnTo>
                    <a:lnTo>
                      <a:pt x="500" y="204"/>
                    </a:lnTo>
                    <a:lnTo>
                      <a:pt x="433" y="291"/>
                    </a:lnTo>
                    <a:lnTo>
                      <a:pt x="371" y="268"/>
                    </a:lnTo>
                    <a:lnTo>
                      <a:pt x="309" y="362"/>
                    </a:lnTo>
                    <a:lnTo>
                      <a:pt x="237" y="346"/>
                    </a:lnTo>
                    <a:lnTo>
                      <a:pt x="175" y="439"/>
                    </a:lnTo>
                    <a:lnTo>
                      <a:pt x="102" y="427"/>
                    </a:lnTo>
                    <a:lnTo>
                      <a:pt x="0" y="552"/>
                    </a:lnTo>
                    <a:lnTo>
                      <a:pt x="0" y="433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3" name="Line 59"/>
              <p:cNvSpPr>
                <a:spLocks noChangeAspect="1" noChangeShapeType="1"/>
              </p:cNvSpPr>
              <p:nvPr/>
            </p:nvSpPr>
            <p:spPr bwMode="auto">
              <a:xfrm>
                <a:off x="844" y="1719"/>
                <a:ext cx="520" cy="15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4" name="Line 60"/>
              <p:cNvSpPr>
                <a:spLocks noChangeAspect="1" noChangeShapeType="1"/>
              </p:cNvSpPr>
              <p:nvPr/>
            </p:nvSpPr>
            <p:spPr bwMode="auto">
              <a:xfrm flipH="1" flipV="1">
                <a:off x="967" y="1709"/>
                <a:ext cx="383" cy="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5" name="Line 61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012" y="1682"/>
                <a:ext cx="370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6" name="Line 62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042" y="1655"/>
                <a:ext cx="407" cy="1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7" name="Line 63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091" y="1636"/>
                <a:ext cx="386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8" name="Line 64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145" y="1612"/>
                <a:ext cx="374" cy="1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9" name="Line 65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410" y="1575"/>
                <a:ext cx="442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0" name="Line 66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520" y="1553"/>
                <a:ext cx="438" cy="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1" name="Line 67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337" y="1587"/>
                <a:ext cx="470" cy="1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2" name="Line 68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527" y="1522"/>
                <a:ext cx="535" cy="1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3" name="Line 69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534" y="1505"/>
                <a:ext cx="576" cy="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4" name="Line 70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282" y="1552"/>
                <a:ext cx="109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5" name="Line 71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284" y="1523"/>
                <a:ext cx="130" cy="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6" name="Line 72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267" y="1464"/>
                <a:ext cx="268" cy="5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7" name="Line 73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254" y="1406"/>
                <a:ext cx="333" cy="6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8" name="Line 74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195" y="1312"/>
                <a:ext cx="642" cy="1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9" name="Line 75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583" y="1501"/>
                <a:ext cx="577" cy="1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90" name="Line 76"/>
              <p:cNvSpPr>
                <a:spLocks noChangeAspect="1" noChangeShapeType="1"/>
              </p:cNvSpPr>
              <p:nvPr/>
            </p:nvSpPr>
            <p:spPr bwMode="auto">
              <a:xfrm>
                <a:off x="1658" y="1451"/>
                <a:ext cx="1259" cy="2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91" name="Line 77"/>
              <p:cNvSpPr>
                <a:spLocks noChangeAspect="1" noChangeShapeType="1"/>
              </p:cNvSpPr>
              <p:nvPr/>
            </p:nvSpPr>
            <p:spPr bwMode="auto">
              <a:xfrm>
                <a:off x="1984" y="1322"/>
                <a:ext cx="936" cy="1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grpSp>
            <p:nvGrpSpPr>
              <p:cNvPr id="92" name="Group 78"/>
              <p:cNvGrpSpPr>
                <a:grpSpLocks noChangeAspect="1"/>
              </p:cNvGrpSpPr>
              <p:nvPr/>
            </p:nvGrpSpPr>
            <p:grpSpPr bwMode="auto">
              <a:xfrm>
                <a:off x="2549" y="1373"/>
                <a:ext cx="203" cy="279"/>
                <a:chOff x="2564" y="1882"/>
                <a:chExt cx="228" cy="371"/>
              </a:xfrm>
            </p:grpSpPr>
            <p:sp>
              <p:nvSpPr>
                <p:cNvPr id="152" name="Freeform 79"/>
                <p:cNvSpPr>
                  <a:spLocks noChangeAspect="1"/>
                </p:cNvSpPr>
                <p:nvPr/>
              </p:nvSpPr>
              <p:spPr bwMode="auto">
                <a:xfrm>
                  <a:off x="2564" y="2179"/>
                  <a:ext cx="188" cy="74"/>
                </a:xfrm>
                <a:custGeom>
                  <a:avLst/>
                  <a:gdLst/>
                  <a:ahLst/>
                  <a:cxnLst>
                    <a:cxn ang="0">
                      <a:pos x="14" y="26"/>
                    </a:cxn>
                    <a:cxn ang="0">
                      <a:pos x="4" y="19"/>
                    </a:cxn>
                    <a:cxn ang="0">
                      <a:pos x="0" y="15"/>
                    </a:cxn>
                    <a:cxn ang="0">
                      <a:pos x="1" y="12"/>
                    </a:cxn>
                    <a:cxn ang="0">
                      <a:pos x="5" y="6"/>
                    </a:cxn>
                    <a:cxn ang="0">
                      <a:pos x="14" y="2"/>
                    </a:cxn>
                    <a:cxn ang="0">
                      <a:pos x="27" y="0"/>
                    </a:cxn>
                    <a:cxn ang="0">
                      <a:pos x="40" y="0"/>
                    </a:cxn>
                    <a:cxn ang="0">
                      <a:pos x="52" y="2"/>
                    </a:cxn>
                    <a:cxn ang="0">
                      <a:pos x="153" y="37"/>
                    </a:cxn>
                    <a:cxn ang="0">
                      <a:pos x="163" y="43"/>
                    </a:cxn>
                    <a:cxn ang="0">
                      <a:pos x="173" y="47"/>
                    </a:cxn>
                    <a:cxn ang="0">
                      <a:pos x="180" y="52"/>
                    </a:cxn>
                    <a:cxn ang="0">
                      <a:pos x="184" y="57"/>
                    </a:cxn>
                    <a:cxn ang="0">
                      <a:pos x="187" y="62"/>
                    </a:cxn>
                    <a:cxn ang="0">
                      <a:pos x="184" y="65"/>
                    </a:cxn>
                    <a:cxn ang="0">
                      <a:pos x="178" y="70"/>
                    </a:cxn>
                    <a:cxn ang="0">
                      <a:pos x="169" y="71"/>
                    </a:cxn>
                    <a:cxn ang="0">
                      <a:pos x="156" y="73"/>
                    </a:cxn>
                    <a:cxn ang="0">
                      <a:pos x="144" y="73"/>
                    </a:cxn>
                    <a:cxn ang="0">
                      <a:pos x="130" y="69"/>
                    </a:cxn>
                    <a:cxn ang="0">
                      <a:pos x="14" y="26"/>
                    </a:cxn>
                  </a:cxnLst>
                  <a:rect l="0" t="0" r="r" b="b"/>
                  <a:pathLst>
                    <a:path w="188" h="74">
                      <a:moveTo>
                        <a:pt x="14" y="26"/>
                      </a:moveTo>
                      <a:lnTo>
                        <a:pt x="4" y="19"/>
                      </a:lnTo>
                      <a:lnTo>
                        <a:pt x="0" y="15"/>
                      </a:lnTo>
                      <a:lnTo>
                        <a:pt x="1" y="12"/>
                      </a:lnTo>
                      <a:lnTo>
                        <a:pt x="5" y="6"/>
                      </a:lnTo>
                      <a:lnTo>
                        <a:pt x="14" y="2"/>
                      </a:lnTo>
                      <a:lnTo>
                        <a:pt x="27" y="0"/>
                      </a:lnTo>
                      <a:lnTo>
                        <a:pt x="40" y="0"/>
                      </a:lnTo>
                      <a:lnTo>
                        <a:pt x="52" y="2"/>
                      </a:lnTo>
                      <a:lnTo>
                        <a:pt x="153" y="37"/>
                      </a:lnTo>
                      <a:lnTo>
                        <a:pt x="163" y="43"/>
                      </a:lnTo>
                      <a:lnTo>
                        <a:pt x="173" y="47"/>
                      </a:lnTo>
                      <a:lnTo>
                        <a:pt x="180" y="52"/>
                      </a:lnTo>
                      <a:lnTo>
                        <a:pt x="184" y="57"/>
                      </a:lnTo>
                      <a:lnTo>
                        <a:pt x="187" y="62"/>
                      </a:lnTo>
                      <a:lnTo>
                        <a:pt x="184" y="65"/>
                      </a:lnTo>
                      <a:lnTo>
                        <a:pt x="178" y="70"/>
                      </a:lnTo>
                      <a:lnTo>
                        <a:pt x="169" y="71"/>
                      </a:lnTo>
                      <a:lnTo>
                        <a:pt x="156" y="73"/>
                      </a:lnTo>
                      <a:lnTo>
                        <a:pt x="144" y="73"/>
                      </a:lnTo>
                      <a:lnTo>
                        <a:pt x="130" y="69"/>
                      </a:lnTo>
                      <a:lnTo>
                        <a:pt x="14" y="26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53" name="Freeform 80"/>
                <p:cNvSpPr>
                  <a:spLocks noChangeAspect="1"/>
                </p:cNvSpPr>
                <p:nvPr/>
              </p:nvSpPr>
              <p:spPr bwMode="auto">
                <a:xfrm>
                  <a:off x="2595" y="2114"/>
                  <a:ext cx="111" cy="85"/>
                </a:xfrm>
                <a:custGeom>
                  <a:avLst/>
                  <a:gdLst/>
                  <a:ahLst/>
                  <a:cxnLst>
                    <a:cxn ang="0">
                      <a:pos x="38" y="4"/>
                    </a:cxn>
                    <a:cxn ang="0">
                      <a:pos x="27" y="0"/>
                    </a:cxn>
                    <a:cxn ang="0">
                      <a:pos x="15" y="0"/>
                    </a:cxn>
                    <a:cxn ang="0">
                      <a:pos x="6" y="2"/>
                    </a:cxn>
                    <a:cxn ang="0">
                      <a:pos x="1" y="7"/>
                    </a:cxn>
                    <a:cxn ang="0">
                      <a:pos x="0" y="14"/>
                    </a:cxn>
                    <a:cxn ang="0">
                      <a:pos x="4" y="22"/>
                    </a:cxn>
                    <a:cxn ang="0">
                      <a:pos x="12" y="28"/>
                    </a:cxn>
                    <a:cxn ang="0">
                      <a:pos x="62" y="72"/>
                    </a:cxn>
                    <a:cxn ang="0">
                      <a:pos x="72" y="79"/>
                    </a:cxn>
                    <a:cxn ang="0">
                      <a:pos x="79" y="82"/>
                    </a:cxn>
                    <a:cxn ang="0">
                      <a:pos x="89" y="84"/>
                    </a:cxn>
                    <a:cxn ang="0">
                      <a:pos x="99" y="83"/>
                    </a:cxn>
                    <a:cxn ang="0">
                      <a:pos x="107" y="80"/>
                    </a:cxn>
                    <a:cxn ang="0">
                      <a:pos x="110" y="74"/>
                    </a:cxn>
                    <a:cxn ang="0">
                      <a:pos x="106" y="64"/>
                    </a:cxn>
                    <a:cxn ang="0">
                      <a:pos x="38" y="4"/>
                    </a:cxn>
                  </a:cxnLst>
                  <a:rect l="0" t="0" r="r" b="b"/>
                  <a:pathLst>
                    <a:path w="111" h="85">
                      <a:moveTo>
                        <a:pt x="38" y="4"/>
                      </a:moveTo>
                      <a:lnTo>
                        <a:pt x="27" y="0"/>
                      </a:lnTo>
                      <a:lnTo>
                        <a:pt x="15" y="0"/>
                      </a:lnTo>
                      <a:lnTo>
                        <a:pt x="6" y="2"/>
                      </a:lnTo>
                      <a:lnTo>
                        <a:pt x="1" y="7"/>
                      </a:lnTo>
                      <a:lnTo>
                        <a:pt x="0" y="14"/>
                      </a:lnTo>
                      <a:lnTo>
                        <a:pt x="4" y="22"/>
                      </a:lnTo>
                      <a:lnTo>
                        <a:pt x="12" y="28"/>
                      </a:lnTo>
                      <a:lnTo>
                        <a:pt x="62" y="72"/>
                      </a:lnTo>
                      <a:lnTo>
                        <a:pt x="72" y="79"/>
                      </a:lnTo>
                      <a:lnTo>
                        <a:pt x="79" y="82"/>
                      </a:lnTo>
                      <a:lnTo>
                        <a:pt x="89" y="84"/>
                      </a:lnTo>
                      <a:lnTo>
                        <a:pt x="99" y="83"/>
                      </a:lnTo>
                      <a:lnTo>
                        <a:pt x="107" y="80"/>
                      </a:lnTo>
                      <a:lnTo>
                        <a:pt x="110" y="74"/>
                      </a:lnTo>
                      <a:lnTo>
                        <a:pt x="106" y="64"/>
                      </a:lnTo>
                      <a:lnTo>
                        <a:pt x="38" y="4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54" name="Freeform 81"/>
                <p:cNvSpPr>
                  <a:spLocks noChangeAspect="1"/>
                </p:cNvSpPr>
                <p:nvPr/>
              </p:nvSpPr>
              <p:spPr bwMode="auto">
                <a:xfrm>
                  <a:off x="2626" y="2055"/>
                  <a:ext cx="68" cy="66"/>
                </a:xfrm>
                <a:custGeom>
                  <a:avLst/>
                  <a:gdLst/>
                  <a:ahLst/>
                  <a:cxnLst>
                    <a:cxn ang="0">
                      <a:pos x="41" y="9"/>
                    </a:cxn>
                    <a:cxn ang="0">
                      <a:pos x="33" y="2"/>
                    </a:cxn>
                    <a:cxn ang="0">
                      <a:pos x="19" y="0"/>
                    </a:cxn>
                    <a:cxn ang="0">
                      <a:pos x="9" y="1"/>
                    </a:cxn>
                    <a:cxn ang="0">
                      <a:pos x="4" y="5"/>
                    </a:cxn>
                    <a:cxn ang="0">
                      <a:pos x="0" y="10"/>
                    </a:cxn>
                    <a:cxn ang="0">
                      <a:pos x="0" y="17"/>
                    </a:cxn>
                    <a:cxn ang="0">
                      <a:pos x="2" y="23"/>
                    </a:cxn>
                    <a:cxn ang="0">
                      <a:pos x="6" y="29"/>
                    </a:cxn>
                    <a:cxn ang="0">
                      <a:pos x="23" y="57"/>
                    </a:cxn>
                    <a:cxn ang="0">
                      <a:pos x="30" y="63"/>
                    </a:cxn>
                    <a:cxn ang="0">
                      <a:pos x="42" y="65"/>
                    </a:cxn>
                    <a:cxn ang="0">
                      <a:pos x="53" y="63"/>
                    </a:cxn>
                    <a:cxn ang="0">
                      <a:pos x="62" y="61"/>
                    </a:cxn>
                    <a:cxn ang="0">
                      <a:pos x="67" y="56"/>
                    </a:cxn>
                    <a:cxn ang="0">
                      <a:pos x="63" y="44"/>
                    </a:cxn>
                    <a:cxn ang="0">
                      <a:pos x="41" y="9"/>
                    </a:cxn>
                  </a:cxnLst>
                  <a:rect l="0" t="0" r="r" b="b"/>
                  <a:pathLst>
                    <a:path w="68" h="66">
                      <a:moveTo>
                        <a:pt x="41" y="9"/>
                      </a:moveTo>
                      <a:lnTo>
                        <a:pt x="33" y="2"/>
                      </a:lnTo>
                      <a:lnTo>
                        <a:pt x="19" y="0"/>
                      </a:lnTo>
                      <a:lnTo>
                        <a:pt x="9" y="1"/>
                      </a:lnTo>
                      <a:lnTo>
                        <a:pt x="4" y="5"/>
                      </a:lnTo>
                      <a:lnTo>
                        <a:pt x="0" y="10"/>
                      </a:lnTo>
                      <a:lnTo>
                        <a:pt x="0" y="17"/>
                      </a:lnTo>
                      <a:lnTo>
                        <a:pt x="2" y="23"/>
                      </a:lnTo>
                      <a:lnTo>
                        <a:pt x="6" y="29"/>
                      </a:lnTo>
                      <a:lnTo>
                        <a:pt x="23" y="57"/>
                      </a:lnTo>
                      <a:lnTo>
                        <a:pt x="30" y="63"/>
                      </a:lnTo>
                      <a:lnTo>
                        <a:pt x="42" y="65"/>
                      </a:lnTo>
                      <a:lnTo>
                        <a:pt x="53" y="63"/>
                      </a:lnTo>
                      <a:lnTo>
                        <a:pt x="62" y="61"/>
                      </a:lnTo>
                      <a:lnTo>
                        <a:pt x="67" y="56"/>
                      </a:lnTo>
                      <a:lnTo>
                        <a:pt x="63" y="44"/>
                      </a:lnTo>
                      <a:lnTo>
                        <a:pt x="41" y="9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55" name="Oval 82"/>
                <p:cNvSpPr>
                  <a:spLocks noChangeAspect="1" noChangeArrowheads="1"/>
                </p:cNvSpPr>
                <p:nvPr/>
              </p:nvSpPr>
              <p:spPr bwMode="auto">
                <a:xfrm>
                  <a:off x="2638" y="2006"/>
                  <a:ext cx="53" cy="41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56" name="Freeform 83"/>
                <p:cNvSpPr>
                  <a:spLocks noChangeAspect="1"/>
                </p:cNvSpPr>
                <p:nvPr/>
              </p:nvSpPr>
              <p:spPr bwMode="auto">
                <a:xfrm>
                  <a:off x="2634" y="1936"/>
                  <a:ext cx="95" cy="55"/>
                </a:xfrm>
                <a:custGeom>
                  <a:avLst/>
                  <a:gdLst/>
                  <a:ahLst/>
                  <a:cxnLst>
                    <a:cxn ang="0">
                      <a:pos x="51" y="3"/>
                    </a:cxn>
                    <a:cxn ang="0">
                      <a:pos x="62" y="0"/>
                    </a:cxn>
                    <a:cxn ang="0">
                      <a:pos x="73" y="0"/>
                    </a:cxn>
                    <a:cxn ang="0">
                      <a:pos x="84" y="1"/>
                    </a:cxn>
                    <a:cxn ang="0">
                      <a:pos x="92" y="6"/>
                    </a:cxn>
                    <a:cxn ang="0">
                      <a:pos x="94" y="12"/>
                    </a:cxn>
                    <a:cxn ang="0">
                      <a:pos x="92" y="19"/>
                    </a:cxn>
                    <a:cxn ang="0">
                      <a:pos x="84" y="24"/>
                    </a:cxn>
                    <a:cxn ang="0">
                      <a:pos x="40" y="52"/>
                    </a:cxn>
                    <a:cxn ang="0">
                      <a:pos x="29" y="54"/>
                    </a:cxn>
                    <a:cxn ang="0">
                      <a:pos x="18" y="54"/>
                    </a:cxn>
                    <a:cxn ang="0">
                      <a:pos x="10" y="52"/>
                    </a:cxn>
                    <a:cxn ang="0">
                      <a:pos x="4" y="49"/>
                    </a:cxn>
                    <a:cxn ang="0">
                      <a:pos x="0" y="43"/>
                    </a:cxn>
                    <a:cxn ang="0">
                      <a:pos x="3" y="36"/>
                    </a:cxn>
                    <a:cxn ang="0">
                      <a:pos x="6" y="32"/>
                    </a:cxn>
                    <a:cxn ang="0">
                      <a:pos x="51" y="3"/>
                    </a:cxn>
                  </a:cxnLst>
                  <a:rect l="0" t="0" r="r" b="b"/>
                  <a:pathLst>
                    <a:path w="95" h="55">
                      <a:moveTo>
                        <a:pt x="51" y="3"/>
                      </a:moveTo>
                      <a:lnTo>
                        <a:pt x="62" y="0"/>
                      </a:lnTo>
                      <a:lnTo>
                        <a:pt x="73" y="0"/>
                      </a:lnTo>
                      <a:lnTo>
                        <a:pt x="84" y="1"/>
                      </a:lnTo>
                      <a:lnTo>
                        <a:pt x="92" y="6"/>
                      </a:lnTo>
                      <a:lnTo>
                        <a:pt x="94" y="12"/>
                      </a:lnTo>
                      <a:lnTo>
                        <a:pt x="92" y="19"/>
                      </a:lnTo>
                      <a:lnTo>
                        <a:pt x="84" y="24"/>
                      </a:lnTo>
                      <a:lnTo>
                        <a:pt x="40" y="52"/>
                      </a:lnTo>
                      <a:lnTo>
                        <a:pt x="29" y="54"/>
                      </a:lnTo>
                      <a:lnTo>
                        <a:pt x="18" y="54"/>
                      </a:lnTo>
                      <a:lnTo>
                        <a:pt x="10" y="52"/>
                      </a:lnTo>
                      <a:lnTo>
                        <a:pt x="4" y="49"/>
                      </a:lnTo>
                      <a:lnTo>
                        <a:pt x="0" y="43"/>
                      </a:lnTo>
                      <a:lnTo>
                        <a:pt x="3" y="36"/>
                      </a:lnTo>
                      <a:lnTo>
                        <a:pt x="6" y="32"/>
                      </a:lnTo>
                      <a:lnTo>
                        <a:pt x="51" y="3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57" name="Freeform 84"/>
                <p:cNvSpPr>
                  <a:spLocks noChangeAspect="1"/>
                </p:cNvSpPr>
                <p:nvPr/>
              </p:nvSpPr>
              <p:spPr bwMode="auto">
                <a:xfrm>
                  <a:off x="2648" y="1882"/>
                  <a:ext cx="144" cy="52"/>
                </a:xfrm>
                <a:custGeom>
                  <a:avLst/>
                  <a:gdLst/>
                  <a:ahLst/>
                  <a:cxnLst>
                    <a:cxn ang="0">
                      <a:pos x="106" y="1"/>
                    </a:cxn>
                    <a:cxn ang="0">
                      <a:pos x="121" y="0"/>
                    </a:cxn>
                    <a:cxn ang="0">
                      <a:pos x="128" y="1"/>
                    </a:cxn>
                    <a:cxn ang="0">
                      <a:pos x="137" y="2"/>
                    </a:cxn>
                    <a:cxn ang="0">
                      <a:pos x="143" y="7"/>
                    </a:cxn>
                    <a:cxn ang="0">
                      <a:pos x="139" y="15"/>
                    </a:cxn>
                    <a:cxn ang="0">
                      <a:pos x="124" y="21"/>
                    </a:cxn>
                    <a:cxn ang="0">
                      <a:pos x="36" y="48"/>
                    </a:cxn>
                    <a:cxn ang="0">
                      <a:pos x="27" y="50"/>
                    </a:cxn>
                    <a:cxn ang="0">
                      <a:pos x="15" y="51"/>
                    </a:cxn>
                    <a:cxn ang="0">
                      <a:pos x="7" y="49"/>
                    </a:cxn>
                    <a:cxn ang="0">
                      <a:pos x="0" y="46"/>
                    </a:cxn>
                    <a:cxn ang="0">
                      <a:pos x="1" y="40"/>
                    </a:cxn>
                    <a:cxn ang="0">
                      <a:pos x="4" y="34"/>
                    </a:cxn>
                    <a:cxn ang="0">
                      <a:pos x="12" y="29"/>
                    </a:cxn>
                    <a:cxn ang="0">
                      <a:pos x="24" y="24"/>
                    </a:cxn>
                    <a:cxn ang="0">
                      <a:pos x="37" y="20"/>
                    </a:cxn>
                    <a:cxn ang="0">
                      <a:pos x="106" y="1"/>
                    </a:cxn>
                  </a:cxnLst>
                  <a:rect l="0" t="0" r="r" b="b"/>
                  <a:pathLst>
                    <a:path w="144" h="52">
                      <a:moveTo>
                        <a:pt x="106" y="1"/>
                      </a:moveTo>
                      <a:lnTo>
                        <a:pt x="121" y="0"/>
                      </a:lnTo>
                      <a:lnTo>
                        <a:pt x="128" y="1"/>
                      </a:lnTo>
                      <a:lnTo>
                        <a:pt x="137" y="2"/>
                      </a:lnTo>
                      <a:lnTo>
                        <a:pt x="143" y="7"/>
                      </a:lnTo>
                      <a:lnTo>
                        <a:pt x="139" y="15"/>
                      </a:lnTo>
                      <a:lnTo>
                        <a:pt x="124" y="21"/>
                      </a:lnTo>
                      <a:lnTo>
                        <a:pt x="36" y="48"/>
                      </a:lnTo>
                      <a:lnTo>
                        <a:pt x="27" y="50"/>
                      </a:lnTo>
                      <a:lnTo>
                        <a:pt x="15" y="51"/>
                      </a:lnTo>
                      <a:lnTo>
                        <a:pt x="7" y="49"/>
                      </a:lnTo>
                      <a:lnTo>
                        <a:pt x="0" y="46"/>
                      </a:lnTo>
                      <a:lnTo>
                        <a:pt x="1" y="40"/>
                      </a:lnTo>
                      <a:lnTo>
                        <a:pt x="4" y="34"/>
                      </a:lnTo>
                      <a:lnTo>
                        <a:pt x="12" y="29"/>
                      </a:lnTo>
                      <a:lnTo>
                        <a:pt x="24" y="24"/>
                      </a:lnTo>
                      <a:lnTo>
                        <a:pt x="37" y="20"/>
                      </a:lnTo>
                      <a:lnTo>
                        <a:pt x="106" y="1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</p:grpSp>
          <p:sp>
            <p:nvSpPr>
              <p:cNvPr id="93" name="Line 85"/>
              <p:cNvSpPr>
                <a:spLocks noChangeAspect="1" noChangeShapeType="1"/>
              </p:cNvSpPr>
              <p:nvPr/>
            </p:nvSpPr>
            <p:spPr bwMode="auto">
              <a:xfrm>
                <a:off x="1884" y="1356"/>
                <a:ext cx="1031" cy="2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94" name="Line 86"/>
              <p:cNvSpPr>
                <a:spLocks noChangeAspect="1" noChangeShapeType="1"/>
              </p:cNvSpPr>
              <p:nvPr/>
            </p:nvSpPr>
            <p:spPr bwMode="auto">
              <a:xfrm>
                <a:off x="1648" y="1467"/>
                <a:ext cx="1267" cy="2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grpSp>
            <p:nvGrpSpPr>
              <p:cNvPr id="95" name="Group 87"/>
              <p:cNvGrpSpPr>
                <a:grpSpLocks noChangeAspect="1"/>
              </p:cNvGrpSpPr>
              <p:nvPr/>
            </p:nvGrpSpPr>
            <p:grpSpPr bwMode="auto">
              <a:xfrm>
                <a:off x="2103" y="1303"/>
                <a:ext cx="189" cy="315"/>
                <a:chOff x="2061" y="1788"/>
                <a:chExt cx="213" cy="420"/>
              </a:xfrm>
            </p:grpSpPr>
            <p:sp>
              <p:nvSpPr>
                <p:cNvPr id="146" name="Freeform 88"/>
                <p:cNvSpPr>
                  <a:spLocks noChangeAspect="1"/>
                </p:cNvSpPr>
                <p:nvPr/>
              </p:nvSpPr>
              <p:spPr bwMode="auto">
                <a:xfrm>
                  <a:off x="2061" y="2125"/>
                  <a:ext cx="174" cy="83"/>
                </a:xfrm>
                <a:custGeom>
                  <a:avLst/>
                  <a:gdLst/>
                  <a:ahLst/>
                  <a:cxnLst>
                    <a:cxn ang="0">
                      <a:pos x="14" y="29"/>
                    </a:cxn>
                    <a:cxn ang="0">
                      <a:pos x="4" y="22"/>
                    </a:cxn>
                    <a:cxn ang="0">
                      <a:pos x="0" y="17"/>
                    </a:cxn>
                    <a:cxn ang="0">
                      <a:pos x="1" y="13"/>
                    </a:cxn>
                    <a:cxn ang="0">
                      <a:pos x="5" y="7"/>
                    </a:cxn>
                    <a:cxn ang="0">
                      <a:pos x="14" y="2"/>
                    </a:cxn>
                    <a:cxn ang="0">
                      <a:pos x="26" y="0"/>
                    </a:cxn>
                    <a:cxn ang="0">
                      <a:pos x="37" y="0"/>
                    </a:cxn>
                    <a:cxn ang="0">
                      <a:pos x="50" y="2"/>
                    </a:cxn>
                    <a:cxn ang="0">
                      <a:pos x="141" y="42"/>
                    </a:cxn>
                    <a:cxn ang="0">
                      <a:pos x="152" y="47"/>
                    </a:cxn>
                    <a:cxn ang="0">
                      <a:pos x="161" y="53"/>
                    </a:cxn>
                    <a:cxn ang="0">
                      <a:pos x="167" y="58"/>
                    </a:cxn>
                    <a:cxn ang="0">
                      <a:pos x="170" y="63"/>
                    </a:cxn>
                    <a:cxn ang="0">
                      <a:pos x="173" y="69"/>
                    </a:cxn>
                    <a:cxn ang="0">
                      <a:pos x="170" y="73"/>
                    </a:cxn>
                    <a:cxn ang="0">
                      <a:pos x="164" y="78"/>
                    </a:cxn>
                    <a:cxn ang="0">
                      <a:pos x="157" y="80"/>
                    </a:cxn>
                    <a:cxn ang="0">
                      <a:pos x="145" y="82"/>
                    </a:cxn>
                    <a:cxn ang="0">
                      <a:pos x="134" y="82"/>
                    </a:cxn>
                    <a:cxn ang="0">
                      <a:pos x="121" y="77"/>
                    </a:cxn>
                    <a:cxn ang="0">
                      <a:pos x="14" y="29"/>
                    </a:cxn>
                  </a:cxnLst>
                  <a:rect l="0" t="0" r="r" b="b"/>
                  <a:pathLst>
                    <a:path w="174" h="83">
                      <a:moveTo>
                        <a:pt x="14" y="29"/>
                      </a:moveTo>
                      <a:lnTo>
                        <a:pt x="4" y="22"/>
                      </a:lnTo>
                      <a:lnTo>
                        <a:pt x="0" y="17"/>
                      </a:lnTo>
                      <a:lnTo>
                        <a:pt x="1" y="13"/>
                      </a:lnTo>
                      <a:lnTo>
                        <a:pt x="5" y="7"/>
                      </a:lnTo>
                      <a:lnTo>
                        <a:pt x="14" y="2"/>
                      </a:lnTo>
                      <a:lnTo>
                        <a:pt x="26" y="0"/>
                      </a:lnTo>
                      <a:lnTo>
                        <a:pt x="37" y="0"/>
                      </a:lnTo>
                      <a:lnTo>
                        <a:pt x="50" y="2"/>
                      </a:lnTo>
                      <a:lnTo>
                        <a:pt x="141" y="42"/>
                      </a:lnTo>
                      <a:lnTo>
                        <a:pt x="152" y="47"/>
                      </a:lnTo>
                      <a:lnTo>
                        <a:pt x="161" y="53"/>
                      </a:lnTo>
                      <a:lnTo>
                        <a:pt x="167" y="58"/>
                      </a:lnTo>
                      <a:lnTo>
                        <a:pt x="170" y="63"/>
                      </a:lnTo>
                      <a:lnTo>
                        <a:pt x="173" y="69"/>
                      </a:lnTo>
                      <a:lnTo>
                        <a:pt x="170" y="73"/>
                      </a:lnTo>
                      <a:lnTo>
                        <a:pt x="164" y="78"/>
                      </a:lnTo>
                      <a:lnTo>
                        <a:pt x="157" y="80"/>
                      </a:lnTo>
                      <a:lnTo>
                        <a:pt x="145" y="82"/>
                      </a:lnTo>
                      <a:lnTo>
                        <a:pt x="134" y="82"/>
                      </a:lnTo>
                      <a:lnTo>
                        <a:pt x="121" y="77"/>
                      </a:lnTo>
                      <a:lnTo>
                        <a:pt x="14" y="29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47" name="Freeform 89"/>
                <p:cNvSpPr>
                  <a:spLocks noChangeAspect="1"/>
                </p:cNvSpPr>
                <p:nvPr/>
              </p:nvSpPr>
              <p:spPr bwMode="auto">
                <a:xfrm>
                  <a:off x="2090" y="2050"/>
                  <a:ext cx="104" cy="96"/>
                </a:xfrm>
                <a:custGeom>
                  <a:avLst/>
                  <a:gdLst/>
                  <a:ahLst/>
                  <a:cxnLst>
                    <a:cxn ang="0">
                      <a:pos x="37" y="5"/>
                    </a:cxn>
                    <a:cxn ang="0">
                      <a:pos x="25" y="0"/>
                    </a:cxn>
                    <a:cxn ang="0">
                      <a:pos x="14" y="0"/>
                    </a:cxn>
                    <a:cxn ang="0">
                      <a:pos x="6" y="2"/>
                    </a:cxn>
                    <a:cxn ang="0">
                      <a:pos x="1" y="7"/>
                    </a:cxn>
                    <a:cxn ang="0">
                      <a:pos x="0" y="16"/>
                    </a:cxn>
                    <a:cxn ang="0">
                      <a:pos x="4" y="24"/>
                    </a:cxn>
                    <a:cxn ang="0">
                      <a:pos x="11" y="31"/>
                    </a:cxn>
                    <a:cxn ang="0">
                      <a:pos x="58" y="81"/>
                    </a:cxn>
                    <a:cxn ang="0">
                      <a:pos x="66" y="89"/>
                    </a:cxn>
                    <a:cxn ang="0">
                      <a:pos x="74" y="93"/>
                    </a:cxn>
                    <a:cxn ang="0">
                      <a:pos x="83" y="95"/>
                    </a:cxn>
                    <a:cxn ang="0">
                      <a:pos x="93" y="94"/>
                    </a:cxn>
                    <a:cxn ang="0">
                      <a:pos x="99" y="91"/>
                    </a:cxn>
                    <a:cxn ang="0">
                      <a:pos x="103" y="85"/>
                    </a:cxn>
                    <a:cxn ang="0">
                      <a:pos x="99" y="73"/>
                    </a:cxn>
                    <a:cxn ang="0">
                      <a:pos x="37" y="5"/>
                    </a:cxn>
                  </a:cxnLst>
                  <a:rect l="0" t="0" r="r" b="b"/>
                  <a:pathLst>
                    <a:path w="104" h="96">
                      <a:moveTo>
                        <a:pt x="37" y="5"/>
                      </a:moveTo>
                      <a:lnTo>
                        <a:pt x="25" y="0"/>
                      </a:lnTo>
                      <a:lnTo>
                        <a:pt x="14" y="0"/>
                      </a:lnTo>
                      <a:lnTo>
                        <a:pt x="6" y="2"/>
                      </a:lnTo>
                      <a:lnTo>
                        <a:pt x="1" y="7"/>
                      </a:lnTo>
                      <a:lnTo>
                        <a:pt x="0" y="16"/>
                      </a:lnTo>
                      <a:lnTo>
                        <a:pt x="4" y="24"/>
                      </a:lnTo>
                      <a:lnTo>
                        <a:pt x="11" y="31"/>
                      </a:lnTo>
                      <a:lnTo>
                        <a:pt x="58" y="81"/>
                      </a:lnTo>
                      <a:lnTo>
                        <a:pt x="66" y="89"/>
                      </a:lnTo>
                      <a:lnTo>
                        <a:pt x="74" y="93"/>
                      </a:lnTo>
                      <a:lnTo>
                        <a:pt x="83" y="95"/>
                      </a:lnTo>
                      <a:lnTo>
                        <a:pt x="93" y="94"/>
                      </a:lnTo>
                      <a:lnTo>
                        <a:pt x="99" y="91"/>
                      </a:lnTo>
                      <a:lnTo>
                        <a:pt x="103" y="85"/>
                      </a:lnTo>
                      <a:lnTo>
                        <a:pt x="99" y="73"/>
                      </a:lnTo>
                      <a:lnTo>
                        <a:pt x="37" y="5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48" name="Freeform 90"/>
                <p:cNvSpPr>
                  <a:spLocks noChangeAspect="1"/>
                </p:cNvSpPr>
                <p:nvPr/>
              </p:nvSpPr>
              <p:spPr bwMode="auto">
                <a:xfrm>
                  <a:off x="2119" y="1983"/>
                  <a:ext cx="63" cy="76"/>
                </a:xfrm>
                <a:custGeom>
                  <a:avLst/>
                  <a:gdLst/>
                  <a:ahLst/>
                  <a:cxnLst>
                    <a:cxn ang="0">
                      <a:pos x="38" y="10"/>
                    </a:cxn>
                    <a:cxn ang="0">
                      <a:pos x="30" y="2"/>
                    </a:cxn>
                    <a:cxn ang="0">
                      <a:pos x="18" y="0"/>
                    </a:cxn>
                    <a:cxn ang="0">
                      <a:pos x="9" y="1"/>
                    </a:cxn>
                    <a:cxn ang="0">
                      <a:pos x="3" y="6"/>
                    </a:cxn>
                    <a:cxn ang="0">
                      <a:pos x="0" y="12"/>
                    </a:cxn>
                    <a:cxn ang="0">
                      <a:pos x="0" y="20"/>
                    </a:cxn>
                    <a:cxn ang="0">
                      <a:pos x="1" y="27"/>
                    </a:cxn>
                    <a:cxn ang="0">
                      <a:pos x="5" y="33"/>
                    </a:cxn>
                    <a:cxn ang="0">
                      <a:pos x="20" y="67"/>
                    </a:cxn>
                    <a:cxn ang="0">
                      <a:pos x="27" y="74"/>
                    </a:cxn>
                    <a:cxn ang="0">
                      <a:pos x="39" y="75"/>
                    </a:cxn>
                    <a:cxn ang="0">
                      <a:pos x="49" y="74"/>
                    </a:cxn>
                    <a:cxn ang="0">
                      <a:pos x="57" y="71"/>
                    </a:cxn>
                    <a:cxn ang="0">
                      <a:pos x="62" y="64"/>
                    </a:cxn>
                    <a:cxn ang="0">
                      <a:pos x="58" y="52"/>
                    </a:cxn>
                    <a:cxn ang="0">
                      <a:pos x="38" y="10"/>
                    </a:cxn>
                  </a:cxnLst>
                  <a:rect l="0" t="0" r="r" b="b"/>
                  <a:pathLst>
                    <a:path w="63" h="76">
                      <a:moveTo>
                        <a:pt x="38" y="10"/>
                      </a:moveTo>
                      <a:lnTo>
                        <a:pt x="30" y="2"/>
                      </a:lnTo>
                      <a:lnTo>
                        <a:pt x="18" y="0"/>
                      </a:lnTo>
                      <a:lnTo>
                        <a:pt x="9" y="1"/>
                      </a:lnTo>
                      <a:lnTo>
                        <a:pt x="3" y="6"/>
                      </a:lnTo>
                      <a:lnTo>
                        <a:pt x="0" y="12"/>
                      </a:lnTo>
                      <a:lnTo>
                        <a:pt x="0" y="20"/>
                      </a:lnTo>
                      <a:lnTo>
                        <a:pt x="1" y="27"/>
                      </a:lnTo>
                      <a:lnTo>
                        <a:pt x="5" y="33"/>
                      </a:lnTo>
                      <a:lnTo>
                        <a:pt x="20" y="67"/>
                      </a:lnTo>
                      <a:lnTo>
                        <a:pt x="27" y="74"/>
                      </a:lnTo>
                      <a:lnTo>
                        <a:pt x="39" y="75"/>
                      </a:lnTo>
                      <a:lnTo>
                        <a:pt x="49" y="74"/>
                      </a:lnTo>
                      <a:lnTo>
                        <a:pt x="57" y="71"/>
                      </a:lnTo>
                      <a:lnTo>
                        <a:pt x="62" y="64"/>
                      </a:lnTo>
                      <a:lnTo>
                        <a:pt x="58" y="52"/>
                      </a:lnTo>
                      <a:lnTo>
                        <a:pt x="38" y="1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49" name="Oval 91"/>
                <p:cNvSpPr>
                  <a:spLocks noChangeAspect="1" noChangeArrowheads="1"/>
                </p:cNvSpPr>
                <p:nvPr/>
              </p:nvSpPr>
              <p:spPr bwMode="auto">
                <a:xfrm>
                  <a:off x="2132" y="1928"/>
                  <a:ext cx="47" cy="47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50" name="Freeform 92"/>
                <p:cNvSpPr>
                  <a:spLocks noChangeAspect="1"/>
                </p:cNvSpPr>
                <p:nvPr/>
              </p:nvSpPr>
              <p:spPr bwMode="auto">
                <a:xfrm>
                  <a:off x="2127" y="1849"/>
                  <a:ext cx="88" cy="63"/>
                </a:xfrm>
                <a:custGeom>
                  <a:avLst/>
                  <a:gdLst/>
                  <a:ahLst/>
                  <a:cxnLst>
                    <a:cxn ang="0">
                      <a:pos x="46" y="5"/>
                    </a:cxn>
                    <a:cxn ang="0">
                      <a:pos x="57" y="0"/>
                    </a:cxn>
                    <a:cxn ang="0">
                      <a:pos x="67" y="0"/>
                    </a:cxn>
                    <a:cxn ang="0">
                      <a:pos x="77" y="2"/>
                    </a:cxn>
                    <a:cxn ang="0">
                      <a:pos x="84" y="7"/>
                    </a:cxn>
                    <a:cxn ang="0">
                      <a:pos x="87" y="15"/>
                    </a:cxn>
                    <a:cxn ang="0">
                      <a:pos x="84" y="22"/>
                    </a:cxn>
                    <a:cxn ang="0">
                      <a:pos x="77" y="28"/>
                    </a:cxn>
                    <a:cxn ang="0">
                      <a:pos x="36" y="60"/>
                    </a:cxn>
                    <a:cxn ang="0">
                      <a:pos x="27" y="62"/>
                    </a:cxn>
                    <a:cxn ang="0">
                      <a:pos x="17" y="62"/>
                    </a:cxn>
                    <a:cxn ang="0">
                      <a:pos x="9" y="60"/>
                    </a:cxn>
                    <a:cxn ang="0">
                      <a:pos x="3" y="55"/>
                    </a:cxn>
                    <a:cxn ang="0">
                      <a:pos x="0" y="49"/>
                    </a:cxn>
                    <a:cxn ang="0">
                      <a:pos x="2" y="41"/>
                    </a:cxn>
                    <a:cxn ang="0">
                      <a:pos x="5" y="37"/>
                    </a:cxn>
                    <a:cxn ang="0">
                      <a:pos x="46" y="5"/>
                    </a:cxn>
                  </a:cxnLst>
                  <a:rect l="0" t="0" r="r" b="b"/>
                  <a:pathLst>
                    <a:path w="88" h="63">
                      <a:moveTo>
                        <a:pt x="46" y="5"/>
                      </a:moveTo>
                      <a:lnTo>
                        <a:pt x="57" y="0"/>
                      </a:lnTo>
                      <a:lnTo>
                        <a:pt x="67" y="0"/>
                      </a:lnTo>
                      <a:lnTo>
                        <a:pt x="77" y="2"/>
                      </a:lnTo>
                      <a:lnTo>
                        <a:pt x="84" y="7"/>
                      </a:lnTo>
                      <a:lnTo>
                        <a:pt x="87" y="15"/>
                      </a:lnTo>
                      <a:lnTo>
                        <a:pt x="84" y="22"/>
                      </a:lnTo>
                      <a:lnTo>
                        <a:pt x="77" y="28"/>
                      </a:lnTo>
                      <a:lnTo>
                        <a:pt x="36" y="60"/>
                      </a:lnTo>
                      <a:lnTo>
                        <a:pt x="27" y="62"/>
                      </a:lnTo>
                      <a:lnTo>
                        <a:pt x="17" y="62"/>
                      </a:lnTo>
                      <a:lnTo>
                        <a:pt x="9" y="60"/>
                      </a:lnTo>
                      <a:lnTo>
                        <a:pt x="3" y="55"/>
                      </a:lnTo>
                      <a:lnTo>
                        <a:pt x="0" y="49"/>
                      </a:lnTo>
                      <a:lnTo>
                        <a:pt x="2" y="41"/>
                      </a:lnTo>
                      <a:lnTo>
                        <a:pt x="5" y="37"/>
                      </a:lnTo>
                      <a:lnTo>
                        <a:pt x="46" y="5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51" name="Freeform 93"/>
                <p:cNvSpPr>
                  <a:spLocks noChangeAspect="1"/>
                </p:cNvSpPr>
                <p:nvPr/>
              </p:nvSpPr>
              <p:spPr bwMode="auto">
                <a:xfrm>
                  <a:off x="2140" y="1788"/>
                  <a:ext cx="134" cy="59"/>
                </a:xfrm>
                <a:custGeom>
                  <a:avLst/>
                  <a:gdLst/>
                  <a:ahLst/>
                  <a:cxnLst>
                    <a:cxn ang="0">
                      <a:pos x="99" y="1"/>
                    </a:cxn>
                    <a:cxn ang="0">
                      <a:pos x="111" y="0"/>
                    </a:cxn>
                    <a:cxn ang="0">
                      <a:pos x="118" y="1"/>
                    </a:cxn>
                    <a:cxn ang="0">
                      <a:pos x="127" y="3"/>
                    </a:cxn>
                    <a:cxn ang="0">
                      <a:pos x="133" y="9"/>
                    </a:cxn>
                    <a:cxn ang="0">
                      <a:pos x="129" y="17"/>
                    </a:cxn>
                    <a:cxn ang="0">
                      <a:pos x="116" y="25"/>
                    </a:cxn>
                    <a:cxn ang="0">
                      <a:pos x="33" y="55"/>
                    </a:cxn>
                    <a:cxn ang="0">
                      <a:pos x="24" y="57"/>
                    </a:cxn>
                    <a:cxn ang="0">
                      <a:pos x="15" y="58"/>
                    </a:cxn>
                    <a:cxn ang="0">
                      <a:pos x="7" y="55"/>
                    </a:cxn>
                    <a:cxn ang="0">
                      <a:pos x="0" y="52"/>
                    </a:cxn>
                    <a:cxn ang="0">
                      <a:pos x="1" y="45"/>
                    </a:cxn>
                    <a:cxn ang="0">
                      <a:pos x="5" y="39"/>
                    </a:cxn>
                    <a:cxn ang="0">
                      <a:pos x="12" y="32"/>
                    </a:cxn>
                    <a:cxn ang="0">
                      <a:pos x="23" y="28"/>
                    </a:cxn>
                    <a:cxn ang="0">
                      <a:pos x="33" y="23"/>
                    </a:cxn>
                    <a:cxn ang="0">
                      <a:pos x="99" y="1"/>
                    </a:cxn>
                  </a:cxnLst>
                  <a:rect l="0" t="0" r="r" b="b"/>
                  <a:pathLst>
                    <a:path w="134" h="59">
                      <a:moveTo>
                        <a:pt x="99" y="1"/>
                      </a:moveTo>
                      <a:lnTo>
                        <a:pt x="111" y="0"/>
                      </a:lnTo>
                      <a:lnTo>
                        <a:pt x="118" y="1"/>
                      </a:lnTo>
                      <a:lnTo>
                        <a:pt x="127" y="3"/>
                      </a:lnTo>
                      <a:lnTo>
                        <a:pt x="133" y="9"/>
                      </a:lnTo>
                      <a:lnTo>
                        <a:pt x="129" y="17"/>
                      </a:lnTo>
                      <a:lnTo>
                        <a:pt x="116" y="25"/>
                      </a:lnTo>
                      <a:lnTo>
                        <a:pt x="33" y="55"/>
                      </a:lnTo>
                      <a:lnTo>
                        <a:pt x="24" y="57"/>
                      </a:lnTo>
                      <a:lnTo>
                        <a:pt x="15" y="58"/>
                      </a:lnTo>
                      <a:lnTo>
                        <a:pt x="7" y="55"/>
                      </a:lnTo>
                      <a:lnTo>
                        <a:pt x="0" y="52"/>
                      </a:lnTo>
                      <a:lnTo>
                        <a:pt x="1" y="45"/>
                      </a:lnTo>
                      <a:lnTo>
                        <a:pt x="5" y="39"/>
                      </a:lnTo>
                      <a:lnTo>
                        <a:pt x="12" y="32"/>
                      </a:lnTo>
                      <a:lnTo>
                        <a:pt x="23" y="28"/>
                      </a:lnTo>
                      <a:lnTo>
                        <a:pt x="33" y="23"/>
                      </a:lnTo>
                      <a:lnTo>
                        <a:pt x="99" y="1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</p:grpSp>
          <p:grpSp>
            <p:nvGrpSpPr>
              <p:cNvPr id="96" name="Group 94"/>
              <p:cNvGrpSpPr>
                <a:grpSpLocks noChangeAspect="1"/>
              </p:cNvGrpSpPr>
              <p:nvPr/>
            </p:nvGrpSpPr>
            <p:grpSpPr bwMode="auto">
              <a:xfrm>
                <a:off x="1372" y="1547"/>
                <a:ext cx="146" cy="286"/>
                <a:chOff x="1237" y="2114"/>
                <a:chExt cx="164" cy="381"/>
              </a:xfrm>
            </p:grpSpPr>
            <p:sp>
              <p:nvSpPr>
                <p:cNvPr id="140" name="Freeform 95"/>
                <p:cNvSpPr>
                  <a:spLocks noChangeAspect="1"/>
                </p:cNvSpPr>
                <p:nvPr/>
              </p:nvSpPr>
              <p:spPr bwMode="auto">
                <a:xfrm>
                  <a:off x="1237" y="2420"/>
                  <a:ext cx="135" cy="75"/>
                </a:xfrm>
                <a:custGeom>
                  <a:avLst/>
                  <a:gdLst/>
                  <a:ahLst/>
                  <a:cxnLst>
                    <a:cxn ang="0">
                      <a:pos x="10" y="26"/>
                    </a:cxn>
                    <a:cxn ang="0">
                      <a:pos x="3" y="20"/>
                    </a:cxn>
                    <a:cxn ang="0">
                      <a:pos x="0" y="15"/>
                    </a:cxn>
                    <a:cxn ang="0">
                      <a:pos x="1" y="12"/>
                    </a:cxn>
                    <a:cxn ang="0">
                      <a:pos x="3" y="6"/>
                    </a:cxn>
                    <a:cxn ang="0">
                      <a:pos x="10" y="2"/>
                    </a:cxn>
                    <a:cxn ang="0">
                      <a:pos x="20" y="0"/>
                    </a:cxn>
                    <a:cxn ang="0">
                      <a:pos x="29" y="0"/>
                    </a:cxn>
                    <a:cxn ang="0">
                      <a:pos x="37" y="2"/>
                    </a:cxn>
                    <a:cxn ang="0">
                      <a:pos x="109" y="37"/>
                    </a:cxn>
                    <a:cxn ang="0">
                      <a:pos x="117" y="43"/>
                    </a:cxn>
                    <a:cxn ang="0">
                      <a:pos x="124" y="48"/>
                    </a:cxn>
                    <a:cxn ang="0">
                      <a:pos x="130" y="52"/>
                    </a:cxn>
                    <a:cxn ang="0">
                      <a:pos x="132" y="58"/>
                    </a:cxn>
                    <a:cxn ang="0">
                      <a:pos x="134" y="62"/>
                    </a:cxn>
                    <a:cxn ang="0">
                      <a:pos x="132" y="66"/>
                    </a:cxn>
                    <a:cxn ang="0">
                      <a:pos x="128" y="71"/>
                    </a:cxn>
                    <a:cxn ang="0">
                      <a:pos x="122" y="72"/>
                    </a:cxn>
                    <a:cxn ang="0">
                      <a:pos x="113" y="74"/>
                    </a:cxn>
                    <a:cxn ang="0">
                      <a:pos x="103" y="74"/>
                    </a:cxn>
                    <a:cxn ang="0">
                      <a:pos x="94" y="70"/>
                    </a:cxn>
                    <a:cxn ang="0">
                      <a:pos x="10" y="26"/>
                    </a:cxn>
                  </a:cxnLst>
                  <a:rect l="0" t="0" r="r" b="b"/>
                  <a:pathLst>
                    <a:path w="135" h="75">
                      <a:moveTo>
                        <a:pt x="10" y="26"/>
                      </a:moveTo>
                      <a:lnTo>
                        <a:pt x="3" y="20"/>
                      </a:lnTo>
                      <a:lnTo>
                        <a:pt x="0" y="15"/>
                      </a:lnTo>
                      <a:lnTo>
                        <a:pt x="1" y="12"/>
                      </a:lnTo>
                      <a:lnTo>
                        <a:pt x="3" y="6"/>
                      </a:lnTo>
                      <a:lnTo>
                        <a:pt x="10" y="2"/>
                      </a:lnTo>
                      <a:lnTo>
                        <a:pt x="20" y="0"/>
                      </a:lnTo>
                      <a:lnTo>
                        <a:pt x="29" y="0"/>
                      </a:lnTo>
                      <a:lnTo>
                        <a:pt x="37" y="2"/>
                      </a:lnTo>
                      <a:lnTo>
                        <a:pt x="109" y="37"/>
                      </a:lnTo>
                      <a:lnTo>
                        <a:pt x="117" y="43"/>
                      </a:lnTo>
                      <a:lnTo>
                        <a:pt x="124" y="48"/>
                      </a:lnTo>
                      <a:lnTo>
                        <a:pt x="130" y="52"/>
                      </a:lnTo>
                      <a:lnTo>
                        <a:pt x="132" y="58"/>
                      </a:lnTo>
                      <a:lnTo>
                        <a:pt x="134" y="62"/>
                      </a:lnTo>
                      <a:lnTo>
                        <a:pt x="132" y="66"/>
                      </a:lnTo>
                      <a:lnTo>
                        <a:pt x="128" y="71"/>
                      </a:lnTo>
                      <a:lnTo>
                        <a:pt x="122" y="72"/>
                      </a:lnTo>
                      <a:lnTo>
                        <a:pt x="113" y="74"/>
                      </a:lnTo>
                      <a:lnTo>
                        <a:pt x="103" y="74"/>
                      </a:lnTo>
                      <a:lnTo>
                        <a:pt x="94" y="70"/>
                      </a:lnTo>
                      <a:lnTo>
                        <a:pt x="10" y="26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41" name="Freeform 96"/>
                <p:cNvSpPr>
                  <a:spLocks noChangeAspect="1"/>
                </p:cNvSpPr>
                <p:nvPr/>
              </p:nvSpPr>
              <p:spPr bwMode="auto">
                <a:xfrm>
                  <a:off x="1259" y="2351"/>
                  <a:ext cx="79" cy="88"/>
                </a:xfrm>
                <a:custGeom>
                  <a:avLst/>
                  <a:gdLst/>
                  <a:ahLst/>
                  <a:cxnLst>
                    <a:cxn ang="0">
                      <a:pos x="28" y="4"/>
                    </a:cxn>
                    <a:cxn ang="0">
                      <a:pos x="19" y="0"/>
                    </a:cxn>
                    <a:cxn ang="0">
                      <a:pos x="11" y="0"/>
                    </a:cxn>
                    <a:cxn ang="0">
                      <a:pos x="5" y="2"/>
                    </a:cxn>
                    <a:cxn ang="0">
                      <a:pos x="1" y="7"/>
                    </a:cxn>
                    <a:cxn ang="0">
                      <a:pos x="0" y="15"/>
                    </a:cxn>
                    <a:cxn ang="0">
                      <a:pos x="3" y="22"/>
                    </a:cxn>
                    <a:cxn ang="0">
                      <a:pos x="8" y="29"/>
                    </a:cxn>
                    <a:cxn ang="0">
                      <a:pos x="44" y="74"/>
                    </a:cxn>
                    <a:cxn ang="0">
                      <a:pos x="50" y="82"/>
                    </a:cxn>
                    <a:cxn ang="0">
                      <a:pos x="56" y="85"/>
                    </a:cxn>
                    <a:cxn ang="0">
                      <a:pos x="63" y="87"/>
                    </a:cxn>
                    <a:cxn ang="0">
                      <a:pos x="70" y="86"/>
                    </a:cxn>
                    <a:cxn ang="0">
                      <a:pos x="75" y="83"/>
                    </a:cxn>
                    <a:cxn ang="0">
                      <a:pos x="78" y="77"/>
                    </a:cxn>
                    <a:cxn ang="0">
                      <a:pos x="75" y="67"/>
                    </a:cxn>
                    <a:cxn ang="0">
                      <a:pos x="28" y="4"/>
                    </a:cxn>
                  </a:cxnLst>
                  <a:rect l="0" t="0" r="r" b="b"/>
                  <a:pathLst>
                    <a:path w="79" h="88">
                      <a:moveTo>
                        <a:pt x="28" y="4"/>
                      </a:moveTo>
                      <a:lnTo>
                        <a:pt x="19" y="0"/>
                      </a:lnTo>
                      <a:lnTo>
                        <a:pt x="11" y="0"/>
                      </a:lnTo>
                      <a:lnTo>
                        <a:pt x="5" y="2"/>
                      </a:lnTo>
                      <a:lnTo>
                        <a:pt x="1" y="7"/>
                      </a:lnTo>
                      <a:lnTo>
                        <a:pt x="0" y="15"/>
                      </a:lnTo>
                      <a:lnTo>
                        <a:pt x="3" y="22"/>
                      </a:lnTo>
                      <a:lnTo>
                        <a:pt x="8" y="29"/>
                      </a:lnTo>
                      <a:lnTo>
                        <a:pt x="44" y="74"/>
                      </a:lnTo>
                      <a:lnTo>
                        <a:pt x="50" y="82"/>
                      </a:lnTo>
                      <a:lnTo>
                        <a:pt x="56" y="85"/>
                      </a:lnTo>
                      <a:lnTo>
                        <a:pt x="63" y="87"/>
                      </a:lnTo>
                      <a:lnTo>
                        <a:pt x="70" y="86"/>
                      </a:lnTo>
                      <a:lnTo>
                        <a:pt x="75" y="83"/>
                      </a:lnTo>
                      <a:lnTo>
                        <a:pt x="78" y="77"/>
                      </a:lnTo>
                      <a:lnTo>
                        <a:pt x="75" y="67"/>
                      </a:lnTo>
                      <a:lnTo>
                        <a:pt x="28" y="4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42" name="Freeform 97"/>
                <p:cNvSpPr>
                  <a:spLocks noChangeAspect="1"/>
                </p:cNvSpPr>
                <p:nvPr/>
              </p:nvSpPr>
              <p:spPr bwMode="auto">
                <a:xfrm>
                  <a:off x="1283" y="2291"/>
                  <a:ext cx="48" cy="69"/>
                </a:xfrm>
                <a:custGeom>
                  <a:avLst/>
                  <a:gdLst/>
                  <a:ahLst/>
                  <a:cxnLst>
                    <a:cxn ang="0">
                      <a:pos x="28" y="8"/>
                    </a:cxn>
                    <a:cxn ang="0">
                      <a:pos x="23" y="2"/>
                    </a:cxn>
                    <a:cxn ang="0">
                      <a:pos x="13" y="0"/>
                    </a:cxn>
                    <a:cxn ang="0">
                      <a:pos x="6" y="1"/>
                    </a:cxn>
                    <a:cxn ang="0">
                      <a:pos x="2" y="6"/>
                    </a:cxn>
                    <a:cxn ang="0">
                      <a:pos x="0" y="10"/>
                    </a:cxn>
                    <a:cxn ang="0">
                      <a:pos x="0" y="18"/>
                    </a:cxn>
                    <a:cxn ang="0">
                      <a:pos x="0" y="24"/>
                    </a:cxn>
                    <a:cxn ang="0">
                      <a:pos x="3" y="30"/>
                    </a:cxn>
                    <a:cxn ang="0">
                      <a:pos x="15" y="61"/>
                    </a:cxn>
                    <a:cxn ang="0">
                      <a:pos x="21" y="67"/>
                    </a:cxn>
                    <a:cxn ang="0">
                      <a:pos x="29" y="68"/>
                    </a:cxn>
                    <a:cxn ang="0">
                      <a:pos x="36" y="67"/>
                    </a:cxn>
                    <a:cxn ang="0">
                      <a:pos x="43" y="65"/>
                    </a:cxn>
                    <a:cxn ang="0">
                      <a:pos x="47" y="59"/>
                    </a:cxn>
                    <a:cxn ang="0">
                      <a:pos x="43" y="47"/>
                    </a:cxn>
                    <a:cxn ang="0">
                      <a:pos x="28" y="8"/>
                    </a:cxn>
                  </a:cxnLst>
                  <a:rect l="0" t="0" r="r" b="b"/>
                  <a:pathLst>
                    <a:path w="48" h="69">
                      <a:moveTo>
                        <a:pt x="28" y="8"/>
                      </a:moveTo>
                      <a:lnTo>
                        <a:pt x="23" y="2"/>
                      </a:lnTo>
                      <a:lnTo>
                        <a:pt x="13" y="0"/>
                      </a:lnTo>
                      <a:lnTo>
                        <a:pt x="6" y="1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24"/>
                      </a:lnTo>
                      <a:lnTo>
                        <a:pt x="3" y="30"/>
                      </a:lnTo>
                      <a:lnTo>
                        <a:pt x="15" y="61"/>
                      </a:lnTo>
                      <a:lnTo>
                        <a:pt x="21" y="67"/>
                      </a:lnTo>
                      <a:lnTo>
                        <a:pt x="29" y="68"/>
                      </a:lnTo>
                      <a:lnTo>
                        <a:pt x="36" y="67"/>
                      </a:lnTo>
                      <a:lnTo>
                        <a:pt x="43" y="65"/>
                      </a:lnTo>
                      <a:lnTo>
                        <a:pt x="47" y="59"/>
                      </a:lnTo>
                      <a:lnTo>
                        <a:pt x="43" y="47"/>
                      </a:lnTo>
                      <a:lnTo>
                        <a:pt x="28" y="8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43" name="Oval 98"/>
                <p:cNvSpPr>
                  <a:spLocks noChangeAspect="1" noChangeArrowheads="1"/>
                </p:cNvSpPr>
                <p:nvPr/>
              </p:nvSpPr>
              <p:spPr bwMode="auto">
                <a:xfrm>
                  <a:off x="1292" y="2241"/>
                  <a:ext cx="36" cy="42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44" name="Freeform 99"/>
                <p:cNvSpPr>
                  <a:spLocks noChangeAspect="1"/>
                </p:cNvSpPr>
                <p:nvPr/>
              </p:nvSpPr>
              <p:spPr bwMode="auto">
                <a:xfrm>
                  <a:off x="1287" y="2170"/>
                  <a:ext cx="68" cy="57"/>
                </a:xfrm>
                <a:custGeom>
                  <a:avLst/>
                  <a:gdLst/>
                  <a:ahLst/>
                  <a:cxnLst>
                    <a:cxn ang="0">
                      <a:pos x="36" y="3"/>
                    </a:cxn>
                    <a:cxn ang="0">
                      <a:pos x="44" y="0"/>
                    </a:cxn>
                    <a:cxn ang="0">
                      <a:pos x="52" y="0"/>
                    </a:cxn>
                    <a:cxn ang="0">
                      <a:pos x="60" y="1"/>
                    </a:cxn>
                    <a:cxn ang="0">
                      <a:pos x="65" y="7"/>
                    </a:cxn>
                    <a:cxn ang="0">
                      <a:pos x="67" y="14"/>
                    </a:cxn>
                    <a:cxn ang="0">
                      <a:pos x="65" y="19"/>
                    </a:cxn>
                    <a:cxn ang="0">
                      <a:pos x="60" y="26"/>
                    </a:cxn>
                    <a:cxn ang="0">
                      <a:pos x="29" y="54"/>
                    </a:cxn>
                    <a:cxn ang="0">
                      <a:pos x="21" y="56"/>
                    </a:cxn>
                    <a:cxn ang="0">
                      <a:pos x="13" y="56"/>
                    </a:cxn>
                    <a:cxn ang="0">
                      <a:pos x="7" y="54"/>
                    </a:cxn>
                    <a:cxn ang="0">
                      <a:pos x="3" y="50"/>
                    </a:cxn>
                    <a:cxn ang="0">
                      <a:pos x="0" y="44"/>
                    </a:cxn>
                    <a:cxn ang="0">
                      <a:pos x="2" y="38"/>
                    </a:cxn>
                    <a:cxn ang="0">
                      <a:pos x="4" y="33"/>
                    </a:cxn>
                    <a:cxn ang="0">
                      <a:pos x="36" y="3"/>
                    </a:cxn>
                  </a:cxnLst>
                  <a:rect l="0" t="0" r="r" b="b"/>
                  <a:pathLst>
                    <a:path w="68" h="57">
                      <a:moveTo>
                        <a:pt x="36" y="3"/>
                      </a:moveTo>
                      <a:lnTo>
                        <a:pt x="44" y="0"/>
                      </a:lnTo>
                      <a:lnTo>
                        <a:pt x="52" y="0"/>
                      </a:lnTo>
                      <a:lnTo>
                        <a:pt x="60" y="1"/>
                      </a:lnTo>
                      <a:lnTo>
                        <a:pt x="65" y="7"/>
                      </a:lnTo>
                      <a:lnTo>
                        <a:pt x="67" y="14"/>
                      </a:lnTo>
                      <a:lnTo>
                        <a:pt x="65" y="19"/>
                      </a:lnTo>
                      <a:lnTo>
                        <a:pt x="60" y="26"/>
                      </a:lnTo>
                      <a:lnTo>
                        <a:pt x="29" y="54"/>
                      </a:lnTo>
                      <a:lnTo>
                        <a:pt x="21" y="56"/>
                      </a:lnTo>
                      <a:lnTo>
                        <a:pt x="13" y="56"/>
                      </a:lnTo>
                      <a:lnTo>
                        <a:pt x="7" y="54"/>
                      </a:lnTo>
                      <a:lnTo>
                        <a:pt x="3" y="50"/>
                      </a:lnTo>
                      <a:lnTo>
                        <a:pt x="0" y="44"/>
                      </a:lnTo>
                      <a:lnTo>
                        <a:pt x="2" y="38"/>
                      </a:lnTo>
                      <a:lnTo>
                        <a:pt x="4" y="33"/>
                      </a:lnTo>
                      <a:lnTo>
                        <a:pt x="36" y="3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45" name="Freeform 100"/>
                <p:cNvSpPr>
                  <a:spLocks noChangeAspect="1"/>
                </p:cNvSpPr>
                <p:nvPr/>
              </p:nvSpPr>
              <p:spPr bwMode="auto">
                <a:xfrm>
                  <a:off x="1298" y="2114"/>
                  <a:ext cx="103" cy="54"/>
                </a:xfrm>
                <a:custGeom>
                  <a:avLst/>
                  <a:gdLst/>
                  <a:ahLst/>
                  <a:cxnLst>
                    <a:cxn ang="0">
                      <a:pos x="76" y="1"/>
                    </a:cxn>
                    <a:cxn ang="0">
                      <a:pos x="86" y="0"/>
                    </a:cxn>
                    <a:cxn ang="0">
                      <a:pos x="91" y="1"/>
                    </a:cxn>
                    <a:cxn ang="0">
                      <a:pos x="97" y="2"/>
                    </a:cxn>
                    <a:cxn ang="0">
                      <a:pos x="102" y="9"/>
                    </a:cxn>
                    <a:cxn ang="0">
                      <a:pos x="99" y="15"/>
                    </a:cxn>
                    <a:cxn ang="0">
                      <a:pos x="88" y="23"/>
                    </a:cxn>
                    <a:cxn ang="0">
                      <a:pos x="25" y="50"/>
                    </a:cxn>
                    <a:cxn ang="0">
                      <a:pos x="19" y="52"/>
                    </a:cxn>
                    <a:cxn ang="0">
                      <a:pos x="10" y="53"/>
                    </a:cxn>
                    <a:cxn ang="0">
                      <a:pos x="5" y="51"/>
                    </a:cxn>
                    <a:cxn ang="0">
                      <a:pos x="0" y="46"/>
                    </a:cxn>
                    <a:cxn ang="0">
                      <a:pos x="0" y="41"/>
                    </a:cxn>
                    <a:cxn ang="0">
                      <a:pos x="3" y="36"/>
                    </a:cxn>
                    <a:cxn ang="0">
                      <a:pos x="9" y="29"/>
                    </a:cxn>
                    <a:cxn ang="0">
                      <a:pos x="18" y="26"/>
                    </a:cxn>
                    <a:cxn ang="0">
                      <a:pos x="26" y="21"/>
                    </a:cxn>
                    <a:cxn ang="0">
                      <a:pos x="76" y="1"/>
                    </a:cxn>
                  </a:cxnLst>
                  <a:rect l="0" t="0" r="r" b="b"/>
                  <a:pathLst>
                    <a:path w="103" h="54">
                      <a:moveTo>
                        <a:pt x="76" y="1"/>
                      </a:moveTo>
                      <a:lnTo>
                        <a:pt x="86" y="0"/>
                      </a:lnTo>
                      <a:lnTo>
                        <a:pt x="91" y="1"/>
                      </a:lnTo>
                      <a:lnTo>
                        <a:pt x="97" y="2"/>
                      </a:lnTo>
                      <a:lnTo>
                        <a:pt x="102" y="9"/>
                      </a:lnTo>
                      <a:lnTo>
                        <a:pt x="99" y="15"/>
                      </a:lnTo>
                      <a:lnTo>
                        <a:pt x="88" y="23"/>
                      </a:lnTo>
                      <a:lnTo>
                        <a:pt x="25" y="50"/>
                      </a:lnTo>
                      <a:lnTo>
                        <a:pt x="19" y="52"/>
                      </a:lnTo>
                      <a:lnTo>
                        <a:pt x="10" y="53"/>
                      </a:lnTo>
                      <a:lnTo>
                        <a:pt x="5" y="51"/>
                      </a:lnTo>
                      <a:lnTo>
                        <a:pt x="0" y="46"/>
                      </a:lnTo>
                      <a:lnTo>
                        <a:pt x="0" y="41"/>
                      </a:lnTo>
                      <a:lnTo>
                        <a:pt x="3" y="36"/>
                      </a:lnTo>
                      <a:lnTo>
                        <a:pt x="9" y="29"/>
                      </a:lnTo>
                      <a:lnTo>
                        <a:pt x="18" y="26"/>
                      </a:lnTo>
                      <a:lnTo>
                        <a:pt x="26" y="21"/>
                      </a:lnTo>
                      <a:lnTo>
                        <a:pt x="76" y="1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</p:grpSp>
          <p:grpSp>
            <p:nvGrpSpPr>
              <p:cNvPr id="97" name="Group 101"/>
              <p:cNvGrpSpPr>
                <a:grpSpLocks noChangeAspect="1"/>
              </p:cNvGrpSpPr>
              <p:nvPr/>
            </p:nvGrpSpPr>
            <p:grpSpPr bwMode="auto">
              <a:xfrm>
                <a:off x="1008" y="1567"/>
                <a:ext cx="124" cy="249"/>
                <a:chOff x="826" y="2140"/>
                <a:chExt cx="140" cy="332"/>
              </a:xfrm>
            </p:grpSpPr>
            <p:sp>
              <p:nvSpPr>
                <p:cNvPr id="134" name="Freeform 102"/>
                <p:cNvSpPr>
                  <a:spLocks noChangeAspect="1"/>
                </p:cNvSpPr>
                <p:nvPr/>
              </p:nvSpPr>
              <p:spPr bwMode="auto">
                <a:xfrm>
                  <a:off x="826" y="2407"/>
                  <a:ext cx="114" cy="65"/>
                </a:xfrm>
                <a:custGeom>
                  <a:avLst/>
                  <a:gdLst/>
                  <a:ahLst/>
                  <a:cxnLst>
                    <a:cxn ang="0">
                      <a:pos x="9" y="22"/>
                    </a:cxn>
                    <a:cxn ang="0">
                      <a:pos x="3" y="17"/>
                    </a:cxn>
                    <a:cxn ang="0">
                      <a:pos x="0" y="14"/>
                    </a:cxn>
                    <a:cxn ang="0">
                      <a:pos x="1" y="9"/>
                    </a:cxn>
                    <a:cxn ang="0">
                      <a:pos x="3" y="5"/>
                    </a:cxn>
                    <a:cxn ang="0">
                      <a:pos x="9" y="2"/>
                    </a:cxn>
                    <a:cxn ang="0">
                      <a:pos x="17" y="0"/>
                    </a:cxn>
                    <a:cxn ang="0">
                      <a:pos x="24" y="0"/>
                    </a:cxn>
                    <a:cxn ang="0">
                      <a:pos x="32" y="2"/>
                    </a:cxn>
                    <a:cxn ang="0">
                      <a:pos x="92" y="33"/>
                    </a:cxn>
                    <a:cxn ang="0">
                      <a:pos x="98" y="37"/>
                    </a:cxn>
                    <a:cxn ang="0">
                      <a:pos x="105" y="42"/>
                    </a:cxn>
                    <a:cxn ang="0">
                      <a:pos x="108" y="46"/>
                    </a:cxn>
                    <a:cxn ang="0">
                      <a:pos x="111" y="50"/>
                    </a:cxn>
                    <a:cxn ang="0">
                      <a:pos x="113" y="55"/>
                    </a:cxn>
                    <a:cxn ang="0">
                      <a:pos x="111" y="58"/>
                    </a:cxn>
                    <a:cxn ang="0">
                      <a:pos x="107" y="61"/>
                    </a:cxn>
                    <a:cxn ang="0">
                      <a:pos x="102" y="62"/>
                    </a:cxn>
                    <a:cxn ang="0">
                      <a:pos x="95" y="64"/>
                    </a:cxn>
                    <a:cxn ang="0">
                      <a:pos x="87" y="64"/>
                    </a:cxn>
                    <a:cxn ang="0">
                      <a:pos x="79" y="61"/>
                    </a:cxn>
                    <a:cxn ang="0">
                      <a:pos x="9" y="22"/>
                    </a:cxn>
                  </a:cxnLst>
                  <a:rect l="0" t="0" r="r" b="b"/>
                  <a:pathLst>
                    <a:path w="114" h="65">
                      <a:moveTo>
                        <a:pt x="9" y="22"/>
                      </a:moveTo>
                      <a:lnTo>
                        <a:pt x="3" y="17"/>
                      </a:lnTo>
                      <a:lnTo>
                        <a:pt x="0" y="14"/>
                      </a:lnTo>
                      <a:lnTo>
                        <a:pt x="1" y="9"/>
                      </a:lnTo>
                      <a:lnTo>
                        <a:pt x="3" y="5"/>
                      </a:lnTo>
                      <a:lnTo>
                        <a:pt x="9" y="2"/>
                      </a:lnTo>
                      <a:lnTo>
                        <a:pt x="17" y="0"/>
                      </a:lnTo>
                      <a:lnTo>
                        <a:pt x="24" y="0"/>
                      </a:lnTo>
                      <a:lnTo>
                        <a:pt x="32" y="2"/>
                      </a:lnTo>
                      <a:lnTo>
                        <a:pt x="92" y="33"/>
                      </a:lnTo>
                      <a:lnTo>
                        <a:pt x="98" y="37"/>
                      </a:lnTo>
                      <a:lnTo>
                        <a:pt x="105" y="42"/>
                      </a:lnTo>
                      <a:lnTo>
                        <a:pt x="108" y="46"/>
                      </a:lnTo>
                      <a:lnTo>
                        <a:pt x="111" y="50"/>
                      </a:lnTo>
                      <a:lnTo>
                        <a:pt x="113" y="55"/>
                      </a:lnTo>
                      <a:lnTo>
                        <a:pt x="111" y="58"/>
                      </a:lnTo>
                      <a:lnTo>
                        <a:pt x="107" y="61"/>
                      </a:lnTo>
                      <a:lnTo>
                        <a:pt x="102" y="62"/>
                      </a:lnTo>
                      <a:lnTo>
                        <a:pt x="95" y="64"/>
                      </a:lnTo>
                      <a:lnTo>
                        <a:pt x="87" y="64"/>
                      </a:lnTo>
                      <a:lnTo>
                        <a:pt x="79" y="61"/>
                      </a:lnTo>
                      <a:lnTo>
                        <a:pt x="9" y="22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5" name="Freeform 103"/>
                <p:cNvSpPr>
                  <a:spLocks noChangeAspect="1"/>
                </p:cNvSpPr>
                <p:nvPr/>
              </p:nvSpPr>
              <p:spPr bwMode="auto">
                <a:xfrm>
                  <a:off x="845" y="2347"/>
                  <a:ext cx="70" cy="76"/>
                </a:xfrm>
                <a:custGeom>
                  <a:avLst/>
                  <a:gdLst/>
                  <a:ahLst/>
                  <a:cxnLst>
                    <a:cxn ang="0">
                      <a:pos x="24" y="4"/>
                    </a:cxn>
                    <a:cxn ang="0">
                      <a:pos x="17" y="0"/>
                    </a:cxn>
                    <a:cxn ang="0">
                      <a:pos x="10" y="0"/>
                    </a:cxn>
                    <a:cxn ang="0">
                      <a:pos x="4" y="2"/>
                    </a:cxn>
                    <a:cxn ang="0">
                      <a:pos x="1" y="6"/>
                    </a:cxn>
                    <a:cxn ang="0">
                      <a:pos x="0" y="12"/>
                    </a:cxn>
                    <a:cxn ang="0">
                      <a:pos x="2" y="19"/>
                    </a:cxn>
                    <a:cxn ang="0">
                      <a:pos x="7" y="24"/>
                    </a:cxn>
                    <a:cxn ang="0">
                      <a:pos x="38" y="64"/>
                    </a:cxn>
                    <a:cxn ang="0">
                      <a:pos x="44" y="69"/>
                    </a:cxn>
                    <a:cxn ang="0">
                      <a:pos x="49" y="74"/>
                    </a:cxn>
                    <a:cxn ang="0">
                      <a:pos x="55" y="75"/>
                    </a:cxn>
                    <a:cxn ang="0">
                      <a:pos x="62" y="74"/>
                    </a:cxn>
                    <a:cxn ang="0">
                      <a:pos x="66" y="72"/>
                    </a:cxn>
                    <a:cxn ang="0">
                      <a:pos x="69" y="66"/>
                    </a:cxn>
                    <a:cxn ang="0">
                      <a:pos x="66" y="57"/>
                    </a:cxn>
                    <a:cxn ang="0">
                      <a:pos x="24" y="4"/>
                    </a:cxn>
                  </a:cxnLst>
                  <a:rect l="0" t="0" r="r" b="b"/>
                  <a:pathLst>
                    <a:path w="70" h="76">
                      <a:moveTo>
                        <a:pt x="24" y="4"/>
                      </a:moveTo>
                      <a:lnTo>
                        <a:pt x="17" y="0"/>
                      </a:lnTo>
                      <a:lnTo>
                        <a:pt x="10" y="0"/>
                      </a:lnTo>
                      <a:lnTo>
                        <a:pt x="4" y="2"/>
                      </a:lnTo>
                      <a:lnTo>
                        <a:pt x="1" y="6"/>
                      </a:lnTo>
                      <a:lnTo>
                        <a:pt x="0" y="12"/>
                      </a:lnTo>
                      <a:lnTo>
                        <a:pt x="2" y="19"/>
                      </a:lnTo>
                      <a:lnTo>
                        <a:pt x="7" y="24"/>
                      </a:lnTo>
                      <a:lnTo>
                        <a:pt x="38" y="64"/>
                      </a:lnTo>
                      <a:lnTo>
                        <a:pt x="44" y="69"/>
                      </a:lnTo>
                      <a:lnTo>
                        <a:pt x="49" y="74"/>
                      </a:lnTo>
                      <a:lnTo>
                        <a:pt x="55" y="75"/>
                      </a:lnTo>
                      <a:lnTo>
                        <a:pt x="62" y="74"/>
                      </a:lnTo>
                      <a:lnTo>
                        <a:pt x="66" y="72"/>
                      </a:lnTo>
                      <a:lnTo>
                        <a:pt x="69" y="66"/>
                      </a:lnTo>
                      <a:lnTo>
                        <a:pt x="66" y="57"/>
                      </a:lnTo>
                      <a:lnTo>
                        <a:pt x="24" y="4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6" name="Freeform 104"/>
                <p:cNvSpPr>
                  <a:spLocks noChangeAspect="1"/>
                </p:cNvSpPr>
                <p:nvPr/>
              </p:nvSpPr>
              <p:spPr bwMode="auto">
                <a:xfrm>
                  <a:off x="864" y="2294"/>
                  <a:ext cx="41" cy="61"/>
                </a:xfrm>
                <a:custGeom>
                  <a:avLst/>
                  <a:gdLst/>
                  <a:ahLst/>
                  <a:cxnLst>
                    <a:cxn ang="0">
                      <a:pos x="24" y="7"/>
                    </a:cxn>
                    <a:cxn ang="0">
                      <a:pos x="19" y="1"/>
                    </a:cxn>
                    <a:cxn ang="0">
                      <a:pos x="11" y="0"/>
                    </a:cxn>
                    <a:cxn ang="0">
                      <a:pos x="5" y="1"/>
                    </a:cxn>
                    <a:cxn ang="0">
                      <a:pos x="1" y="5"/>
                    </a:cxn>
                    <a:cxn ang="0">
                      <a:pos x="0" y="9"/>
                    </a:cxn>
                    <a:cxn ang="0">
                      <a:pos x="0" y="16"/>
                    </a:cxn>
                    <a:cxn ang="0">
                      <a:pos x="0" y="21"/>
                    </a:cxn>
                    <a:cxn ang="0">
                      <a:pos x="3" y="27"/>
                    </a:cxn>
                    <a:cxn ang="0">
                      <a:pos x="13" y="54"/>
                    </a:cxn>
                    <a:cxn ang="0">
                      <a:pos x="17" y="59"/>
                    </a:cxn>
                    <a:cxn ang="0">
                      <a:pos x="25" y="60"/>
                    </a:cxn>
                    <a:cxn ang="0">
                      <a:pos x="31" y="59"/>
                    </a:cxn>
                    <a:cxn ang="0">
                      <a:pos x="36" y="57"/>
                    </a:cxn>
                    <a:cxn ang="0">
                      <a:pos x="40" y="51"/>
                    </a:cxn>
                    <a:cxn ang="0">
                      <a:pos x="37" y="42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41" h="61">
                      <a:moveTo>
                        <a:pt x="24" y="7"/>
                      </a:moveTo>
                      <a:lnTo>
                        <a:pt x="19" y="1"/>
                      </a:lnTo>
                      <a:lnTo>
                        <a:pt x="11" y="0"/>
                      </a:lnTo>
                      <a:lnTo>
                        <a:pt x="5" y="1"/>
                      </a:lnTo>
                      <a:lnTo>
                        <a:pt x="1" y="5"/>
                      </a:lnTo>
                      <a:lnTo>
                        <a:pt x="0" y="9"/>
                      </a:lnTo>
                      <a:lnTo>
                        <a:pt x="0" y="16"/>
                      </a:lnTo>
                      <a:lnTo>
                        <a:pt x="0" y="21"/>
                      </a:lnTo>
                      <a:lnTo>
                        <a:pt x="3" y="27"/>
                      </a:lnTo>
                      <a:lnTo>
                        <a:pt x="13" y="54"/>
                      </a:lnTo>
                      <a:lnTo>
                        <a:pt x="17" y="59"/>
                      </a:lnTo>
                      <a:lnTo>
                        <a:pt x="25" y="60"/>
                      </a:lnTo>
                      <a:lnTo>
                        <a:pt x="31" y="59"/>
                      </a:lnTo>
                      <a:lnTo>
                        <a:pt x="36" y="57"/>
                      </a:lnTo>
                      <a:lnTo>
                        <a:pt x="40" y="51"/>
                      </a:lnTo>
                      <a:lnTo>
                        <a:pt x="37" y="42"/>
                      </a:lnTo>
                      <a:lnTo>
                        <a:pt x="24" y="7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7" name="Oval 105"/>
                <p:cNvSpPr>
                  <a:spLocks noChangeAspect="1" noChangeArrowheads="1"/>
                </p:cNvSpPr>
                <p:nvPr/>
              </p:nvSpPr>
              <p:spPr bwMode="auto">
                <a:xfrm>
                  <a:off x="874" y="2252"/>
                  <a:ext cx="29" cy="36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8" name="Freeform 106"/>
                <p:cNvSpPr>
                  <a:spLocks noChangeAspect="1"/>
                </p:cNvSpPr>
                <p:nvPr/>
              </p:nvSpPr>
              <p:spPr bwMode="auto">
                <a:xfrm>
                  <a:off x="868" y="2189"/>
                  <a:ext cx="58" cy="49"/>
                </a:xfrm>
                <a:custGeom>
                  <a:avLst/>
                  <a:gdLst/>
                  <a:ahLst/>
                  <a:cxnLst>
                    <a:cxn ang="0">
                      <a:pos x="30" y="4"/>
                    </a:cxn>
                    <a:cxn ang="0">
                      <a:pos x="38" y="0"/>
                    </a:cxn>
                    <a:cxn ang="0">
                      <a:pos x="44" y="0"/>
                    </a:cxn>
                    <a:cxn ang="0">
                      <a:pos x="51" y="2"/>
                    </a:cxn>
                    <a:cxn ang="0">
                      <a:pos x="56" y="6"/>
                    </a:cxn>
                    <a:cxn ang="0">
                      <a:pos x="57" y="12"/>
                    </a:cxn>
                    <a:cxn ang="0">
                      <a:pos x="56" y="17"/>
                    </a:cxn>
                    <a:cxn ang="0">
                      <a:pos x="51" y="22"/>
                    </a:cxn>
                    <a:cxn ang="0">
                      <a:pos x="24" y="46"/>
                    </a:cxn>
                    <a:cxn ang="0">
                      <a:pos x="18" y="48"/>
                    </a:cxn>
                    <a:cxn ang="0">
                      <a:pos x="11" y="48"/>
                    </a:cxn>
                    <a:cxn ang="0">
                      <a:pos x="6" y="46"/>
                    </a:cxn>
                    <a:cxn ang="0">
                      <a:pos x="2" y="42"/>
                    </a:cxn>
                    <a:cxn ang="0">
                      <a:pos x="0" y="38"/>
                    </a:cxn>
                    <a:cxn ang="0">
                      <a:pos x="2" y="33"/>
                    </a:cxn>
                    <a:cxn ang="0">
                      <a:pos x="4" y="28"/>
                    </a:cxn>
                    <a:cxn ang="0">
                      <a:pos x="30" y="4"/>
                    </a:cxn>
                  </a:cxnLst>
                  <a:rect l="0" t="0" r="r" b="b"/>
                  <a:pathLst>
                    <a:path w="58" h="49">
                      <a:moveTo>
                        <a:pt x="30" y="4"/>
                      </a:moveTo>
                      <a:lnTo>
                        <a:pt x="38" y="0"/>
                      </a:lnTo>
                      <a:lnTo>
                        <a:pt x="44" y="0"/>
                      </a:lnTo>
                      <a:lnTo>
                        <a:pt x="51" y="2"/>
                      </a:lnTo>
                      <a:lnTo>
                        <a:pt x="56" y="6"/>
                      </a:lnTo>
                      <a:lnTo>
                        <a:pt x="57" y="12"/>
                      </a:lnTo>
                      <a:lnTo>
                        <a:pt x="56" y="17"/>
                      </a:lnTo>
                      <a:lnTo>
                        <a:pt x="51" y="22"/>
                      </a:lnTo>
                      <a:lnTo>
                        <a:pt x="24" y="46"/>
                      </a:lnTo>
                      <a:lnTo>
                        <a:pt x="18" y="48"/>
                      </a:lnTo>
                      <a:lnTo>
                        <a:pt x="11" y="48"/>
                      </a:lnTo>
                      <a:lnTo>
                        <a:pt x="6" y="46"/>
                      </a:lnTo>
                      <a:lnTo>
                        <a:pt x="2" y="42"/>
                      </a:lnTo>
                      <a:lnTo>
                        <a:pt x="0" y="38"/>
                      </a:lnTo>
                      <a:lnTo>
                        <a:pt x="2" y="33"/>
                      </a:lnTo>
                      <a:lnTo>
                        <a:pt x="4" y="28"/>
                      </a:lnTo>
                      <a:lnTo>
                        <a:pt x="30" y="4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9" name="Freeform 107"/>
                <p:cNvSpPr>
                  <a:spLocks noChangeAspect="1"/>
                </p:cNvSpPr>
                <p:nvPr/>
              </p:nvSpPr>
              <p:spPr bwMode="auto">
                <a:xfrm>
                  <a:off x="876" y="2140"/>
                  <a:ext cx="90" cy="47"/>
                </a:xfrm>
                <a:custGeom>
                  <a:avLst/>
                  <a:gdLst/>
                  <a:ahLst/>
                  <a:cxnLst>
                    <a:cxn ang="0">
                      <a:pos x="66" y="1"/>
                    </a:cxn>
                    <a:cxn ang="0">
                      <a:pos x="74" y="0"/>
                    </a:cxn>
                    <a:cxn ang="0">
                      <a:pos x="79" y="1"/>
                    </a:cxn>
                    <a:cxn ang="0">
                      <a:pos x="85" y="2"/>
                    </a:cxn>
                    <a:cxn ang="0">
                      <a:pos x="89" y="7"/>
                    </a:cxn>
                    <a:cxn ang="0">
                      <a:pos x="86" y="13"/>
                    </a:cxn>
                    <a:cxn ang="0">
                      <a:pos x="77" y="19"/>
                    </a:cxn>
                    <a:cxn ang="0">
                      <a:pos x="22" y="44"/>
                    </a:cxn>
                    <a:cxn ang="0">
                      <a:pos x="16" y="45"/>
                    </a:cxn>
                    <a:cxn ang="0">
                      <a:pos x="10" y="46"/>
                    </a:cxn>
                    <a:cxn ang="0">
                      <a:pos x="5" y="44"/>
                    </a:cxn>
                    <a:cxn ang="0">
                      <a:pos x="0" y="41"/>
                    </a:cxn>
                    <a:cxn ang="0">
                      <a:pos x="0" y="35"/>
                    </a:cxn>
                    <a:cxn ang="0">
                      <a:pos x="3" y="31"/>
                    </a:cxn>
                    <a:cxn ang="0">
                      <a:pos x="7" y="26"/>
                    </a:cxn>
                    <a:cxn ang="0">
                      <a:pos x="15" y="23"/>
                    </a:cxn>
                    <a:cxn ang="0">
                      <a:pos x="22" y="18"/>
                    </a:cxn>
                    <a:cxn ang="0">
                      <a:pos x="66" y="1"/>
                    </a:cxn>
                  </a:cxnLst>
                  <a:rect l="0" t="0" r="r" b="b"/>
                  <a:pathLst>
                    <a:path w="90" h="47">
                      <a:moveTo>
                        <a:pt x="66" y="1"/>
                      </a:moveTo>
                      <a:lnTo>
                        <a:pt x="74" y="0"/>
                      </a:lnTo>
                      <a:lnTo>
                        <a:pt x="79" y="1"/>
                      </a:lnTo>
                      <a:lnTo>
                        <a:pt x="85" y="2"/>
                      </a:lnTo>
                      <a:lnTo>
                        <a:pt x="89" y="7"/>
                      </a:lnTo>
                      <a:lnTo>
                        <a:pt x="86" y="13"/>
                      </a:lnTo>
                      <a:lnTo>
                        <a:pt x="77" y="19"/>
                      </a:lnTo>
                      <a:lnTo>
                        <a:pt x="22" y="44"/>
                      </a:lnTo>
                      <a:lnTo>
                        <a:pt x="16" y="45"/>
                      </a:lnTo>
                      <a:lnTo>
                        <a:pt x="10" y="46"/>
                      </a:lnTo>
                      <a:lnTo>
                        <a:pt x="5" y="44"/>
                      </a:lnTo>
                      <a:lnTo>
                        <a:pt x="0" y="41"/>
                      </a:lnTo>
                      <a:lnTo>
                        <a:pt x="0" y="35"/>
                      </a:lnTo>
                      <a:lnTo>
                        <a:pt x="3" y="31"/>
                      </a:lnTo>
                      <a:lnTo>
                        <a:pt x="7" y="26"/>
                      </a:lnTo>
                      <a:lnTo>
                        <a:pt x="15" y="23"/>
                      </a:lnTo>
                      <a:lnTo>
                        <a:pt x="22" y="18"/>
                      </a:lnTo>
                      <a:lnTo>
                        <a:pt x="66" y="1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</p:grpSp>
          <p:grpSp>
            <p:nvGrpSpPr>
              <p:cNvPr id="98" name="Group 108"/>
              <p:cNvGrpSpPr>
                <a:grpSpLocks noChangeAspect="1"/>
              </p:cNvGrpSpPr>
              <p:nvPr/>
            </p:nvGrpSpPr>
            <p:grpSpPr bwMode="auto">
              <a:xfrm>
                <a:off x="1792" y="1344"/>
                <a:ext cx="181" cy="315"/>
                <a:chOff x="1710" y="1843"/>
                <a:chExt cx="204" cy="420"/>
              </a:xfrm>
            </p:grpSpPr>
            <p:sp>
              <p:nvSpPr>
                <p:cNvPr id="128" name="Freeform 109"/>
                <p:cNvSpPr>
                  <a:spLocks noChangeAspect="1"/>
                </p:cNvSpPr>
                <p:nvPr/>
              </p:nvSpPr>
              <p:spPr bwMode="auto">
                <a:xfrm>
                  <a:off x="1710" y="2180"/>
                  <a:ext cx="166" cy="83"/>
                </a:xfrm>
                <a:custGeom>
                  <a:avLst/>
                  <a:gdLst/>
                  <a:ahLst/>
                  <a:cxnLst>
                    <a:cxn ang="0">
                      <a:pos x="12" y="29"/>
                    </a:cxn>
                    <a:cxn ang="0">
                      <a:pos x="3" y="22"/>
                    </a:cxn>
                    <a:cxn ang="0">
                      <a:pos x="0" y="17"/>
                    </a:cxn>
                    <a:cxn ang="0">
                      <a:pos x="0" y="13"/>
                    </a:cxn>
                    <a:cxn ang="0">
                      <a:pos x="4" y="7"/>
                    </a:cxn>
                    <a:cxn ang="0">
                      <a:pos x="12" y="2"/>
                    </a:cxn>
                    <a:cxn ang="0">
                      <a:pos x="24" y="0"/>
                    </a:cxn>
                    <a:cxn ang="0">
                      <a:pos x="35" y="0"/>
                    </a:cxn>
                    <a:cxn ang="0">
                      <a:pos x="46" y="2"/>
                    </a:cxn>
                    <a:cxn ang="0">
                      <a:pos x="135" y="42"/>
                    </a:cxn>
                    <a:cxn ang="0">
                      <a:pos x="145" y="47"/>
                    </a:cxn>
                    <a:cxn ang="0">
                      <a:pos x="154" y="52"/>
                    </a:cxn>
                    <a:cxn ang="0">
                      <a:pos x="159" y="58"/>
                    </a:cxn>
                    <a:cxn ang="0">
                      <a:pos x="163" y="63"/>
                    </a:cxn>
                    <a:cxn ang="0">
                      <a:pos x="165" y="69"/>
                    </a:cxn>
                    <a:cxn ang="0">
                      <a:pos x="162" y="73"/>
                    </a:cxn>
                    <a:cxn ang="0">
                      <a:pos x="157" y="78"/>
                    </a:cxn>
                    <a:cxn ang="0">
                      <a:pos x="149" y="79"/>
                    </a:cxn>
                    <a:cxn ang="0">
                      <a:pos x="138" y="82"/>
                    </a:cxn>
                    <a:cxn ang="0">
                      <a:pos x="127" y="82"/>
                    </a:cxn>
                    <a:cxn ang="0">
                      <a:pos x="116" y="77"/>
                    </a:cxn>
                    <a:cxn ang="0">
                      <a:pos x="12" y="29"/>
                    </a:cxn>
                  </a:cxnLst>
                  <a:rect l="0" t="0" r="r" b="b"/>
                  <a:pathLst>
                    <a:path w="166" h="83">
                      <a:moveTo>
                        <a:pt x="12" y="29"/>
                      </a:moveTo>
                      <a:lnTo>
                        <a:pt x="3" y="22"/>
                      </a:lnTo>
                      <a:lnTo>
                        <a:pt x="0" y="17"/>
                      </a:lnTo>
                      <a:lnTo>
                        <a:pt x="0" y="13"/>
                      </a:lnTo>
                      <a:lnTo>
                        <a:pt x="4" y="7"/>
                      </a:lnTo>
                      <a:lnTo>
                        <a:pt x="12" y="2"/>
                      </a:lnTo>
                      <a:lnTo>
                        <a:pt x="24" y="0"/>
                      </a:lnTo>
                      <a:lnTo>
                        <a:pt x="35" y="0"/>
                      </a:lnTo>
                      <a:lnTo>
                        <a:pt x="46" y="2"/>
                      </a:lnTo>
                      <a:lnTo>
                        <a:pt x="135" y="42"/>
                      </a:lnTo>
                      <a:lnTo>
                        <a:pt x="145" y="47"/>
                      </a:lnTo>
                      <a:lnTo>
                        <a:pt x="154" y="52"/>
                      </a:lnTo>
                      <a:lnTo>
                        <a:pt x="159" y="58"/>
                      </a:lnTo>
                      <a:lnTo>
                        <a:pt x="163" y="63"/>
                      </a:lnTo>
                      <a:lnTo>
                        <a:pt x="165" y="69"/>
                      </a:lnTo>
                      <a:lnTo>
                        <a:pt x="162" y="73"/>
                      </a:lnTo>
                      <a:lnTo>
                        <a:pt x="157" y="78"/>
                      </a:lnTo>
                      <a:lnTo>
                        <a:pt x="149" y="79"/>
                      </a:lnTo>
                      <a:lnTo>
                        <a:pt x="138" y="82"/>
                      </a:lnTo>
                      <a:lnTo>
                        <a:pt x="127" y="82"/>
                      </a:lnTo>
                      <a:lnTo>
                        <a:pt x="116" y="77"/>
                      </a:lnTo>
                      <a:lnTo>
                        <a:pt x="12" y="29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29" name="Freeform 110"/>
                <p:cNvSpPr>
                  <a:spLocks noChangeAspect="1"/>
                </p:cNvSpPr>
                <p:nvPr/>
              </p:nvSpPr>
              <p:spPr bwMode="auto">
                <a:xfrm>
                  <a:off x="1736" y="2104"/>
                  <a:ext cx="101" cy="97"/>
                </a:xfrm>
                <a:custGeom>
                  <a:avLst/>
                  <a:gdLst/>
                  <a:ahLst/>
                  <a:cxnLst>
                    <a:cxn ang="0">
                      <a:pos x="35" y="6"/>
                    </a:cxn>
                    <a:cxn ang="0">
                      <a:pos x="25" y="0"/>
                    </a:cxn>
                    <a:cxn ang="0">
                      <a:pos x="14" y="0"/>
                    </a:cxn>
                    <a:cxn ang="0">
                      <a:pos x="7" y="3"/>
                    </a:cxn>
                    <a:cxn ang="0">
                      <a:pos x="1" y="8"/>
                    </a:cxn>
                    <a:cxn ang="0">
                      <a:pos x="0" y="17"/>
                    </a:cxn>
                    <a:cxn ang="0">
                      <a:pos x="4" y="25"/>
                    </a:cxn>
                    <a:cxn ang="0">
                      <a:pos x="11" y="32"/>
                    </a:cxn>
                    <a:cxn ang="0">
                      <a:pos x="57" y="82"/>
                    </a:cxn>
                    <a:cxn ang="0">
                      <a:pos x="65" y="90"/>
                    </a:cxn>
                    <a:cxn ang="0">
                      <a:pos x="72" y="94"/>
                    </a:cxn>
                    <a:cxn ang="0">
                      <a:pos x="81" y="96"/>
                    </a:cxn>
                    <a:cxn ang="0">
                      <a:pos x="90" y="95"/>
                    </a:cxn>
                    <a:cxn ang="0">
                      <a:pos x="96" y="92"/>
                    </a:cxn>
                    <a:cxn ang="0">
                      <a:pos x="100" y="85"/>
                    </a:cxn>
                    <a:cxn ang="0">
                      <a:pos x="96" y="74"/>
                    </a:cxn>
                    <a:cxn ang="0">
                      <a:pos x="35" y="6"/>
                    </a:cxn>
                  </a:cxnLst>
                  <a:rect l="0" t="0" r="r" b="b"/>
                  <a:pathLst>
                    <a:path w="101" h="97">
                      <a:moveTo>
                        <a:pt x="35" y="6"/>
                      </a:moveTo>
                      <a:lnTo>
                        <a:pt x="25" y="0"/>
                      </a:lnTo>
                      <a:lnTo>
                        <a:pt x="14" y="0"/>
                      </a:lnTo>
                      <a:lnTo>
                        <a:pt x="7" y="3"/>
                      </a:lnTo>
                      <a:lnTo>
                        <a:pt x="1" y="8"/>
                      </a:lnTo>
                      <a:lnTo>
                        <a:pt x="0" y="17"/>
                      </a:lnTo>
                      <a:lnTo>
                        <a:pt x="4" y="25"/>
                      </a:lnTo>
                      <a:lnTo>
                        <a:pt x="11" y="32"/>
                      </a:lnTo>
                      <a:lnTo>
                        <a:pt x="57" y="82"/>
                      </a:lnTo>
                      <a:lnTo>
                        <a:pt x="65" y="90"/>
                      </a:lnTo>
                      <a:lnTo>
                        <a:pt x="72" y="94"/>
                      </a:lnTo>
                      <a:lnTo>
                        <a:pt x="81" y="96"/>
                      </a:lnTo>
                      <a:lnTo>
                        <a:pt x="90" y="95"/>
                      </a:lnTo>
                      <a:lnTo>
                        <a:pt x="96" y="92"/>
                      </a:lnTo>
                      <a:lnTo>
                        <a:pt x="100" y="85"/>
                      </a:lnTo>
                      <a:lnTo>
                        <a:pt x="96" y="74"/>
                      </a:lnTo>
                      <a:lnTo>
                        <a:pt x="35" y="6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0" name="Freeform 111"/>
                <p:cNvSpPr>
                  <a:spLocks noChangeAspect="1"/>
                </p:cNvSpPr>
                <p:nvPr/>
              </p:nvSpPr>
              <p:spPr bwMode="auto">
                <a:xfrm>
                  <a:off x="1765" y="2038"/>
                  <a:ext cx="61" cy="76"/>
                </a:xfrm>
                <a:custGeom>
                  <a:avLst/>
                  <a:gdLst/>
                  <a:ahLst/>
                  <a:cxnLst>
                    <a:cxn ang="0">
                      <a:pos x="37" y="9"/>
                    </a:cxn>
                    <a:cxn ang="0">
                      <a:pos x="30" y="2"/>
                    </a:cxn>
                    <a:cxn ang="0">
                      <a:pos x="17" y="0"/>
                    </a:cxn>
                    <a:cxn ang="0">
                      <a:pos x="8" y="1"/>
                    </a:cxn>
                    <a:cxn ang="0">
                      <a:pos x="4" y="6"/>
                    </a:cxn>
                    <a:cxn ang="0">
                      <a:pos x="0" y="12"/>
                    </a:cxn>
                    <a:cxn ang="0">
                      <a:pos x="0" y="20"/>
                    </a:cxn>
                    <a:cxn ang="0">
                      <a:pos x="2" y="27"/>
                    </a:cxn>
                    <a:cxn ang="0">
                      <a:pos x="5" y="33"/>
                    </a:cxn>
                    <a:cxn ang="0">
                      <a:pos x="20" y="66"/>
                    </a:cxn>
                    <a:cxn ang="0">
                      <a:pos x="27" y="74"/>
                    </a:cxn>
                    <a:cxn ang="0">
                      <a:pos x="38" y="75"/>
                    </a:cxn>
                    <a:cxn ang="0">
                      <a:pos x="47" y="74"/>
                    </a:cxn>
                    <a:cxn ang="0">
                      <a:pos x="56" y="71"/>
                    </a:cxn>
                    <a:cxn ang="0">
                      <a:pos x="60" y="64"/>
                    </a:cxn>
                    <a:cxn ang="0">
                      <a:pos x="56" y="51"/>
                    </a:cxn>
                    <a:cxn ang="0">
                      <a:pos x="37" y="9"/>
                    </a:cxn>
                  </a:cxnLst>
                  <a:rect l="0" t="0" r="r" b="b"/>
                  <a:pathLst>
                    <a:path w="61" h="76">
                      <a:moveTo>
                        <a:pt x="37" y="9"/>
                      </a:moveTo>
                      <a:lnTo>
                        <a:pt x="30" y="2"/>
                      </a:lnTo>
                      <a:lnTo>
                        <a:pt x="17" y="0"/>
                      </a:lnTo>
                      <a:lnTo>
                        <a:pt x="8" y="1"/>
                      </a:lnTo>
                      <a:lnTo>
                        <a:pt x="4" y="6"/>
                      </a:lnTo>
                      <a:lnTo>
                        <a:pt x="0" y="12"/>
                      </a:lnTo>
                      <a:lnTo>
                        <a:pt x="0" y="20"/>
                      </a:lnTo>
                      <a:lnTo>
                        <a:pt x="2" y="27"/>
                      </a:lnTo>
                      <a:lnTo>
                        <a:pt x="5" y="33"/>
                      </a:lnTo>
                      <a:lnTo>
                        <a:pt x="20" y="66"/>
                      </a:lnTo>
                      <a:lnTo>
                        <a:pt x="27" y="74"/>
                      </a:lnTo>
                      <a:lnTo>
                        <a:pt x="38" y="75"/>
                      </a:lnTo>
                      <a:lnTo>
                        <a:pt x="47" y="74"/>
                      </a:lnTo>
                      <a:lnTo>
                        <a:pt x="56" y="71"/>
                      </a:lnTo>
                      <a:lnTo>
                        <a:pt x="60" y="64"/>
                      </a:lnTo>
                      <a:lnTo>
                        <a:pt x="56" y="51"/>
                      </a:lnTo>
                      <a:lnTo>
                        <a:pt x="37" y="9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1" name="Oval 112"/>
                <p:cNvSpPr>
                  <a:spLocks noChangeAspect="1" noChangeArrowheads="1"/>
                </p:cNvSpPr>
                <p:nvPr/>
              </p:nvSpPr>
              <p:spPr bwMode="auto">
                <a:xfrm>
                  <a:off x="1777" y="1983"/>
                  <a:ext cx="46" cy="47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2" name="Freeform 113"/>
                <p:cNvSpPr>
                  <a:spLocks noChangeAspect="1"/>
                </p:cNvSpPr>
                <p:nvPr/>
              </p:nvSpPr>
              <p:spPr bwMode="auto">
                <a:xfrm>
                  <a:off x="1771" y="1904"/>
                  <a:ext cx="85" cy="63"/>
                </a:xfrm>
                <a:custGeom>
                  <a:avLst/>
                  <a:gdLst/>
                  <a:ahLst/>
                  <a:cxnLst>
                    <a:cxn ang="0">
                      <a:pos x="46" y="5"/>
                    </a:cxn>
                    <a:cxn ang="0">
                      <a:pos x="56" y="0"/>
                    </a:cxn>
                    <a:cxn ang="0">
                      <a:pos x="66" y="0"/>
                    </a:cxn>
                    <a:cxn ang="0">
                      <a:pos x="76" y="1"/>
                    </a:cxn>
                    <a:cxn ang="0">
                      <a:pos x="83" y="7"/>
                    </a:cxn>
                    <a:cxn ang="0">
                      <a:pos x="84" y="15"/>
                    </a:cxn>
                    <a:cxn ang="0">
                      <a:pos x="82" y="22"/>
                    </a:cxn>
                    <a:cxn ang="0">
                      <a:pos x="76" y="28"/>
                    </a:cxn>
                    <a:cxn ang="0">
                      <a:pos x="36" y="59"/>
                    </a:cxn>
                    <a:cxn ang="0">
                      <a:pos x="26" y="62"/>
                    </a:cxn>
                    <a:cxn ang="0">
                      <a:pos x="16" y="62"/>
                    </a:cxn>
                    <a:cxn ang="0">
                      <a:pos x="9" y="59"/>
                    </a:cxn>
                    <a:cxn ang="0">
                      <a:pos x="4" y="55"/>
                    </a:cxn>
                    <a:cxn ang="0">
                      <a:pos x="0" y="49"/>
                    </a:cxn>
                    <a:cxn ang="0">
                      <a:pos x="2" y="41"/>
                    </a:cxn>
                    <a:cxn ang="0">
                      <a:pos x="5" y="37"/>
                    </a:cxn>
                    <a:cxn ang="0">
                      <a:pos x="46" y="5"/>
                    </a:cxn>
                  </a:cxnLst>
                  <a:rect l="0" t="0" r="r" b="b"/>
                  <a:pathLst>
                    <a:path w="85" h="63">
                      <a:moveTo>
                        <a:pt x="46" y="5"/>
                      </a:moveTo>
                      <a:lnTo>
                        <a:pt x="56" y="0"/>
                      </a:lnTo>
                      <a:lnTo>
                        <a:pt x="66" y="0"/>
                      </a:lnTo>
                      <a:lnTo>
                        <a:pt x="76" y="1"/>
                      </a:lnTo>
                      <a:lnTo>
                        <a:pt x="83" y="7"/>
                      </a:lnTo>
                      <a:lnTo>
                        <a:pt x="84" y="15"/>
                      </a:lnTo>
                      <a:lnTo>
                        <a:pt x="82" y="22"/>
                      </a:lnTo>
                      <a:lnTo>
                        <a:pt x="76" y="28"/>
                      </a:lnTo>
                      <a:lnTo>
                        <a:pt x="36" y="59"/>
                      </a:lnTo>
                      <a:lnTo>
                        <a:pt x="26" y="62"/>
                      </a:lnTo>
                      <a:lnTo>
                        <a:pt x="16" y="62"/>
                      </a:lnTo>
                      <a:lnTo>
                        <a:pt x="9" y="59"/>
                      </a:lnTo>
                      <a:lnTo>
                        <a:pt x="4" y="55"/>
                      </a:lnTo>
                      <a:lnTo>
                        <a:pt x="0" y="49"/>
                      </a:lnTo>
                      <a:lnTo>
                        <a:pt x="2" y="41"/>
                      </a:lnTo>
                      <a:lnTo>
                        <a:pt x="5" y="37"/>
                      </a:lnTo>
                      <a:lnTo>
                        <a:pt x="46" y="5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3" name="Freeform 114"/>
                <p:cNvSpPr>
                  <a:spLocks noChangeAspect="1"/>
                </p:cNvSpPr>
                <p:nvPr/>
              </p:nvSpPr>
              <p:spPr bwMode="auto">
                <a:xfrm>
                  <a:off x="1785" y="1843"/>
                  <a:ext cx="129" cy="59"/>
                </a:xfrm>
                <a:custGeom>
                  <a:avLst/>
                  <a:gdLst/>
                  <a:ahLst/>
                  <a:cxnLst>
                    <a:cxn ang="0">
                      <a:pos x="95" y="1"/>
                    </a:cxn>
                    <a:cxn ang="0">
                      <a:pos x="107" y="0"/>
                    </a:cxn>
                    <a:cxn ang="0">
                      <a:pos x="114" y="1"/>
                    </a:cxn>
                    <a:cxn ang="0">
                      <a:pos x="122" y="3"/>
                    </a:cxn>
                    <a:cxn ang="0">
                      <a:pos x="128" y="9"/>
                    </a:cxn>
                    <a:cxn ang="0">
                      <a:pos x="124" y="17"/>
                    </a:cxn>
                    <a:cxn ang="0">
                      <a:pos x="112" y="25"/>
                    </a:cxn>
                    <a:cxn ang="0">
                      <a:pos x="32" y="55"/>
                    </a:cxn>
                    <a:cxn ang="0">
                      <a:pos x="23" y="57"/>
                    </a:cxn>
                    <a:cxn ang="0">
                      <a:pos x="13" y="58"/>
                    </a:cxn>
                    <a:cxn ang="0">
                      <a:pos x="6" y="55"/>
                    </a:cxn>
                    <a:cxn ang="0">
                      <a:pos x="0" y="52"/>
                    </a:cxn>
                    <a:cxn ang="0">
                      <a:pos x="1" y="45"/>
                    </a:cxn>
                    <a:cxn ang="0">
                      <a:pos x="4" y="39"/>
                    </a:cxn>
                    <a:cxn ang="0">
                      <a:pos x="11" y="32"/>
                    </a:cxn>
                    <a:cxn ang="0">
                      <a:pos x="22" y="28"/>
                    </a:cxn>
                    <a:cxn ang="0">
                      <a:pos x="32" y="23"/>
                    </a:cxn>
                    <a:cxn ang="0">
                      <a:pos x="95" y="1"/>
                    </a:cxn>
                  </a:cxnLst>
                  <a:rect l="0" t="0" r="r" b="b"/>
                  <a:pathLst>
                    <a:path w="129" h="59">
                      <a:moveTo>
                        <a:pt x="95" y="1"/>
                      </a:moveTo>
                      <a:lnTo>
                        <a:pt x="107" y="0"/>
                      </a:lnTo>
                      <a:lnTo>
                        <a:pt x="114" y="1"/>
                      </a:lnTo>
                      <a:lnTo>
                        <a:pt x="122" y="3"/>
                      </a:lnTo>
                      <a:lnTo>
                        <a:pt x="128" y="9"/>
                      </a:lnTo>
                      <a:lnTo>
                        <a:pt x="124" y="17"/>
                      </a:lnTo>
                      <a:lnTo>
                        <a:pt x="112" y="25"/>
                      </a:lnTo>
                      <a:lnTo>
                        <a:pt x="32" y="55"/>
                      </a:lnTo>
                      <a:lnTo>
                        <a:pt x="23" y="57"/>
                      </a:lnTo>
                      <a:lnTo>
                        <a:pt x="13" y="58"/>
                      </a:lnTo>
                      <a:lnTo>
                        <a:pt x="6" y="55"/>
                      </a:lnTo>
                      <a:lnTo>
                        <a:pt x="0" y="52"/>
                      </a:lnTo>
                      <a:lnTo>
                        <a:pt x="1" y="45"/>
                      </a:lnTo>
                      <a:lnTo>
                        <a:pt x="4" y="39"/>
                      </a:lnTo>
                      <a:lnTo>
                        <a:pt x="11" y="32"/>
                      </a:lnTo>
                      <a:lnTo>
                        <a:pt x="22" y="28"/>
                      </a:lnTo>
                      <a:lnTo>
                        <a:pt x="32" y="23"/>
                      </a:lnTo>
                      <a:lnTo>
                        <a:pt x="95" y="1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</p:grpSp>
          <p:sp>
            <p:nvSpPr>
              <p:cNvPr id="99" name="Freeform 115"/>
              <p:cNvSpPr>
                <a:spLocks noChangeAspect="1"/>
              </p:cNvSpPr>
              <p:nvPr/>
            </p:nvSpPr>
            <p:spPr bwMode="auto">
              <a:xfrm>
                <a:off x="1941" y="1894"/>
                <a:ext cx="120" cy="100"/>
              </a:xfrm>
              <a:custGeom>
                <a:avLst/>
                <a:gdLst/>
                <a:ahLst/>
                <a:cxnLst>
                  <a:cxn ang="0">
                    <a:pos x="0" y="57"/>
                  </a:cxn>
                  <a:cxn ang="0">
                    <a:pos x="8" y="51"/>
                  </a:cxn>
                  <a:cxn ang="0">
                    <a:pos x="16" y="46"/>
                  </a:cxn>
                  <a:cxn ang="0">
                    <a:pos x="28" y="41"/>
                  </a:cxn>
                  <a:cxn ang="0">
                    <a:pos x="39" y="31"/>
                  </a:cxn>
                  <a:cxn ang="0">
                    <a:pos x="51" y="27"/>
                  </a:cxn>
                  <a:cxn ang="0">
                    <a:pos x="62" y="19"/>
                  </a:cxn>
                  <a:cxn ang="0">
                    <a:pos x="73" y="16"/>
                  </a:cxn>
                  <a:cxn ang="0">
                    <a:pos x="84" y="10"/>
                  </a:cxn>
                  <a:cxn ang="0">
                    <a:pos x="101" y="9"/>
                  </a:cxn>
                  <a:cxn ang="0">
                    <a:pos x="115" y="5"/>
                  </a:cxn>
                  <a:cxn ang="0">
                    <a:pos x="135" y="0"/>
                  </a:cxn>
                  <a:cxn ang="0">
                    <a:pos x="135" y="70"/>
                  </a:cxn>
                  <a:cxn ang="0">
                    <a:pos x="127" y="70"/>
                  </a:cxn>
                  <a:cxn ang="0">
                    <a:pos x="120" y="73"/>
                  </a:cxn>
                  <a:cxn ang="0">
                    <a:pos x="107" y="76"/>
                  </a:cxn>
                  <a:cxn ang="0">
                    <a:pos x="97" y="79"/>
                  </a:cxn>
                  <a:cxn ang="0">
                    <a:pos x="87" y="81"/>
                  </a:cxn>
                  <a:cxn ang="0">
                    <a:pos x="72" y="90"/>
                  </a:cxn>
                  <a:cxn ang="0">
                    <a:pos x="60" y="95"/>
                  </a:cxn>
                  <a:cxn ang="0">
                    <a:pos x="46" y="101"/>
                  </a:cxn>
                  <a:cxn ang="0">
                    <a:pos x="34" y="107"/>
                  </a:cxn>
                  <a:cxn ang="0">
                    <a:pos x="24" y="115"/>
                  </a:cxn>
                  <a:cxn ang="0">
                    <a:pos x="13" y="121"/>
                  </a:cxn>
                  <a:cxn ang="0">
                    <a:pos x="0" y="133"/>
                  </a:cxn>
                  <a:cxn ang="0">
                    <a:pos x="0" y="57"/>
                  </a:cxn>
                </a:cxnLst>
                <a:rect l="0" t="0" r="r" b="b"/>
                <a:pathLst>
                  <a:path w="136" h="134">
                    <a:moveTo>
                      <a:pt x="0" y="57"/>
                    </a:moveTo>
                    <a:lnTo>
                      <a:pt x="8" y="51"/>
                    </a:lnTo>
                    <a:lnTo>
                      <a:pt x="16" y="46"/>
                    </a:lnTo>
                    <a:lnTo>
                      <a:pt x="28" y="41"/>
                    </a:lnTo>
                    <a:lnTo>
                      <a:pt x="39" y="31"/>
                    </a:lnTo>
                    <a:lnTo>
                      <a:pt x="51" y="27"/>
                    </a:lnTo>
                    <a:lnTo>
                      <a:pt x="62" y="19"/>
                    </a:lnTo>
                    <a:lnTo>
                      <a:pt x="73" y="16"/>
                    </a:lnTo>
                    <a:lnTo>
                      <a:pt x="84" y="10"/>
                    </a:lnTo>
                    <a:lnTo>
                      <a:pt x="101" y="9"/>
                    </a:lnTo>
                    <a:lnTo>
                      <a:pt x="115" y="5"/>
                    </a:lnTo>
                    <a:lnTo>
                      <a:pt x="135" y="0"/>
                    </a:lnTo>
                    <a:lnTo>
                      <a:pt x="135" y="70"/>
                    </a:lnTo>
                    <a:lnTo>
                      <a:pt x="127" y="70"/>
                    </a:lnTo>
                    <a:lnTo>
                      <a:pt x="120" y="73"/>
                    </a:lnTo>
                    <a:lnTo>
                      <a:pt x="107" y="76"/>
                    </a:lnTo>
                    <a:lnTo>
                      <a:pt x="97" y="79"/>
                    </a:lnTo>
                    <a:lnTo>
                      <a:pt x="87" y="81"/>
                    </a:lnTo>
                    <a:lnTo>
                      <a:pt x="72" y="90"/>
                    </a:lnTo>
                    <a:lnTo>
                      <a:pt x="60" y="95"/>
                    </a:lnTo>
                    <a:lnTo>
                      <a:pt x="46" y="101"/>
                    </a:lnTo>
                    <a:lnTo>
                      <a:pt x="34" y="107"/>
                    </a:lnTo>
                    <a:lnTo>
                      <a:pt x="24" y="115"/>
                    </a:lnTo>
                    <a:lnTo>
                      <a:pt x="13" y="121"/>
                    </a:lnTo>
                    <a:lnTo>
                      <a:pt x="0" y="133"/>
                    </a:lnTo>
                    <a:lnTo>
                      <a:pt x="0" y="57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0" name="Freeform 116"/>
              <p:cNvSpPr>
                <a:spLocks noChangeAspect="1"/>
              </p:cNvSpPr>
              <p:nvPr/>
            </p:nvSpPr>
            <p:spPr bwMode="auto">
              <a:xfrm>
                <a:off x="2281" y="1824"/>
                <a:ext cx="303" cy="74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21" y="21"/>
                  </a:cxn>
                  <a:cxn ang="0">
                    <a:pos x="41" y="13"/>
                  </a:cxn>
                  <a:cxn ang="0">
                    <a:pos x="65" y="8"/>
                  </a:cxn>
                  <a:cxn ang="0">
                    <a:pos x="84" y="8"/>
                  </a:cxn>
                  <a:cxn ang="0">
                    <a:pos x="108" y="2"/>
                  </a:cxn>
                  <a:cxn ang="0">
                    <a:pos x="146" y="0"/>
                  </a:cxn>
                  <a:cxn ang="0">
                    <a:pos x="175" y="3"/>
                  </a:cxn>
                  <a:cxn ang="0">
                    <a:pos x="209" y="8"/>
                  </a:cxn>
                  <a:cxn ang="0">
                    <a:pos x="241" y="12"/>
                  </a:cxn>
                  <a:cxn ang="0">
                    <a:pos x="277" y="18"/>
                  </a:cxn>
                  <a:cxn ang="0">
                    <a:pos x="340" y="27"/>
                  </a:cxn>
                  <a:cxn ang="0">
                    <a:pos x="340" y="82"/>
                  </a:cxn>
                  <a:cxn ang="0">
                    <a:pos x="290" y="68"/>
                  </a:cxn>
                  <a:cxn ang="0">
                    <a:pos x="258" y="64"/>
                  </a:cxn>
                  <a:cxn ang="0">
                    <a:pos x="218" y="58"/>
                  </a:cxn>
                  <a:cxn ang="0">
                    <a:pos x="183" y="53"/>
                  </a:cxn>
                  <a:cxn ang="0">
                    <a:pos x="154" y="54"/>
                  </a:cxn>
                  <a:cxn ang="0">
                    <a:pos x="127" y="57"/>
                  </a:cxn>
                  <a:cxn ang="0">
                    <a:pos x="102" y="60"/>
                  </a:cxn>
                  <a:cxn ang="0">
                    <a:pos x="76" y="66"/>
                  </a:cxn>
                  <a:cxn ang="0">
                    <a:pos x="55" y="70"/>
                  </a:cxn>
                  <a:cxn ang="0">
                    <a:pos x="38" y="74"/>
                  </a:cxn>
                  <a:cxn ang="0">
                    <a:pos x="19" y="82"/>
                  </a:cxn>
                  <a:cxn ang="0">
                    <a:pos x="0" y="98"/>
                  </a:cxn>
                  <a:cxn ang="0">
                    <a:pos x="0" y="27"/>
                  </a:cxn>
                </a:cxnLst>
                <a:rect l="0" t="0" r="r" b="b"/>
                <a:pathLst>
                  <a:path w="341" h="99">
                    <a:moveTo>
                      <a:pt x="0" y="27"/>
                    </a:moveTo>
                    <a:lnTo>
                      <a:pt x="21" y="21"/>
                    </a:lnTo>
                    <a:lnTo>
                      <a:pt x="41" y="13"/>
                    </a:lnTo>
                    <a:lnTo>
                      <a:pt x="65" y="8"/>
                    </a:lnTo>
                    <a:lnTo>
                      <a:pt x="84" y="8"/>
                    </a:lnTo>
                    <a:lnTo>
                      <a:pt x="108" y="2"/>
                    </a:lnTo>
                    <a:lnTo>
                      <a:pt x="146" y="0"/>
                    </a:lnTo>
                    <a:lnTo>
                      <a:pt x="175" y="3"/>
                    </a:lnTo>
                    <a:lnTo>
                      <a:pt x="209" y="8"/>
                    </a:lnTo>
                    <a:lnTo>
                      <a:pt x="241" y="12"/>
                    </a:lnTo>
                    <a:lnTo>
                      <a:pt x="277" y="18"/>
                    </a:lnTo>
                    <a:lnTo>
                      <a:pt x="340" y="27"/>
                    </a:lnTo>
                    <a:lnTo>
                      <a:pt x="340" y="82"/>
                    </a:lnTo>
                    <a:lnTo>
                      <a:pt x="290" y="68"/>
                    </a:lnTo>
                    <a:lnTo>
                      <a:pt x="258" y="64"/>
                    </a:lnTo>
                    <a:lnTo>
                      <a:pt x="218" y="58"/>
                    </a:lnTo>
                    <a:lnTo>
                      <a:pt x="183" y="53"/>
                    </a:lnTo>
                    <a:lnTo>
                      <a:pt x="154" y="54"/>
                    </a:lnTo>
                    <a:lnTo>
                      <a:pt x="127" y="57"/>
                    </a:lnTo>
                    <a:lnTo>
                      <a:pt x="102" y="60"/>
                    </a:lnTo>
                    <a:lnTo>
                      <a:pt x="76" y="66"/>
                    </a:lnTo>
                    <a:lnTo>
                      <a:pt x="55" y="70"/>
                    </a:lnTo>
                    <a:lnTo>
                      <a:pt x="38" y="74"/>
                    </a:lnTo>
                    <a:lnTo>
                      <a:pt x="19" y="82"/>
                    </a:lnTo>
                    <a:lnTo>
                      <a:pt x="0" y="98"/>
                    </a:lnTo>
                    <a:lnTo>
                      <a:pt x="0" y="27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1" name="Freeform 117"/>
              <p:cNvSpPr>
                <a:spLocks noChangeAspect="1"/>
              </p:cNvSpPr>
              <p:nvPr/>
            </p:nvSpPr>
            <p:spPr bwMode="auto">
              <a:xfrm>
                <a:off x="670" y="1775"/>
                <a:ext cx="1078" cy="41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214" y="455"/>
                  </a:cxn>
                  <a:cxn ang="0">
                    <a:pos x="1214" y="548"/>
                  </a:cxn>
                  <a:cxn ang="0">
                    <a:pos x="0" y="96"/>
                  </a:cxn>
                  <a:cxn ang="0">
                    <a:pos x="5" y="0"/>
                  </a:cxn>
                </a:cxnLst>
                <a:rect l="0" t="0" r="r" b="b"/>
                <a:pathLst>
                  <a:path w="1215" h="549">
                    <a:moveTo>
                      <a:pt x="5" y="0"/>
                    </a:moveTo>
                    <a:lnTo>
                      <a:pt x="1214" y="455"/>
                    </a:lnTo>
                    <a:lnTo>
                      <a:pt x="1214" y="548"/>
                    </a:lnTo>
                    <a:lnTo>
                      <a:pt x="0" y="96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A2FFA3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2" name="Freeform 118"/>
              <p:cNvSpPr>
                <a:spLocks noChangeAspect="1"/>
              </p:cNvSpPr>
              <p:nvPr/>
            </p:nvSpPr>
            <p:spPr bwMode="auto">
              <a:xfrm>
                <a:off x="1332" y="1910"/>
                <a:ext cx="503" cy="136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450" y="180"/>
                  </a:cxn>
                  <a:cxn ang="0">
                    <a:pos x="567" y="126"/>
                  </a:cxn>
                  <a:cxn ang="0">
                    <a:pos x="151" y="0"/>
                  </a:cxn>
                  <a:cxn ang="0">
                    <a:pos x="0" y="22"/>
                  </a:cxn>
                </a:cxnLst>
                <a:rect l="0" t="0" r="r" b="b"/>
                <a:pathLst>
                  <a:path w="568" h="181">
                    <a:moveTo>
                      <a:pt x="0" y="22"/>
                    </a:moveTo>
                    <a:lnTo>
                      <a:pt x="450" y="180"/>
                    </a:lnTo>
                    <a:lnTo>
                      <a:pt x="567" y="126"/>
                    </a:lnTo>
                    <a:lnTo>
                      <a:pt x="151" y="0"/>
                    </a:lnTo>
                    <a:lnTo>
                      <a:pt x="0" y="22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3" name="Freeform 119"/>
              <p:cNvSpPr>
                <a:spLocks noChangeAspect="1"/>
              </p:cNvSpPr>
              <p:nvPr/>
            </p:nvSpPr>
            <p:spPr bwMode="auto">
              <a:xfrm>
                <a:off x="1738" y="2005"/>
                <a:ext cx="95" cy="107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0" y="142"/>
                  </a:cxn>
                  <a:cxn ang="0">
                    <a:pos x="106" y="73"/>
                  </a:cxn>
                  <a:cxn ang="0">
                    <a:pos x="106" y="0"/>
                  </a:cxn>
                  <a:cxn ang="0">
                    <a:pos x="0" y="54"/>
                  </a:cxn>
                </a:cxnLst>
                <a:rect l="0" t="0" r="r" b="b"/>
                <a:pathLst>
                  <a:path w="107" h="143">
                    <a:moveTo>
                      <a:pt x="0" y="54"/>
                    </a:moveTo>
                    <a:lnTo>
                      <a:pt x="0" y="142"/>
                    </a:lnTo>
                    <a:lnTo>
                      <a:pt x="106" y="73"/>
                    </a:lnTo>
                    <a:lnTo>
                      <a:pt x="106" y="0"/>
                    </a:lnTo>
                    <a:lnTo>
                      <a:pt x="0" y="54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4" name="Freeform 120"/>
              <p:cNvSpPr>
                <a:spLocks noChangeAspect="1"/>
              </p:cNvSpPr>
              <p:nvPr/>
            </p:nvSpPr>
            <p:spPr bwMode="auto">
              <a:xfrm>
                <a:off x="655" y="1718"/>
                <a:ext cx="1081" cy="39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217" y="448"/>
                  </a:cxn>
                  <a:cxn ang="0">
                    <a:pos x="1218" y="521"/>
                  </a:cxn>
                  <a:cxn ang="0">
                    <a:pos x="0" y="62"/>
                  </a:cxn>
                  <a:cxn ang="0">
                    <a:pos x="8" y="0"/>
                  </a:cxn>
                </a:cxnLst>
                <a:rect l="0" t="0" r="r" b="b"/>
                <a:pathLst>
                  <a:path w="1219" h="522">
                    <a:moveTo>
                      <a:pt x="8" y="0"/>
                    </a:moveTo>
                    <a:lnTo>
                      <a:pt x="1217" y="448"/>
                    </a:lnTo>
                    <a:lnTo>
                      <a:pt x="1218" y="521"/>
                    </a:lnTo>
                    <a:lnTo>
                      <a:pt x="0" y="62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063DE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5" name="Freeform 121"/>
              <p:cNvSpPr>
                <a:spLocks noChangeAspect="1"/>
              </p:cNvSpPr>
              <p:nvPr/>
            </p:nvSpPr>
            <p:spPr bwMode="auto">
              <a:xfrm>
                <a:off x="2968" y="957"/>
                <a:ext cx="902" cy="979"/>
              </a:xfrm>
              <a:custGeom>
                <a:avLst/>
                <a:gdLst/>
                <a:ahLst/>
                <a:cxnLst>
                  <a:cxn ang="0">
                    <a:pos x="0" y="338"/>
                  </a:cxn>
                  <a:cxn ang="0">
                    <a:pos x="0" y="1304"/>
                  </a:cxn>
                  <a:cxn ang="0">
                    <a:pos x="1016" y="845"/>
                  </a:cxn>
                  <a:cxn ang="0">
                    <a:pos x="1016" y="0"/>
                  </a:cxn>
                  <a:cxn ang="0">
                    <a:pos x="0" y="338"/>
                  </a:cxn>
                </a:cxnLst>
                <a:rect l="0" t="0" r="r" b="b"/>
                <a:pathLst>
                  <a:path w="1017" h="1305">
                    <a:moveTo>
                      <a:pt x="0" y="338"/>
                    </a:moveTo>
                    <a:lnTo>
                      <a:pt x="0" y="1304"/>
                    </a:lnTo>
                    <a:lnTo>
                      <a:pt x="1016" y="845"/>
                    </a:lnTo>
                    <a:lnTo>
                      <a:pt x="1016" y="0"/>
                    </a:lnTo>
                    <a:lnTo>
                      <a:pt x="0" y="338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6" name="Freeform 122"/>
              <p:cNvSpPr>
                <a:spLocks noChangeAspect="1"/>
              </p:cNvSpPr>
              <p:nvPr/>
            </p:nvSpPr>
            <p:spPr bwMode="auto">
              <a:xfrm>
                <a:off x="2961" y="1601"/>
                <a:ext cx="899" cy="426"/>
              </a:xfrm>
              <a:custGeom>
                <a:avLst/>
                <a:gdLst/>
                <a:ahLst/>
                <a:cxnLst>
                  <a:cxn ang="0">
                    <a:pos x="0" y="442"/>
                  </a:cxn>
                  <a:cxn ang="0">
                    <a:pos x="0" y="568"/>
                  </a:cxn>
                  <a:cxn ang="0">
                    <a:pos x="1013" y="113"/>
                  </a:cxn>
                  <a:cxn ang="0">
                    <a:pos x="1013" y="0"/>
                  </a:cxn>
                  <a:cxn ang="0">
                    <a:pos x="0" y="442"/>
                  </a:cxn>
                </a:cxnLst>
                <a:rect l="0" t="0" r="r" b="b"/>
                <a:pathLst>
                  <a:path w="1014" h="569">
                    <a:moveTo>
                      <a:pt x="0" y="442"/>
                    </a:moveTo>
                    <a:lnTo>
                      <a:pt x="0" y="568"/>
                    </a:lnTo>
                    <a:lnTo>
                      <a:pt x="1013" y="113"/>
                    </a:lnTo>
                    <a:lnTo>
                      <a:pt x="1013" y="0"/>
                    </a:lnTo>
                    <a:lnTo>
                      <a:pt x="0" y="442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7" name="Freeform 123"/>
              <p:cNvSpPr>
                <a:spLocks noChangeAspect="1"/>
              </p:cNvSpPr>
              <p:nvPr/>
            </p:nvSpPr>
            <p:spPr bwMode="auto">
              <a:xfrm>
                <a:off x="2163" y="2186"/>
                <a:ext cx="287" cy="239"/>
              </a:xfrm>
              <a:custGeom>
                <a:avLst/>
                <a:gdLst/>
                <a:ahLst/>
                <a:cxnLst>
                  <a:cxn ang="0">
                    <a:pos x="0" y="155"/>
                  </a:cxn>
                  <a:cxn ang="0">
                    <a:pos x="0" y="317"/>
                  </a:cxn>
                  <a:cxn ang="0">
                    <a:pos x="322" y="168"/>
                  </a:cxn>
                  <a:cxn ang="0">
                    <a:pos x="322" y="0"/>
                  </a:cxn>
                  <a:cxn ang="0">
                    <a:pos x="0" y="155"/>
                  </a:cxn>
                </a:cxnLst>
                <a:rect l="0" t="0" r="r" b="b"/>
                <a:pathLst>
                  <a:path w="323" h="318">
                    <a:moveTo>
                      <a:pt x="0" y="155"/>
                    </a:moveTo>
                    <a:lnTo>
                      <a:pt x="0" y="317"/>
                    </a:lnTo>
                    <a:lnTo>
                      <a:pt x="322" y="168"/>
                    </a:lnTo>
                    <a:lnTo>
                      <a:pt x="322" y="0"/>
                    </a:lnTo>
                    <a:lnTo>
                      <a:pt x="0" y="155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8" name="Freeform 124"/>
              <p:cNvSpPr>
                <a:spLocks noChangeAspect="1"/>
              </p:cNvSpPr>
              <p:nvPr/>
            </p:nvSpPr>
            <p:spPr bwMode="auto">
              <a:xfrm>
                <a:off x="2444" y="2086"/>
                <a:ext cx="287" cy="236"/>
              </a:xfrm>
              <a:custGeom>
                <a:avLst/>
                <a:gdLst/>
                <a:ahLst/>
                <a:cxnLst>
                  <a:cxn ang="0">
                    <a:pos x="0" y="142"/>
                  </a:cxn>
                  <a:cxn ang="0">
                    <a:pos x="0" y="313"/>
                  </a:cxn>
                  <a:cxn ang="0">
                    <a:pos x="323" y="171"/>
                  </a:cxn>
                  <a:cxn ang="0">
                    <a:pos x="323" y="0"/>
                  </a:cxn>
                  <a:cxn ang="0">
                    <a:pos x="0" y="142"/>
                  </a:cxn>
                </a:cxnLst>
                <a:rect l="0" t="0" r="r" b="b"/>
                <a:pathLst>
                  <a:path w="324" h="314">
                    <a:moveTo>
                      <a:pt x="0" y="142"/>
                    </a:moveTo>
                    <a:lnTo>
                      <a:pt x="0" y="313"/>
                    </a:lnTo>
                    <a:lnTo>
                      <a:pt x="323" y="171"/>
                    </a:lnTo>
                    <a:lnTo>
                      <a:pt x="323" y="0"/>
                    </a:lnTo>
                    <a:lnTo>
                      <a:pt x="0" y="142"/>
                    </a:lnTo>
                  </a:path>
                </a:pathLst>
              </a:custGeom>
              <a:solidFill>
                <a:srgbClr val="00C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9" name="Freeform 125"/>
              <p:cNvSpPr>
                <a:spLocks noChangeAspect="1"/>
              </p:cNvSpPr>
              <p:nvPr/>
            </p:nvSpPr>
            <p:spPr bwMode="auto">
              <a:xfrm>
                <a:off x="2730" y="1990"/>
                <a:ext cx="242" cy="216"/>
              </a:xfrm>
              <a:custGeom>
                <a:avLst/>
                <a:gdLst/>
                <a:ahLst/>
                <a:cxnLst>
                  <a:cxn ang="0">
                    <a:pos x="0" y="113"/>
                  </a:cxn>
                  <a:cxn ang="0">
                    <a:pos x="271" y="0"/>
                  </a:cxn>
                  <a:cxn ang="0">
                    <a:pos x="271" y="164"/>
                  </a:cxn>
                  <a:cxn ang="0">
                    <a:pos x="0" y="287"/>
                  </a:cxn>
                  <a:cxn ang="0">
                    <a:pos x="0" y="113"/>
                  </a:cxn>
                </a:cxnLst>
                <a:rect l="0" t="0" r="r" b="b"/>
                <a:pathLst>
                  <a:path w="272" h="288">
                    <a:moveTo>
                      <a:pt x="0" y="113"/>
                    </a:moveTo>
                    <a:lnTo>
                      <a:pt x="271" y="0"/>
                    </a:lnTo>
                    <a:lnTo>
                      <a:pt x="271" y="164"/>
                    </a:lnTo>
                    <a:lnTo>
                      <a:pt x="0" y="287"/>
                    </a:lnTo>
                    <a:lnTo>
                      <a:pt x="0" y="113"/>
                    </a:lnTo>
                  </a:path>
                </a:pathLst>
              </a:custGeom>
              <a:solidFill>
                <a:srgbClr val="200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0" name="Freeform 126"/>
              <p:cNvSpPr>
                <a:spLocks noChangeAspect="1"/>
              </p:cNvSpPr>
              <p:nvPr/>
            </p:nvSpPr>
            <p:spPr bwMode="auto">
              <a:xfrm>
                <a:off x="665" y="1850"/>
                <a:ext cx="1501" cy="5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92" y="613"/>
                  </a:cxn>
                  <a:cxn ang="0">
                    <a:pos x="1692" y="761"/>
                  </a:cxn>
                  <a:cxn ang="0">
                    <a:pos x="6" y="129"/>
                  </a:cxn>
                  <a:cxn ang="0">
                    <a:pos x="0" y="0"/>
                  </a:cxn>
                </a:cxnLst>
                <a:rect l="0" t="0" r="r" b="b"/>
                <a:pathLst>
                  <a:path w="1693" h="762">
                    <a:moveTo>
                      <a:pt x="0" y="0"/>
                    </a:moveTo>
                    <a:lnTo>
                      <a:pt x="1692" y="613"/>
                    </a:lnTo>
                    <a:lnTo>
                      <a:pt x="1692" y="761"/>
                    </a:lnTo>
                    <a:lnTo>
                      <a:pt x="6" y="12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1" name="Freeform 127"/>
              <p:cNvSpPr>
                <a:spLocks noChangeAspect="1"/>
              </p:cNvSpPr>
              <p:nvPr/>
            </p:nvSpPr>
            <p:spPr bwMode="auto">
              <a:xfrm>
                <a:off x="571" y="1266"/>
                <a:ext cx="103" cy="68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41"/>
                  </a:cxn>
                  <a:cxn ang="0">
                    <a:pos x="115" y="907"/>
                  </a:cxn>
                  <a:cxn ang="0">
                    <a:pos x="116" y="33"/>
                  </a:cxn>
                  <a:cxn ang="0">
                    <a:pos x="0" y="0"/>
                  </a:cxn>
                </a:cxnLst>
                <a:rect l="0" t="0" r="r" b="b"/>
                <a:pathLst>
                  <a:path w="117" h="908">
                    <a:moveTo>
                      <a:pt x="0" y="0"/>
                    </a:moveTo>
                    <a:lnTo>
                      <a:pt x="0" y="841"/>
                    </a:lnTo>
                    <a:lnTo>
                      <a:pt x="115" y="907"/>
                    </a:lnTo>
                    <a:lnTo>
                      <a:pt x="116" y="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2" name="Freeform 128"/>
              <p:cNvSpPr>
                <a:spLocks noChangeAspect="1"/>
              </p:cNvSpPr>
              <p:nvPr/>
            </p:nvSpPr>
            <p:spPr bwMode="auto">
              <a:xfrm>
                <a:off x="2968" y="1891"/>
                <a:ext cx="309" cy="233"/>
              </a:xfrm>
              <a:custGeom>
                <a:avLst/>
                <a:gdLst/>
                <a:ahLst/>
                <a:cxnLst>
                  <a:cxn ang="0">
                    <a:pos x="0" y="146"/>
                  </a:cxn>
                  <a:cxn ang="0">
                    <a:pos x="0" y="310"/>
                  </a:cxn>
                  <a:cxn ang="0">
                    <a:pos x="339" y="146"/>
                  </a:cxn>
                  <a:cxn ang="0">
                    <a:pos x="347" y="0"/>
                  </a:cxn>
                  <a:cxn ang="0">
                    <a:pos x="0" y="146"/>
                  </a:cxn>
                </a:cxnLst>
                <a:rect l="0" t="0" r="r" b="b"/>
                <a:pathLst>
                  <a:path w="348" h="311">
                    <a:moveTo>
                      <a:pt x="0" y="146"/>
                    </a:moveTo>
                    <a:lnTo>
                      <a:pt x="0" y="310"/>
                    </a:lnTo>
                    <a:lnTo>
                      <a:pt x="339" y="146"/>
                    </a:lnTo>
                    <a:lnTo>
                      <a:pt x="347" y="0"/>
                    </a:lnTo>
                    <a:lnTo>
                      <a:pt x="0" y="146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3" name="Freeform 129"/>
              <p:cNvSpPr>
                <a:spLocks noChangeAspect="1"/>
              </p:cNvSpPr>
              <p:nvPr/>
            </p:nvSpPr>
            <p:spPr bwMode="auto">
              <a:xfrm>
                <a:off x="3255" y="1775"/>
                <a:ext cx="317" cy="228"/>
              </a:xfrm>
              <a:custGeom>
                <a:avLst/>
                <a:gdLst/>
                <a:ahLst/>
                <a:cxnLst>
                  <a:cxn ang="0">
                    <a:pos x="6" y="157"/>
                  </a:cxn>
                  <a:cxn ang="0">
                    <a:pos x="0" y="304"/>
                  </a:cxn>
                  <a:cxn ang="0">
                    <a:pos x="354" y="152"/>
                  </a:cxn>
                  <a:cxn ang="0">
                    <a:pos x="356" y="0"/>
                  </a:cxn>
                  <a:cxn ang="0">
                    <a:pos x="6" y="157"/>
                  </a:cxn>
                </a:cxnLst>
                <a:rect l="0" t="0" r="r" b="b"/>
                <a:pathLst>
                  <a:path w="357" h="305">
                    <a:moveTo>
                      <a:pt x="6" y="157"/>
                    </a:moveTo>
                    <a:lnTo>
                      <a:pt x="0" y="304"/>
                    </a:lnTo>
                    <a:lnTo>
                      <a:pt x="354" y="152"/>
                    </a:lnTo>
                    <a:lnTo>
                      <a:pt x="356" y="0"/>
                    </a:lnTo>
                    <a:lnTo>
                      <a:pt x="6" y="157"/>
                    </a:lnTo>
                  </a:path>
                </a:pathLst>
              </a:custGeom>
              <a:solidFill>
                <a:srgbClr val="00C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4" name="Freeform 130"/>
              <p:cNvSpPr>
                <a:spLocks noChangeAspect="1"/>
              </p:cNvSpPr>
              <p:nvPr/>
            </p:nvSpPr>
            <p:spPr bwMode="auto">
              <a:xfrm>
                <a:off x="3571" y="1661"/>
                <a:ext cx="294" cy="233"/>
              </a:xfrm>
              <a:custGeom>
                <a:avLst/>
                <a:gdLst/>
                <a:ahLst/>
                <a:cxnLst>
                  <a:cxn ang="0">
                    <a:pos x="0" y="145"/>
                  </a:cxn>
                  <a:cxn ang="0">
                    <a:pos x="0" y="310"/>
                  </a:cxn>
                  <a:cxn ang="0">
                    <a:pos x="330" y="164"/>
                  </a:cxn>
                  <a:cxn ang="0">
                    <a:pos x="330" y="0"/>
                  </a:cxn>
                  <a:cxn ang="0">
                    <a:pos x="0" y="145"/>
                  </a:cxn>
                </a:cxnLst>
                <a:rect l="0" t="0" r="r" b="b"/>
                <a:pathLst>
                  <a:path w="331" h="311">
                    <a:moveTo>
                      <a:pt x="0" y="145"/>
                    </a:moveTo>
                    <a:lnTo>
                      <a:pt x="0" y="310"/>
                    </a:lnTo>
                    <a:lnTo>
                      <a:pt x="330" y="164"/>
                    </a:lnTo>
                    <a:lnTo>
                      <a:pt x="330" y="0"/>
                    </a:lnTo>
                    <a:lnTo>
                      <a:pt x="0" y="145"/>
                    </a:lnTo>
                  </a:path>
                </a:pathLst>
              </a:custGeom>
              <a:solidFill>
                <a:srgbClr val="200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5" name="Freeform 131"/>
              <p:cNvSpPr>
                <a:spLocks noChangeAspect="1"/>
              </p:cNvSpPr>
              <p:nvPr/>
            </p:nvSpPr>
            <p:spPr bwMode="auto">
              <a:xfrm>
                <a:off x="2157" y="1782"/>
                <a:ext cx="1706" cy="737"/>
              </a:xfrm>
              <a:custGeom>
                <a:avLst/>
                <a:gdLst/>
                <a:ahLst/>
                <a:cxnLst>
                  <a:cxn ang="0">
                    <a:pos x="0" y="858"/>
                  </a:cxn>
                  <a:cxn ang="0">
                    <a:pos x="1922" y="0"/>
                  </a:cxn>
                  <a:cxn ang="0">
                    <a:pos x="1922" y="136"/>
                  </a:cxn>
                  <a:cxn ang="0">
                    <a:pos x="0" y="982"/>
                  </a:cxn>
                  <a:cxn ang="0">
                    <a:pos x="0" y="858"/>
                  </a:cxn>
                </a:cxnLst>
                <a:rect l="0" t="0" r="r" b="b"/>
                <a:pathLst>
                  <a:path w="1923" h="983">
                    <a:moveTo>
                      <a:pt x="0" y="858"/>
                    </a:moveTo>
                    <a:lnTo>
                      <a:pt x="1922" y="0"/>
                    </a:lnTo>
                    <a:lnTo>
                      <a:pt x="1922" y="136"/>
                    </a:lnTo>
                    <a:lnTo>
                      <a:pt x="0" y="982"/>
                    </a:lnTo>
                    <a:lnTo>
                      <a:pt x="0" y="858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6" name="Freeform 132"/>
              <p:cNvSpPr>
                <a:spLocks noChangeAspect="1"/>
              </p:cNvSpPr>
              <p:nvPr/>
            </p:nvSpPr>
            <p:spPr bwMode="auto">
              <a:xfrm>
                <a:off x="567" y="1898"/>
                <a:ext cx="1588" cy="6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89" y="688"/>
                  </a:cxn>
                  <a:cxn ang="0">
                    <a:pos x="1789" y="823"/>
                  </a:cxn>
                  <a:cxn ang="0">
                    <a:pos x="0" y="126"/>
                  </a:cxn>
                  <a:cxn ang="0">
                    <a:pos x="0" y="0"/>
                  </a:cxn>
                </a:cxnLst>
                <a:rect l="0" t="0" r="r" b="b"/>
                <a:pathLst>
                  <a:path w="1790" h="824">
                    <a:moveTo>
                      <a:pt x="0" y="0"/>
                    </a:moveTo>
                    <a:lnTo>
                      <a:pt x="1789" y="688"/>
                    </a:lnTo>
                    <a:lnTo>
                      <a:pt x="1789" y="823"/>
                    </a:lnTo>
                    <a:lnTo>
                      <a:pt x="0" y="12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7" name="Freeform 133"/>
              <p:cNvSpPr>
                <a:spLocks noChangeAspect="1"/>
              </p:cNvSpPr>
              <p:nvPr/>
            </p:nvSpPr>
            <p:spPr bwMode="auto">
              <a:xfrm>
                <a:off x="567" y="1993"/>
                <a:ext cx="1588" cy="5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89" y="688"/>
                  </a:cxn>
                  <a:cxn ang="0">
                    <a:pos x="1789" y="765"/>
                  </a:cxn>
                  <a:cxn ang="0">
                    <a:pos x="0" y="68"/>
                  </a:cxn>
                  <a:cxn ang="0">
                    <a:pos x="0" y="0"/>
                  </a:cxn>
                </a:cxnLst>
                <a:rect l="0" t="0" r="r" b="b"/>
                <a:pathLst>
                  <a:path w="1790" h="766">
                    <a:moveTo>
                      <a:pt x="0" y="0"/>
                    </a:moveTo>
                    <a:lnTo>
                      <a:pt x="1789" y="688"/>
                    </a:lnTo>
                    <a:lnTo>
                      <a:pt x="1789" y="765"/>
                    </a:lnTo>
                    <a:lnTo>
                      <a:pt x="0" y="6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8" name="Freeform 134"/>
              <p:cNvSpPr>
                <a:spLocks noChangeAspect="1"/>
              </p:cNvSpPr>
              <p:nvPr/>
            </p:nvSpPr>
            <p:spPr bwMode="auto">
              <a:xfrm>
                <a:off x="2147" y="1877"/>
                <a:ext cx="1708" cy="690"/>
              </a:xfrm>
              <a:custGeom>
                <a:avLst/>
                <a:gdLst/>
                <a:ahLst/>
                <a:cxnLst>
                  <a:cxn ang="0">
                    <a:pos x="16" y="852"/>
                  </a:cxn>
                  <a:cxn ang="0">
                    <a:pos x="1925" y="0"/>
                  </a:cxn>
                  <a:cxn ang="0">
                    <a:pos x="1925" y="58"/>
                  </a:cxn>
                  <a:cxn ang="0">
                    <a:pos x="0" y="920"/>
                  </a:cxn>
                  <a:cxn ang="0">
                    <a:pos x="16" y="852"/>
                  </a:cxn>
                </a:cxnLst>
                <a:rect l="0" t="0" r="r" b="b"/>
                <a:pathLst>
                  <a:path w="1926" h="921">
                    <a:moveTo>
                      <a:pt x="16" y="852"/>
                    </a:moveTo>
                    <a:lnTo>
                      <a:pt x="1925" y="0"/>
                    </a:lnTo>
                    <a:lnTo>
                      <a:pt x="1925" y="58"/>
                    </a:lnTo>
                    <a:lnTo>
                      <a:pt x="0" y="920"/>
                    </a:lnTo>
                    <a:lnTo>
                      <a:pt x="16" y="852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2074" y="2088"/>
                <a:ext cx="776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000000"/>
                    </a:solidFill>
                    <a:latin typeface="Calibri"/>
                    <a:ea typeface="新細明體"/>
                  </a:rPr>
                  <a:t>R</a:t>
                </a:r>
              </a:p>
            </p:txBody>
          </p:sp>
          <p:sp>
            <p:nvSpPr>
              <p:cNvPr id="12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2317" y="2005"/>
                <a:ext cx="801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000000"/>
                    </a:solidFill>
                    <a:latin typeface="Calibri"/>
                    <a:ea typeface="新細明體"/>
                  </a:rPr>
                  <a:t>G</a:t>
                </a:r>
              </a:p>
            </p:txBody>
          </p:sp>
          <p:sp>
            <p:nvSpPr>
              <p:cNvPr id="12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2610" y="1924"/>
                <a:ext cx="776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000000"/>
                    </a:solidFill>
                    <a:latin typeface="Calibri"/>
                    <a:ea typeface="新細明體"/>
                  </a:rPr>
                  <a:t>B</a:t>
                </a:r>
              </a:p>
            </p:txBody>
          </p:sp>
          <p:sp>
            <p:nvSpPr>
              <p:cNvPr id="12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2217" y="2228"/>
                <a:ext cx="776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000000"/>
                    </a:solidFill>
                    <a:latin typeface="Calibri"/>
                    <a:ea typeface="新細明體"/>
                  </a:rPr>
                  <a:t>R</a:t>
                </a:r>
              </a:p>
            </p:txBody>
          </p:sp>
          <p:sp>
            <p:nvSpPr>
              <p:cNvPr id="12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2517" y="2112"/>
                <a:ext cx="801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000000"/>
                    </a:solidFill>
                    <a:latin typeface="Calibri"/>
                    <a:ea typeface="新細明體"/>
                  </a:rPr>
                  <a:t>G</a:t>
                </a:r>
              </a:p>
            </p:txBody>
          </p:sp>
          <p:sp>
            <p:nvSpPr>
              <p:cNvPr id="12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2746" y="2029"/>
                <a:ext cx="165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000000"/>
                    </a:solidFill>
                    <a:latin typeface="Calibri"/>
                    <a:ea typeface="新細明體"/>
                  </a:rPr>
                  <a:t>B</a:t>
                </a:r>
              </a:p>
            </p:txBody>
          </p:sp>
          <p:sp>
            <p:nvSpPr>
              <p:cNvPr id="12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3046" y="1924"/>
                <a:ext cx="776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EEECE1"/>
                    </a:solidFill>
                    <a:latin typeface="Calibri"/>
                    <a:ea typeface="新細明體"/>
                  </a:rPr>
                  <a:t>R</a:t>
                </a:r>
              </a:p>
            </p:txBody>
          </p:sp>
          <p:sp>
            <p:nvSpPr>
              <p:cNvPr id="12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3339" y="1806"/>
                <a:ext cx="801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EEECE1"/>
                    </a:solidFill>
                    <a:latin typeface="Calibri"/>
                    <a:ea typeface="新細明體"/>
                  </a:rPr>
                  <a:t>G</a:t>
                </a:r>
              </a:p>
            </p:txBody>
          </p:sp>
          <p:sp>
            <p:nvSpPr>
              <p:cNvPr id="127" name="Rectangle 143"/>
              <p:cNvSpPr>
                <a:spLocks noChangeAspect="1" noChangeArrowheads="1"/>
              </p:cNvSpPr>
              <p:nvPr/>
            </p:nvSpPr>
            <p:spPr bwMode="auto">
              <a:xfrm>
                <a:off x="3630" y="1698"/>
                <a:ext cx="776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EEECE1"/>
                    </a:solidFill>
                    <a:latin typeface="Calibri"/>
                    <a:ea typeface="新細明體"/>
                  </a:rPr>
                  <a:t>B</a:t>
                </a:r>
              </a:p>
            </p:txBody>
          </p:sp>
        </p:grpSp>
        <p:pic>
          <p:nvPicPr>
            <p:cNvPr id="21" name="Picture 144" descr="chimei_090503_01"/>
            <p:cNvPicPr>
              <a:picLocks noChangeAspect="1" noChangeArrowheads="1"/>
            </p:cNvPicPr>
            <p:nvPr/>
          </p:nvPicPr>
          <p:blipFill>
            <a:blip r:embed="rId4" cstate="print"/>
            <a:srcRect b="10687"/>
            <a:stretch>
              <a:fillRect/>
            </a:stretch>
          </p:blipFill>
          <p:spPr bwMode="auto">
            <a:xfrm>
              <a:off x="476" y="2387"/>
              <a:ext cx="2072" cy="1496"/>
            </a:xfrm>
            <a:prstGeom prst="rect">
              <a:avLst/>
            </a:prstGeom>
            <a:noFill/>
          </p:spPr>
        </p:pic>
        <p:sp>
          <p:nvSpPr>
            <p:cNvPr id="22" name="Oval 145"/>
            <p:cNvSpPr>
              <a:spLocks noChangeArrowheads="1"/>
            </p:cNvSpPr>
            <p:nvPr/>
          </p:nvSpPr>
          <p:spPr bwMode="auto">
            <a:xfrm>
              <a:off x="1791" y="2795"/>
              <a:ext cx="318" cy="272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350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23" name="Line 146"/>
            <p:cNvSpPr>
              <a:spLocks noChangeShapeType="1"/>
            </p:cNvSpPr>
            <p:nvPr/>
          </p:nvSpPr>
          <p:spPr bwMode="auto">
            <a:xfrm flipV="1">
              <a:off x="1927" y="2568"/>
              <a:ext cx="1679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350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24" name="Line 147"/>
            <p:cNvSpPr>
              <a:spLocks noChangeShapeType="1"/>
            </p:cNvSpPr>
            <p:nvPr/>
          </p:nvSpPr>
          <p:spPr bwMode="auto">
            <a:xfrm>
              <a:off x="1927" y="3067"/>
              <a:ext cx="1271" cy="63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350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</p:grpSp>
      <p:sp>
        <p:nvSpPr>
          <p:cNvPr id="171" name="文字方塊 170"/>
          <p:cNvSpPr txBox="1"/>
          <p:nvPr/>
        </p:nvSpPr>
        <p:spPr>
          <a:xfrm>
            <a:off x="1713185" y="3986944"/>
            <a:ext cx="317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85000"/>
                  <a:lumOff val="1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RD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依照客戶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的亮度、反應時間、對比進行液晶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材料的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選定，即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得知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Cell gap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目標值。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4829352" y="3986944"/>
            <a:ext cx="2745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85000"/>
                  <a:lumOff val="1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預測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PSH 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Target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進行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參數調整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開線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790" y="2689817"/>
            <a:ext cx="993737" cy="993737"/>
          </a:xfrm>
          <a:prstGeom prst="rect">
            <a:avLst/>
          </a:prstGeom>
        </p:spPr>
      </p:pic>
      <p:sp>
        <p:nvSpPr>
          <p:cNvPr id="170" name="矩形 169"/>
          <p:cNvSpPr/>
          <p:nvPr/>
        </p:nvSpPr>
        <p:spPr>
          <a:xfrm>
            <a:off x="4797025" y="2678506"/>
            <a:ext cx="3105345" cy="1108379"/>
          </a:xfrm>
          <a:prstGeom prst="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梯形 174"/>
          <p:cNvSpPr/>
          <p:nvPr/>
        </p:nvSpPr>
        <p:spPr>
          <a:xfrm flipV="1">
            <a:off x="5890724" y="2976579"/>
            <a:ext cx="332716" cy="478620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文字方塊 207"/>
          <p:cNvSpPr txBox="1"/>
          <p:nvPr/>
        </p:nvSpPr>
        <p:spPr>
          <a:xfrm>
            <a:off x="5870062" y="3018341"/>
            <a:ext cx="385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dirty="0" smtClean="0">
                <a:solidFill>
                  <a:schemeClr val="bg1"/>
                </a:solidFill>
              </a:rPr>
              <a:t>MainPS</a:t>
            </a:r>
            <a:endParaRPr lang="zh-TW" altLang="en-US" sz="700" dirty="0">
              <a:solidFill>
                <a:schemeClr val="bg1"/>
              </a:solidFill>
            </a:endParaRPr>
          </a:p>
        </p:txBody>
      </p:sp>
      <p:grpSp>
        <p:nvGrpSpPr>
          <p:cNvPr id="194" name="群組 193"/>
          <p:cNvGrpSpPr/>
          <p:nvPr/>
        </p:nvGrpSpPr>
        <p:grpSpPr>
          <a:xfrm>
            <a:off x="4797025" y="2460946"/>
            <a:ext cx="3582277" cy="1386789"/>
            <a:chOff x="4797025" y="2460946"/>
            <a:chExt cx="3582277" cy="1386789"/>
          </a:xfrm>
        </p:grpSpPr>
        <p:sp>
          <p:nvSpPr>
            <p:cNvPr id="8" name="矩形 7"/>
            <p:cNvSpPr/>
            <p:nvPr/>
          </p:nvSpPr>
          <p:spPr>
            <a:xfrm>
              <a:off x="7356320" y="2878083"/>
              <a:ext cx="221810" cy="696175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6508162" y="2753385"/>
              <a:ext cx="617872" cy="71793"/>
            </a:xfrm>
            <a:prstGeom prst="rect">
              <a:avLst/>
            </a:prstGeom>
            <a:solidFill>
              <a:srgbClr val="FDDB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梯形 168"/>
            <p:cNvSpPr/>
            <p:nvPr/>
          </p:nvSpPr>
          <p:spPr>
            <a:xfrm flipV="1">
              <a:off x="6279622" y="2753385"/>
              <a:ext cx="709714" cy="143586"/>
            </a:xfrm>
            <a:prstGeom prst="trapezoid">
              <a:avLst/>
            </a:prstGeom>
            <a:solidFill>
              <a:srgbClr val="FDDB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梯形 167"/>
            <p:cNvSpPr/>
            <p:nvPr/>
          </p:nvSpPr>
          <p:spPr>
            <a:xfrm flipV="1">
              <a:off x="5739719" y="2769518"/>
              <a:ext cx="608067" cy="207058"/>
            </a:xfrm>
            <a:prstGeom prst="trapezoid">
              <a:avLst/>
            </a:prstGeom>
            <a:solidFill>
              <a:srgbClr val="FDDB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梯形 166"/>
            <p:cNvSpPr/>
            <p:nvPr/>
          </p:nvSpPr>
          <p:spPr>
            <a:xfrm flipV="1">
              <a:off x="5075015" y="2769737"/>
              <a:ext cx="720885" cy="207058"/>
            </a:xfrm>
            <a:prstGeom prst="trapezoid">
              <a:avLst/>
            </a:prstGeom>
            <a:solidFill>
              <a:srgbClr val="FDDB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4797025" y="2678506"/>
              <a:ext cx="3105345" cy="910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梯形 4"/>
            <p:cNvSpPr/>
            <p:nvPr/>
          </p:nvSpPr>
          <p:spPr>
            <a:xfrm flipV="1">
              <a:off x="5185193" y="2769521"/>
              <a:ext cx="499073" cy="143586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" name="梯形 165"/>
            <p:cNvSpPr/>
            <p:nvPr/>
          </p:nvSpPr>
          <p:spPr>
            <a:xfrm flipV="1">
              <a:off x="5795900" y="2769521"/>
              <a:ext cx="499073" cy="143586"/>
            </a:xfrm>
            <a:prstGeom prst="trapezoid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294245" y="2769521"/>
              <a:ext cx="617872" cy="7179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梯形 6"/>
            <p:cNvSpPr/>
            <p:nvPr/>
          </p:nvSpPr>
          <p:spPr>
            <a:xfrm flipV="1">
              <a:off x="5268371" y="2976579"/>
              <a:ext cx="332716" cy="478620"/>
            </a:xfrm>
            <a:prstGeom prst="trapezoi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梯形 172"/>
            <p:cNvSpPr/>
            <p:nvPr/>
          </p:nvSpPr>
          <p:spPr>
            <a:xfrm flipV="1">
              <a:off x="7103891" y="2769521"/>
              <a:ext cx="709714" cy="108777"/>
            </a:xfrm>
            <a:prstGeom prst="trapezoid">
              <a:avLst/>
            </a:prstGeom>
            <a:solidFill>
              <a:srgbClr val="FDDB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4797025" y="3695869"/>
              <a:ext cx="3105345" cy="910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梯形 177"/>
            <p:cNvSpPr/>
            <p:nvPr/>
          </p:nvSpPr>
          <p:spPr>
            <a:xfrm>
              <a:off x="5140824" y="3557992"/>
              <a:ext cx="532286" cy="138342"/>
            </a:xfrm>
            <a:prstGeom prst="trapezoid">
              <a:avLst>
                <a:gd name="adj" fmla="val 3239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梯形 176"/>
            <p:cNvSpPr/>
            <p:nvPr/>
          </p:nvSpPr>
          <p:spPr>
            <a:xfrm>
              <a:off x="5185193" y="3587091"/>
              <a:ext cx="443621" cy="108777"/>
            </a:xfrm>
            <a:prstGeom prst="trapezoi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梯形 179"/>
            <p:cNvSpPr/>
            <p:nvPr/>
          </p:nvSpPr>
          <p:spPr>
            <a:xfrm>
              <a:off x="5764468" y="3478993"/>
              <a:ext cx="629871" cy="216874"/>
            </a:xfrm>
            <a:prstGeom prst="trapezoid">
              <a:avLst>
                <a:gd name="adj" fmla="val 32056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梯形 180"/>
            <p:cNvSpPr/>
            <p:nvPr/>
          </p:nvSpPr>
          <p:spPr>
            <a:xfrm>
              <a:off x="5803803" y="3523863"/>
              <a:ext cx="545894" cy="172005"/>
            </a:xfrm>
            <a:prstGeom prst="trapezoid">
              <a:avLst>
                <a:gd name="adj" fmla="val 3239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梯形 181"/>
            <p:cNvSpPr/>
            <p:nvPr/>
          </p:nvSpPr>
          <p:spPr>
            <a:xfrm>
              <a:off x="5849552" y="3552962"/>
              <a:ext cx="443621" cy="142906"/>
            </a:xfrm>
            <a:prstGeom prst="trapezoid">
              <a:avLst>
                <a:gd name="adj" fmla="val 3574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梯形 182"/>
            <p:cNvSpPr/>
            <p:nvPr/>
          </p:nvSpPr>
          <p:spPr>
            <a:xfrm>
              <a:off x="5229898" y="3620261"/>
              <a:ext cx="354136" cy="75606"/>
            </a:xfrm>
            <a:prstGeom prst="trapezoid">
              <a:avLst/>
            </a:prstGeom>
            <a:solidFill>
              <a:srgbClr val="FAC090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梯形 183"/>
            <p:cNvSpPr/>
            <p:nvPr/>
          </p:nvSpPr>
          <p:spPr>
            <a:xfrm>
              <a:off x="5894294" y="3587091"/>
              <a:ext cx="354136" cy="108776"/>
            </a:xfrm>
            <a:prstGeom prst="trapezoid">
              <a:avLst/>
            </a:prstGeom>
            <a:solidFill>
              <a:srgbClr val="FAC090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185242" y="3537087"/>
              <a:ext cx="443571" cy="217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5835439" y="3457238"/>
              <a:ext cx="487929" cy="217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梯形 185"/>
            <p:cNvSpPr/>
            <p:nvPr/>
          </p:nvSpPr>
          <p:spPr>
            <a:xfrm>
              <a:off x="7206220" y="3561536"/>
              <a:ext cx="532286" cy="138342"/>
            </a:xfrm>
            <a:prstGeom prst="trapezoid">
              <a:avLst>
                <a:gd name="adj" fmla="val 3239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梯形 186"/>
            <p:cNvSpPr/>
            <p:nvPr/>
          </p:nvSpPr>
          <p:spPr>
            <a:xfrm>
              <a:off x="7250590" y="3590635"/>
              <a:ext cx="443621" cy="108777"/>
            </a:xfrm>
            <a:prstGeom prst="trapezoi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梯形 187"/>
            <p:cNvSpPr/>
            <p:nvPr/>
          </p:nvSpPr>
          <p:spPr>
            <a:xfrm>
              <a:off x="7295294" y="3623805"/>
              <a:ext cx="354136" cy="75606"/>
            </a:xfrm>
            <a:prstGeom prst="trapezoid">
              <a:avLst/>
            </a:prstGeom>
            <a:solidFill>
              <a:srgbClr val="FAC090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6487946" y="3581679"/>
              <a:ext cx="487929" cy="217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6487946" y="3601514"/>
              <a:ext cx="487929" cy="43511"/>
            </a:xfrm>
            <a:prstGeom prst="rect">
              <a:avLst/>
            </a:prstGeom>
            <a:solidFill>
              <a:srgbClr val="95B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6487946" y="3641931"/>
              <a:ext cx="487929" cy="21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6487946" y="3662830"/>
              <a:ext cx="487929" cy="43511"/>
            </a:xfrm>
            <a:prstGeom prst="rect">
              <a:avLst/>
            </a:prstGeom>
            <a:solidFill>
              <a:srgbClr val="B9CD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梯形 192"/>
            <p:cNvSpPr/>
            <p:nvPr/>
          </p:nvSpPr>
          <p:spPr>
            <a:xfrm flipV="1">
              <a:off x="7166863" y="2769052"/>
              <a:ext cx="571643" cy="55258"/>
            </a:xfrm>
            <a:prstGeom prst="trapezoid">
              <a:avLst/>
            </a:prstGeom>
            <a:solidFill>
              <a:schemeClr val="tx1">
                <a:lumMod val="95000"/>
                <a:lumOff val="5000"/>
                <a:alpha val="8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255274" y="2470659"/>
              <a:ext cx="3968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Sub</a:t>
              </a:r>
              <a:endPara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5" name="文字方塊 194"/>
            <p:cNvSpPr txBox="1"/>
            <p:nvPr/>
          </p:nvSpPr>
          <p:spPr>
            <a:xfrm>
              <a:off x="5814885" y="2465834"/>
              <a:ext cx="4577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Main</a:t>
              </a:r>
              <a:endPara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6" name="文字方塊 195"/>
            <p:cNvSpPr txBox="1"/>
            <p:nvPr/>
          </p:nvSpPr>
          <p:spPr>
            <a:xfrm>
              <a:off x="6299373" y="2460946"/>
              <a:ext cx="6899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Aperture</a:t>
              </a:r>
              <a:endPara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7" name="文字方塊 196"/>
            <p:cNvSpPr txBox="1"/>
            <p:nvPr/>
          </p:nvSpPr>
          <p:spPr>
            <a:xfrm>
              <a:off x="7187197" y="2468389"/>
              <a:ext cx="6899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Sealant</a:t>
              </a:r>
              <a:endPara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8" name="文字方塊 197"/>
            <p:cNvSpPr txBox="1"/>
            <p:nvPr/>
          </p:nvSpPr>
          <p:spPr>
            <a:xfrm>
              <a:off x="7931937" y="2590120"/>
              <a:ext cx="380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CF</a:t>
              </a:r>
              <a:endPara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9" name="文字方塊 198"/>
            <p:cNvSpPr txBox="1"/>
            <p:nvPr/>
          </p:nvSpPr>
          <p:spPr>
            <a:xfrm>
              <a:off x="7865190" y="3601514"/>
              <a:ext cx="514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Array</a:t>
              </a:r>
              <a:endPara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1" name="梯形 200"/>
            <p:cNvSpPr/>
            <p:nvPr/>
          </p:nvSpPr>
          <p:spPr>
            <a:xfrm flipV="1">
              <a:off x="5849552" y="2771560"/>
              <a:ext cx="409964" cy="54000"/>
            </a:xfrm>
            <a:prstGeom prst="trapezoid">
              <a:avLst/>
            </a:prstGeom>
            <a:solidFill>
              <a:schemeClr val="tx1">
                <a:lumMod val="95000"/>
                <a:lumOff val="5000"/>
                <a:alpha val="8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梯形 201"/>
            <p:cNvSpPr/>
            <p:nvPr/>
          </p:nvSpPr>
          <p:spPr>
            <a:xfrm flipV="1">
              <a:off x="5222797" y="2773427"/>
              <a:ext cx="409964" cy="54000"/>
            </a:xfrm>
            <a:prstGeom prst="trapezoid">
              <a:avLst/>
            </a:prstGeom>
            <a:solidFill>
              <a:schemeClr val="tx1">
                <a:lumMod val="95000"/>
                <a:lumOff val="5000"/>
                <a:alpha val="8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文字方塊 199"/>
            <p:cNvSpPr txBox="1"/>
            <p:nvPr/>
          </p:nvSpPr>
          <p:spPr>
            <a:xfrm>
              <a:off x="5155773" y="2762848"/>
              <a:ext cx="2152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00" dirty="0" smtClean="0">
                  <a:solidFill>
                    <a:schemeClr val="bg1"/>
                  </a:solidFill>
                </a:rPr>
                <a:t>B</a:t>
              </a:r>
              <a:endParaRPr lang="zh-TW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04" name="文字方塊 203"/>
            <p:cNvSpPr txBox="1"/>
            <p:nvPr/>
          </p:nvSpPr>
          <p:spPr>
            <a:xfrm>
              <a:off x="5753457" y="2759459"/>
              <a:ext cx="2152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00" dirty="0" smtClean="0">
                  <a:solidFill>
                    <a:schemeClr val="bg1"/>
                  </a:solidFill>
                </a:rPr>
                <a:t>R</a:t>
              </a:r>
              <a:endParaRPr lang="zh-TW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05" name="文字方塊 204"/>
            <p:cNvSpPr txBox="1"/>
            <p:nvPr/>
          </p:nvSpPr>
          <p:spPr>
            <a:xfrm>
              <a:off x="6465724" y="2699356"/>
              <a:ext cx="2152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00" dirty="0" smtClean="0">
                  <a:solidFill>
                    <a:schemeClr val="bg1"/>
                  </a:solidFill>
                </a:rPr>
                <a:t>G</a:t>
              </a:r>
              <a:endParaRPr lang="zh-TW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06" name="文字方塊 205"/>
            <p:cNvSpPr txBox="1"/>
            <p:nvPr/>
          </p:nvSpPr>
          <p:spPr>
            <a:xfrm>
              <a:off x="6587827" y="2779012"/>
              <a:ext cx="37906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OC</a:t>
              </a:r>
              <a:endParaRPr lang="zh-TW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文字方塊 206"/>
            <p:cNvSpPr txBox="1"/>
            <p:nvPr/>
          </p:nvSpPr>
          <p:spPr>
            <a:xfrm>
              <a:off x="5263400" y="3022036"/>
              <a:ext cx="3460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00" dirty="0" smtClean="0">
                  <a:solidFill>
                    <a:schemeClr val="bg1"/>
                  </a:solidFill>
                </a:rPr>
                <a:t>Sub</a:t>
              </a:r>
              <a:br>
                <a:rPr lang="en-US" altLang="zh-TW" sz="700" dirty="0" smtClean="0">
                  <a:solidFill>
                    <a:schemeClr val="bg1"/>
                  </a:solidFill>
                </a:rPr>
              </a:br>
              <a:r>
                <a:rPr lang="en-US" altLang="zh-TW" sz="700" dirty="0" smtClean="0">
                  <a:solidFill>
                    <a:schemeClr val="bg1"/>
                  </a:solidFill>
                </a:rPr>
                <a:t>PS</a:t>
              </a:r>
              <a:endParaRPr lang="zh-TW" altLang="en-US" sz="700" dirty="0">
                <a:solidFill>
                  <a:schemeClr val="bg1"/>
                </a:solidFill>
              </a:endParaRPr>
            </a:p>
          </p:txBody>
        </p:sp>
        <p:cxnSp>
          <p:nvCxnSpPr>
            <p:cNvPr id="210" name="直線單箭頭接點 209"/>
            <p:cNvCxnSpPr/>
            <p:nvPr/>
          </p:nvCxnSpPr>
          <p:spPr>
            <a:xfrm flipH="1" flipV="1">
              <a:off x="6595460" y="2887868"/>
              <a:ext cx="11429" cy="699223"/>
            </a:xfrm>
            <a:prstGeom prst="straightConnector1">
              <a:avLst/>
            </a:prstGeom>
            <a:ln w="3175" cmpd="sng">
              <a:solidFill>
                <a:schemeClr val="tx1">
                  <a:lumMod val="75000"/>
                  <a:lumOff val="25000"/>
                </a:schemeClr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文字方塊 215"/>
            <p:cNvSpPr txBox="1"/>
            <p:nvPr/>
          </p:nvSpPr>
          <p:spPr>
            <a:xfrm>
              <a:off x="6563953" y="3098864"/>
              <a:ext cx="4977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3.4µm</a:t>
              </a:r>
              <a:endParaRPr lang="zh-TW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7" name="文字方塊 216"/>
            <p:cNvSpPr txBox="1"/>
            <p:nvPr/>
          </p:nvSpPr>
          <p:spPr>
            <a:xfrm>
              <a:off x="7331166" y="2708805"/>
              <a:ext cx="37906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dirty="0" smtClean="0">
                  <a:solidFill>
                    <a:schemeClr val="bg1"/>
                  </a:solidFill>
                </a:rPr>
                <a:t>BM</a:t>
              </a:r>
              <a:endParaRPr lang="zh-TW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218" name="文字方塊 217"/>
            <p:cNvSpPr txBox="1"/>
            <p:nvPr/>
          </p:nvSpPr>
          <p:spPr>
            <a:xfrm>
              <a:off x="5910253" y="2712277"/>
              <a:ext cx="37906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dirty="0" smtClean="0">
                  <a:solidFill>
                    <a:schemeClr val="bg1"/>
                  </a:solidFill>
                </a:rPr>
                <a:t>BM</a:t>
              </a:r>
              <a:endParaRPr lang="zh-TW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219" name="文字方塊 218"/>
            <p:cNvSpPr txBox="1"/>
            <p:nvPr/>
          </p:nvSpPr>
          <p:spPr>
            <a:xfrm>
              <a:off x="5286471" y="2718591"/>
              <a:ext cx="37906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dirty="0" smtClean="0">
                  <a:solidFill>
                    <a:schemeClr val="bg1"/>
                  </a:solidFill>
                </a:rPr>
                <a:t>BM</a:t>
              </a:r>
              <a:endParaRPr lang="zh-TW" altLang="en-US" sz="5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4" name="文字方塊 213"/>
          <p:cNvSpPr txBox="1"/>
          <p:nvPr/>
        </p:nvSpPr>
        <p:spPr>
          <a:xfrm>
            <a:off x="4826052" y="4251451"/>
            <a:ext cx="2745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85000"/>
                  <a:lumOff val="1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預測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LC drop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找到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灌入液晶的下注點</a:t>
            </a:r>
            <a:endParaRPr lang="en-US" altLang="zh-TW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</p:txBody>
      </p:sp>
      <p:sp>
        <p:nvSpPr>
          <p:cNvPr id="209" name="文字方塊 208"/>
          <p:cNvSpPr txBox="1"/>
          <p:nvPr/>
        </p:nvSpPr>
        <p:spPr>
          <a:xfrm>
            <a:off x="822613" y="1289990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過去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模式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grpSp>
        <p:nvGrpSpPr>
          <p:cNvPr id="213" name="群組 212"/>
          <p:cNvGrpSpPr/>
          <p:nvPr/>
        </p:nvGrpSpPr>
        <p:grpSpPr>
          <a:xfrm>
            <a:off x="457345" y="1307469"/>
            <a:ext cx="1640225" cy="276999"/>
            <a:chOff x="457345" y="1307469"/>
            <a:chExt cx="1640225" cy="276999"/>
          </a:xfrm>
        </p:grpSpPr>
        <p:grpSp>
          <p:nvGrpSpPr>
            <p:cNvPr id="203" name="群組 202"/>
            <p:cNvGrpSpPr/>
            <p:nvPr/>
          </p:nvGrpSpPr>
          <p:grpSpPr>
            <a:xfrm>
              <a:off x="457345" y="1320775"/>
              <a:ext cx="1640225" cy="239743"/>
              <a:chOff x="457345" y="1320775"/>
              <a:chExt cx="1640225" cy="239743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457345" y="1320775"/>
                <a:ext cx="1345665" cy="239743"/>
              </a:xfrm>
              <a:custGeom>
                <a:avLst/>
                <a:gdLst>
                  <a:gd name="connsiteX0" fmla="*/ 0 w 1307008"/>
                  <a:gd name="connsiteY0" fmla="*/ 0 h 239743"/>
                  <a:gd name="connsiteX1" fmla="*/ 1307008 w 1307008"/>
                  <a:gd name="connsiteY1" fmla="*/ 0 h 239743"/>
                  <a:gd name="connsiteX2" fmla="*/ 1307008 w 1307008"/>
                  <a:gd name="connsiteY2" fmla="*/ 239743 h 239743"/>
                  <a:gd name="connsiteX3" fmla="*/ 0 w 1307008"/>
                  <a:gd name="connsiteY3" fmla="*/ 239743 h 239743"/>
                  <a:gd name="connsiteX4" fmla="*/ 0 w 1307008"/>
                  <a:gd name="connsiteY4" fmla="*/ 0 h 239743"/>
                  <a:gd name="connsiteX0" fmla="*/ 0 w 1307008"/>
                  <a:gd name="connsiteY0" fmla="*/ 0 h 239743"/>
                  <a:gd name="connsiteX1" fmla="*/ 1307008 w 1307008"/>
                  <a:gd name="connsiteY1" fmla="*/ 0 h 239743"/>
                  <a:gd name="connsiteX2" fmla="*/ 1028712 w 1307008"/>
                  <a:gd name="connsiteY2" fmla="*/ 239743 h 239743"/>
                  <a:gd name="connsiteX3" fmla="*/ 0 w 1307008"/>
                  <a:gd name="connsiteY3" fmla="*/ 239743 h 239743"/>
                  <a:gd name="connsiteX4" fmla="*/ 0 w 1307008"/>
                  <a:gd name="connsiteY4" fmla="*/ 0 h 239743"/>
                  <a:gd name="connsiteX0" fmla="*/ 0 w 1157921"/>
                  <a:gd name="connsiteY0" fmla="*/ 0 h 239743"/>
                  <a:gd name="connsiteX1" fmla="*/ 1157921 w 1157921"/>
                  <a:gd name="connsiteY1" fmla="*/ 0 h 239743"/>
                  <a:gd name="connsiteX2" fmla="*/ 1028712 w 1157921"/>
                  <a:gd name="connsiteY2" fmla="*/ 239743 h 239743"/>
                  <a:gd name="connsiteX3" fmla="*/ 0 w 1157921"/>
                  <a:gd name="connsiteY3" fmla="*/ 239743 h 239743"/>
                  <a:gd name="connsiteX4" fmla="*/ 0 w 1157921"/>
                  <a:gd name="connsiteY4" fmla="*/ 0 h 239743"/>
                  <a:gd name="connsiteX0" fmla="*/ 0 w 1147982"/>
                  <a:gd name="connsiteY0" fmla="*/ 0 h 239743"/>
                  <a:gd name="connsiteX1" fmla="*/ 1147982 w 1147982"/>
                  <a:gd name="connsiteY1" fmla="*/ 9940 h 239743"/>
                  <a:gd name="connsiteX2" fmla="*/ 1028712 w 1147982"/>
                  <a:gd name="connsiteY2" fmla="*/ 239743 h 239743"/>
                  <a:gd name="connsiteX3" fmla="*/ 0 w 1147982"/>
                  <a:gd name="connsiteY3" fmla="*/ 239743 h 239743"/>
                  <a:gd name="connsiteX4" fmla="*/ 0 w 1147982"/>
                  <a:gd name="connsiteY4" fmla="*/ 0 h 239743"/>
                  <a:gd name="connsiteX0" fmla="*/ 0 w 1108225"/>
                  <a:gd name="connsiteY0" fmla="*/ 0 h 239743"/>
                  <a:gd name="connsiteX1" fmla="*/ 1108225 w 1108225"/>
                  <a:gd name="connsiteY1" fmla="*/ 9940 h 239743"/>
                  <a:gd name="connsiteX2" fmla="*/ 1028712 w 1108225"/>
                  <a:gd name="connsiteY2" fmla="*/ 239743 h 239743"/>
                  <a:gd name="connsiteX3" fmla="*/ 0 w 1108225"/>
                  <a:gd name="connsiteY3" fmla="*/ 239743 h 239743"/>
                  <a:gd name="connsiteX4" fmla="*/ 0 w 1108225"/>
                  <a:gd name="connsiteY4" fmla="*/ 0 h 239743"/>
                  <a:gd name="connsiteX0" fmla="*/ 0 w 1147982"/>
                  <a:gd name="connsiteY0" fmla="*/ 0 h 239743"/>
                  <a:gd name="connsiteX1" fmla="*/ 1147982 w 1147982"/>
                  <a:gd name="connsiteY1" fmla="*/ 9940 h 239743"/>
                  <a:gd name="connsiteX2" fmla="*/ 1028712 w 1147982"/>
                  <a:gd name="connsiteY2" fmla="*/ 239743 h 239743"/>
                  <a:gd name="connsiteX3" fmla="*/ 0 w 1147982"/>
                  <a:gd name="connsiteY3" fmla="*/ 239743 h 239743"/>
                  <a:gd name="connsiteX4" fmla="*/ 0 w 1147982"/>
                  <a:gd name="connsiteY4" fmla="*/ 0 h 239743"/>
                  <a:gd name="connsiteX0" fmla="*/ 0 w 1147982"/>
                  <a:gd name="connsiteY0" fmla="*/ 0 h 239743"/>
                  <a:gd name="connsiteX1" fmla="*/ 1147982 w 1147982"/>
                  <a:gd name="connsiteY1" fmla="*/ 9940 h 239743"/>
                  <a:gd name="connsiteX2" fmla="*/ 1088346 w 1147982"/>
                  <a:gd name="connsiteY2" fmla="*/ 239743 h 239743"/>
                  <a:gd name="connsiteX3" fmla="*/ 0 w 1147982"/>
                  <a:gd name="connsiteY3" fmla="*/ 239743 h 239743"/>
                  <a:gd name="connsiteX4" fmla="*/ 0 w 1147982"/>
                  <a:gd name="connsiteY4" fmla="*/ 0 h 239743"/>
                  <a:gd name="connsiteX0" fmla="*/ 0 w 1228779"/>
                  <a:gd name="connsiteY0" fmla="*/ 0 h 239743"/>
                  <a:gd name="connsiteX1" fmla="*/ 1228779 w 1228779"/>
                  <a:gd name="connsiteY1" fmla="*/ 9940 h 239743"/>
                  <a:gd name="connsiteX2" fmla="*/ 1088346 w 1228779"/>
                  <a:gd name="connsiteY2" fmla="*/ 239743 h 239743"/>
                  <a:gd name="connsiteX3" fmla="*/ 0 w 1228779"/>
                  <a:gd name="connsiteY3" fmla="*/ 239743 h 239743"/>
                  <a:gd name="connsiteX4" fmla="*/ 0 w 1228779"/>
                  <a:gd name="connsiteY4" fmla="*/ 0 h 239743"/>
                  <a:gd name="connsiteX0" fmla="*/ 0 w 1208797"/>
                  <a:gd name="connsiteY0" fmla="*/ 0 h 239743"/>
                  <a:gd name="connsiteX1" fmla="*/ 1208797 w 1208797"/>
                  <a:gd name="connsiteY1" fmla="*/ 9940 h 239743"/>
                  <a:gd name="connsiteX2" fmla="*/ 1088346 w 1208797"/>
                  <a:gd name="connsiteY2" fmla="*/ 239743 h 239743"/>
                  <a:gd name="connsiteX3" fmla="*/ 0 w 1208797"/>
                  <a:gd name="connsiteY3" fmla="*/ 239743 h 239743"/>
                  <a:gd name="connsiteX4" fmla="*/ 0 w 1208797"/>
                  <a:gd name="connsiteY4" fmla="*/ 0 h 239743"/>
                  <a:gd name="connsiteX0" fmla="*/ 0 w 1215457"/>
                  <a:gd name="connsiteY0" fmla="*/ 0 h 239743"/>
                  <a:gd name="connsiteX1" fmla="*/ 1215457 w 1215457"/>
                  <a:gd name="connsiteY1" fmla="*/ 9940 h 239743"/>
                  <a:gd name="connsiteX2" fmla="*/ 1088346 w 1215457"/>
                  <a:gd name="connsiteY2" fmla="*/ 239743 h 239743"/>
                  <a:gd name="connsiteX3" fmla="*/ 0 w 1215457"/>
                  <a:gd name="connsiteY3" fmla="*/ 239743 h 239743"/>
                  <a:gd name="connsiteX4" fmla="*/ 0 w 1215457"/>
                  <a:gd name="connsiteY4" fmla="*/ 0 h 239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5457" h="239743">
                    <a:moveTo>
                      <a:pt x="0" y="0"/>
                    </a:moveTo>
                    <a:lnTo>
                      <a:pt x="1215457" y="9940"/>
                    </a:lnTo>
                    <a:lnTo>
                      <a:pt x="1088346" y="239743"/>
                    </a:lnTo>
                    <a:lnTo>
                      <a:pt x="0" y="2397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9DC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1" name="平行四邊形 210"/>
              <p:cNvSpPr/>
              <p:nvPr/>
            </p:nvSpPr>
            <p:spPr>
              <a:xfrm>
                <a:off x="1731672" y="1326518"/>
                <a:ext cx="365898" cy="234000"/>
              </a:xfrm>
              <a:custGeom>
                <a:avLst/>
                <a:gdLst>
                  <a:gd name="connsiteX0" fmla="*/ 0 w 256568"/>
                  <a:gd name="connsiteY0" fmla="*/ 243438 h 243438"/>
                  <a:gd name="connsiteX1" fmla="*/ 60860 w 256568"/>
                  <a:gd name="connsiteY1" fmla="*/ 0 h 243438"/>
                  <a:gd name="connsiteX2" fmla="*/ 256568 w 256568"/>
                  <a:gd name="connsiteY2" fmla="*/ 0 h 243438"/>
                  <a:gd name="connsiteX3" fmla="*/ 195709 w 256568"/>
                  <a:gd name="connsiteY3" fmla="*/ 243438 h 243438"/>
                  <a:gd name="connsiteX4" fmla="*/ 0 w 256568"/>
                  <a:gd name="connsiteY4" fmla="*/ 243438 h 243438"/>
                  <a:gd name="connsiteX0" fmla="*/ 0 w 316203"/>
                  <a:gd name="connsiteY0" fmla="*/ 213621 h 243438"/>
                  <a:gd name="connsiteX1" fmla="*/ 120495 w 316203"/>
                  <a:gd name="connsiteY1" fmla="*/ 0 h 243438"/>
                  <a:gd name="connsiteX2" fmla="*/ 316203 w 316203"/>
                  <a:gd name="connsiteY2" fmla="*/ 0 h 243438"/>
                  <a:gd name="connsiteX3" fmla="*/ 255344 w 316203"/>
                  <a:gd name="connsiteY3" fmla="*/ 243438 h 243438"/>
                  <a:gd name="connsiteX4" fmla="*/ 0 w 316203"/>
                  <a:gd name="connsiteY4" fmla="*/ 213621 h 243438"/>
                  <a:gd name="connsiteX0" fmla="*/ 0 w 286386"/>
                  <a:gd name="connsiteY0" fmla="*/ 213621 h 243438"/>
                  <a:gd name="connsiteX1" fmla="*/ 90678 w 286386"/>
                  <a:gd name="connsiteY1" fmla="*/ 0 h 243438"/>
                  <a:gd name="connsiteX2" fmla="*/ 286386 w 286386"/>
                  <a:gd name="connsiteY2" fmla="*/ 0 h 243438"/>
                  <a:gd name="connsiteX3" fmla="*/ 225527 w 286386"/>
                  <a:gd name="connsiteY3" fmla="*/ 243438 h 243438"/>
                  <a:gd name="connsiteX4" fmla="*/ 0 w 286386"/>
                  <a:gd name="connsiteY4" fmla="*/ 213621 h 243438"/>
                  <a:gd name="connsiteX0" fmla="*/ 0 w 286386"/>
                  <a:gd name="connsiteY0" fmla="*/ 213621 h 223560"/>
                  <a:gd name="connsiteX1" fmla="*/ 90678 w 286386"/>
                  <a:gd name="connsiteY1" fmla="*/ 0 h 223560"/>
                  <a:gd name="connsiteX2" fmla="*/ 286386 w 286386"/>
                  <a:gd name="connsiteY2" fmla="*/ 0 h 223560"/>
                  <a:gd name="connsiteX3" fmla="*/ 245405 w 286386"/>
                  <a:gd name="connsiteY3" fmla="*/ 223560 h 223560"/>
                  <a:gd name="connsiteX4" fmla="*/ 0 w 286386"/>
                  <a:gd name="connsiteY4" fmla="*/ 213621 h 223560"/>
                  <a:gd name="connsiteX0" fmla="*/ 0 w 286386"/>
                  <a:gd name="connsiteY0" fmla="*/ 213621 h 223560"/>
                  <a:gd name="connsiteX1" fmla="*/ 90678 w 286386"/>
                  <a:gd name="connsiteY1" fmla="*/ 0 h 223560"/>
                  <a:gd name="connsiteX2" fmla="*/ 286386 w 286386"/>
                  <a:gd name="connsiteY2" fmla="*/ 0 h 223560"/>
                  <a:gd name="connsiteX3" fmla="*/ 195710 w 286386"/>
                  <a:gd name="connsiteY3" fmla="*/ 223560 h 223560"/>
                  <a:gd name="connsiteX4" fmla="*/ 0 w 286386"/>
                  <a:gd name="connsiteY4" fmla="*/ 213621 h 223560"/>
                  <a:gd name="connsiteX0" fmla="*/ 0 w 286386"/>
                  <a:gd name="connsiteY0" fmla="*/ 213621 h 213621"/>
                  <a:gd name="connsiteX1" fmla="*/ 90678 w 286386"/>
                  <a:gd name="connsiteY1" fmla="*/ 0 h 213621"/>
                  <a:gd name="connsiteX2" fmla="*/ 286386 w 286386"/>
                  <a:gd name="connsiteY2" fmla="*/ 0 h 213621"/>
                  <a:gd name="connsiteX3" fmla="*/ 185771 w 286386"/>
                  <a:gd name="connsiteY3" fmla="*/ 213620 h 213621"/>
                  <a:gd name="connsiteX4" fmla="*/ 0 w 286386"/>
                  <a:gd name="connsiteY4" fmla="*/ 213621 h 213621"/>
                  <a:gd name="connsiteX0" fmla="*/ 0 w 326142"/>
                  <a:gd name="connsiteY0" fmla="*/ 213621 h 213621"/>
                  <a:gd name="connsiteX1" fmla="*/ 90678 w 326142"/>
                  <a:gd name="connsiteY1" fmla="*/ 0 h 213621"/>
                  <a:gd name="connsiteX2" fmla="*/ 326142 w 326142"/>
                  <a:gd name="connsiteY2" fmla="*/ 0 h 213621"/>
                  <a:gd name="connsiteX3" fmla="*/ 185771 w 326142"/>
                  <a:gd name="connsiteY3" fmla="*/ 213620 h 213621"/>
                  <a:gd name="connsiteX4" fmla="*/ 0 w 326142"/>
                  <a:gd name="connsiteY4" fmla="*/ 213621 h 213621"/>
                  <a:gd name="connsiteX0" fmla="*/ 0 w 365898"/>
                  <a:gd name="connsiteY0" fmla="*/ 213621 h 213621"/>
                  <a:gd name="connsiteX1" fmla="*/ 130434 w 365898"/>
                  <a:gd name="connsiteY1" fmla="*/ 0 h 213621"/>
                  <a:gd name="connsiteX2" fmla="*/ 365898 w 365898"/>
                  <a:gd name="connsiteY2" fmla="*/ 0 h 213621"/>
                  <a:gd name="connsiteX3" fmla="*/ 225527 w 365898"/>
                  <a:gd name="connsiteY3" fmla="*/ 213620 h 213621"/>
                  <a:gd name="connsiteX4" fmla="*/ 0 w 365898"/>
                  <a:gd name="connsiteY4" fmla="*/ 213621 h 213621"/>
                  <a:gd name="connsiteX0" fmla="*/ 0 w 365898"/>
                  <a:gd name="connsiteY0" fmla="*/ 213621 h 213621"/>
                  <a:gd name="connsiteX1" fmla="*/ 120495 w 365898"/>
                  <a:gd name="connsiteY1" fmla="*/ 0 h 213621"/>
                  <a:gd name="connsiteX2" fmla="*/ 365898 w 365898"/>
                  <a:gd name="connsiteY2" fmla="*/ 0 h 213621"/>
                  <a:gd name="connsiteX3" fmla="*/ 225527 w 365898"/>
                  <a:gd name="connsiteY3" fmla="*/ 213620 h 213621"/>
                  <a:gd name="connsiteX4" fmla="*/ 0 w 365898"/>
                  <a:gd name="connsiteY4" fmla="*/ 213621 h 213621"/>
                  <a:gd name="connsiteX0" fmla="*/ 0 w 365898"/>
                  <a:gd name="connsiteY0" fmla="*/ 213621 h 213621"/>
                  <a:gd name="connsiteX1" fmla="*/ 140373 w 365898"/>
                  <a:gd name="connsiteY1" fmla="*/ 0 h 213621"/>
                  <a:gd name="connsiteX2" fmla="*/ 365898 w 365898"/>
                  <a:gd name="connsiteY2" fmla="*/ 0 h 213621"/>
                  <a:gd name="connsiteX3" fmla="*/ 225527 w 365898"/>
                  <a:gd name="connsiteY3" fmla="*/ 213620 h 213621"/>
                  <a:gd name="connsiteX4" fmla="*/ 0 w 365898"/>
                  <a:gd name="connsiteY4" fmla="*/ 213621 h 213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898" h="213621">
                    <a:moveTo>
                      <a:pt x="0" y="213621"/>
                    </a:moveTo>
                    <a:lnTo>
                      <a:pt x="140373" y="0"/>
                    </a:lnTo>
                    <a:lnTo>
                      <a:pt x="365898" y="0"/>
                    </a:lnTo>
                    <a:lnTo>
                      <a:pt x="225527" y="213620"/>
                    </a:lnTo>
                    <a:lnTo>
                      <a:pt x="0" y="213621"/>
                    </a:lnTo>
                    <a:close/>
                  </a:path>
                </a:pathLst>
              </a:custGeom>
              <a:solidFill>
                <a:srgbClr val="5DADC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文字方塊 12"/>
            <p:cNvSpPr txBox="1"/>
            <p:nvPr/>
          </p:nvSpPr>
          <p:spPr>
            <a:xfrm>
              <a:off x="728375" y="1307469"/>
              <a:ext cx="9146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 smtClean="0">
                  <a:solidFill>
                    <a:schemeClr val="bg1"/>
                  </a:solidFill>
                </a:rPr>
                <a:t>過去模式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2" name="群組 211"/>
          <p:cNvGrpSpPr/>
          <p:nvPr/>
        </p:nvGrpSpPr>
        <p:grpSpPr>
          <a:xfrm>
            <a:off x="457345" y="2158701"/>
            <a:ext cx="1640225" cy="276999"/>
            <a:chOff x="457345" y="2158701"/>
            <a:chExt cx="1640225" cy="276999"/>
          </a:xfrm>
        </p:grpSpPr>
        <p:sp>
          <p:nvSpPr>
            <p:cNvPr id="220" name="矩形 14"/>
            <p:cNvSpPr/>
            <p:nvPr/>
          </p:nvSpPr>
          <p:spPr>
            <a:xfrm>
              <a:off x="457345" y="2172007"/>
              <a:ext cx="1345665" cy="239743"/>
            </a:xfrm>
            <a:custGeom>
              <a:avLst/>
              <a:gdLst>
                <a:gd name="connsiteX0" fmla="*/ 0 w 1307008"/>
                <a:gd name="connsiteY0" fmla="*/ 0 h 239743"/>
                <a:gd name="connsiteX1" fmla="*/ 1307008 w 1307008"/>
                <a:gd name="connsiteY1" fmla="*/ 0 h 239743"/>
                <a:gd name="connsiteX2" fmla="*/ 1307008 w 1307008"/>
                <a:gd name="connsiteY2" fmla="*/ 239743 h 239743"/>
                <a:gd name="connsiteX3" fmla="*/ 0 w 1307008"/>
                <a:gd name="connsiteY3" fmla="*/ 239743 h 239743"/>
                <a:gd name="connsiteX4" fmla="*/ 0 w 1307008"/>
                <a:gd name="connsiteY4" fmla="*/ 0 h 239743"/>
                <a:gd name="connsiteX0" fmla="*/ 0 w 1307008"/>
                <a:gd name="connsiteY0" fmla="*/ 0 h 239743"/>
                <a:gd name="connsiteX1" fmla="*/ 1307008 w 1307008"/>
                <a:gd name="connsiteY1" fmla="*/ 0 h 239743"/>
                <a:gd name="connsiteX2" fmla="*/ 1028712 w 1307008"/>
                <a:gd name="connsiteY2" fmla="*/ 239743 h 239743"/>
                <a:gd name="connsiteX3" fmla="*/ 0 w 1307008"/>
                <a:gd name="connsiteY3" fmla="*/ 239743 h 239743"/>
                <a:gd name="connsiteX4" fmla="*/ 0 w 1307008"/>
                <a:gd name="connsiteY4" fmla="*/ 0 h 239743"/>
                <a:gd name="connsiteX0" fmla="*/ 0 w 1157921"/>
                <a:gd name="connsiteY0" fmla="*/ 0 h 239743"/>
                <a:gd name="connsiteX1" fmla="*/ 1157921 w 1157921"/>
                <a:gd name="connsiteY1" fmla="*/ 0 h 239743"/>
                <a:gd name="connsiteX2" fmla="*/ 1028712 w 1157921"/>
                <a:gd name="connsiteY2" fmla="*/ 239743 h 239743"/>
                <a:gd name="connsiteX3" fmla="*/ 0 w 1157921"/>
                <a:gd name="connsiteY3" fmla="*/ 239743 h 239743"/>
                <a:gd name="connsiteX4" fmla="*/ 0 w 1157921"/>
                <a:gd name="connsiteY4" fmla="*/ 0 h 239743"/>
                <a:gd name="connsiteX0" fmla="*/ 0 w 1147982"/>
                <a:gd name="connsiteY0" fmla="*/ 0 h 239743"/>
                <a:gd name="connsiteX1" fmla="*/ 1147982 w 1147982"/>
                <a:gd name="connsiteY1" fmla="*/ 9940 h 239743"/>
                <a:gd name="connsiteX2" fmla="*/ 1028712 w 1147982"/>
                <a:gd name="connsiteY2" fmla="*/ 239743 h 239743"/>
                <a:gd name="connsiteX3" fmla="*/ 0 w 1147982"/>
                <a:gd name="connsiteY3" fmla="*/ 239743 h 239743"/>
                <a:gd name="connsiteX4" fmla="*/ 0 w 1147982"/>
                <a:gd name="connsiteY4" fmla="*/ 0 h 239743"/>
                <a:gd name="connsiteX0" fmla="*/ 0 w 1108225"/>
                <a:gd name="connsiteY0" fmla="*/ 0 h 239743"/>
                <a:gd name="connsiteX1" fmla="*/ 1108225 w 1108225"/>
                <a:gd name="connsiteY1" fmla="*/ 9940 h 239743"/>
                <a:gd name="connsiteX2" fmla="*/ 1028712 w 1108225"/>
                <a:gd name="connsiteY2" fmla="*/ 239743 h 239743"/>
                <a:gd name="connsiteX3" fmla="*/ 0 w 1108225"/>
                <a:gd name="connsiteY3" fmla="*/ 239743 h 239743"/>
                <a:gd name="connsiteX4" fmla="*/ 0 w 1108225"/>
                <a:gd name="connsiteY4" fmla="*/ 0 h 239743"/>
                <a:gd name="connsiteX0" fmla="*/ 0 w 1147982"/>
                <a:gd name="connsiteY0" fmla="*/ 0 h 239743"/>
                <a:gd name="connsiteX1" fmla="*/ 1147982 w 1147982"/>
                <a:gd name="connsiteY1" fmla="*/ 9940 h 239743"/>
                <a:gd name="connsiteX2" fmla="*/ 1028712 w 1147982"/>
                <a:gd name="connsiteY2" fmla="*/ 239743 h 239743"/>
                <a:gd name="connsiteX3" fmla="*/ 0 w 1147982"/>
                <a:gd name="connsiteY3" fmla="*/ 239743 h 239743"/>
                <a:gd name="connsiteX4" fmla="*/ 0 w 1147982"/>
                <a:gd name="connsiteY4" fmla="*/ 0 h 239743"/>
                <a:gd name="connsiteX0" fmla="*/ 0 w 1147982"/>
                <a:gd name="connsiteY0" fmla="*/ 0 h 239743"/>
                <a:gd name="connsiteX1" fmla="*/ 1147982 w 1147982"/>
                <a:gd name="connsiteY1" fmla="*/ 9940 h 239743"/>
                <a:gd name="connsiteX2" fmla="*/ 1088346 w 1147982"/>
                <a:gd name="connsiteY2" fmla="*/ 239743 h 239743"/>
                <a:gd name="connsiteX3" fmla="*/ 0 w 1147982"/>
                <a:gd name="connsiteY3" fmla="*/ 239743 h 239743"/>
                <a:gd name="connsiteX4" fmla="*/ 0 w 1147982"/>
                <a:gd name="connsiteY4" fmla="*/ 0 h 239743"/>
                <a:gd name="connsiteX0" fmla="*/ 0 w 1228779"/>
                <a:gd name="connsiteY0" fmla="*/ 0 h 239743"/>
                <a:gd name="connsiteX1" fmla="*/ 1228779 w 1228779"/>
                <a:gd name="connsiteY1" fmla="*/ 9940 h 239743"/>
                <a:gd name="connsiteX2" fmla="*/ 1088346 w 1228779"/>
                <a:gd name="connsiteY2" fmla="*/ 239743 h 239743"/>
                <a:gd name="connsiteX3" fmla="*/ 0 w 1228779"/>
                <a:gd name="connsiteY3" fmla="*/ 239743 h 239743"/>
                <a:gd name="connsiteX4" fmla="*/ 0 w 1228779"/>
                <a:gd name="connsiteY4" fmla="*/ 0 h 239743"/>
                <a:gd name="connsiteX0" fmla="*/ 0 w 1208797"/>
                <a:gd name="connsiteY0" fmla="*/ 0 h 239743"/>
                <a:gd name="connsiteX1" fmla="*/ 1208797 w 1208797"/>
                <a:gd name="connsiteY1" fmla="*/ 9940 h 239743"/>
                <a:gd name="connsiteX2" fmla="*/ 1088346 w 1208797"/>
                <a:gd name="connsiteY2" fmla="*/ 239743 h 239743"/>
                <a:gd name="connsiteX3" fmla="*/ 0 w 1208797"/>
                <a:gd name="connsiteY3" fmla="*/ 239743 h 239743"/>
                <a:gd name="connsiteX4" fmla="*/ 0 w 1208797"/>
                <a:gd name="connsiteY4" fmla="*/ 0 h 239743"/>
                <a:gd name="connsiteX0" fmla="*/ 0 w 1215457"/>
                <a:gd name="connsiteY0" fmla="*/ 0 h 239743"/>
                <a:gd name="connsiteX1" fmla="*/ 1215457 w 1215457"/>
                <a:gd name="connsiteY1" fmla="*/ 9940 h 239743"/>
                <a:gd name="connsiteX2" fmla="*/ 1088346 w 1215457"/>
                <a:gd name="connsiteY2" fmla="*/ 239743 h 239743"/>
                <a:gd name="connsiteX3" fmla="*/ 0 w 1215457"/>
                <a:gd name="connsiteY3" fmla="*/ 239743 h 239743"/>
                <a:gd name="connsiteX4" fmla="*/ 0 w 1215457"/>
                <a:gd name="connsiteY4" fmla="*/ 0 h 23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457" h="239743">
                  <a:moveTo>
                    <a:pt x="0" y="0"/>
                  </a:moveTo>
                  <a:lnTo>
                    <a:pt x="1215457" y="9940"/>
                  </a:lnTo>
                  <a:lnTo>
                    <a:pt x="1088346" y="239743"/>
                  </a:lnTo>
                  <a:lnTo>
                    <a:pt x="0" y="2397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ABB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1" name="平行四邊形 210"/>
            <p:cNvSpPr/>
            <p:nvPr/>
          </p:nvSpPr>
          <p:spPr>
            <a:xfrm>
              <a:off x="1731672" y="2177750"/>
              <a:ext cx="365898" cy="234000"/>
            </a:xfrm>
            <a:custGeom>
              <a:avLst/>
              <a:gdLst>
                <a:gd name="connsiteX0" fmla="*/ 0 w 256568"/>
                <a:gd name="connsiteY0" fmla="*/ 243438 h 243438"/>
                <a:gd name="connsiteX1" fmla="*/ 60860 w 256568"/>
                <a:gd name="connsiteY1" fmla="*/ 0 h 243438"/>
                <a:gd name="connsiteX2" fmla="*/ 256568 w 256568"/>
                <a:gd name="connsiteY2" fmla="*/ 0 h 243438"/>
                <a:gd name="connsiteX3" fmla="*/ 195709 w 256568"/>
                <a:gd name="connsiteY3" fmla="*/ 243438 h 243438"/>
                <a:gd name="connsiteX4" fmla="*/ 0 w 256568"/>
                <a:gd name="connsiteY4" fmla="*/ 243438 h 243438"/>
                <a:gd name="connsiteX0" fmla="*/ 0 w 316203"/>
                <a:gd name="connsiteY0" fmla="*/ 213621 h 243438"/>
                <a:gd name="connsiteX1" fmla="*/ 120495 w 316203"/>
                <a:gd name="connsiteY1" fmla="*/ 0 h 243438"/>
                <a:gd name="connsiteX2" fmla="*/ 316203 w 316203"/>
                <a:gd name="connsiteY2" fmla="*/ 0 h 243438"/>
                <a:gd name="connsiteX3" fmla="*/ 255344 w 316203"/>
                <a:gd name="connsiteY3" fmla="*/ 243438 h 243438"/>
                <a:gd name="connsiteX4" fmla="*/ 0 w 316203"/>
                <a:gd name="connsiteY4" fmla="*/ 213621 h 243438"/>
                <a:gd name="connsiteX0" fmla="*/ 0 w 286386"/>
                <a:gd name="connsiteY0" fmla="*/ 213621 h 243438"/>
                <a:gd name="connsiteX1" fmla="*/ 90678 w 286386"/>
                <a:gd name="connsiteY1" fmla="*/ 0 h 243438"/>
                <a:gd name="connsiteX2" fmla="*/ 286386 w 286386"/>
                <a:gd name="connsiteY2" fmla="*/ 0 h 243438"/>
                <a:gd name="connsiteX3" fmla="*/ 225527 w 286386"/>
                <a:gd name="connsiteY3" fmla="*/ 243438 h 243438"/>
                <a:gd name="connsiteX4" fmla="*/ 0 w 286386"/>
                <a:gd name="connsiteY4" fmla="*/ 213621 h 243438"/>
                <a:gd name="connsiteX0" fmla="*/ 0 w 286386"/>
                <a:gd name="connsiteY0" fmla="*/ 213621 h 223560"/>
                <a:gd name="connsiteX1" fmla="*/ 90678 w 286386"/>
                <a:gd name="connsiteY1" fmla="*/ 0 h 223560"/>
                <a:gd name="connsiteX2" fmla="*/ 286386 w 286386"/>
                <a:gd name="connsiteY2" fmla="*/ 0 h 223560"/>
                <a:gd name="connsiteX3" fmla="*/ 245405 w 286386"/>
                <a:gd name="connsiteY3" fmla="*/ 223560 h 223560"/>
                <a:gd name="connsiteX4" fmla="*/ 0 w 286386"/>
                <a:gd name="connsiteY4" fmla="*/ 213621 h 223560"/>
                <a:gd name="connsiteX0" fmla="*/ 0 w 286386"/>
                <a:gd name="connsiteY0" fmla="*/ 213621 h 223560"/>
                <a:gd name="connsiteX1" fmla="*/ 90678 w 286386"/>
                <a:gd name="connsiteY1" fmla="*/ 0 h 223560"/>
                <a:gd name="connsiteX2" fmla="*/ 286386 w 286386"/>
                <a:gd name="connsiteY2" fmla="*/ 0 h 223560"/>
                <a:gd name="connsiteX3" fmla="*/ 195710 w 286386"/>
                <a:gd name="connsiteY3" fmla="*/ 223560 h 223560"/>
                <a:gd name="connsiteX4" fmla="*/ 0 w 286386"/>
                <a:gd name="connsiteY4" fmla="*/ 213621 h 223560"/>
                <a:gd name="connsiteX0" fmla="*/ 0 w 286386"/>
                <a:gd name="connsiteY0" fmla="*/ 213621 h 213621"/>
                <a:gd name="connsiteX1" fmla="*/ 90678 w 286386"/>
                <a:gd name="connsiteY1" fmla="*/ 0 h 213621"/>
                <a:gd name="connsiteX2" fmla="*/ 286386 w 286386"/>
                <a:gd name="connsiteY2" fmla="*/ 0 h 213621"/>
                <a:gd name="connsiteX3" fmla="*/ 185771 w 286386"/>
                <a:gd name="connsiteY3" fmla="*/ 213620 h 213621"/>
                <a:gd name="connsiteX4" fmla="*/ 0 w 286386"/>
                <a:gd name="connsiteY4" fmla="*/ 213621 h 213621"/>
                <a:gd name="connsiteX0" fmla="*/ 0 w 326142"/>
                <a:gd name="connsiteY0" fmla="*/ 213621 h 213621"/>
                <a:gd name="connsiteX1" fmla="*/ 90678 w 326142"/>
                <a:gd name="connsiteY1" fmla="*/ 0 h 213621"/>
                <a:gd name="connsiteX2" fmla="*/ 326142 w 326142"/>
                <a:gd name="connsiteY2" fmla="*/ 0 h 213621"/>
                <a:gd name="connsiteX3" fmla="*/ 185771 w 326142"/>
                <a:gd name="connsiteY3" fmla="*/ 213620 h 213621"/>
                <a:gd name="connsiteX4" fmla="*/ 0 w 326142"/>
                <a:gd name="connsiteY4" fmla="*/ 213621 h 213621"/>
                <a:gd name="connsiteX0" fmla="*/ 0 w 365898"/>
                <a:gd name="connsiteY0" fmla="*/ 213621 h 213621"/>
                <a:gd name="connsiteX1" fmla="*/ 130434 w 365898"/>
                <a:gd name="connsiteY1" fmla="*/ 0 h 213621"/>
                <a:gd name="connsiteX2" fmla="*/ 365898 w 365898"/>
                <a:gd name="connsiteY2" fmla="*/ 0 h 213621"/>
                <a:gd name="connsiteX3" fmla="*/ 225527 w 365898"/>
                <a:gd name="connsiteY3" fmla="*/ 213620 h 213621"/>
                <a:gd name="connsiteX4" fmla="*/ 0 w 365898"/>
                <a:gd name="connsiteY4" fmla="*/ 213621 h 213621"/>
                <a:gd name="connsiteX0" fmla="*/ 0 w 365898"/>
                <a:gd name="connsiteY0" fmla="*/ 213621 h 213621"/>
                <a:gd name="connsiteX1" fmla="*/ 120495 w 365898"/>
                <a:gd name="connsiteY1" fmla="*/ 0 h 213621"/>
                <a:gd name="connsiteX2" fmla="*/ 365898 w 365898"/>
                <a:gd name="connsiteY2" fmla="*/ 0 h 213621"/>
                <a:gd name="connsiteX3" fmla="*/ 225527 w 365898"/>
                <a:gd name="connsiteY3" fmla="*/ 213620 h 213621"/>
                <a:gd name="connsiteX4" fmla="*/ 0 w 365898"/>
                <a:gd name="connsiteY4" fmla="*/ 213621 h 213621"/>
                <a:gd name="connsiteX0" fmla="*/ 0 w 365898"/>
                <a:gd name="connsiteY0" fmla="*/ 213621 h 213621"/>
                <a:gd name="connsiteX1" fmla="*/ 140373 w 365898"/>
                <a:gd name="connsiteY1" fmla="*/ 0 h 213621"/>
                <a:gd name="connsiteX2" fmla="*/ 365898 w 365898"/>
                <a:gd name="connsiteY2" fmla="*/ 0 h 213621"/>
                <a:gd name="connsiteX3" fmla="*/ 225527 w 365898"/>
                <a:gd name="connsiteY3" fmla="*/ 213620 h 213621"/>
                <a:gd name="connsiteX4" fmla="*/ 0 w 365898"/>
                <a:gd name="connsiteY4" fmla="*/ 213621 h 21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898" h="213621">
                  <a:moveTo>
                    <a:pt x="0" y="213621"/>
                  </a:moveTo>
                  <a:lnTo>
                    <a:pt x="140373" y="0"/>
                  </a:lnTo>
                  <a:lnTo>
                    <a:pt x="365898" y="0"/>
                  </a:lnTo>
                  <a:lnTo>
                    <a:pt x="225527" y="213620"/>
                  </a:lnTo>
                  <a:lnTo>
                    <a:pt x="0" y="213621"/>
                  </a:lnTo>
                  <a:close/>
                </a:path>
              </a:pathLst>
            </a:custGeom>
            <a:solidFill>
              <a:srgbClr val="85C0C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文字方塊 221"/>
            <p:cNvSpPr txBox="1"/>
            <p:nvPr/>
          </p:nvSpPr>
          <p:spPr>
            <a:xfrm>
              <a:off x="728375" y="2158701"/>
              <a:ext cx="9146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 smtClean="0">
                  <a:solidFill>
                    <a:schemeClr val="bg1"/>
                  </a:solidFill>
                </a:rPr>
                <a:t>預期目標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6650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70" grpId="0" animBg="1"/>
      <p:bldP spid="175" grpId="0" animBg="1"/>
      <p:bldP spid="214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156835</TotalTime>
  <Words>1212</Words>
  <Application>Microsoft Office PowerPoint</Application>
  <PresentationFormat>如螢幕大小 (16:9)</PresentationFormat>
  <Paragraphs>275</Paragraphs>
  <Slides>20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0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Wingdings</vt:lpstr>
      <vt:lpstr>Office 佈景主題</vt:lpstr>
      <vt:lpstr>機器學習決策平台</vt:lpstr>
      <vt:lpstr>PowerPoint 簡報</vt:lpstr>
      <vt:lpstr>專案目的</vt:lpstr>
      <vt:lpstr>專案背景與效益</vt:lpstr>
      <vt:lpstr>專案背景與效益</vt:lpstr>
      <vt:lpstr>PowerPoint 簡報</vt:lpstr>
      <vt:lpstr>專案架構</vt:lpstr>
      <vt:lpstr>機器學習模型架構</vt:lpstr>
      <vt:lpstr>L5C 新產品LC Margin預測</vt:lpstr>
      <vt:lpstr>PowerPoint 簡報</vt:lpstr>
      <vt:lpstr>PowerPoint 簡報</vt:lpstr>
      <vt:lpstr>PowerPoint 簡報</vt:lpstr>
      <vt:lpstr>L5C 新產品LC Margin預測</vt:lpstr>
      <vt:lpstr>Data preprocessing</vt:lpstr>
      <vt:lpstr>Model evaluation</vt:lpstr>
      <vt:lpstr>L5C Photo PEP1 CD R2R</vt:lpstr>
      <vt:lpstr>SHAP</vt:lpstr>
      <vt:lpstr>進度規劃＆本周進度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2007018 詹惠婷</cp:lastModifiedBy>
  <cp:revision>5097</cp:revision>
  <dcterms:created xsi:type="dcterms:W3CDTF">2011-02-08T02:08:58Z</dcterms:created>
  <dcterms:modified xsi:type="dcterms:W3CDTF">2020-08-03T08:59:34Z</dcterms:modified>
</cp:coreProperties>
</file>