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315D0C-711F-473E-8775-1CA7D8753C27}">
  <a:tblStyle styleId="{4A315D0C-711F-473E-8775-1CA7D8753C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καλησπέρα σας! Η ομάδα μας ασχολήθηκε με την μελέτη χαρακτηριστικών των όγκων στο μαστό ώστε να αναπτυχθούν μοντέλα </a:t>
            </a:r>
            <a:r>
              <a:rPr lang="el" sz="1800"/>
              <a:t>ταξινόμησης</a:t>
            </a:r>
            <a:r>
              <a:rPr lang="el" sz="1800"/>
              <a:t> των όγκων τα οποία θα μπορούν να αξιοποιηθούν για την διάγνωση και πρόγνωση καρκίνου του μαστού, για την επιλογή βέλτιστου σχεδίου θεραπείας με αποτέλεσμα την μείωση χρόνου και της ανθρώπινη επιρροή.</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3ae3be8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3ae3be8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Τέλος, το τρίτο κριτήριο είναι ο </a:t>
            </a:r>
            <a:r>
              <a:rPr lang="el" sz="1800"/>
              <a:t>πίνακας</a:t>
            </a:r>
            <a:r>
              <a:rPr lang="el" sz="1800"/>
              <a:t> συσχέτισης που υποδηλώνει τις συσχετίσεις μεταξύ των χαρακτηριστικών. </a:t>
            </a:r>
            <a:r>
              <a:rPr lang="el" sz="1800">
                <a:solidFill>
                  <a:schemeClr val="dk1"/>
                </a:solidFill>
                <a:highlight>
                  <a:srgbClr val="FFFFFF"/>
                </a:highlight>
              </a:rPr>
              <a:t>Έχει οριστεί κατώφλι συσχέτισης το 0.2 επομένως χαρακτηριστικά με μικρότερο δείκτη δεν θεωρούνται σημαντικά για την ταξινόμηση. Τα χαρακτηριστικά αυτά είναι ο μέσος όρος και το πειραματικό λάθος της  μορφοκλασματικής διάστασης, και τα περιματικά σφάλματα των χαρακτηριστικών υφής, συμμετρίας και ομαλότητας. Επομένως ίσως αφαιρεθούν από το σύνολο χαρακτηριστικών για την εκπαίδευση του μοντέλου.</a:t>
            </a:r>
            <a:endParaRPr sz="1800">
              <a:solidFill>
                <a:schemeClr val="dk1"/>
              </a:solidFill>
              <a:highlight>
                <a:srgbClr val="FFFFFF"/>
              </a:highlight>
            </a:endParaRPr>
          </a:p>
          <a:p>
            <a:pPr indent="0" lvl="0" marL="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33ae3be8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33ae3be8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700"/>
              <a:t>-Παρατηρώντας τα αποτελέσματα των τριών μεθόδων καταλήγουμε σε ένα νέο υποσύνολο, στο οποίο αφαιρούνται το μέσο fractal dimension και τα πειραματικά λάθη που προαναφέρθηκαν. </a:t>
            </a:r>
            <a:endParaRPr sz="1700"/>
          </a:p>
          <a:p>
            <a:pPr indent="0" lvl="0" marL="457200" rtl="0" algn="l">
              <a:spcBef>
                <a:spcPts val="0"/>
              </a:spcBef>
              <a:spcAft>
                <a:spcPts val="0"/>
              </a:spcAft>
              <a:buNone/>
            </a:pPr>
            <a:r>
              <a:rPr lang="el" sz="1700"/>
              <a:t>-Προκύπτει ότι ο οπτικός διαχωρισμός δεν ήταν αξιόπιστος. </a:t>
            </a:r>
            <a:endParaRPr sz="1700"/>
          </a:p>
          <a:p>
            <a:pPr indent="0" lvl="0" marL="457200" rtl="0" algn="l">
              <a:spcBef>
                <a:spcPts val="0"/>
              </a:spcBef>
              <a:spcAft>
                <a:spcPts val="0"/>
              </a:spcAft>
              <a:buNone/>
            </a:pPr>
            <a:r>
              <a:rPr lang="el" sz="1700"/>
              <a:t>-Επίσης αφαιρείται η στήλη id, και προχωράμε στην εκπαίδευση του μοντέλου.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l" sz="1700"/>
              <a:t>-Για την εκπαίδευση και επαλήθευση του μοντέλου γίνεται διάκριση σε test and train set με ποσοστό 20 και 80 αντίστοιχα.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l" sz="1700"/>
              <a:t>-Εφαρμώσαμε GridSearch με cross- validation θέτοντας folds=5, έτσι ώστε να βρούμε το καλύτερο μοντέλο με τις βέλτιστες υπερπαραμέτρους.</a:t>
            </a:r>
            <a:endParaRPr sz="1700"/>
          </a:p>
          <a:p>
            <a:pPr indent="0" lvl="0" marL="0" rtl="0" algn="l">
              <a:spcBef>
                <a:spcPts val="0"/>
              </a:spcBef>
              <a:spcAft>
                <a:spcPts val="0"/>
              </a:spcAft>
              <a:buNone/>
            </a:pPr>
            <a:r>
              <a:rPr lang="el" sz="1700"/>
              <a:t>- Ο χώρος αναζήτησης αποτελείται από …………</a:t>
            </a:r>
            <a:endParaRPr sz="1700"/>
          </a:p>
          <a:p>
            <a:pPr indent="0" lvl="0" marL="0" rtl="0" algn="l">
              <a:spcBef>
                <a:spcPts val="0"/>
              </a:spcBef>
              <a:spcAft>
                <a:spcPts val="0"/>
              </a:spcAft>
              <a:buNone/>
            </a:pPr>
            <a:r>
              <a:rPr lang="el" sz="1700"/>
              <a:t>-Αφού εκτελέστηκε η εκπαίδευση προκύπτει βέλτιστο μοντέλο το RandomForestClassifier (max_depth=7 &amp; n_estimators=610).</a:t>
            </a:r>
            <a:endParaRPr sz="1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33ae3be8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33ae3be8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Το μοντέλο εκπαιδεύεται για 3 περιπτώσεις:</a:t>
            </a:r>
            <a:endParaRPr sz="1800"/>
          </a:p>
          <a:p>
            <a:pPr indent="0" lvl="0" marL="0" rtl="0" algn="l">
              <a:spcBef>
                <a:spcPts val="0"/>
              </a:spcBef>
              <a:spcAft>
                <a:spcPts val="0"/>
              </a:spcAft>
              <a:buNone/>
            </a:pPr>
            <a:r>
              <a:rPr lang="el" sz="1800"/>
              <a:t>α) με τη χρήση του υποσυνόλου χαρακτηριστικών που καθορίσαμε με χρήση υπερδειγμαοληψίας στην μειονάζουσα κλάση</a:t>
            </a:r>
            <a:endParaRPr sz="1800"/>
          </a:p>
          <a:p>
            <a:pPr indent="0" lvl="0" marL="0" rtl="0" algn="l">
              <a:spcBef>
                <a:spcPts val="0"/>
              </a:spcBef>
              <a:spcAft>
                <a:spcPts val="0"/>
              </a:spcAft>
              <a:buNone/>
            </a:pPr>
            <a:r>
              <a:rPr lang="el" sz="1800"/>
              <a:t>β) με τη </a:t>
            </a:r>
            <a:r>
              <a:rPr lang="el" sz="1800">
                <a:solidFill>
                  <a:schemeClr val="dk1"/>
                </a:solidFill>
              </a:rPr>
              <a:t>χρήση του υποσυνόλου χαρακτηριστικών που καθορίσαμε χωρίς υπερδειγματοληψία </a:t>
            </a:r>
            <a:endParaRPr sz="1800">
              <a:solidFill>
                <a:schemeClr val="dk1"/>
              </a:solidFill>
            </a:endParaRPr>
          </a:p>
          <a:p>
            <a:pPr indent="0" lvl="0" marL="0" rtl="0" algn="l">
              <a:spcBef>
                <a:spcPts val="0"/>
              </a:spcBef>
              <a:spcAft>
                <a:spcPts val="0"/>
              </a:spcAft>
              <a:buNone/>
            </a:pPr>
            <a:r>
              <a:rPr lang="el" sz="1800">
                <a:solidFill>
                  <a:schemeClr val="dk1"/>
                </a:solidFill>
              </a:rPr>
              <a:t>γ) με τη χρήση του αρχικού συνόλου δεδομένων χωρίς την εξισορροπία δεδομενων</a:t>
            </a:r>
            <a:endParaRPr sz="18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33ae3be8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33ae3be8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Και αφού επαληθεύσαμε το μοντέλο με χρήση μετρολής F1 score,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l" sz="1800"/>
              <a:t>- προκύπτουν αυτά τα αποτελέσματα για κάθε περίπτωση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l" sz="1800"/>
              <a:t>-παρατηρείται μικρή βελτίωση στο υποσύνολο χαρακτηριστικών με υπερδειγματοληψία, ενώ  η χρήση υποσυνόλου χωρίς εξισορρόπηση δεδομένων έχει το ίδιο αποτέλεσμα με τη χρήση όλων των χαρακτηριστικών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110af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110af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Έτσι καταλήγουμε σε τρία συμπεράσματα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l" sz="1800"/>
              <a:t>-Πρώτον πως συγκρίνοντας  τα αποτελέσματα των τριών τεχνικών </a:t>
            </a:r>
            <a:r>
              <a:rPr lang="el" sz="1800"/>
              <a:t>εύρεσης</a:t>
            </a:r>
            <a:r>
              <a:rPr lang="el" sz="1800"/>
              <a:t> σημαντικών χαρακτηριστικών, βλέπουμε ότι δεν επαρκεί μόνο μια μέθοδος για τον καθορισμό της σημαντικότητας των χαρακτηριστικών.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l" sz="1800"/>
              <a:t>-Όσον αφορά τα ερευνητικά ερωτήματα που θέσαμε στην αρχή, καταλήγουμε στο συμπέρασμα  ότι είναι δυνατή η εύρεση υποσυνόλου </a:t>
            </a:r>
            <a:r>
              <a:rPr lang="el" sz="1800"/>
              <a:t>χαρακτηριστικων, η οποία όμως </a:t>
            </a:r>
            <a:r>
              <a:rPr lang="el" sz="1800"/>
              <a:t>δεν επιφέρει βελτιστοποίηση του μοντέλου. </a:t>
            </a:r>
            <a:endParaRPr sz="1800"/>
          </a:p>
          <a:p>
            <a:pPr indent="0" lvl="0" marL="0" rtl="0" algn="l">
              <a:spcBef>
                <a:spcPts val="0"/>
              </a:spcBef>
              <a:spcAft>
                <a:spcPts val="0"/>
              </a:spcAft>
              <a:buNone/>
            </a:pPr>
            <a:r>
              <a:rPr lang="el" sz="1800">
                <a:solidFill>
                  <a:schemeClr val="dk1"/>
                </a:solidFill>
              </a:rPr>
              <a:t>Παρόλα αυτά, το μικρό πλήθος δεδομένων, δεν είναι αντιπροσωπευτικό και ίσως με τη αύξηση του, η χρήση υποσυνόλου, να επιφέρει σημαντικότερη χρονική διαφορά.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l" sz="1800"/>
              <a:t>-Και τέλος συμπεραίνουμε με πως </a:t>
            </a:r>
            <a:r>
              <a:rPr lang="el" sz="1800"/>
              <a:t>η χρήση υπερδειγματοληψίας για την εξισορρόπηση δεδομένων επιφέρει μικρή βελτιστοποίηση της επίδοσης του μοντέλου.</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5a113f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5a113f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3ae3be8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3ae3be8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Χρησιμοποιήσαμε βάση δεδομένων </a:t>
            </a:r>
            <a:r>
              <a:rPr lang="el" sz="1800">
                <a:solidFill>
                  <a:schemeClr val="dk1"/>
                </a:solidFill>
              </a:rPr>
              <a:t>“Breast Cancer Wisconsin (diagnostic) Dataset” που αποτελείται από δεδομένα που προέρχονται από επεξεργασμένες εικόνες MRI. έχουμε 569 δείγματα που περιγράφονται με 30 χαρακτηριστικά όπως περίμετρος(perimeter), ακτίνα(radius), υφή(texture), ομαλότητα(smoothness), συμμετρία(symmetry), πλήθος κοίλων σημείων(concave points), μορφοκλασματική διάσταση(fractal dimension), συμπάγεια(compactness) , εμβαδόν (area) και κοίλος χαρακτήρας του όγκου (concavity). Τα χαρακτηριστικά κατηγοροποιούνται σε μέσο όρο, σημείο που αποκλείνει περισσότερο από το μέσο όρο και πειραματικά λάθη. Όλα τα δεδομένα είναι αριθμητικά εκτός της ετικέτας διάγνωσης η οποία έχει κατηγορηματικές παραμέτρους και χωρίζονται σε Μ- Malignant (Κακοήθης) ή Β-Benign (Καλοήθης). Σε ένα πρώτο στάδιο ελέγχουμε αν υπάρχουν κενές παραμέτροι ώστε να συνεχίσουμε στην επεξεργασία, σε αυτή την περίπτωση δεν υπάρχουν.</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33ae3be8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33ae3be8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Υπάρχουν δύο κλάσεις ταξινόμησης με ανισορροπία δειγμάτων αφού για κακοήθης όγκους έχουμε 357 δείγματα και για καλοήθη 212.</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33ae3be8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33ae3be8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Τα ερευνητικά ερωτήματα που καλούμαστε να απαντήσουμε είναι πρώτον εάν υπάρχει υποσύνολο δεδομένων που μπορεί να επηρεάσει την επίδοση του μοντέλου ταξινόμησης και δεύτερο πως επηρεάζει η ανισορροπία μεταξύ των δειγμάτων των δύο κλάσεων στην επίδοση του μοντέλου.</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33ae3be8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33ae3be8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700"/>
              <a:t>Καλουμαστε</a:t>
            </a:r>
            <a:r>
              <a:rPr lang="el" sz="1700"/>
              <a:t> να αναπτύξουμε μια </a:t>
            </a:r>
            <a:r>
              <a:rPr lang="el" sz="1700"/>
              <a:t>μεθοδολογία για την επιλογή του υποσυνόλου χαρακτηριστικών και την εξισορροπημένη επεξεργασία των χαρακτηριστικών των δειγμάτων. Αρχίσαμε να μελετάμε τα δεδομένα για να ορίσουμε απαραίτητους μετασχηματισμούς, όπως την μετατροπή των μεταβλητών της στήλης διάγνωσης από κατηγορηματικές σε αριθμητικές. Αυτό επιτεύχθηκε με την χρήση της συνάρτησης label encoder όπου οι  μεταβλητές Μ-που χαρακτηρίζουν τους κακοήθης όγκους </a:t>
            </a:r>
            <a:r>
              <a:rPr lang="el" sz="1700">
                <a:solidFill>
                  <a:schemeClr val="dk1"/>
                </a:solidFill>
              </a:rPr>
              <a:t>και οι μεταβλητές Β-που χαρακτηρίζουν τους καλοήθης όγκους</a:t>
            </a:r>
            <a:r>
              <a:rPr lang="el" sz="1700"/>
              <a:t> μετατρέπονται σε 1 και 0 αντίστοιχα. Όπως ήδη αναφέρθηκε υπάρχει ανισορροπία του πλήθους των δειγμάτων μεταξύ των δύο κλάσεων, έτσι χρησιμοποιήσαμε την στρατηγική υπερδειγματοληψίας στην μειονάζουσα κλάση με την βοήθεια της συνάρτησης Random Over sampler. </a:t>
            </a:r>
            <a:endParaRPr sz="1700"/>
          </a:p>
          <a:p>
            <a:pPr indent="0" lvl="0" marL="0" rtl="0" algn="l">
              <a:spcBef>
                <a:spcPts val="0"/>
              </a:spcBef>
              <a:spcAft>
                <a:spcPts val="0"/>
              </a:spcAft>
              <a:buNone/>
            </a:pPr>
            <a:r>
              <a:rPr lang="el" sz="1700"/>
              <a:t>Η συνάρτηση αυτή επιλέγει με τυχαίο διπλασιασμό δεδομένων της κλάσης “κακοήθης” που στην προκυμένη περίπτωση έχει λιγότερο πλήθος δειγμάτων.  Μετά το πέρας των μετασχηματισμών χρησιμοποιήθηκαν 3 τεχνικές για τον ταξινόμηση των δειγμάτων: οπτικός διαχωρισμός, στατιστικά τεστ και συσχέτηση.</a:t>
            </a:r>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33ae3be8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33ae3be8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Για την πρώτη τεχνική, δημιουργήθηκαν γραφικές παραστάσεις η οποίες παρουσιάζουν τον μέσο όρο κάθε χαρακτηριστικού του δείγματος συναρτήσει του μέγιστου αποκλίνοντος σημείου του εκάστοτε όγκου.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33ae3be8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33ae3be8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800"/>
              <a:t>Παρατηρούμε οτι δεν είναι ευδιάκριτος ο διαχωρισμός στις δύο κλάσεις μέσω της μορφοκλασματικής διάστασης, της συμμετρίας, της υφής, του κοίλου χαρακτήρα του όγκου και όλο των πειραματικών σφαλμάτων. Έτσι υποθέτουμε οτι αυτά τα χαρακτηριστικά θα αφαιρεθούν από το σύνολο δεδομένων προς εκπαίδευση του μοντέλου.</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3ae3be8a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3ae3be8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33ae3be8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33ae3be8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700"/>
              <a:t>Το δεύτερο κριτήριο διαχωρισμού αφορά στατιστικά τεστ για την μελέτη ύπαρξης στατιστικών σημαντικών διαφορών μεταξύ των χαρακτηριστικών των όγκων. Στην περίπτωση μας επιλέξαμε το </a:t>
            </a:r>
            <a:r>
              <a:rPr lang="el" sz="1700">
                <a:solidFill>
                  <a:schemeClr val="dk1"/>
                </a:solidFill>
              </a:rPr>
              <a:t> «Mann-Whitney-U» διότι είναι μη παραμετρικό τεστ και έχει την δυνατότητα να συγκρίνει τις κατανομές των ανεξάρτητων δειγμάτων στις 2 άνισες κλάσεις συγκρίνοντας το p-value που προκύπτει. Το p-value δείχνει την πιθανότητα οποιαδήποτε παρατηρούμενη διαφορά μεταξύ των δειγμάτων να είναι τυχαία. Έτσι καθορίζει τις στατιστικά σημαντικές παραμέτρους με κατώφλι τιμής το 0.05. Από την γραφική φαίνεται οτι μόνο η μέση μορφοκλαστική διάσταση υπερβαίνει το 0.05 άρα δεν είναι στατιστικά σημαντική παράμετρος και ίσως αφαιρεθεί από το σύνολο χαρακτηριστικών που θα χρησιμοποιηθούν στο μοντέλο μας.   </a:t>
            </a:r>
            <a:endParaRPr sz="17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indent="0" lvl="0" marL="0" marR="0" rtl="0" algn="l">
              <a:lnSpc>
                <a:spcPct val="115000"/>
              </a:lnSpc>
              <a:spcBef>
                <a:spcPts val="0"/>
              </a:spcBef>
              <a:spcAft>
                <a:spcPts val="0"/>
              </a:spcAft>
              <a:buNone/>
              <a:defRPr sz="2700" cap="small">
                <a:solidFill>
                  <a:srgbClr val="4472C4"/>
                </a:solidFill>
                <a:latin typeface="Century Gothic"/>
                <a:ea typeface="Century Gothic"/>
                <a:cs typeface="Century Gothic"/>
                <a:sym typeface="Century Gothi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Century Gothic"/>
              <a:buChar char="○"/>
              <a:defRPr>
                <a:latin typeface="Century Gothic"/>
                <a:ea typeface="Century Gothic"/>
                <a:cs typeface="Century Gothic"/>
                <a:sym typeface="Century Gothic"/>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cxnSp>
        <p:nvCxnSpPr>
          <p:cNvPr id="20" name="Google Shape;20;p4"/>
          <p:cNvCxnSpPr/>
          <p:nvPr/>
        </p:nvCxnSpPr>
        <p:spPr>
          <a:xfrm>
            <a:off x="-5400" y="979300"/>
            <a:ext cx="9154800" cy="32100"/>
          </a:xfrm>
          <a:prstGeom prst="straightConnector1">
            <a:avLst/>
          </a:prstGeom>
          <a:noFill/>
          <a:ln cap="flat" cmpd="sng" w="38100">
            <a:solidFill>
              <a:srgbClr val="4472C4"/>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97375" y="1515500"/>
            <a:ext cx="8520600" cy="9258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1428"/>
              <a:buFont typeface="Arial"/>
              <a:buNone/>
            </a:pPr>
            <a:r>
              <a:rPr lang="el" sz="3500" cap="small">
                <a:solidFill>
                  <a:srgbClr val="4472C4"/>
                </a:solidFill>
                <a:latin typeface="Century Gothic"/>
                <a:ea typeface="Century Gothic"/>
                <a:cs typeface="Century Gothic"/>
                <a:sym typeface="Century Gothic"/>
              </a:rPr>
              <a:t>«Μελετη χαρακτηριστικων Kαρκινου του Mαστου» </a:t>
            </a:r>
            <a:endParaRPr sz="3700"/>
          </a:p>
        </p:txBody>
      </p:sp>
      <p:sp>
        <p:nvSpPr>
          <p:cNvPr id="56" name="Google Shape;56;p13"/>
          <p:cNvSpPr txBox="1"/>
          <p:nvPr>
            <p:ph idx="1" type="subTitle"/>
          </p:nvPr>
        </p:nvSpPr>
        <p:spPr>
          <a:xfrm>
            <a:off x="992525" y="4737900"/>
            <a:ext cx="3210900" cy="420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l" sz="1600">
                <a:solidFill>
                  <a:srgbClr val="4472C4"/>
                </a:solidFill>
                <a:latin typeface="Century Gothic"/>
                <a:ea typeface="Century Gothic"/>
                <a:cs typeface="Century Gothic"/>
                <a:sym typeface="Century Gothic"/>
              </a:rPr>
              <a:t>Μάθημα : </a:t>
            </a:r>
            <a:r>
              <a:rPr lang="el" sz="1600">
                <a:solidFill>
                  <a:schemeClr val="dk1"/>
                </a:solidFill>
                <a:latin typeface="Century Gothic"/>
                <a:ea typeface="Century Gothic"/>
                <a:cs typeface="Century Gothic"/>
                <a:sym typeface="Century Gothic"/>
              </a:rPr>
              <a:t>Προσομοίωση Φυσιολογικών Συστημάτων</a:t>
            </a:r>
            <a:r>
              <a:rPr lang="el"/>
              <a:t> </a:t>
            </a:r>
            <a:endParaRPr/>
          </a:p>
        </p:txBody>
      </p:sp>
      <p:sp>
        <p:nvSpPr>
          <p:cNvPr id="57" name="Google Shape;57;p13"/>
          <p:cNvSpPr txBox="1"/>
          <p:nvPr/>
        </p:nvSpPr>
        <p:spPr>
          <a:xfrm>
            <a:off x="992525" y="4280775"/>
            <a:ext cx="4464900" cy="79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500">
                <a:solidFill>
                  <a:schemeClr val="dk1"/>
                </a:solidFill>
                <a:latin typeface="Century Gothic"/>
                <a:ea typeface="Century Gothic"/>
                <a:cs typeface="Century Gothic"/>
                <a:sym typeface="Century Gothic"/>
              </a:rPr>
              <a:t>Εθνικό Μετσόβιο Πολυτεχνείο</a:t>
            </a:r>
            <a:endParaRPr sz="15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lang="el" sz="1500">
                <a:solidFill>
                  <a:schemeClr val="dk1"/>
                </a:solidFill>
                <a:latin typeface="Century Gothic"/>
                <a:ea typeface="Century Gothic"/>
                <a:cs typeface="Century Gothic"/>
                <a:sym typeface="Century Gothic"/>
              </a:rPr>
              <a:t>Σχολή Ηλεκτρολόγων Μηχανικών και Μηχανικών Υπολογιστών </a:t>
            </a:r>
            <a:endParaRPr sz="15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sz="1500">
              <a:solidFill>
                <a:schemeClr val="dk1"/>
              </a:solidFill>
              <a:latin typeface="Century Gothic"/>
              <a:ea typeface="Century Gothic"/>
              <a:cs typeface="Century Gothic"/>
              <a:sym typeface="Century Gothic"/>
            </a:endParaRPr>
          </a:p>
        </p:txBody>
      </p:sp>
      <p:pic>
        <p:nvPicPr>
          <p:cNvPr id="58" name="Google Shape;58;p13"/>
          <p:cNvPicPr preferRelativeResize="0"/>
          <p:nvPr/>
        </p:nvPicPr>
        <p:blipFill>
          <a:blip r:embed="rId3">
            <a:alphaModFix/>
          </a:blip>
          <a:stretch>
            <a:fillRect/>
          </a:stretch>
        </p:blipFill>
        <p:spPr>
          <a:xfrm>
            <a:off x="66725" y="4072325"/>
            <a:ext cx="925800" cy="925800"/>
          </a:xfrm>
          <a:prstGeom prst="rect">
            <a:avLst/>
          </a:prstGeom>
          <a:noFill/>
          <a:ln>
            <a:noFill/>
          </a:ln>
        </p:spPr>
      </p:pic>
      <p:cxnSp>
        <p:nvCxnSpPr>
          <p:cNvPr id="59" name="Google Shape;59;p13"/>
          <p:cNvCxnSpPr/>
          <p:nvPr/>
        </p:nvCxnSpPr>
        <p:spPr>
          <a:xfrm>
            <a:off x="-53525" y="2494800"/>
            <a:ext cx="9229800" cy="10800"/>
          </a:xfrm>
          <a:prstGeom prst="straightConnector1">
            <a:avLst/>
          </a:prstGeom>
          <a:noFill/>
          <a:ln cap="flat" cmpd="sng" w="38100">
            <a:solidFill>
              <a:srgbClr val="4472C4"/>
            </a:solidFill>
            <a:prstDash val="solid"/>
            <a:round/>
            <a:headEnd len="med" w="med" type="none"/>
            <a:tailEnd len="med" w="med" type="none"/>
          </a:ln>
        </p:spPr>
      </p:cxnSp>
      <p:sp>
        <p:nvSpPr>
          <p:cNvPr id="60" name="Google Shape;60;p13"/>
          <p:cNvSpPr txBox="1"/>
          <p:nvPr/>
        </p:nvSpPr>
        <p:spPr>
          <a:xfrm>
            <a:off x="6144000" y="3409200"/>
            <a:ext cx="3000000" cy="1749600"/>
          </a:xfrm>
          <a:prstGeom prst="rect">
            <a:avLst/>
          </a:prstGeom>
          <a:noFill/>
          <a:ln>
            <a:noFill/>
          </a:ln>
        </p:spPr>
        <p:txBody>
          <a:bodyPr anchorCtr="0" anchor="t" bIns="91425" lIns="91425" spcFirstLastPara="1" rIns="91425" wrap="square" tIns="91425">
            <a:spAutoFit/>
          </a:bodyPr>
          <a:lstStyle/>
          <a:p>
            <a:pPr indent="0" lvl="0" marL="1371600" rtl="0" algn="l">
              <a:spcBef>
                <a:spcPts val="500"/>
              </a:spcBef>
              <a:spcAft>
                <a:spcPts val="0"/>
              </a:spcAft>
              <a:buNone/>
            </a:pPr>
            <a:r>
              <a:rPr lang="el" sz="1300">
                <a:solidFill>
                  <a:srgbClr val="4472C4"/>
                </a:solidFill>
                <a:latin typeface="Century Gothic"/>
                <a:ea typeface="Century Gothic"/>
                <a:cs typeface="Century Gothic"/>
                <a:sym typeface="Century Gothic"/>
              </a:rPr>
              <a:t>Μέλη της ομάδας:</a:t>
            </a:r>
            <a:endParaRPr sz="1200">
              <a:solidFill>
                <a:schemeClr val="dk1"/>
              </a:solidFill>
              <a:latin typeface="Century Gothic"/>
              <a:ea typeface="Century Gothic"/>
              <a:cs typeface="Century Gothic"/>
              <a:sym typeface="Century Gothic"/>
            </a:endParaRPr>
          </a:p>
          <a:p>
            <a:pPr indent="0" lvl="0" marL="457200" rtl="0" algn="r">
              <a:spcBef>
                <a:spcPts val="500"/>
              </a:spcBef>
              <a:spcAft>
                <a:spcPts val="0"/>
              </a:spcAft>
              <a:buNone/>
            </a:pPr>
            <a:r>
              <a:rPr lang="el" sz="1200">
                <a:solidFill>
                  <a:schemeClr val="dk1"/>
                </a:solidFill>
                <a:latin typeface="Century Gothic"/>
                <a:ea typeface="Century Gothic"/>
                <a:cs typeface="Century Gothic"/>
                <a:sym typeface="Century Gothic"/>
              </a:rPr>
              <a:t>Δωροθέα Κουμίδου</a:t>
            </a:r>
            <a:endParaRPr sz="1200">
              <a:solidFill>
                <a:schemeClr val="dk1"/>
              </a:solidFill>
              <a:latin typeface="Century Gothic"/>
              <a:ea typeface="Century Gothic"/>
              <a:cs typeface="Century Gothic"/>
              <a:sym typeface="Century Gothic"/>
            </a:endParaRPr>
          </a:p>
          <a:p>
            <a:pPr indent="0" lvl="0" marL="457200" rtl="0" algn="r">
              <a:spcBef>
                <a:spcPts val="500"/>
              </a:spcBef>
              <a:spcAft>
                <a:spcPts val="0"/>
              </a:spcAft>
              <a:buNone/>
            </a:pPr>
            <a:r>
              <a:rPr lang="el" sz="1200">
                <a:solidFill>
                  <a:schemeClr val="dk1"/>
                </a:solidFill>
                <a:latin typeface="Century Gothic"/>
                <a:ea typeface="Century Gothic"/>
                <a:cs typeface="Century Gothic"/>
                <a:sym typeface="Century Gothic"/>
              </a:rPr>
              <a:t>03119712</a:t>
            </a:r>
            <a:endParaRPr sz="1200">
              <a:solidFill>
                <a:schemeClr val="dk1"/>
              </a:solidFill>
              <a:latin typeface="Century Gothic"/>
              <a:ea typeface="Century Gothic"/>
              <a:cs typeface="Century Gothic"/>
              <a:sym typeface="Century Gothic"/>
            </a:endParaRPr>
          </a:p>
          <a:p>
            <a:pPr indent="0" lvl="0" marL="457200" rtl="0" algn="r">
              <a:spcBef>
                <a:spcPts val="500"/>
              </a:spcBef>
              <a:spcAft>
                <a:spcPts val="0"/>
              </a:spcAft>
              <a:buNone/>
            </a:pPr>
            <a:r>
              <a:rPr lang="el" sz="1200">
                <a:solidFill>
                  <a:schemeClr val="dk1"/>
                </a:solidFill>
                <a:latin typeface="Century Gothic"/>
                <a:ea typeface="Century Gothic"/>
                <a:cs typeface="Century Gothic"/>
                <a:sym typeface="Century Gothic"/>
              </a:rPr>
              <a:t>Χριστόφορος Κυπριανού 03119711</a:t>
            </a:r>
            <a:endParaRPr sz="1200">
              <a:solidFill>
                <a:schemeClr val="dk1"/>
              </a:solidFill>
              <a:latin typeface="Century Gothic"/>
              <a:ea typeface="Century Gothic"/>
              <a:cs typeface="Century Gothic"/>
              <a:sym typeface="Century Gothic"/>
            </a:endParaRPr>
          </a:p>
          <a:p>
            <a:pPr indent="0" lvl="0" marL="457200" rtl="0" algn="r">
              <a:spcBef>
                <a:spcPts val="500"/>
              </a:spcBef>
              <a:spcAft>
                <a:spcPts val="300"/>
              </a:spcAft>
              <a:buNone/>
            </a:pPr>
            <a:r>
              <a:rPr lang="el" sz="1200">
                <a:solidFill>
                  <a:schemeClr val="dk1"/>
                </a:solidFill>
                <a:latin typeface="Century Gothic"/>
                <a:ea typeface="Century Gothic"/>
                <a:cs typeface="Century Gothic"/>
                <a:sym typeface="Century Gothic"/>
              </a:rPr>
              <a:t>Γιώργος Χαραλάμπους 03119706</a:t>
            </a:r>
            <a:endParaRPr sz="1200">
              <a:solidFill>
                <a:schemeClr val="dk1"/>
              </a:solidFill>
              <a:latin typeface="Century Gothic"/>
              <a:ea typeface="Century Gothic"/>
              <a:cs typeface="Century Gothic"/>
              <a:sym typeface="Century Gothic"/>
            </a:endParaRPr>
          </a:p>
        </p:txBody>
      </p:sp>
      <p:cxnSp>
        <p:nvCxnSpPr>
          <p:cNvPr id="61" name="Google Shape;61;p13"/>
          <p:cNvCxnSpPr/>
          <p:nvPr/>
        </p:nvCxnSpPr>
        <p:spPr>
          <a:xfrm>
            <a:off x="7388100" y="3736850"/>
            <a:ext cx="1755900" cy="2700"/>
          </a:xfrm>
          <a:prstGeom prst="straightConnector1">
            <a:avLst/>
          </a:prstGeom>
          <a:noFill/>
          <a:ln cap="flat" cmpd="sng" w="38100">
            <a:solidFill>
              <a:srgbClr val="4472C4"/>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64300"/>
            <a:ext cx="8520600" cy="78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a:p>
            <a:pPr indent="0" lvl="0" marL="0" rtl="0" algn="l">
              <a:spcBef>
                <a:spcPts val="0"/>
              </a:spcBef>
              <a:spcAft>
                <a:spcPts val="0"/>
              </a:spcAft>
              <a:buClr>
                <a:schemeClr val="dk1"/>
              </a:buClr>
              <a:buSzPct val="54098"/>
              <a:buFont typeface="Arial"/>
              <a:buNone/>
            </a:pPr>
            <a:r>
              <a:rPr lang="el" sz="2033"/>
              <a:t>Πινακασ Συσχετισησ(correlation matrix)</a:t>
            </a:r>
            <a:endParaRPr/>
          </a:p>
        </p:txBody>
      </p:sp>
      <p:sp>
        <p:nvSpPr>
          <p:cNvPr id="142" name="Google Shape;14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l"/>
              <a:t>Δ</a:t>
            </a:r>
            <a:r>
              <a:rPr lang="el"/>
              <a:t>ημιουργείται ο πίνακας συσχέτισης των χαρακτηριστικών, που υποδηλώνει τις σχέσεις μεταξύ τους:</a:t>
            </a:r>
            <a:endParaRPr/>
          </a:p>
        </p:txBody>
      </p:sp>
      <p:pic>
        <p:nvPicPr>
          <p:cNvPr descr="A screenshot of a graph&#10;&#10;Description automatically generated" id="143" name="Google Shape;143;p22"/>
          <p:cNvPicPr preferRelativeResize="0"/>
          <p:nvPr/>
        </p:nvPicPr>
        <p:blipFill>
          <a:blip r:embed="rId3">
            <a:alphaModFix/>
          </a:blip>
          <a:stretch>
            <a:fillRect/>
          </a:stretch>
        </p:blipFill>
        <p:spPr>
          <a:xfrm>
            <a:off x="73460" y="1855425"/>
            <a:ext cx="4263439" cy="3288075"/>
          </a:xfrm>
          <a:prstGeom prst="rect">
            <a:avLst/>
          </a:prstGeom>
          <a:noFill/>
          <a:ln>
            <a:noFill/>
          </a:ln>
        </p:spPr>
      </p:pic>
      <p:pic>
        <p:nvPicPr>
          <p:cNvPr id="144" name="Google Shape;144;p22"/>
          <p:cNvPicPr preferRelativeResize="0"/>
          <p:nvPr/>
        </p:nvPicPr>
        <p:blipFill>
          <a:blip r:embed="rId4">
            <a:alphaModFix/>
          </a:blip>
          <a:stretch>
            <a:fillRect/>
          </a:stretch>
        </p:blipFill>
        <p:spPr>
          <a:xfrm>
            <a:off x="4336900" y="1855413"/>
            <a:ext cx="4807099" cy="981075"/>
          </a:xfrm>
          <a:prstGeom prst="rect">
            <a:avLst/>
          </a:prstGeom>
          <a:noFill/>
          <a:ln>
            <a:noFill/>
          </a:ln>
        </p:spPr>
      </p:pic>
      <p:sp>
        <p:nvSpPr>
          <p:cNvPr id="145" name="Google Shape;145;p22"/>
          <p:cNvSpPr/>
          <p:nvPr/>
        </p:nvSpPr>
        <p:spPr>
          <a:xfrm rot="5396741">
            <a:off x="6225983" y="3024025"/>
            <a:ext cx="633000" cy="452400"/>
          </a:xfrm>
          <a:prstGeom prst="rightArrow">
            <a:avLst>
              <a:gd fmla="val 50000" name="adj1"/>
              <a:gd fmla="val 50000" name="adj2"/>
            </a:avLst>
          </a:prstGeom>
          <a:solidFill>
            <a:srgbClr val="4472C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txBox="1"/>
          <p:nvPr/>
        </p:nvSpPr>
        <p:spPr>
          <a:xfrm>
            <a:off x="4668975" y="3663950"/>
            <a:ext cx="3747000" cy="1433100"/>
          </a:xfrm>
          <a:prstGeom prst="rect">
            <a:avLst/>
          </a:prstGeom>
          <a:solidFill>
            <a:srgbClr val="4472C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1800">
                <a:solidFill>
                  <a:schemeClr val="lt1"/>
                </a:solidFill>
                <a:latin typeface="Century Gothic"/>
                <a:ea typeface="Century Gothic"/>
                <a:cs typeface="Century Gothic"/>
                <a:sym typeface="Century Gothic"/>
              </a:rPr>
              <a:t>Τα χαρακτηριστικά με συσχέτιση, ως προς τη διάγνωση, μικρότερη </a:t>
            </a:r>
            <a:r>
              <a:rPr lang="el" sz="1800">
                <a:solidFill>
                  <a:schemeClr val="lt1"/>
                </a:solidFill>
                <a:latin typeface="Century Gothic"/>
                <a:ea typeface="Century Gothic"/>
                <a:cs typeface="Century Gothic"/>
                <a:sym typeface="Century Gothic"/>
              </a:rPr>
              <a:t>από</a:t>
            </a:r>
            <a:r>
              <a:rPr lang="el" sz="1800">
                <a:solidFill>
                  <a:schemeClr val="lt1"/>
                </a:solidFill>
                <a:latin typeface="Century Gothic"/>
                <a:ea typeface="Century Gothic"/>
                <a:cs typeface="Century Gothic"/>
                <a:sym typeface="Century Gothic"/>
              </a:rPr>
              <a:t> 0.2 θεωρούνται μη σημαντικά για την ταξινόμηση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p:txBody>
      </p:sp>
      <p:sp>
        <p:nvSpPr>
          <p:cNvPr id="152" name="Google Shape;152;p2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l"/>
              <a:t>Δημιουργία</a:t>
            </a:r>
            <a:r>
              <a:rPr lang="el"/>
              <a:t> υποσυνόλου χωρίς:</a:t>
            </a:r>
            <a:endParaRPr/>
          </a:p>
          <a:p>
            <a:pPr indent="-336550" lvl="2" marL="1371600" rtl="0" algn="l">
              <a:lnSpc>
                <a:spcPct val="100000"/>
              </a:lnSpc>
              <a:spcBef>
                <a:spcPts val="0"/>
              </a:spcBef>
              <a:spcAft>
                <a:spcPts val="0"/>
              </a:spcAft>
              <a:buSzPts val="1700"/>
              <a:buFont typeface="Century Gothic"/>
              <a:buChar char="■"/>
            </a:pPr>
            <a:r>
              <a:rPr lang="el" sz="1700">
                <a:latin typeface="Century Gothic"/>
                <a:ea typeface="Century Gothic"/>
                <a:cs typeface="Century Gothic"/>
                <a:sym typeface="Century Gothic"/>
              </a:rPr>
              <a:t>fractal dimension mean</a:t>
            </a:r>
            <a:endParaRPr sz="1700">
              <a:latin typeface="Century Gothic"/>
              <a:ea typeface="Century Gothic"/>
              <a:cs typeface="Century Gothic"/>
              <a:sym typeface="Century Gothic"/>
            </a:endParaRPr>
          </a:p>
          <a:p>
            <a:pPr indent="-311150" lvl="2" marL="1371600" rtl="0" algn="l">
              <a:spcBef>
                <a:spcPts val="0"/>
              </a:spcBef>
              <a:spcAft>
                <a:spcPts val="0"/>
              </a:spcAft>
              <a:buSzPts val="1300"/>
              <a:buFont typeface="Century Gothic"/>
              <a:buChar char="■"/>
            </a:pPr>
            <a:r>
              <a:rPr lang="el" sz="1700">
                <a:latin typeface="Century Gothic"/>
                <a:ea typeface="Century Gothic"/>
                <a:cs typeface="Century Gothic"/>
                <a:sym typeface="Century Gothic"/>
              </a:rPr>
              <a:t>τα πειραματικά λάθη texture, smoothness, fractal dimension,symmetry (se)</a:t>
            </a:r>
            <a:endParaRPr sz="1700">
              <a:latin typeface="Century Gothic"/>
              <a:ea typeface="Century Gothic"/>
              <a:cs typeface="Century Gothic"/>
              <a:sym typeface="Century Gothic"/>
            </a:endParaRPr>
          </a:p>
          <a:p>
            <a:pPr indent="-336550" lvl="0" marL="457200" rtl="0" algn="l">
              <a:spcBef>
                <a:spcPts val="0"/>
              </a:spcBef>
              <a:spcAft>
                <a:spcPts val="0"/>
              </a:spcAft>
              <a:buSzPts val="1700"/>
              <a:buFont typeface="Century Gothic"/>
              <a:buChar char="○"/>
            </a:pPr>
            <a:r>
              <a:rPr lang="el" sz="1700"/>
              <a:t>Διάκριση σε test και train σετ με ποσοστό 20% και 80% αντίστοιχα.</a:t>
            </a:r>
            <a:endParaRPr sz="1700">
              <a:latin typeface="Century Gothic"/>
              <a:ea typeface="Century Gothic"/>
              <a:cs typeface="Century Gothic"/>
              <a:sym typeface="Century Gothic"/>
            </a:endParaRPr>
          </a:p>
          <a:p>
            <a:pPr indent="-336550" lvl="0" marL="457200" rtl="0" algn="l">
              <a:spcBef>
                <a:spcPts val="0"/>
              </a:spcBef>
              <a:spcAft>
                <a:spcPts val="0"/>
              </a:spcAft>
              <a:buSzPts val="1700"/>
              <a:buFont typeface="Century Gothic"/>
              <a:buChar char="○"/>
            </a:pPr>
            <a:r>
              <a:rPr lang="el" sz="1700"/>
              <a:t>Εφαρμογή Grid-Search with Cross-Validation (με folds=5)</a:t>
            </a:r>
            <a:endParaRPr sz="1700">
              <a:latin typeface="Century Gothic"/>
              <a:ea typeface="Century Gothic"/>
              <a:cs typeface="Century Gothic"/>
              <a:sym typeface="Century Gothic"/>
            </a:endParaRPr>
          </a:p>
        </p:txBody>
      </p:sp>
      <p:pic>
        <p:nvPicPr>
          <p:cNvPr id="153" name="Google Shape;153;p23"/>
          <p:cNvPicPr preferRelativeResize="0"/>
          <p:nvPr/>
        </p:nvPicPr>
        <p:blipFill>
          <a:blip r:embed="rId3">
            <a:alphaModFix/>
          </a:blip>
          <a:stretch>
            <a:fillRect/>
          </a:stretch>
        </p:blipFill>
        <p:spPr>
          <a:xfrm>
            <a:off x="173150" y="2862199"/>
            <a:ext cx="4732099" cy="2040450"/>
          </a:xfrm>
          <a:prstGeom prst="rect">
            <a:avLst/>
          </a:prstGeom>
          <a:noFill/>
          <a:ln>
            <a:noFill/>
          </a:ln>
        </p:spPr>
      </p:pic>
      <p:sp>
        <p:nvSpPr>
          <p:cNvPr id="154" name="Google Shape;154;p23"/>
          <p:cNvSpPr/>
          <p:nvPr/>
        </p:nvSpPr>
        <p:spPr>
          <a:xfrm rot="-3259">
            <a:off x="4727358" y="3419225"/>
            <a:ext cx="633000" cy="452400"/>
          </a:xfrm>
          <a:prstGeom prst="rightArrow">
            <a:avLst>
              <a:gd fmla="val 50000" name="adj1"/>
              <a:gd fmla="val 50000" name="adj2"/>
            </a:avLst>
          </a:prstGeom>
          <a:solidFill>
            <a:srgbClr val="4472C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3"/>
          <p:cNvSpPr txBox="1"/>
          <p:nvPr/>
        </p:nvSpPr>
        <p:spPr>
          <a:xfrm>
            <a:off x="5431275" y="3280925"/>
            <a:ext cx="3712800" cy="729000"/>
          </a:xfrm>
          <a:prstGeom prst="rect">
            <a:avLst/>
          </a:prstGeom>
          <a:solidFill>
            <a:srgbClr val="4472C4"/>
          </a:solid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l" sz="1500">
                <a:solidFill>
                  <a:schemeClr val="lt1"/>
                </a:solidFill>
                <a:latin typeface="Century Gothic"/>
                <a:ea typeface="Century Gothic"/>
                <a:cs typeface="Century Gothic"/>
                <a:sym typeface="Century Gothic"/>
              </a:rPr>
              <a:t>RandomForestClassifier(max_depth=7, n_estimators=610)</a:t>
            </a:r>
            <a:endParaRPr sz="850">
              <a:solidFill>
                <a:schemeClr val="lt1"/>
              </a:solidFill>
              <a:highlight>
                <a:srgbClr val="1E1E1E"/>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5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p:txBody>
      </p:sp>
      <p:sp>
        <p:nvSpPr>
          <p:cNvPr id="161" name="Google Shape;16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l"/>
              <a:t>Το μοντέλο εκπαιδεύτηκε για τρεις διαφορετικές περιπτώσεις:</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1371600" rtl="0" algn="l">
              <a:spcBef>
                <a:spcPts val="1200"/>
              </a:spcBef>
              <a:spcAft>
                <a:spcPts val="1200"/>
              </a:spcAft>
              <a:buNone/>
            </a:pPr>
            <a:r>
              <a:t/>
            </a:r>
            <a:endParaRPr/>
          </a:p>
        </p:txBody>
      </p:sp>
      <p:graphicFrame>
        <p:nvGraphicFramePr>
          <p:cNvPr id="162" name="Google Shape;162;p24"/>
          <p:cNvGraphicFramePr/>
          <p:nvPr/>
        </p:nvGraphicFramePr>
        <p:xfrm>
          <a:off x="1051800" y="1941500"/>
          <a:ext cx="3000000" cy="3000000"/>
        </p:xfrm>
        <a:graphic>
          <a:graphicData uri="http://schemas.openxmlformats.org/drawingml/2006/table">
            <a:tbl>
              <a:tblPr>
                <a:noFill/>
                <a:tableStyleId>{4A315D0C-711F-473E-8775-1CA7D8753C27}</a:tableStyleId>
              </a:tblPr>
              <a:tblGrid>
                <a:gridCol w="1019375"/>
                <a:gridCol w="2600125"/>
                <a:gridCol w="3542500"/>
              </a:tblGrid>
              <a:tr h="751325">
                <a:tc>
                  <a:txBody>
                    <a:bodyPr/>
                    <a:lstStyle/>
                    <a:p>
                      <a:pPr indent="0" lvl="0" marL="0" rtl="0" algn="ctr">
                        <a:spcBef>
                          <a:spcPts val="0"/>
                        </a:spcBef>
                        <a:spcAft>
                          <a:spcPts val="0"/>
                        </a:spcAft>
                        <a:buNone/>
                      </a:pPr>
                      <a:r>
                        <a:t/>
                      </a:r>
                      <a:endParaRPr b="1" sz="17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c>
                  <a:txBody>
                    <a:bodyPr/>
                    <a:lstStyle/>
                    <a:p>
                      <a:pPr indent="0" lvl="0" marL="0" rtl="0" algn="ctr">
                        <a:spcBef>
                          <a:spcPts val="0"/>
                        </a:spcBef>
                        <a:spcAft>
                          <a:spcPts val="0"/>
                        </a:spcAft>
                        <a:buNone/>
                      </a:pPr>
                      <a:r>
                        <a:rPr b="1" lang="el" sz="1700">
                          <a:solidFill>
                            <a:schemeClr val="lt1"/>
                          </a:solidFill>
                          <a:latin typeface="Century Gothic"/>
                          <a:ea typeface="Century Gothic"/>
                          <a:cs typeface="Century Gothic"/>
                          <a:sym typeface="Century Gothic"/>
                        </a:rPr>
                        <a:t>Σύνολο Δεδομένων </a:t>
                      </a:r>
                      <a:endParaRPr b="1" sz="17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c>
                  <a:txBody>
                    <a:bodyPr/>
                    <a:lstStyle/>
                    <a:p>
                      <a:pPr indent="0" lvl="0" marL="0" rtl="0" algn="ctr">
                        <a:lnSpc>
                          <a:spcPct val="135714"/>
                        </a:lnSpc>
                        <a:spcBef>
                          <a:spcPts val="0"/>
                        </a:spcBef>
                        <a:spcAft>
                          <a:spcPts val="0"/>
                        </a:spcAft>
                        <a:buNone/>
                      </a:pPr>
                      <a:r>
                        <a:rPr b="1" lang="el" sz="1700">
                          <a:solidFill>
                            <a:schemeClr val="lt1"/>
                          </a:solidFill>
                          <a:latin typeface="Century Gothic"/>
                          <a:ea typeface="Century Gothic"/>
                          <a:cs typeface="Century Gothic"/>
                          <a:sym typeface="Century Gothic"/>
                        </a:rPr>
                        <a:t>RandomOverSampler</a:t>
                      </a:r>
                      <a:endParaRPr b="1" sz="1700">
                        <a:solidFill>
                          <a:schemeClr val="lt1"/>
                        </a:solidFill>
                        <a:latin typeface="Century Gothic"/>
                        <a:ea typeface="Century Gothic"/>
                        <a:cs typeface="Century Gothic"/>
                        <a:sym typeface="Century Gothic"/>
                      </a:endParaRPr>
                    </a:p>
                    <a:p>
                      <a:pPr indent="0" lvl="0" marL="0" rtl="0" algn="ctr">
                        <a:lnSpc>
                          <a:spcPct val="135714"/>
                        </a:lnSpc>
                        <a:spcBef>
                          <a:spcPts val="0"/>
                        </a:spcBef>
                        <a:spcAft>
                          <a:spcPts val="0"/>
                        </a:spcAft>
                        <a:buNone/>
                      </a:pPr>
                      <a:r>
                        <a:rPr b="1" lang="el" sz="1700">
                          <a:solidFill>
                            <a:schemeClr val="lt1"/>
                          </a:solidFill>
                          <a:latin typeface="Century Gothic"/>
                          <a:ea typeface="Century Gothic"/>
                          <a:cs typeface="Century Gothic"/>
                          <a:sym typeface="Century Gothic"/>
                        </a:rPr>
                        <a:t>(sampling_strategy='minority')</a:t>
                      </a:r>
                      <a:endParaRPr b="1" sz="17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r>
              <a:tr h="432850">
                <a:tc>
                  <a:txBody>
                    <a:bodyPr/>
                    <a:lstStyle/>
                    <a:p>
                      <a:pPr indent="0" lvl="0" marL="0" rtl="0" algn="ctr">
                        <a:spcBef>
                          <a:spcPts val="0"/>
                        </a:spcBef>
                        <a:spcAft>
                          <a:spcPts val="0"/>
                        </a:spcAft>
                        <a:buNone/>
                      </a:pPr>
                      <a:r>
                        <a:rPr b="1" lang="el" sz="1800">
                          <a:solidFill>
                            <a:schemeClr val="lt1"/>
                          </a:solidFill>
                          <a:latin typeface="Century Gothic"/>
                          <a:ea typeface="Century Gothic"/>
                          <a:cs typeface="Century Gothic"/>
                          <a:sym typeface="Century Gothic"/>
                        </a:rPr>
                        <a:t>Train_1</a:t>
                      </a:r>
                      <a:endParaRPr b="1" sz="18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c>
                  <a:txBody>
                    <a:bodyPr/>
                    <a:lstStyle/>
                    <a:p>
                      <a:pPr indent="0" lvl="0" marL="0" rtl="0" algn="ctr">
                        <a:spcBef>
                          <a:spcPts val="0"/>
                        </a:spcBef>
                        <a:spcAft>
                          <a:spcPts val="0"/>
                        </a:spcAft>
                        <a:buNone/>
                      </a:pPr>
                      <a:r>
                        <a:rPr lang="el" sz="1600">
                          <a:solidFill>
                            <a:schemeClr val="dk2"/>
                          </a:solidFill>
                          <a:latin typeface="Century Gothic"/>
                          <a:ea typeface="Century Gothic"/>
                          <a:cs typeface="Century Gothic"/>
                          <a:sym typeface="Century Gothic"/>
                        </a:rPr>
                        <a:t>Υποσύνολο</a:t>
                      </a:r>
                      <a:endParaRPr sz="1600">
                        <a:solidFill>
                          <a:schemeClr val="dk2"/>
                        </a:solidFill>
                        <a:latin typeface="Century Gothic"/>
                        <a:ea typeface="Century Gothic"/>
                        <a:cs typeface="Century Gothic"/>
                        <a:sym typeface="Century Gothic"/>
                      </a:endParaRPr>
                    </a:p>
                  </a:txBody>
                  <a:tcPr marT="91425" marB="91425" marR="91425" marL="91425" anchor="ctr"/>
                </a:tc>
                <a:tc>
                  <a:txBody>
                    <a:bodyPr/>
                    <a:lstStyle/>
                    <a:p>
                      <a:pPr indent="0" lvl="0" marL="0" rtl="0" algn="ctr">
                        <a:spcBef>
                          <a:spcPts val="0"/>
                        </a:spcBef>
                        <a:spcAft>
                          <a:spcPts val="0"/>
                        </a:spcAft>
                        <a:buNone/>
                      </a:pPr>
                      <a:r>
                        <a:rPr lang="el" sz="1800">
                          <a:solidFill>
                            <a:schemeClr val="dk2"/>
                          </a:solidFill>
                          <a:latin typeface="Century Gothic"/>
                          <a:ea typeface="Century Gothic"/>
                          <a:cs typeface="Century Gothic"/>
                          <a:sym typeface="Century Gothic"/>
                        </a:rPr>
                        <a:t>Ναι</a:t>
                      </a:r>
                      <a:endParaRPr sz="1800">
                        <a:solidFill>
                          <a:schemeClr val="dk2"/>
                        </a:solidFill>
                        <a:latin typeface="Century Gothic"/>
                        <a:ea typeface="Century Gothic"/>
                        <a:cs typeface="Century Gothic"/>
                        <a:sym typeface="Century Gothic"/>
                      </a:endParaRPr>
                    </a:p>
                  </a:txBody>
                  <a:tcPr marT="91425" marB="91425" marR="91425" marL="91425" anchor="ctr"/>
                </a:tc>
              </a:tr>
              <a:tr h="432850">
                <a:tc>
                  <a:txBody>
                    <a:bodyPr/>
                    <a:lstStyle/>
                    <a:p>
                      <a:pPr indent="0" lvl="0" marL="0" rtl="0" algn="ctr">
                        <a:spcBef>
                          <a:spcPts val="0"/>
                        </a:spcBef>
                        <a:spcAft>
                          <a:spcPts val="0"/>
                        </a:spcAft>
                        <a:buNone/>
                      </a:pPr>
                      <a:r>
                        <a:rPr b="1" lang="el" sz="1800">
                          <a:solidFill>
                            <a:schemeClr val="lt1"/>
                          </a:solidFill>
                          <a:latin typeface="Century Gothic"/>
                          <a:ea typeface="Century Gothic"/>
                          <a:cs typeface="Century Gothic"/>
                          <a:sym typeface="Century Gothic"/>
                        </a:rPr>
                        <a:t>Train_2</a:t>
                      </a:r>
                      <a:endParaRPr b="1" sz="18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c>
                  <a:txBody>
                    <a:bodyPr/>
                    <a:lstStyle/>
                    <a:p>
                      <a:pPr indent="0" lvl="0" marL="0" rtl="0" algn="ctr">
                        <a:spcBef>
                          <a:spcPts val="0"/>
                        </a:spcBef>
                        <a:spcAft>
                          <a:spcPts val="0"/>
                        </a:spcAft>
                        <a:buNone/>
                      </a:pPr>
                      <a:r>
                        <a:rPr lang="el" sz="1600">
                          <a:solidFill>
                            <a:schemeClr val="dk2"/>
                          </a:solidFill>
                          <a:latin typeface="Century Gothic"/>
                          <a:ea typeface="Century Gothic"/>
                          <a:cs typeface="Century Gothic"/>
                          <a:sym typeface="Century Gothic"/>
                        </a:rPr>
                        <a:t>Υποσύνολο</a:t>
                      </a:r>
                      <a:endParaRPr sz="1600">
                        <a:solidFill>
                          <a:schemeClr val="dk2"/>
                        </a:solidFill>
                        <a:latin typeface="Century Gothic"/>
                        <a:ea typeface="Century Gothic"/>
                        <a:cs typeface="Century Gothic"/>
                        <a:sym typeface="Century Gothic"/>
                      </a:endParaRPr>
                    </a:p>
                  </a:txBody>
                  <a:tcPr marT="91425" marB="91425" marR="91425" marL="91425" anchor="ctr"/>
                </a:tc>
                <a:tc>
                  <a:txBody>
                    <a:bodyPr/>
                    <a:lstStyle/>
                    <a:p>
                      <a:pPr indent="0" lvl="0" marL="0" rtl="0" algn="ctr">
                        <a:spcBef>
                          <a:spcPts val="0"/>
                        </a:spcBef>
                        <a:spcAft>
                          <a:spcPts val="0"/>
                        </a:spcAft>
                        <a:buNone/>
                      </a:pPr>
                      <a:r>
                        <a:rPr lang="el" sz="1800">
                          <a:solidFill>
                            <a:schemeClr val="dk2"/>
                          </a:solidFill>
                          <a:latin typeface="Century Gothic"/>
                          <a:ea typeface="Century Gothic"/>
                          <a:cs typeface="Century Gothic"/>
                          <a:sym typeface="Century Gothic"/>
                        </a:rPr>
                        <a:t>Όχι </a:t>
                      </a:r>
                      <a:endParaRPr sz="1800">
                        <a:solidFill>
                          <a:schemeClr val="dk2"/>
                        </a:solidFill>
                        <a:latin typeface="Century Gothic"/>
                        <a:ea typeface="Century Gothic"/>
                        <a:cs typeface="Century Gothic"/>
                        <a:sym typeface="Century Gothic"/>
                      </a:endParaRPr>
                    </a:p>
                  </a:txBody>
                  <a:tcPr marT="91425" marB="91425" marR="91425" marL="91425" anchor="ctr"/>
                </a:tc>
              </a:tr>
              <a:tr h="638025">
                <a:tc>
                  <a:txBody>
                    <a:bodyPr/>
                    <a:lstStyle/>
                    <a:p>
                      <a:pPr indent="0" lvl="0" marL="0" rtl="0" algn="ctr">
                        <a:spcBef>
                          <a:spcPts val="0"/>
                        </a:spcBef>
                        <a:spcAft>
                          <a:spcPts val="0"/>
                        </a:spcAft>
                        <a:buNone/>
                      </a:pPr>
                      <a:r>
                        <a:rPr b="1" lang="el" sz="1800">
                          <a:solidFill>
                            <a:schemeClr val="lt1"/>
                          </a:solidFill>
                          <a:latin typeface="Century Gothic"/>
                          <a:ea typeface="Century Gothic"/>
                          <a:cs typeface="Century Gothic"/>
                          <a:sym typeface="Century Gothic"/>
                        </a:rPr>
                        <a:t>Train_3</a:t>
                      </a:r>
                      <a:endParaRPr b="1" sz="1800">
                        <a:solidFill>
                          <a:schemeClr val="lt1"/>
                        </a:solidFill>
                        <a:latin typeface="Century Gothic"/>
                        <a:ea typeface="Century Gothic"/>
                        <a:cs typeface="Century Gothic"/>
                        <a:sym typeface="Century Gothic"/>
                      </a:endParaRPr>
                    </a:p>
                  </a:txBody>
                  <a:tcPr marT="91425" marB="91425" marR="91425" marL="91425" anchor="ctr">
                    <a:solidFill>
                      <a:srgbClr val="4472C4"/>
                    </a:solidFill>
                  </a:tcPr>
                </a:tc>
                <a:tc>
                  <a:txBody>
                    <a:bodyPr/>
                    <a:lstStyle/>
                    <a:p>
                      <a:pPr indent="0" lvl="0" marL="0" rtl="0" algn="ctr">
                        <a:spcBef>
                          <a:spcPts val="0"/>
                        </a:spcBef>
                        <a:spcAft>
                          <a:spcPts val="0"/>
                        </a:spcAft>
                        <a:buNone/>
                      </a:pPr>
                      <a:r>
                        <a:rPr lang="el" sz="1600">
                          <a:solidFill>
                            <a:schemeClr val="dk2"/>
                          </a:solidFill>
                          <a:latin typeface="Century Gothic"/>
                          <a:ea typeface="Century Gothic"/>
                          <a:cs typeface="Century Gothic"/>
                          <a:sym typeface="Century Gothic"/>
                        </a:rPr>
                        <a:t>Όλα τα Χαρακτηριστικά</a:t>
                      </a:r>
                      <a:endParaRPr sz="1600">
                        <a:solidFill>
                          <a:schemeClr val="dk2"/>
                        </a:solidFill>
                        <a:latin typeface="Century Gothic"/>
                        <a:ea typeface="Century Gothic"/>
                        <a:cs typeface="Century Gothic"/>
                        <a:sym typeface="Century Gothic"/>
                      </a:endParaRPr>
                    </a:p>
                  </a:txBody>
                  <a:tcPr marT="91425" marB="91425" marR="91425" marL="91425" anchor="ctr"/>
                </a:tc>
                <a:tc>
                  <a:txBody>
                    <a:bodyPr/>
                    <a:lstStyle/>
                    <a:p>
                      <a:pPr indent="0" lvl="0" marL="0" rtl="0" algn="ctr">
                        <a:spcBef>
                          <a:spcPts val="0"/>
                        </a:spcBef>
                        <a:spcAft>
                          <a:spcPts val="0"/>
                        </a:spcAft>
                        <a:buNone/>
                      </a:pPr>
                      <a:r>
                        <a:rPr lang="el" sz="1800">
                          <a:solidFill>
                            <a:schemeClr val="dk2"/>
                          </a:solidFill>
                          <a:latin typeface="Century Gothic"/>
                          <a:ea typeface="Century Gothic"/>
                          <a:cs typeface="Century Gothic"/>
                          <a:sym typeface="Century Gothic"/>
                        </a:rPr>
                        <a:t>Όχι</a:t>
                      </a:r>
                      <a:endParaRPr sz="1800">
                        <a:solidFill>
                          <a:schemeClr val="dk2"/>
                        </a:solidFill>
                        <a:latin typeface="Century Gothic"/>
                        <a:ea typeface="Century Gothic"/>
                        <a:cs typeface="Century Gothic"/>
                        <a:sym typeface="Century Gothic"/>
                      </a:endParaRPr>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Π</a:t>
            </a:r>
            <a:r>
              <a:rPr lang="el"/>
              <a:t>αρουσιαση Αποτελεσματων </a:t>
            </a:r>
            <a:endParaRPr/>
          </a:p>
          <a:p>
            <a:pPr indent="0" lvl="0" marL="0" rtl="0" algn="l">
              <a:spcBef>
                <a:spcPts val="0"/>
              </a:spcBef>
              <a:spcAft>
                <a:spcPts val="0"/>
              </a:spcAft>
              <a:buNone/>
            </a:pPr>
            <a:r>
              <a:t/>
            </a:r>
            <a:endParaRPr/>
          </a:p>
        </p:txBody>
      </p:sp>
      <p:pic>
        <p:nvPicPr>
          <p:cNvPr id="168" name="Google Shape;168;p25"/>
          <p:cNvPicPr preferRelativeResize="0"/>
          <p:nvPr/>
        </p:nvPicPr>
        <p:blipFill>
          <a:blip r:embed="rId3">
            <a:alphaModFix/>
          </a:blip>
          <a:stretch>
            <a:fillRect/>
          </a:stretch>
        </p:blipFill>
        <p:spPr>
          <a:xfrm>
            <a:off x="434516" y="1017725"/>
            <a:ext cx="4433284" cy="4125775"/>
          </a:xfrm>
          <a:prstGeom prst="rect">
            <a:avLst/>
          </a:prstGeom>
          <a:noFill/>
          <a:ln>
            <a:noFill/>
          </a:ln>
        </p:spPr>
      </p:pic>
      <p:sp>
        <p:nvSpPr>
          <p:cNvPr id="169" name="Google Shape;169;p25"/>
          <p:cNvSpPr txBox="1"/>
          <p:nvPr/>
        </p:nvSpPr>
        <p:spPr>
          <a:xfrm>
            <a:off x="4867800" y="1149450"/>
            <a:ext cx="42153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500"/>
              </a:spcBef>
              <a:spcAft>
                <a:spcPts val="0"/>
              </a:spcAft>
              <a:buClr>
                <a:schemeClr val="dk2"/>
              </a:buClr>
              <a:buSzPts val="1600"/>
              <a:buFont typeface="Century Gothic"/>
              <a:buChar char="➔"/>
            </a:pPr>
            <a:r>
              <a:rPr lang="el" sz="1600">
                <a:solidFill>
                  <a:schemeClr val="dk2"/>
                </a:solidFill>
                <a:latin typeface="Century Gothic"/>
                <a:ea typeface="Century Gothic"/>
                <a:cs typeface="Century Gothic"/>
                <a:sym typeface="Century Gothic"/>
              </a:rPr>
              <a:t>F1_</a:t>
            </a:r>
            <a:r>
              <a:rPr lang="el" sz="1600">
                <a:solidFill>
                  <a:schemeClr val="dk2"/>
                </a:solidFill>
                <a:latin typeface="Century Gothic"/>
                <a:ea typeface="Century Gothic"/>
                <a:cs typeface="Century Gothic"/>
                <a:sym typeface="Century Gothic"/>
              </a:rPr>
              <a:t>score μεγαλύτερο στην περίπτωση των ισορροπημένων χαρακτηριστικών.</a:t>
            </a:r>
            <a:endParaRPr sz="1600">
              <a:solidFill>
                <a:schemeClr val="dk2"/>
              </a:solidFill>
              <a:latin typeface="Century Gothic"/>
              <a:ea typeface="Century Gothic"/>
              <a:cs typeface="Century Gothic"/>
              <a:sym typeface="Century Gothic"/>
            </a:endParaRPr>
          </a:p>
          <a:p>
            <a:pPr indent="0" lvl="0" marL="914400" rtl="0" algn="l">
              <a:lnSpc>
                <a:spcPct val="115000"/>
              </a:lnSpc>
              <a:spcBef>
                <a:spcPts val="1000"/>
              </a:spcBef>
              <a:spcAft>
                <a:spcPts val="0"/>
              </a:spcAft>
              <a:buNone/>
            </a:pPr>
            <a:r>
              <a:t/>
            </a:r>
            <a:endParaRPr sz="1600">
              <a:solidFill>
                <a:schemeClr val="dk2"/>
              </a:solidFill>
              <a:latin typeface="Century Gothic"/>
              <a:ea typeface="Century Gothic"/>
              <a:cs typeface="Century Gothic"/>
              <a:sym typeface="Century Gothic"/>
            </a:endParaRPr>
          </a:p>
          <a:p>
            <a:pPr indent="-330200" lvl="0" marL="457200" rtl="0" algn="l">
              <a:lnSpc>
                <a:spcPct val="115000"/>
              </a:lnSpc>
              <a:spcBef>
                <a:spcPts val="1000"/>
              </a:spcBef>
              <a:spcAft>
                <a:spcPts val="0"/>
              </a:spcAft>
              <a:buClr>
                <a:schemeClr val="dk2"/>
              </a:buClr>
              <a:buSzPts val="1600"/>
              <a:buFont typeface="Century Gothic"/>
              <a:buChar char="➔"/>
            </a:pPr>
            <a:r>
              <a:rPr lang="el" sz="1600">
                <a:solidFill>
                  <a:schemeClr val="dk2"/>
                </a:solidFill>
                <a:latin typeface="Century Gothic"/>
                <a:ea typeface="Century Gothic"/>
                <a:cs typeface="Century Gothic"/>
                <a:sym typeface="Century Gothic"/>
              </a:rPr>
              <a:t>H επιλογή των στατιστικά σημαντικών δεδομένων και αυτών με την μεγαλύτερη συσχέτιση δεν επηρεάζει την επίδοση του μοντέλου ούτε θετικά αλλά ούτε αρνητικά.</a:t>
            </a:r>
            <a:endParaRPr sz="1600">
              <a:solidFill>
                <a:schemeClr val="dk2"/>
              </a:solidFill>
              <a:latin typeface="Century Gothic"/>
              <a:ea typeface="Century Gothic"/>
              <a:cs typeface="Century Gothic"/>
              <a:sym typeface="Century Gothic"/>
            </a:endParaRPr>
          </a:p>
        </p:txBody>
      </p:sp>
      <p:sp>
        <p:nvSpPr>
          <p:cNvPr id="170" name="Google Shape;170;p25"/>
          <p:cNvSpPr txBox="1"/>
          <p:nvPr/>
        </p:nvSpPr>
        <p:spPr>
          <a:xfrm>
            <a:off x="6144000" y="4567500"/>
            <a:ext cx="3000000" cy="5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182">
                <a:solidFill>
                  <a:schemeClr val="dk2"/>
                </a:solidFill>
                <a:latin typeface="Century Gothic"/>
                <a:ea typeface="Century Gothic"/>
                <a:cs typeface="Century Gothic"/>
                <a:sym typeface="Century Gothic"/>
              </a:rPr>
              <a:t>(η αξιολόγηση της πρόβλεψης του test set γίνεται με χρήση μετρικής f1 score)</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Συμπερασματα</a:t>
            </a:r>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l"/>
              <a:t>Δεν επαρκεί μόνο μία μέθοδος για τον καθορισμό της σημαντικότητας των χαρακτηριστικών.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l"/>
              <a:t>Η εύρεση υποσυνόλου χαρακτηριστικών δεν επιφέρει </a:t>
            </a:r>
            <a:r>
              <a:rPr lang="el"/>
              <a:t>βελτιστοποίηση</a:t>
            </a:r>
            <a:r>
              <a:rPr lang="el"/>
              <a:t> του μοντέλου.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l"/>
              <a:t>Η χρήση υπερδειγματοληψίας βελτιώνει, ελάχιστα, την επίδοση του μοντέλου.</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l" sz="3300" cap="small">
                <a:solidFill>
                  <a:srgbClr val="4472C4"/>
                </a:solidFill>
                <a:latin typeface="Century Gothic"/>
                <a:ea typeface="Century Gothic"/>
                <a:cs typeface="Century Gothic"/>
                <a:sym typeface="Century Gothic"/>
              </a:rPr>
              <a:t>Ευχαριστουμε για την προσοχη σας!</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500"/>
              </a:spcBef>
              <a:spcAft>
                <a:spcPts val="0"/>
              </a:spcAft>
              <a:buClr>
                <a:schemeClr val="dk1"/>
              </a:buClr>
              <a:buSzPts val="1500"/>
              <a:buFont typeface="Century Gothic"/>
              <a:buChar char="○"/>
            </a:pPr>
            <a:r>
              <a:rPr lang="el" sz="1500">
                <a:solidFill>
                  <a:schemeClr val="dk1"/>
                </a:solidFill>
                <a:latin typeface="Century Gothic"/>
                <a:ea typeface="Century Gothic"/>
                <a:cs typeface="Century Gothic"/>
                <a:sym typeface="Century Gothic"/>
              </a:rPr>
              <a:t>Βάση Δεδομένων: “Breast Cancer Wisconsin (diagnostic) Dataset”</a:t>
            </a:r>
            <a:endParaRPr sz="1500">
              <a:solidFill>
                <a:schemeClr val="dk1"/>
              </a:solidFill>
              <a:latin typeface="Century Gothic"/>
              <a:ea typeface="Century Gothic"/>
              <a:cs typeface="Century Gothic"/>
              <a:sym typeface="Century Gothic"/>
            </a:endParaRPr>
          </a:p>
          <a:p>
            <a:pPr indent="-323850" lvl="0" marL="457200" rtl="0" algn="l">
              <a:lnSpc>
                <a:spcPct val="115000"/>
              </a:lnSpc>
              <a:spcBef>
                <a:spcPts val="500"/>
              </a:spcBef>
              <a:spcAft>
                <a:spcPts val="0"/>
              </a:spcAft>
              <a:buClr>
                <a:schemeClr val="dk1"/>
              </a:buClr>
              <a:buSzPts val="1500"/>
              <a:buFont typeface="Century Gothic"/>
              <a:buChar char="○"/>
            </a:pPr>
            <a:r>
              <a:rPr lang="el" sz="1500">
                <a:solidFill>
                  <a:schemeClr val="dk1"/>
                </a:solidFill>
                <a:latin typeface="Century Gothic"/>
                <a:ea typeface="Century Gothic"/>
                <a:cs typeface="Century Gothic"/>
                <a:sym typeface="Century Gothic"/>
              </a:rPr>
              <a:t>569 labeled δείγματα, και 30 χαρακτηριστικά</a:t>
            </a:r>
            <a:endParaRPr sz="1500">
              <a:solidFill>
                <a:schemeClr val="dk1"/>
              </a:solidFill>
              <a:latin typeface="Century Gothic"/>
              <a:ea typeface="Century Gothic"/>
              <a:cs typeface="Century Gothic"/>
              <a:sym typeface="Century Gothic"/>
            </a:endParaRPr>
          </a:p>
          <a:p>
            <a:pPr indent="-323850" lvl="0" marL="457200" rtl="0" algn="l">
              <a:lnSpc>
                <a:spcPct val="115000"/>
              </a:lnSpc>
              <a:spcBef>
                <a:spcPts val="1000"/>
              </a:spcBef>
              <a:spcAft>
                <a:spcPts val="0"/>
              </a:spcAft>
              <a:buClr>
                <a:schemeClr val="dk1"/>
              </a:buClr>
              <a:buSzPts val="1500"/>
              <a:buFont typeface="Century Gothic"/>
              <a:buChar char="○"/>
            </a:pPr>
            <a:r>
              <a:rPr lang="el" sz="1500">
                <a:solidFill>
                  <a:schemeClr val="dk1"/>
                </a:solidFill>
                <a:latin typeface="Century Gothic"/>
                <a:ea typeface="Century Gothic"/>
                <a:cs typeface="Century Gothic"/>
                <a:sym typeface="Century Gothic"/>
              </a:rPr>
              <a:t>Αριθμητικά δεδομένα εκτός από την ετικέτα διάγνωσης:</a:t>
            </a:r>
            <a:endParaRPr sz="1500">
              <a:solidFill>
                <a:schemeClr val="dk1"/>
              </a:solidFill>
              <a:latin typeface="Century Gothic"/>
              <a:ea typeface="Century Gothic"/>
              <a:cs typeface="Century Gothic"/>
              <a:sym typeface="Century Gothic"/>
            </a:endParaRPr>
          </a:p>
          <a:p>
            <a:pPr indent="-323850" lvl="2" marL="1371600" rtl="0" algn="l">
              <a:lnSpc>
                <a:spcPct val="115000"/>
              </a:lnSpc>
              <a:spcBef>
                <a:spcPts val="1000"/>
              </a:spcBef>
              <a:spcAft>
                <a:spcPts val="0"/>
              </a:spcAft>
              <a:buClr>
                <a:schemeClr val="dk1"/>
              </a:buClr>
              <a:buSzPts val="1500"/>
              <a:buFont typeface="Century Gothic"/>
              <a:buChar char="■"/>
            </a:pPr>
            <a:r>
              <a:rPr lang="el" sz="1500">
                <a:solidFill>
                  <a:schemeClr val="dk1"/>
                </a:solidFill>
                <a:latin typeface="Century Gothic"/>
                <a:ea typeface="Century Gothic"/>
                <a:cs typeface="Century Gothic"/>
                <a:sym typeface="Century Gothic"/>
              </a:rPr>
              <a:t>Μ- Malignant (Κακοήθης) ή Β-Benign (Καλοήθης)</a:t>
            </a:r>
            <a:endParaRPr sz="1500">
              <a:solidFill>
                <a:schemeClr val="dk1"/>
              </a:solidFill>
              <a:latin typeface="Century Gothic"/>
              <a:ea typeface="Century Gothic"/>
              <a:cs typeface="Century Gothic"/>
              <a:sym typeface="Century Gothic"/>
            </a:endParaRPr>
          </a:p>
          <a:p>
            <a:pPr indent="-323850" lvl="0" marL="457200" rtl="0" algn="l">
              <a:lnSpc>
                <a:spcPct val="115000"/>
              </a:lnSpc>
              <a:spcBef>
                <a:spcPts val="1000"/>
              </a:spcBef>
              <a:spcAft>
                <a:spcPts val="0"/>
              </a:spcAft>
              <a:buClr>
                <a:schemeClr val="dk1"/>
              </a:buClr>
              <a:buSzPts val="1500"/>
              <a:buFont typeface="Century Gothic"/>
              <a:buChar char="○"/>
            </a:pPr>
            <a:r>
              <a:rPr lang="el" sz="1500">
                <a:solidFill>
                  <a:schemeClr val="dk1"/>
                </a:solidFill>
              </a:rPr>
              <a:t>Δεν υπάρχουν κενές </a:t>
            </a:r>
            <a:r>
              <a:rPr lang="el" sz="1500">
                <a:solidFill>
                  <a:schemeClr val="dk1"/>
                </a:solidFill>
              </a:rPr>
              <a:t>παράμετροι</a:t>
            </a:r>
            <a:r>
              <a:rPr lang="el" sz="1500">
                <a:solidFill>
                  <a:schemeClr val="dk1"/>
                </a:solidFill>
              </a:rPr>
              <a:t> </a:t>
            </a:r>
            <a:endParaRPr sz="1500">
              <a:solidFill>
                <a:schemeClr val="dk1"/>
              </a:solidFill>
              <a:latin typeface="Century Gothic"/>
              <a:ea typeface="Century Gothic"/>
              <a:cs typeface="Century Gothic"/>
              <a:sym typeface="Century Gothic"/>
            </a:endParaRPr>
          </a:p>
          <a:p>
            <a:pPr indent="-323850" lvl="0" marL="457200" rtl="0" algn="l">
              <a:lnSpc>
                <a:spcPct val="115000"/>
              </a:lnSpc>
              <a:spcBef>
                <a:spcPts val="500"/>
              </a:spcBef>
              <a:spcAft>
                <a:spcPts val="1000"/>
              </a:spcAft>
              <a:buClr>
                <a:schemeClr val="dk1"/>
              </a:buClr>
              <a:buSzPts val="1500"/>
              <a:buFont typeface="Century Gothic"/>
              <a:buChar char="○"/>
            </a:pPr>
            <a:r>
              <a:rPr lang="el" sz="1500">
                <a:solidFill>
                  <a:schemeClr val="dk1"/>
                </a:solidFill>
                <a:latin typeface="Century Gothic"/>
                <a:ea typeface="Century Gothic"/>
                <a:cs typeface="Century Gothic"/>
                <a:sym typeface="Century Gothic"/>
              </a:rPr>
              <a:t>περίμετρος(perimeter), ακτίνα(radius), υφή(texture), ομαλότητα(smoothness), συμμετρία(symmetry), πλήθος κοίλων σημείων(concave points), μορφοκλασματική διάσταση(fractal dimension), συμπάγεια(compactness) , εμβαδόν (area) και κοίλος χαρακτήρας του όγκου (concavity)</a:t>
            </a:r>
            <a:endParaRPr sz="1500">
              <a:solidFill>
                <a:schemeClr val="dk1"/>
              </a:solidFill>
              <a:latin typeface="Century Gothic"/>
              <a:ea typeface="Century Gothic"/>
              <a:cs typeface="Century Gothic"/>
              <a:sym typeface="Century Gothic"/>
            </a:endParaRPr>
          </a:p>
        </p:txBody>
      </p:sp>
      <p:sp>
        <p:nvSpPr>
          <p:cNvPr id="67" name="Google Shape;67;p14"/>
          <p:cNvSpPr txBox="1"/>
          <p:nvPr>
            <p:ph idx="4294967295" type="ctrTitle"/>
          </p:nvPr>
        </p:nvSpPr>
        <p:spPr>
          <a:xfrm>
            <a:off x="64250" y="385300"/>
            <a:ext cx="6016200" cy="62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l" sz="2700" cap="small">
                <a:solidFill>
                  <a:srgbClr val="4472C4"/>
                </a:solidFill>
                <a:latin typeface="Century Gothic"/>
                <a:ea typeface="Century Gothic"/>
                <a:cs typeface="Century Gothic"/>
                <a:sym typeface="Century Gothic"/>
              </a:rPr>
              <a:t>Περιγραφη συνολου δεδομενων:</a:t>
            </a:r>
            <a:endParaRPr sz="2900"/>
          </a:p>
        </p:txBody>
      </p:sp>
      <p:cxnSp>
        <p:nvCxnSpPr>
          <p:cNvPr id="68" name="Google Shape;68;p14"/>
          <p:cNvCxnSpPr/>
          <p:nvPr/>
        </p:nvCxnSpPr>
        <p:spPr>
          <a:xfrm>
            <a:off x="-5400" y="979300"/>
            <a:ext cx="9154800" cy="32100"/>
          </a:xfrm>
          <a:prstGeom prst="straightConnector1">
            <a:avLst/>
          </a:prstGeom>
          <a:noFill/>
          <a:ln cap="flat" cmpd="sng" w="38100">
            <a:solidFill>
              <a:srgbClr val="4472C4"/>
            </a:solidFill>
            <a:prstDash val="solid"/>
            <a:round/>
            <a:headEnd len="med" w="med" type="none"/>
            <a:tailEnd len="med" w="med" type="none"/>
          </a:ln>
        </p:spPr>
      </p:cxnSp>
      <p:cxnSp>
        <p:nvCxnSpPr>
          <p:cNvPr id="69" name="Google Shape;69;p14"/>
          <p:cNvCxnSpPr>
            <a:endCxn id="70" idx="0"/>
          </p:cNvCxnSpPr>
          <p:nvPr/>
        </p:nvCxnSpPr>
        <p:spPr>
          <a:xfrm flipH="1">
            <a:off x="2409850" y="4107325"/>
            <a:ext cx="642900" cy="4071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4"/>
          <p:cNvCxnSpPr/>
          <p:nvPr/>
        </p:nvCxnSpPr>
        <p:spPr>
          <a:xfrm>
            <a:off x="3903875" y="4056550"/>
            <a:ext cx="9300" cy="5088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4"/>
          <p:cNvCxnSpPr>
            <a:endCxn id="73" idx="0"/>
          </p:cNvCxnSpPr>
          <p:nvPr/>
        </p:nvCxnSpPr>
        <p:spPr>
          <a:xfrm>
            <a:off x="4930600" y="3959175"/>
            <a:ext cx="735600" cy="4905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1905700" y="4514425"/>
            <a:ext cx="10083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chemeClr val="dk2"/>
                </a:solidFill>
                <a:latin typeface="Century Gothic"/>
                <a:ea typeface="Century Gothic"/>
                <a:cs typeface="Century Gothic"/>
                <a:sym typeface="Century Gothic"/>
              </a:rPr>
              <a:t>mean</a:t>
            </a:r>
            <a:endParaRPr sz="1800">
              <a:solidFill>
                <a:schemeClr val="dk2"/>
              </a:solidFill>
              <a:latin typeface="Century Gothic"/>
              <a:ea typeface="Century Gothic"/>
              <a:cs typeface="Century Gothic"/>
              <a:sym typeface="Century Gothic"/>
            </a:endParaRPr>
          </a:p>
        </p:txBody>
      </p:sp>
      <p:sp>
        <p:nvSpPr>
          <p:cNvPr id="74" name="Google Shape;74;p14"/>
          <p:cNvSpPr txBox="1"/>
          <p:nvPr/>
        </p:nvSpPr>
        <p:spPr>
          <a:xfrm>
            <a:off x="3487625" y="4514425"/>
            <a:ext cx="10083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chemeClr val="dk2"/>
                </a:solidFill>
                <a:latin typeface="Century Gothic"/>
                <a:ea typeface="Century Gothic"/>
                <a:cs typeface="Century Gothic"/>
                <a:sym typeface="Century Gothic"/>
              </a:rPr>
              <a:t>worst</a:t>
            </a:r>
            <a:endParaRPr sz="1800">
              <a:solidFill>
                <a:schemeClr val="dk2"/>
              </a:solidFill>
              <a:latin typeface="Century Gothic"/>
              <a:ea typeface="Century Gothic"/>
              <a:cs typeface="Century Gothic"/>
              <a:sym typeface="Century Gothic"/>
            </a:endParaRPr>
          </a:p>
        </p:txBody>
      </p:sp>
      <p:sp>
        <p:nvSpPr>
          <p:cNvPr id="73" name="Google Shape;73;p14"/>
          <p:cNvSpPr txBox="1"/>
          <p:nvPr/>
        </p:nvSpPr>
        <p:spPr>
          <a:xfrm>
            <a:off x="5162050" y="4449675"/>
            <a:ext cx="10083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sz="1800">
                <a:solidFill>
                  <a:schemeClr val="dk2"/>
                </a:solidFill>
                <a:latin typeface="Century Gothic"/>
                <a:ea typeface="Century Gothic"/>
                <a:cs typeface="Century Gothic"/>
                <a:sym typeface="Century Gothic"/>
              </a:rPr>
              <a:t>se</a:t>
            </a:r>
            <a:endParaRPr sz="1800">
              <a:solidFill>
                <a:schemeClr val="dk2"/>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89675" y="43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931"/>
              <a:buFont typeface="Arial"/>
              <a:buNone/>
            </a:pPr>
            <a:r>
              <a:rPr lang="el"/>
              <a:t>Περιγραφη συνολου δεδομενων:</a:t>
            </a:r>
            <a:endParaRPr sz="2900" cap="none">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l"/>
              <a:t>2 κλάσεις :</a:t>
            </a:r>
            <a:endParaRPr/>
          </a:p>
          <a:p>
            <a:pPr indent="-317500" lvl="2" marL="1371600" rtl="0" algn="l">
              <a:spcBef>
                <a:spcPts val="0"/>
              </a:spcBef>
              <a:spcAft>
                <a:spcPts val="0"/>
              </a:spcAft>
              <a:buSzPts val="1400"/>
              <a:buChar char="■"/>
            </a:pPr>
            <a:r>
              <a:rPr lang="el" sz="1800">
                <a:latin typeface="Century Gothic"/>
                <a:ea typeface="Century Gothic"/>
                <a:cs typeface="Century Gothic"/>
                <a:sym typeface="Century Gothic"/>
              </a:rPr>
              <a:t>Κακοήθη(Μ):357</a:t>
            </a:r>
            <a:endParaRPr sz="1800">
              <a:latin typeface="Century Gothic"/>
              <a:ea typeface="Century Gothic"/>
              <a:cs typeface="Century Gothic"/>
              <a:sym typeface="Century Gothic"/>
            </a:endParaRPr>
          </a:p>
          <a:p>
            <a:pPr indent="-317500" lvl="2" marL="1371600" rtl="0" algn="l">
              <a:spcBef>
                <a:spcPts val="0"/>
              </a:spcBef>
              <a:spcAft>
                <a:spcPts val="0"/>
              </a:spcAft>
              <a:buSzPts val="1400"/>
              <a:buChar char="■"/>
            </a:pPr>
            <a:r>
              <a:rPr lang="el" sz="1800">
                <a:latin typeface="Century Gothic"/>
                <a:ea typeface="Century Gothic"/>
                <a:cs typeface="Century Gothic"/>
                <a:sym typeface="Century Gothic"/>
              </a:rPr>
              <a:t>Καλοήθη(Β):212</a:t>
            </a:r>
            <a:endParaRPr/>
          </a:p>
        </p:txBody>
      </p:sp>
      <p:pic>
        <p:nvPicPr>
          <p:cNvPr descr="A graph showing a number of different colored squares&#10;&#10;Description automatically generated with medium confidence" id="81" name="Google Shape;81;p15"/>
          <p:cNvPicPr preferRelativeResize="0"/>
          <p:nvPr/>
        </p:nvPicPr>
        <p:blipFill>
          <a:blip r:embed="rId3">
            <a:alphaModFix/>
          </a:blip>
          <a:stretch>
            <a:fillRect/>
          </a:stretch>
        </p:blipFill>
        <p:spPr>
          <a:xfrm>
            <a:off x="3709600" y="1557250"/>
            <a:ext cx="4340850" cy="32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Ε</a:t>
            </a:r>
            <a:r>
              <a:rPr lang="el"/>
              <a:t>ρευνητικα ερωτηματα</a:t>
            </a:r>
            <a:endParaRPr/>
          </a:p>
        </p:txBody>
      </p:sp>
      <p:sp>
        <p:nvSpPr>
          <p:cNvPr id="87" name="Google Shape;87;p16"/>
          <p:cNvSpPr txBox="1"/>
          <p:nvPr>
            <p:ph idx="1" type="body"/>
          </p:nvPr>
        </p:nvSpPr>
        <p:spPr>
          <a:xfrm>
            <a:off x="311700" y="1544900"/>
            <a:ext cx="8520600" cy="30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a:t>“ Αν η εύρεση υποσυνόλου χαρακτηριστικών είναι δυνατή, και αν ναι, πόσο </a:t>
            </a:r>
            <a:r>
              <a:rPr lang="el"/>
              <a:t>επηρεάζει</a:t>
            </a:r>
            <a:r>
              <a:rPr lang="el"/>
              <a:t> την επίδοση των μοντέλων ταξινόμησης”</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l"/>
              <a:t>“Π</a:t>
            </a:r>
            <a:r>
              <a:rPr lang="el"/>
              <a:t>ως επηρεάζει η ανισορροπία κλάσεων την επίδοση των μοντέλων ταξινόμησης ”</a:t>
            </a:r>
            <a:endParaRPr/>
          </a:p>
          <a:p>
            <a:pPr indent="0" lvl="0" marL="0" rtl="0" algn="ctr">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Μεθοδολογια</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l"/>
              <a:t>Μελέτη των δεδομένων για </a:t>
            </a:r>
            <a:r>
              <a:rPr lang="el"/>
              <a:t>τον</a:t>
            </a:r>
            <a:r>
              <a:rPr lang="el"/>
              <a:t> καθορισμό των απαραίτητων μετασχηματισμών.</a:t>
            </a:r>
            <a:endParaRPr/>
          </a:p>
          <a:p>
            <a:pPr indent="-342900" lvl="0" marL="457200" rtl="0" algn="l">
              <a:spcBef>
                <a:spcPts val="0"/>
              </a:spcBef>
              <a:spcAft>
                <a:spcPts val="0"/>
              </a:spcAft>
              <a:buSzPts val="1800"/>
              <a:buChar char="○"/>
            </a:pPr>
            <a:r>
              <a:rPr lang="el"/>
              <a:t>LabelEncoder:</a:t>
            </a:r>
            <a:endParaRPr/>
          </a:p>
          <a:p>
            <a:pPr indent="-317500" lvl="2" marL="1371600" rtl="0" algn="l">
              <a:spcBef>
                <a:spcPts val="0"/>
              </a:spcBef>
              <a:spcAft>
                <a:spcPts val="0"/>
              </a:spcAft>
              <a:buSzPts val="1400"/>
              <a:buFont typeface="Century Gothic"/>
              <a:buChar char="■"/>
            </a:pPr>
            <a:r>
              <a:rPr lang="el">
                <a:latin typeface="Century Gothic"/>
                <a:ea typeface="Century Gothic"/>
                <a:cs typeface="Century Gothic"/>
                <a:sym typeface="Century Gothic"/>
              </a:rPr>
              <a:t> μετασχηματίζεται η στήλη διάγνωσης από Μ σε 1 και Β σε 0</a:t>
            </a:r>
            <a:endParaRPr>
              <a:latin typeface="Century Gothic"/>
              <a:ea typeface="Century Gothic"/>
              <a:cs typeface="Century Gothic"/>
              <a:sym typeface="Century Gothic"/>
            </a:endParaRPr>
          </a:p>
          <a:p>
            <a:pPr indent="-342900" lvl="0" marL="457200" rtl="0" algn="l">
              <a:spcBef>
                <a:spcPts val="0"/>
              </a:spcBef>
              <a:spcAft>
                <a:spcPts val="0"/>
              </a:spcAft>
              <a:buSzPts val="1800"/>
              <a:buChar char="○"/>
            </a:pPr>
            <a:r>
              <a:rPr lang="el"/>
              <a:t>Δύο κατηγορίες, </a:t>
            </a:r>
            <a:r>
              <a:rPr lang="el">
                <a:solidFill>
                  <a:srgbClr val="0000FF"/>
                </a:solidFill>
              </a:rPr>
              <a:t>καλοήθης</a:t>
            </a:r>
            <a:r>
              <a:rPr lang="el"/>
              <a:t> και </a:t>
            </a:r>
            <a:r>
              <a:rPr lang="el">
                <a:solidFill>
                  <a:srgbClr val="6FA8DC"/>
                </a:solidFill>
              </a:rPr>
              <a:t>κακοήθης</a:t>
            </a:r>
            <a:endParaRPr>
              <a:solidFill>
                <a:srgbClr val="6FA8DC"/>
              </a:solidFill>
            </a:endParaRPr>
          </a:p>
          <a:p>
            <a:pPr indent="-317500" lvl="2" marL="1371600" rtl="0" algn="l">
              <a:spcBef>
                <a:spcPts val="0"/>
              </a:spcBef>
              <a:spcAft>
                <a:spcPts val="0"/>
              </a:spcAft>
              <a:buSzPts val="1400"/>
              <a:buFont typeface="Century Gothic"/>
              <a:buChar char="■"/>
            </a:pPr>
            <a:r>
              <a:rPr lang="el">
                <a:latin typeface="Century Gothic"/>
                <a:ea typeface="Century Gothic"/>
                <a:cs typeface="Century Gothic"/>
                <a:sym typeface="Century Gothic"/>
              </a:rPr>
              <a:t> με </a:t>
            </a:r>
            <a:r>
              <a:rPr lang="el">
                <a:solidFill>
                  <a:srgbClr val="0000FF"/>
                </a:solidFill>
                <a:latin typeface="Century Gothic"/>
                <a:ea typeface="Century Gothic"/>
                <a:cs typeface="Century Gothic"/>
                <a:sym typeface="Century Gothic"/>
              </a:rPr>
              <a:t>357 δείγματα</a:t>
            </a:r>
            <a:r>
              <a:rPr lang="el">
                <a:latin typeface="Century Gothic"/>
                <a:ea typeface="Century Gothic"/>
                <a:cs typeface="Century Gothic"/>
                <a:sym typeface="Century Gothic"/>
              </a:rPr>
              <a:t> και </a:t>
            </a:r>
            <a:r>
              <a:rPr lang="el">
                <a:solidFill>
                  <a:srgbClr val="6D9EEB"/>
                </a:solidFill>
                <a:latin typeface="Century Gothic"/>
                <a:ea typeface="Century Gothic"/>
                <a:cs typeface="Century Gothic"/>
                <a:sym typeface="Century Gothic"/>
              </a:rPr>
              <a:t>212 αντίστοιχα</a:t>
            </a:r>
            <a:r>
              <a:rPr lang="el">
                <a:latin typeface="Century Gothic"/>
                <a:ea typeface="Century Gothic"/>
                <a:cs typeface="Century Gothic"/>
                <a:sym typeface="Century Gothic"/>
              </a:rPr>
              <a:t>           άνισα κατανεμημένες κλάσεις</a:t>
            </a:r>
            <a:endParaRPr>
              <a:latin typeface="Century Gothic"/>
              <a:ea typeface="Century Gothic"/>
              <a:cs typeface="Century Gothic"/>
              <a:sym typeface="Century Gothic"/>
            </a:endParaRPr>
          </a:p>
          <a:p>
            <a:pPr indent="-342900" lvl="0" marL="457200" rtl="0" algn="l">
              <a:spcBef>
                <a:spcPts val="0"/>
              </a:spcBef>
              <a:spcAft>
                <a:spcPts val="0"/>
              </a:spcAft>
              <a:buSzPts val="1800"/>
              <a:buFont typeface="Century Gothic"/>
              <a:buChar char="○"/>
            </a:pPr>
            <a:r>
              <a:rPr lang="el"/>
              <a:t>Υπερδειγματοληψία στην </a:t>
            </a:r>
            <a:r>
              <a:rPr lang="el">
                <a:solidFill>
                  <a:srgbClr val="6D9EEB"/>
                </a:solidFill>
              </a:rPr>
              <a:t>κλάση μειονότητα</a:t>
            </a:r>
            <a:r>
              <a:rPr lang="el">
                <a:solidFill>
                  <a:srgbClr val="6FA8DC"/>
                </a:solidFill>
              </a:rPr>
              <a:t>ς</a:t>
            </a:r>
            <a:r>
              <a:rPr lang="el"/>
              <a:t>     </a:t>
            </a:r>
            <a:r>
              <a:rPr lang="el">
                <a:latin typeface="Century Gothic"/>
                <a:ea typeface="Century Gothic"/>
                <a:cs typeface="Century Gothic"/>
                <a:sym typeface="Century Gothic"/>
              </a:rPr>
              <a:t>«Random Over Sampler»</a:t>
            </a:r>
            <a:endParaRPr>
              <a:latin typeface="Century Gothic"/>
              <a:ea typeface="Century Gothic"/>
              <a:cs typeface="Century Gothic"/>
              <a:sym typeface="Century Gothic"/>
            </a:endParaRPr>
          </a:p>
          <a:p>
            <a:pPr indent="-342900" lvl="0" marL="457200" rtl="0" algn="l">
              <a:spcBef>
                <a:spcPts val="0"/>
              </a:spcBef>
              <a:spcAft>
                <a:spcPts val="0"/>
              </a:spcAft>
              <a:buSzPts val="1800"/>
              <a:buChar char="○"/>
            </a:pPr>
            <a:r>
              <a:rPr lang="el"/>
              <a:t>Επιλογή υποσυνόλου χαρακτηριστικών: </a:t>
            </a:r>
            <a:endParaRPr/>
          </a:p>
          <a:p>
            <a:pPr indent="-317500" lvl="2" marL="1371600" rtl="0" algn="l">
              <a:spcBef>
                <a:spcPts val="0"/>
              </a:spcBef>
              <a:spcAft>
                <a:spcPts val="0"/>
              </a:spcAft>
              <a:buSzPts val="1400"/>
              <a:buChar char="■"/>
            </a:pPr>
            <a:r>
              <a:rPr lang="el" sz="1800">
                <a:latin typeface="Century Gothic"/>
                <a:ea typeface="Century Gothic"/>
                <a:cs typeface="Century Gothic"/>
                <a:sym typeface="Century Gothic"/>
              </a:rPr>
              <a:t>Οπτικός Διαχωρισμός χαρακτηριστικών</a:t>
            </a:r>
            <a:endParaRPr sz="1800">
              <a:latin typeface="Century Gothic"/>
              <a:ea typeface="Century Gothic"/>
              <a:cs typeface="Century Gothic"/>
              <a:sym typeface="Century Gothic"/>
            </a:endParaRPr>
          </a:p>
          <a:p>
            <a:pPr indent="-317500" lvl="2" marL="1371600" rtl="0" algn="l">
              <a:spcBef>
                <a:spcPts val="0"/>
              </a:spcBef>
              <a:spcAft>
                <a:spcPts val="0"/>
              </a:spcAft>
              <a:buSzPts val="1400"/>
              <a:buChar char="■"/>
            </a:pPr>
            <a:r>
              <a:rPr lang="el" sz="1800">
                <a:latin typeface="Century Gothic"/>
                <a:ea typeface="Century Gothic"/>
                <a:cs typeface="Century Gothic"/>
                <a:sym typeface="Century Gothic"/>
              </a:rPr>
              <a:t>Statistical Test </a:t>
            </a:r>
            <a:endParaRPr sz="1800">
              <a:latin typeface="Century Gothic"/>
              <a:ea typeface="Century Gothic"/>
              <a:cs typeface="Century Gothic"/>
              <a:sym typeface="Century Gothic"/>
            </a:endParaRPr>
          </a:p>
          <a:p>
            <a:pPr indent="-317500" lvl="2" marL="1371600" rtl="0" algn="l">
              <a:spcBef>
                <a:spcPts val="0"/>
              </a:spcBef>
              <a:spcAft>
                <a:spcPts val="0"/>
              </a:spcAft>
              <a:buSzPts val="1400"/>
              <a:buChar char="■"/>
            </a:pPr>
            <a:r>
              <a:rPr lang="el" sz="1800">
                <a:latin typeface="Century Gothic"/>
                <a:ea typeface="Century Gothic"/>
                <a:cs typeface="Century Gothic"/>
                <a:sym typeface="Century Gothic"/>
              </a:rPr>
              <a:t>Συσχέτιση  </a:t>
            </a:r>
            <a:endParaRPr/>
          </a:p>
        </p:txBody>
      </p:sp>
      <p:sp>
        <p:nvSpPr>
          <p:cNvPr id="94" name="Google Shape;94;p17"/>
          <p:cNvSpPr/>
          <p:nvPr/>
        </p:nvSpPr>
        <p:spPr>
          <a:xfrm>
            <a:off x="4792750" y="2664300"/>
            <a:ext cx="360900" cy="185100"/>
          </a:xfrm>
          <a:prstGeom prst="rightArrow">
            <a:avLst>
              <a:gd fmla="val 50000" name="adj1"/>
              <a:gd fmla="val 50000" name="adj2"/>
            </a:avLst>
          </a:prstGeom>
          <a:solidFill>
            <a:srgbClr val="4472C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7"/>
          <p:cNvSpPr/>
          <p:nvPr/>
        </p:nvSpPr>
        <p:spPr>
          <a:xfrm>
            <a:off x="5735575" y="2910325"/>
            <a:ext cx="245100" cy="185100"/>
          </a:xfrm>
          <a:prstGeom prst="rightArrow">
            <a:avLst>
              <a:gd fmla="val 50000" name="adj1"/>
              <a:gd fmla="val 50000" name="adj2"/>
            </a:avLst>
          </a:prstGeom>
          <a:solidFill>
            <a:srgbClr val="4472C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174300"/>
            <a:ext cx="8520600" cy="89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Μεθοδολογια</a:t>
            </a:r>
            <a:endParaRPr/>
          </a:p>
          <a:p>
            <a:pPr indent="0" lvl="0" marL="0" rtl="0" algn="l">
              <a:spcBef>
                <a:spcPts val="0"/>
              </a:spcBef>
              <a:spcAft>
                <a:spcPts val="0"/>
              </a:spcAft>
              <a:buNone/>
            </a:pPr>
            <a:r>
              <a:rPr lang="el" sz="2033"/>
              <a:t>Οπτικος Διαχωρισμος χαρακτηριστικων</a:t>
            </a:r>
            <a:endParaRPr sz="2033"/>
          </a:p>
          <a:p>
            <a:pPr indent="0" lvl="0" marL="0" rtl="0" algn="l">
              <a:spcBef>
                <a:spcPts val="0"/>
              </a:spcBef>
              <a:spcAft>
                <a:spcPts val="0"/>
              </a:spcAft>
              <a:buClr>
                <a:schemeClr val="dk1"/>
              </a:buClr>
              <a:buSzPct val="40740"/>
              <a:buFont typeface="Arial"/>
              <a:buNone/>
            </a:pPr>
            <a:r>
              <a:t/>
            </a:r>
            <a:endParaRPr/>
          </a:p>
        </p:txBody>
      </p:sp>
      <p:grpSp>
        <p:nvGrpSpPr>
          <p:cNvPr id="101" name="Google Shape;101;p18"/>
          <p:cNvGrpSpPr/>
          <p:nvPr/>
        </p:nvGrpSpPr>
        <p:grpSpPr>
          <a:xfrm>
            <a:off x="421100" y="1142836"/>
            <a:ext cx="8101138" cy="3900841"/>
            <a:chOff x="29254" y="1879523"/>
            <a:chExt cx="6804820" cy="3298250"/>
          </a:xfrm>
        </p:grpSpPr>
        <p:pic>
          <p:nvPicPr>
            <p:cNvPr id="102" name="Google Shape;102;p18"/>
            <p:cNvPicPr preferRelativeResize="0"/>
            <p:nvPr/>
          </p:nvPicPr>
          <p:blipFill>
            <a:blip r:embed="rId3">
              <a:alphaModFix/>
            </a:blip>
            <a:stretch>
              <a:fillRect/>
            </a:stretch>
          </p:blipFill>
          <p:spPr>
            <a:xfrm>
              <a:off x="2266327" y="3495329"/>
              <a:ext cx="2262418" cy="1646265"/>
            </a:xfrm>
            <a:prstGeom prst="rect">
              <a:avLst/>
            </a:prstGeom>
            <a:noFill/>
            <a:ln>
              <a:noFill/>
            </a:ln>
          </p:spPr>
        </p:pic>
        <p:pic>
          <p:nvPicPr>
            <p:cNvPr id="103" name="Google Shape;103;p18"/>
            <p:cNvPicPr preferRelativeResize="0"/>
            <p:nvPr/>
          </p:nvPicPr>
          <p:blipFill>
            <a:blip r:embed="rId4">
              <a:alphaModFix/>
            </a:blip>
            <a:stretch>
              <a:fillRect/>
            </a:stretch>
          </p:blipFill>
          <p:spPr>
            <a:xfrm>
              <a:off x="29254" y="1881429"/>
              <a:ext cx="2246815" cy="1646265"/>
            </a:xfrm>
            <a:prstGeom prst="rect">
              <a:avLst/>
            </a:prstGeom>
            <a:noFill/>
            <a:ln>
              <a:noFill/>
            </a:ln>
          </p:spPr>
        </p:pic>
        <p:pic>
          <p:nvPicPr>
            <p:cNvPr id="104" name="Google Shape;104;p18"/>
            <p:cNvPicPr preferRelativeResize="0"/>
            <p:nvPr/>
          </p:nvPicPr>
          <p:blipFill>
            <a:blip r:embed="rId5">
              <a:alphaModFix/>
            </a:blip>
            <a:stretch>
              <a:fillRect/>
            </a:stretch>
          </p:blipFill>
          <p:spPr>
            <a:xfrm>
              <a:off x="4528748" y="3527698"/>
              <a:ext cx="2305326" cy="1650075"/>
            </a:xfrm>
            <a:prstGeom prst="rect">
              <a:avLst/>
            </a:prstGeom>
            <a:noFill/>
            <a:ln>
              <a:noFill/>
            </a:ln>
          </p:spPr>
        </p:pic>
        <p:pic>
          <p:nvPicPr>
            <p:cNvPr id="105" name="Google Shape;105;p18"/>
            <p:cNvPicPr preferRelativeResize="0"/>
            <p:nvPr/>
          </p:nvPicPr>
          <p:blipFill>
            <a:blip r:embed="rId6">
              <a:alphaModFix/>
            </a:blip>
            <a:stretch>
              <a:fillRect/>
            </a:stretch>
          </p:blipFill>
          <p:spPr>
            <a:xfrm>
              <a:off x="4509254" y="1879536"/>
              <a:ext cx="2246815" cy="1650075"/>
            </a:xfrm>
            <a:prstGeom prst="rect">
              <a:avLst/>
            </a:prstGeom>
            <a:noFill/>
            <a:ln>
              <a:noFill/>
            </a:ln>
          </p:spPr>
        </p:pic>
        <p:pic>
          <p:nvPicPr>
            <p:cNvPr id="106" name="Google Shape;106;p18"/>
            <p:cNvPicPr preferRelativeResize="0"/>
            <p:nvPr/>
          </p:nvPicPr>
          <p:blipFill>
            <a:blip r:embed="rId7">
              <a:alphaModFix/>
            </a:blip>
            <a:stretch>
              <a:fillRect/>
            </a:stretch>
          </p:blipFill>
          <p:spPr>
            <a:xfrm>
              <a:off x="39006" y="3493423"/>
              <a:ext cx="2227311" cy="1650075"/>
            </a:xfrm>
            <a:prstGeom prst="rect">
              <a:avLst/>
            </a:prstGeom>
            <a:noFill/>
            <a:ln>
              <a:noFill/>
            </a:ln>
          </p:spPr>
        </p:pic>
        <p:pic>
          <p:nvPicPr>
            <p:cNvPr id="107" name="Google Shape;107;p18"/>
            <p:cNvPicPr preferRelativeResize="0"/>
            <p:nvPr/>
          </p:nvPicPr>
          <p:blipFill>
            <a:blip r:embed="rId8">
              <a:alphaModFix/>
            </a:blip>
            <a:stretch>
              <a:fillRect/>
            </a:stretch>
          </p:blipFill>
          <p:spPr>
            <a:xfrm>
              <a:off x="2294609" y="1879523"/>
              <a:ext cx="2196105" cy="165007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174650"/>
            <a:ext cx="8520600" cy="7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a:p>
            <a:pPr indent="0" lvl="0" marL="0" rtl="0" algn="l">
              <a:spcBef>
                <a:spcPts val="0"/>
              </a:spcBef>
              <a:spcAft>
                <a:spcPts val="0"/>
              </a:spcAft>
              <a:buClr>
                <a:schemeClr val="dk1"/>
              </a:buClr>
              <a:buSzPct val="54098"/>
              <a:buFont typeface="Arial"/>
              <a:buNone/>
            </a:pPr>
            <a:r>
              <a:rPr lang="el" sz="2033"/>
              <a:t>Οπτικος Διαχωρισμος χαρακτηριστικων</a:t>
            </a:r>
            <a:endParaRPr sz="2033"/>
          </a:p>
          <a:p>
            <a:pPr indent="0" lvl="0" marL="0" rtl="0" algn="l">
              <a:spcBef>
                <a:spcPts val="0"/>
              </a:spcBef>
              <a:spcAft>
                <a:spcPts val="0"/>
              </a:spcAft>
              <a:buNone/>
            </a:pPr>
            <a:r>
              <a:t/>
            </a:r>
            <a:endParaRPr/>
          </a:p>
        </p:txBody>
      </p:sp>
      <p:grpSp>
        <p:nvGrpSpPr>
          <p:cNvPr id="113" name="Google Shape;113;p19"/>
          <p:cNvGrpSpPr/>
          <p:nvPr/>
        </p:nvGrpSpPr>
        <p:grpSpPr>
          <a:xfrm>
            <a:off x="180552" y="1142816"/>
            <a:ext cx="6407309" cy="3760112"/>
            <a:chOff x="4722504" y="1879523"/>
            <a:chExt cx="4464401" cy="3263986"/>
          </a:xfrm>
        </p:grpSpPr>
        <p:pic>
          <p:nvPicPr>
            <p:cNvPr id="114" name="Google Shape;114;p19"/>
            <p:cNvPicPr preferRelativeResize="0"/>
            <p:nvPr/>
          </p:nvPicPr>
          <p:blipFill>
            <a:blip r:embed="rId3">
              <a:alphaModFix/>
            </a:blip>
            <a:stretch>
              <a:fillRect/>
            </a:stretch>
          </p:blipFill>
          <p:spPr>
            <a:xfrm>
              <a:off x="4740048" y="3493434"/>
              <a:ext cx="2211708" cy="1650075"/>
            </a:xfrm>
            <a:prstGeom prst="rect">
              <a:avLst/>
            </a:prstGeom>
            <a:noFill/>
            <a:ln>
              <a:noFill/>
            </a:ln>
          </p:spPr>
        </p:pic>
        <p:pic>
          <p:nvPicPr>
            <p:cNvPr id="115" name="Google Shape;115;p19"/>
            <p:cNvPicPr preferRelativeResize="0"/>
            <p:nvPr/>
          </p:nvPicPr>
          <p:blipFill>
            <a:blip r:embed="rId4">
              <a:alphaModFix/>
            </a:blip>
            <a:stretch>
              <a:fillRect/>
            </a:stretch>
          </p:blipFill>
          <p:spPr>
            <a:xfrm>
              <a:off x="4722504" y="1879523"/>
              <a:ext cx="2246815" cy="1650075"/>
            </a:xfrm>
            <a:prstGeom prst="rect">
              <a:avLst/>
            </a:prstGeom>
            <a:noFill/>
            <a:ln>
              <a:noFill/>
            </a:ln>
          </p:spPr>
        </p:pic>
        <p:pic>
          <p:nvPicPr>
            <p:cNvPr id="116" name="Google Shape;116;p19"/>
            <p:cNvPicPr preferRelativeResize="0"/>
            <p:nvPr/>
          </p:nvPicPr>
          <p:blipFill>
            <a:blip r:embed="rId5">
              <a:alphaModFix/>
            </a:blip>
            <a:stretch>
              <a:fillRect/>
            </a:stretch>
          </p:blipFill>
          <p:spPr>
            <a:xfrm>
              <a:off x="6908885" y="3495340"/>
              <a:ext cx="2278020" cy="1646265"/>
            </a:xfrm>
            <a:prstGeom prst="rect">
              <a:avLst/>
            </a:prstGeom>
            <a:noFill/>
            <a:ln>
              <a:noFill/>
            </a:ln>
          </p:spPr>
        </p:pic>
        <p:pic>
          <p:nvPicPr>
            <p:cNvPr id="117" name="Google Shape;117;p19"/>
            <p:cNvPicPr preferRelativeResize="0"/>
            <p:nvPr/>
          </p:nvPicPr>
          <p:blipFill>
            <a:blip r:embed="rId6">
              <a:alphaModFix/>
            </a:blip>
            <a:stretch>
              <a:fillRect/>
            </a:stretch>
          </p:blipFill>
          <p:spPr>
            <a:xfrm>
              <a:off x="6951784" y="1881429"/>
              <a:ext cx="2192205" cy="1646265"/>
            </a:xfrm>
            <a:prstGeom prst="rect">
              <a:avLst/>
            </a:prstGeom>
            <a:noFill/>
            <a:ln>
              <a:noFill/>
            </a:ln>
          </p:spPr>
        </p:pic>
      </p:grpSp>
      <p:sp>
        <p:nvSpPr>
          <p:cNvPr id="118" name="Google Shape;118;p19"/>
          <p:cNvSpPr txBox="1"/>
          <p:nvPr/>
        </p:nvSpPr>
        <p:spPr>
          <a:xfrm>
            <a:off x="6537725" y="1183100"/>
            <a:ext cx="2556000" cy="3459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800">
                <a:solidFill>
                  <a:schemeClr val="dk2"/>
                </a:solidFill>
                <a:latin typeface="Century Gothic"/>
                <a:ea typeface="Century Gothic"/>
                <a:cs typeface="Century Gothic"/>
                <a:sym typeface="Century Gothic"/>
              </a:rPr>
              <a:t>Δεν είναι ευδιάκριτος ο διαχωρισμός:</a:t>
            </a:r>
            <a:endParaRPr sz="1800">
              <a:solidFill>
                <a:schemeClr val="dk2"/>
              </a:solidFill>
              <a:latin typeface="Century Gothic"/>
              <a:ea typeface="Century Gothic"/>
              <a:cs typeface="Century Gothic"/>
              <a:sym typeface="Century Gothic"/>
            </a:endParaRPr>
          </a:p>
          <a:p>
            <a:pPr indent="-342900" lvl="0" marL="457200" rtl="0" algn="l">
              <a:spcBef>
                <a:spcPts val="0"/>
              </a:spcBef>
              <a:spcAft>
                <a:spcPts val="0"/>
              </a:spcAft>
              <a:buClr>
                <a:schemeClr val="dk2"/>
              </a:buClr>
              <a:buSzPts val="1800"/>
              <a:buFont typeface="Century Gothic"/>
              <a:buChar char="●"/>
            </a:pPr>
            <a:r>
              <a:rPr lang="el" sz="1800">
                <a:solidFill>
                  <a:schemeClr val="dk2"/>
                </a:solidFill>
                <a:latin typeface="Century Gothic"/>
                <a:ea typeface="Century Gothic"/>
                <a:cs typeface="Century Gothic"/>
                <a:sym typeface="Century Gothic"/>
              </a:rPr>
              <a:t>fractal dimension (worst,mean)</a:t>
            </a:r>
            <a:endParaRPr sz="1800">
              <a:solidFill>
                <a:schemeClr val="dk2"/>
              </a:solidFill>
              <a:latin typeface="Century Gothic"/>
              <a:ea typeface="Century Gothic"/>
              <a:cs typeface="Century Gothic"/>
              <a:sym typeface="Century Gothic"/>
            </a:endParaRPr>
          </a:p>
          <a:p>
            <a:pPr indent="-342900" lvl="0" marL="457200" rtl="0" algn="l">
              <a:spcBef>
                <a:spcPts val="0"/>
              </a:spcBef>
              <a:spcAft>
                <a:spcPts val="0"/>
              </a:spcAft>
              <a:buClr>
                <a:schemeClr val="dk2"/>
              </a:buClr>
              <a:buSzPts val="1800"/>
              <a:buFont typeface="Century Gothic"/>
              <a:buChar char="●"/>
            </a:pPr>
            <a:r>
              <a:rPr lang="el" sz="1800">
                <a:solidFill>
                  <a:schemeClr val="dk2"/>
                </a:solidFill>
                <a:latin typeface="Century Gothic"/>
                <a:ea typeface="Century Gothic"/>
                <a:cs typeface="Century Gothic"/>
                <a:sym typeface="Century Gothic"/>
              </a:rPr>
              <a:t>symmetry (worst, mean)</a:t>
            </a:r>
            <a:endParaRPr sz="1800">
              <a:solidFill>
                <a:schemeClr val="dk2"/>
              </a:solidFill>
              <a:latin typeface="Century Gothic"/>
              <a:ea typeface="Century Gothic"/>
              <a:cs typeface="Century Gothic"/>
              <a:sym typeface="Century Gothic"/>
            </a:endParaRPr>
          </a:p>
          <a:p>
            <a:pPr indent="-342900" lvl="0" marL="457200" rtl="0" algn="l">
              <a:spcBef>
                <a:spcPts val="0"/>
              </a:spcBef>
              <a:spcAft>
                <a:spcPts val="0"/>
              </a:spcAft>
              <a:buClr>
                <a:schemeClr val="dk2"/>
              </a:buClr>
              <a:buSzPts val="1800"/>
              <a:buFont typeface="Century Gothic"/>
              <a:buChar char="●"/>
            </a:pPr>
            <a:r>
              <a:rPr lang="el" sz="1800">
                <a:solidFill>
                  <a:schemeClr val="dk2"/>
                </a:solidFill>
                <a:latin typeface="Century Gothic"/>
                <a:ea typeface="Century Gothic"/>
                <a:cs typeface="Century Gothic"/>
                <a:sym typeface="Century Gothic"/>
              </a:rPr>
              <a:t>concavity (worst, mean)</a:t>
            </a:r>
            <a:endParaRPr sz="1800">
              <a:solidFill>
                <a:schemeClr val="dk2"/>
              </a:solidFill>
              <a:latin typeface="Century Gothic"/>
              <a:ea typeface="Century Gothic"/>
              <a:cs typeface="Century Gothic"/>
              <a:sym typeface="Century Gothic"/>
            </a:endParaRPr>
          </a:p>
          <a:p>
            <a:pPr indent="-342900" lvl="0" marL="457200" rtl="0" algn="l">
              <a:spcBef>
                <a:spcPts val="0"/>
              </a:spcBef>
              <a:spcAft>
                <a:spcPts val="0"/>
              </a:spcAft>
              <a:buClr>
                <a:schemeClr val="dk2"/>
              </a:buClr>
              <a:buSzPts val="1800"/>
              <a:buFont typeface="Century Gothic"/>
              <a:buChar char="●"/>
            </a:pPr>
            <a:r>
              <a:rPr lang="el" sz="1800">
                <a:solidFill>
                  <a:schemeClr val="dk2"/>
                </a:solidFill>
                <a:latin typeface="Century Gothic"/>
                <a:ea typeface="Century Gothic"/>
                <a:cs typeface="Century Gothic"/>
                <a:sym typeface="Century Gothic"/>
              </a:rPr>
              <a:t> texture (worst, mean)</a:t>
            </a:r>
            <a:endParaRPr sz="1800">
              <a:solidFill>
                <a:schemeClr val="dk2"/>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18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a:p>
            <a:pPr indent="0" lvl="0" marL="0" rtl="0" algn="l">
              <a:spcBef>
                <a:spcPts val="0"/>
              </a:spcBef>
              <a:spcAft>
                <a:spcPts val="0"/>
              </a:spcAft>
              <a:buClr>
                <a:schemeClr val="dk1"/>
              </a:buClr>
              <a:buSzPct val="54098"/>
              <a:buFont typeface="Arial"/>
              <a:buNone/>
            </a:pPr>
            <a:r>
              <a:rPr lang="el" sz="2033"/>
              <a:t>Οπτικος Διαχωρισμος χαρακτηριστικων</a:t>
            </a:r>
            <a:endParaRPr/>
          </a:p>
        </p:txBody>
      </p:sp>
      <p:sp>
        <p:nvSpPr>
          <p:cNvPr id="124" name="Google Shape;12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l"/>
              <a:t>Και όλα τα πειραματικά λάθη (se)</a:t>
            </a:r>
            <a:endParaRPr/>
          </a:p>
        </p:txBody>
      </p:sp>
      <p:pic>
        <p:nvPicPr>
          <p:cNvPr id="125" name="Google Shape;125;p20"/>
          <p:cNvPicPr preferRelativeResize="0"/>
          <p:nvPr/>
        </p:nvPicPr>
        <p:blipFill>
          <a:blip r:embed="rId3">
            <a:alphaModFix/>
          </a:blip>
          <a:stretch>
            <a:fillRect/>
          </a:stretch>
        </p:blipFill>
        <p:spPr>
          <a:xfrm>
            <a:off x="2486525" y="1573600"/>
            <a:ext cx="4825620" cy="356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74325"/>
            <a:ext cx="8520600" cy="78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el"/>
              <a:t>Μεθοδολογια</a:t>
            </a:r>
            <a:endParaRPr/>
          </a:p>
          <a:p>
            <a:pPr indent="0" lvl="0" marL="0" rtl="0" algn="l">
              <a:spcBef>
                <a:spcPts val="0"/>
              </a:spcBef>
              <a:spcAft>
                <a:spcPts val="0"/>
              </a:spcAft>
              <a:buClr>
                <a:schemeClr val="dk1"/>
              </a:buClr>
              <a:buSzPct val="54098"/>
              <a:buFont typeface="Arial"/>
              <a:buNone/>
            </a:pPr>
            <a:r>
              <a:rPr lang="el" sz="2033"/>
              <a:t>Statistical Test</a:t>
            </a:r>
            <a:endParaRPr/>
          </a:p>
        </p:txBody>
      </p:sp>
      <p:sp>
        <p:nvSpPr>
          <p:cNvPr id="131" name="Google Shape;131;p21"/>
          <p:cNvSpPr txBox="1"/>
          <p:nvPr>
            <p:ph idx="1" type="body"/>
          </p:nvPr>
        </p:nvSpPr>
        <p:spPr>
          <a:xfrm>
            <a:off x="311700" y="10221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l"/>
              <a:t>Χρήση </a:t>
            </a:r>
            <a:r>
              <a:rPr lang="el"/>
              <a:t>«Mann-Whitney-U» για τη μελέτη ύπαρξης στατιστικά σημαντικών διαφορών ανάμεσα στα χαρακτηριστικά των όγκων συγκρίνοντας το p-value που προκύπτει.</a:t>
            </a:r>
            <a:endParaRPr/>
          </a:p>
        </p:txBody>
      </p:sp>
      <p:pic>
        <p:nvPicPr>
          <p:cNvPr descr="A graph with red dots and blue lines&#10;&#10;Description automatically generated" id="132" name="Google Shape;132;p21"/>
          <p:cNvPicPr preferRelativeResize="0"/>
          <p:nvPr/>
        </p:nvPicPr>
        <p:blipFill rotWithShape="1">
          <a:blip r:embed="rId3">
            <a:alphaModFix/>
          </a:blip>
          <a:srcRect b="0" l="1348" r="957" t="1613"/>
          <a:stretch/>
        </p:blipFill>
        <p:spPr>
          <a:xfrm>
            <a:off x="3716650" y="1896450"/>
            <a:ext cx="5427350" cy="3247053"/>
          </a:xfrm>
          <a:prstGeom prst="rect">
            <a:avLst/>
          </a:prstGeom>
          <a:noFill/>
          <a:ln>
            <a:noFill/>
          </a:ln>
        </p:spPr>
      </p:pic>
      <p:pic>
        <p:nvPicPr>
          <p:cNvPr descr="A computer screen shot of a number&#10;&#10;Description automatically generated" id="133" name="Google Shape;133;p21"/>
          <p:cNvPicPr preferRelativeResize="0"/>
          <p:nvPr/>
        </p:nvPicPr>
        <p:blipFill>
          <a:blip r:embed="rId4">
            <a:alphaModFix/>
          </a:blip>
          <a:stretch>
            <a:fillRect/>
          </a:stretch>
        </p:blipFill>
        <p:spPr>
          <a:xfrm>
            <a:off x="180475" y="2020413"/>
            <a:ext cx="3198400" cy="2999125"/>
          </a:xfrm>
          <a:prstGeom prst="rect">
            <a:avLst/>
          </a:prstGeom>
          <a:noFill/>
          <a:ln>
            <a:noFill/>
          </a:ln>
        </p:spPr>
      </p:pic>
      <p:sp>
        <p:nvSpPr>
          <p:cNvPr id="134" name="Google Shape;134;p21"/>
          <p:cNvSpPr/>
          <p:nvPr/>
        </p:nvSpPr>
        <p:spPr>
          <a:xfrm rot="9042650">
            <a:off x="8004619" y="2278837"/>
            <a:ext cx="832758" cy="197036"/>
          </a:xfrm>
          <a:prstGeom prst="rightArrow">
            <a:avLst>
              <a:gd fmla="val 50000" name="adj1"/>
              <a:gd fmla="val 50000" name="adj2"/>
            </a:avLst>
          </a:prstGeom>
          <a:solidFill>
            <a:srgbClr val="4472C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1"/>
          <p:cNvSpPr txBox="1"/>
          <p:nvPr/>
        </p:nvSpPr>
        <p:spPr>
          <a:xfrm>
            <a:off x="5957575" y="2235625"/>
            <a:ext cx="2003400" cy="788100"/>
          </a:xfrm>
          <a:prstGeom prst="rect">
            <a:avLst/>
          </a:prstGeom>
          <a:solidFill>
            <a:srgbClr val="4472C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l">
                <a:solidFill>
                  <a:schemeClr val="lt1"/>
                </a:solidFill>
                <a:latin typeface="Century Gothic"/>
                <a:ea typeface="Century Gothic"/>
                <a:cs typeface="Century Gothic"/>
                <a:sym typeface="Century Gothic"/>
              </a:rPr>
              <a:t>Μέση </a:t>
            </a:r>
            <a:r>
              <a:rPr lang="el">
                <a:solidFill>
                  <a:schemeClr val="lt1"/>
                </a:solidFill>
                <a:latin typeface="Century Gothic"/>
                <a:ea typeface="Century Gothic"/>
                <a:cs typeface="Century Gothic"/>
                <a:sym typeface="Century Gothic"/>
              </a:rPr>
              <a:t>Μορφοκλασματική</a:t>
            </a:r>
            <a:r>
              <a:rPr lang="el">
                <a:solidFill>
                  <a:schemeClr val="lt1"/>
                </a:solidFill>
                <a:latin typeface="Century Gothic"/>
                <a:ea typeface="Century Gothic"/>
                <a:cs typeface="Century Gothic"/>
                <a:sym typeface="Century Gothic"/>
              </a:rPr>
              <a:t> Διάσταση</a:t>
            </a:r>
            <a:endParaRPr>
              <a:solidFill>
                <a:schemeClr val="lt1"/>
              </a:solidFill>
              <a:latin typeface="Century Gothic"/>
              <a:ea typeface="Century Gothic"/>
              <a:cs typeface="Century Gothic"/>
              <a:sym typeface="Century Gothic"/>
            </a:endParaRPr>
          </a:p>
        </p:txBody>
      </p:sp>
      <p:sp>
        <p:nvSpPr>
          <p:cNvPr id="136" name="Google Shape;136;p21"/>
          <p:cNvSpPr txBox="1"/>
          <p:nvPr/>
        </p:nvSpPr>
        <p:spPr>
          <a:xfrm rot="-1600632">
            <a:off x="7920935" y="2003929"/>
            <a:ext cx="822562" cy="38116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l" sz="1500">
                <a:solidFill>
                  <a:schemeClr val="dk2"/>
                </a:solidFill>
                <a:latin typeface="Century Gothic"/>
                <a:ea typeface="Century Gothic"/>
                <a:cs typeface="Century Gothic"/>
                <a:sym typeface="Century Gothic"/>
              </a:rPr>
              <a:t>p&gt;0.05</a:t>
            </a:r>
            <a:endParaRPr b="1" sz="1500">
              <a:solidFill>
                <a:schemeClr val="dk2"/>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