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7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6.jpeg" ContentType="image/jpeg"/>
  <Override PartName="/ppt/media/image11.png" ContentType="image/png"/>
  <Override PartName="/ppt/media/image5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156D2D-778B-4232-89CC-AFEB070107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C2C4C9-A65F-46DF-BF63-AF7793E6F1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B04F23-4E2E-4C4A-BCDC-199265D155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C61E6A-075C-4545-85E7-313125F3C2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D6DBEA-86C2-4EE2-B59B-15E4226A00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658A18-1FC1-45F4-A58D-71E43FFB28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A496C5-E0E0-46A2-882C-319AED121B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7DE272-44DA-459F-8A8F-B0FA0FFE0C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622F35-D753-4339-9689-A3C2AD024C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A846C3-B4E8-4F68-805C-633FD1E8F4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933BC1-46BD-4741-B093-B5AB3FC4CE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D9CCF6-7014-4791-B747-293B358177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4658CC-41FA-4717-80D8-D2915A54EF59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www.myozone.com.br/analisador-de-gas-ozonio-como-medir-a-concentracao-no-ar/" TargetMode="External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540000" y="1217880"/>
            <a:ext cx="7348320" cy="49014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7889040" y="1273680"/>
            <a:ext cx="341928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Dorivan Kadatz Borba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7873920" y="1800000"/>
            <a:ext cx="26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Modelagem Estatística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7889040" y="2340000"/>
            <a:ext cx="25502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Prof. Tiago Saguiura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8280000" y="2686320"/>
            <a:ext cx="1599120" cy="163728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11647440" y="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6DB4DF85-CA4B-4F9A-865E-395077F20542}" type="slidenum">
              <a:rPr b="0" lang="pt-BR" sz="2400" spc="-1" strike="noStrike">
                <a:latin typeface="Times New Roman"/>
              </a:rPr>
              <a:t>&lt;número&gt;</a:t>
            </a:fld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3420000" y="1260000"/>
            <a:ext cx="2901960" cy="251928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/>
          <p:nvPr/>
        </p:nvSpPr>
        <p:spPr>
          <a:xfrm>
            <a:off x="9180000" y="1093680"/>
            <a:ext cx="287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Stack Academy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000000" y="3240000"/>
            <a:ext cx="28022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stackacademy.com.br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9313560" y="1440000"/>
            <a:ext cx="1665720" cy="163728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4"/>
          <a:stretch/>
        </p:blipFill>
        <p:spPr>
          <a:xfrm>
            <a:off x="540000" y="2832840"/>
            <a:ext cx="2699280" cy="328644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1481760" y="1800000"/>
            <a:ext cx="26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Felipe Santana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6300000" y="1800000"/>
            <a:ext cx="215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Rodrigo Santana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5"/>
          <a:stretch/>
        </p:blipFill>
        <p:spPr>
          <a:xfrm>
            <a:off x="4320000" y="3960000"/>
            <a:ext cx="1989360" cy="109800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6"/>
          <a:stretch/>
        </p:blipFill>
        <p:spPr>
          <a:xfrm>
            <a:off x="6480000" y="3960000"/>
            <a:ext cx="2092320" cy="107928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7"/>
          <a:stretch/>
        </p:blipFill>
        <p:spPr>
          <a:xfrm>
            <a:off x="6480000" y="2640240"/>
            <a:ext cx="2071440" cy="113904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11647440" y="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B4B516C1-9BF9-47C5-A5DD-7FB8FFE39543}" type="slidenum">
              <a:rPr b="0" lang="pt-BR" sz="2400" spc="-1" strike="noStrike">
                <a:latin typeface="Times New Roman"/>
              </a:rPr>
              <a:t>&lt;número&gt;</a:t>
            </a:fld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nodeType="afterEffect" fill="hold" presetClass="entr" presetID="2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9000000" y="3240000"/>
            <a:ext cx="28022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stackacademy.com.br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1440000" y="1620000"/>
            <a:ext cx="8819640" cy="3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100" spc="-1" strike="noStrike">
                <a:latin typeface="Arial"/>
              </a:rPr>
              <a:t>Técnicas para tratamento de valores Nulos.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2520000" y="2520000"/>
            <a:ext cx="25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Média simples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2520000" y="3060000"/>
            <a:ext cx="19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Moda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2520000" y="3586320"/>
            <a:ext cx="19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mediana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520000" y="4140000"/>
            <a:ext cx="305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Remover os Valores nulos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5580000" y="2693880"/>
            <a:ext cx="30596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Tomar cuidado na quantidade de dados a ser tratada com essas técnicas para não tornar a base de dados enviesada, com muitos valores sintéticos.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1980000" y="2506320"/>
            <a:ext cx="539640" cy="359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1980000" y="3060000"/>
            <a:ext cx="539640" cy="359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1980000" y="3586320"/>
            <a:ext cx="539640" cy="359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1980000" y="4140000"/>
            <a:ext cx="539640" cy="359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1980000" y="4742280"/>
            <a:ext cx="539640" cy="3596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2520000" y="4742280"/>
            <a:ext cx="62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Construir um modelo estatístico para estimar os valores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1409400" y="4618440"/>
            <a:ext cx="741060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 flipV="1">
            <a:off x="8820000" y="2160000"/>
            <a:ext cx="360" cy="245844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026080" y="4797720"/>
            <a:ext cx="459360" cy="3042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9180000" y="2160000"/>
            <a:ext cx="233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Deletando todos os dados nulos perderíamos aproximadamente ¼ dos dados.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11612160" y="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22950E9A-590B-4907-976C-FA1B2D194BFE}" type="slidenum">
              <a:rPr b="0" lang="pt-BR" sz="2400" spc="-1" strike="noStrike">
                <a:latin typeface="Times New Roman"/>
              </a:rPr>
              <a:t>&lt;número&gt;</a:t>
            </a:fld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4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9000000" y="3240000"/>
            <a:ext cx="28022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11647440" y="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F17A0E4C-9845-4BB4-8A18-827465EA258C}" type="slidenum">
              <a:rPr b="0" lang="pt-BR" sz="2400" spc="-1" strike="noStrike">
                <a:latin typeface="Times New Roman"/>
              </a:rPr>
              <a:t>&lt;número&gt;</a:t>
            </a:fld>
            <a:endParaRPr b="0" lang="pt-BR" sz="24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900000" y="1260000"/>
            <a:ext cx="62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latin typeface="Arial"/>
              </a:rPr>
              <a:t>Conhecendo as variáveis: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493920" y="22824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latin typeface="Arial"/>
              </a:rPr>
              <a:t>Ozone:</a:t>
            </a:r>
            <a:r>
              <a:rPr b="0" lang="pt-BR" sz="1800" spc="-1" strike="noStrike">
                <a:latin typeface="Arial"/>
              </a:rPr>
              <a:t> Média de ozônio em partes por bilhão, medido entre 13:00 e 15:00 horas na ilha de 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                 Roosvelt, esse ozônio é medido a nível do solo.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720000" y="1557720"/>
            <a:ext cx="107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Leituras diárias dos valores de qualidade do ar de 1º de maio de 1973 a 30 de setembro de 1973 em Nova York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493920" y="2997720"/>
            <a:ext cx="1061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latin typeface="Arial"/>
              </a:rPr>
              <a:t>Solar.R: </a:t>
            </a:r>
            <a:r>
              <a:rPr b="0" lang="pt-BR" sz="1800" spc="-1" strike="noStrike">
                <a:latin typeface="Arial"/>
              </a:rPr>
              <a:t>Radiação solar media em Langleys, na faixa de frequência 4000 – 7700 Angstroms, das                        08:00 as 12:00 no Central Park.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69800" y="3677760"/>
            <a:ext cx="1007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latin typeface="Arial"/>
              </a:rPr>
              <a:t>Wind:</a:t>
            </a:r>
            <a:r>
              <a:rPr b="0" lang="pt-BR" sz="1800" spc="-1" strike="noStrike">
                <a:latin typeface="Arial"/>
              </a:rPr>
              <a:t> Velocidade média do vento em milhas por hora, medido das 07:00 as 10:00 horas no                     Aeroporto La Guardia.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479880" y="4500000"/>
            <a:ext cx="107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latin typeface="Arial"/>
              </a:rPr>
              <a:t>Temp: </a:t>
            </a:r>
            <a:r>
              <a:rPr b="0" lang="pt-BR" sz="1800" spc="-1" strike="noStrike">
                <a:latin typeface="Arial"/>
              </a:rPr>
              <a:t>Temperatura máxima diária em graus Fahrenheit no Aeroporto La Guardia.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479880" y="5050080"/>
            <a:ext cx="97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latin typeface="Arial"/>
              </a:rPr>
              <a:t>Day:</a:t>
            </a:r>
            <a:r>
              <a:rPr b="0" lang="pt-BR" sz="1800" spc="-1" strike="noStrike">
                <a:latin typeface="Arial"/>
              </a:rPr>
              <a:t> Dia em que as observações foram medidas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"/>
                            </p:stCondLst>
                            <p:childTnLst>
                              <p:par>
                                <p:cTn id="16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9000000" y="3240000"/>
            <a:ext cx="28022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1080000" y="1197720"/>
            <a:ext cx="86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Usaremos a temperatura, velocidade do vento e a radiação solar para predizer o Ozone???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40000" y="5517720"/>
            <a:ext cx="80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  <a:ea typeface="Microsoft YaHei"/>
              </a:rPr>
              <a:t>Mason Filho, Vivaldo . Analisador de Gás Ozônio: Como medir a concentração no ar?. My Ozone. 30 de Junho de 2021. Disponível em:&lt;</a:t>
            </a: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Microsoft YaHei"/>
                <a:hlinkClick r:id="rId2"/>
              </a:rPr>
              <a:t>https://www.myozone.com.br/analisador-de-gas-ozonio-como-medir-a-concentracao-no-ar/</a:t>
            </a:r>
            <a:r>
              <a:rPr b="0" lang="pt-BR" sz="1200" spc="-1" strike="noStrike">
                <a:latin typeface="Arial"/>
                <a:ea typeface="Microsoft YaHei"/>
              </a:rPr>
              <a:t>&gt; Acesso em: 10 de Agosto de 2022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900000" y="1813680"/>
            <a:ext cx="73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latin typeface="Arial"/>
              </a:rPr>
              <a:t>Métodos para medição de ozônio presentes no ar: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540000" y="2160000"/>
            <a:ext cx="1061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latin typeface="Arial"/>
              </a:rPr>
              <a:t>Adsorção de UV: </a:t>
            </a:r>
            <a:r>
              <a:rPr b="0" lang="pt-BR" sz="1800" spc="-1" strike="noStrike">
                <a:latin typeface="Arial"/>
              </a:rPr>
              <a:t>Utiliza um equipamento que ao inserir o gás ele vai reagir com a radiação UV emitida pela lâmpada e o sensor variará a leitura de acordo com a concentração de ozônio analisada. Quanto maior a concentração, menor será a leitura pelo sensor de UV.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540000" y="3073680"/>
            <a:ext cx="1007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latin typeface="Arial"/>
              </a:rPr>
              <a:t>Tecnologia de semicondutor de óxido metálico:  </a:t>
            </a:r>
            <a:r>
              <a:rPr b="0" lang="pt-BR" sz="1800" spc="-1" strike="noStrike">
                <a:latin typeface="Arial"/>
              </a:rPr>
              <a:t>Baseia-se em uma pastilha semicondutora que ao ser montado em um circuito nas especificações do fabricante, cria uma ionização que atrai moléculas de ozônio presentes na atmosfera para o sensor, onde libera elétrons que é transformado em milivolts e varia de acordo com a concentração de ozônio presente.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540000" y="418788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latin typeface="Arial"/>
              </a:rPr>
              <a:t>Método iodométrico: </a:t>
            </a:r>
            <a:r>
              <a:rPr b="0" lang="pt-BR" sz="1800" spc="-1" strike="noStrike">
                <a:latin typeface="Arial"/>
              </a:rPr>
              <a:t>Processo químico que utiliza uma coluna de ozonização, iodeto de potássio,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Ácio sulfúrico, tiossulfato de sódio, e uma receita de cálculos um bocado generosa de grande.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1647440" y="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B8162EBC-A8D5-4C3B-97A3-1D7F01284531}" type="slidenum">
              <a:rPr b="0" lang="pt-BR" sz="2400" spc="-1" strike="noStrike">
                <a:latin typeface="Times New Roman"/>
              </a:rPr>
              <a:t>&lt;número&gt;</a:t>
            </a:fld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9000000" y="3240000"/>
            <a:ext cx="28022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11647440" y="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DE83C583-C216-486B-901B-1E208A605D4F}" type="slidenum">
              <a:rPr b="0" lang="pt-BR" sz="2400" spc="-1" strike="noStrike">
                <a:latin typeface="Times New Roman"/>
              </a:rPr>
              <a:t>&lt;número&gt;</a:t>
            </a:fld>
            <a:endParaRPr b="0" lang="pt-BR" sz="24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720000" y="2700000"/>
            <a:ext cx="1097964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600" spc="-1" strike="noStrike">
                <a:latin typeface="Arial"/>
              </a:rPr>
              <a:t>Ozônio a nível do solo:</a:t>
            </a:r>
            <a:r>
              <a:rPr b="0" lang="pt-BR" sz="1600" spc="-1" strike="noStrike">
                <a:latin typeface="Arial"/>
              </a:rPr>
              <a:t> &lt;https://www.dec.ny.gov/cfmx/extapps/aqi/aqi_forecast.cfm&gt;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600" spc="-1" strike="noStrike">
                <a:latin typeface="Arial"/>
              </a:rPr>
              <a:t>Ozônio a nível do solo:</a:t>
            </a:r>
            <a:r>
              <a:rPr b="0" lang="pt-BR" sz="1600" spc="-1" strike="noStrike">
                <a:latin typeface="Arial"/>
              </a:rPr>
              <a:t> &lt;https://www.dec.ny.gov/cfmx/extapps/aqi/aqi_info.cfm&gt;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600" spc="-1" strike="noStrike">
                <a:latin typeface="Arial"/>
              </a:rPr>
              <a:t>Calculo categoriza ozonio:</a:t>
            </a:r>
            <a:r>
              <a:rPr b="0" lang="pt-BR" sz="1600" spc="-1" strike="noStrike">
                <a:latin typeface="Arial"/>
              </a:rPr>
              <a:t> &lt;https://www.airnow.gov/sites/default/files/2020-05/aqi-technical-assistance-document-sept2018.pdf&gt;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720000" y="1800000"/>
            <a:ext cx="881964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600" spc="-1" strike="noStrike">
                <a:latin typeface="Arial"/>
              </a:rPr>
              <a:t>Dicas missing values:</a:t>
            </a:r>
            <a:r>
              <a:rPr b="0" lang="pt-BR" sz="1600" spc="-1" strike="noStrike">
                <a:latin typeface="Arial"/>
              </a:rPr>
              <a:t> https://www.youtube.com/watch?v=imIiUy3loB8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600" spc="-1" strike="noStrike">
                <a:latin typeface="Arial"/>
              </a:rPr>
              <a:t>Dicas missing values:</a:t>
            </a:r>
            <a:r>
              <a:rPr b="0" lang="pt-BR" sz="1600" spc="-1" strike="noStrike">
                <a:latin typeface="Arial"/>
              </a:rPr>
              <a:t> https://www.youtube.com/watch?v=nzXC_nv22QI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600" spc="-1" strike="noStrike">
                <a:latin typeface="Arial"/>
              </a:rPr>
              <a:t>Modelos Multiplos:</a:t>
            </a:r>
            <a:r>
              <a:rPr b="0" lang="pt-BR" sz="1600" spc="-1" strike="noStrike">
                <a:latin typeface="Arial"/>
              </a:rPr>
              <a:t> https://www.youtube.com/watch?v=4YLOwyx_hxo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600" spc="-1" strike="noStrike">
                <a:latin typeface="Arial"/>
              </a:rPr>
              <a:t>Multicolinearidade:</a:t>
            </a:r>
            <a:r>
              <a:rPr b="0" lang="pt-BR" sz="1600" spc="-1" strike="noStrike">
                <a:latin typeface="Arial"/>
              </a:rPr>
              <a:t> https://www.youtube.com/watch?v=UOHxeacprBo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739080" y="1453680"/>
            <a:ext cx="683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latin typeface="Arial"/>
              </a:rPr>
              <a:t>Links de referência: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Application>LibreOffice/7.3.5.2$Windows_X86_64 LibreOffice_project/184fe81b8c8c30d8b5082578aee2fed2ea847c01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2021-02-01T21:05:49Z</dcterms:created>
  <dc:creator>Fernanda Moço Claudino</dc:creator>
  <dc:description/>
  <dc:language>pt-BR</dc:language>
  <cp:lastModifiedBy/>
  <dcterms:modified xsi:type="dcterms:W3CDTF">2022-08-12T19:58:10Z</dcterms:modified>
  <cp:revision>17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