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6" r:id="rId3"/>
    <p:sldId id="347" r:id="rId4"/>
    <p:sldId id="353" r:id="rId5"/>
    <p:sldId id="348" r:id="rId6"/>
    <p:sldId id="323" r:id="rId7"/>
    <p:sldId id="354" r:id="rId8"/>
    <p:sldId id="339" r:id="rId9"/>
    <p:sldId id="355" r:id="rId10"/>
    <p:sldId id="333" r:id="rId11"/>
    <p:sldId id="332" r:id="rId12"/>
    <p:sldId id="334" r:id="rId13"/>
    <p:sldId id="335" r:id="rId14"/>
    <p:sldId id="343" r:id="rId15"/>
    <p:sldId id="337" r:id="rId16"/>
    <p:sldId id="290" r:id="rId17"/>
    <p:sldId id="329" r:id="rId18"/>
    <p:sldId id="326" r:id="rId19"/>
    <p:sldId id="331" r:id="rId20"/>
    <p:sldId id="291" r:id="rId21"/>
    <p:sldId id="292" r:id="rId22"/>
    <p:sldId id="293" r:id="rId23"/>
    <p:sldId id="311" r:id="rId24"/>
    <p:sldId id="349" r:id="rId25"/>
    <p:sldId id="312" r:id="rId26"/>
    <p:sldId id="313" r:id="rId27"/>
    <p:sldId id="351" r:id="rId28"/>
    <p:sldId id="352" r:id="rId29"/>
  </p:sldIdLst>
  <p:sldSz cx="9144000" cy="6858000" type="screen4x3"/>
  <p:notesSz cx="6858000" cy="9144000"/>
  <p:defaultTextStyle>
    <a:defPPr>
      <a:defRPr lang="en-A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3" autoAdjust="0"/>
    <p:restoredTop sz="94679"/>
  </p:normalViewPr>
  <p:slideViewPr>
    <p:cSldViewPr snapToObjects="1"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EFF7B-6245-9845-AA19-A54B95954D67}" type="datetime1">
              <a:rPr lang="en-AU" smtClean="0"/>
              <a:pPr/>
              <a:t>24/01/2022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4E98-A62D-8449-B261-868128F0887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215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F8CD-B195-9641-8AAE-2F262A27930C}" type="datetime1">
              <a:rPr lang="en-AU" smtClean="0"/>
              <a:pPr/>
              <a:t>24/01/2022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480BE-F3E4-B24A-B01E-A5EA4A6B80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34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920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54428" y="152400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B6EF64-FB19-411E-965E-9F52AA474456}" type="slidenum">
              <a:rPr smtClean="0"/>
              <a:pPr/>
              <a:t>‹#›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6263" y="1747751"/>
            <a:ext cx="9021537" cy="1147849"/>
          </a:xfrm>
          <a:prstGeom prst="rect">
            <a:avLst/>
          </a:prstGeom>
          <a:solidFill>
            <a:srgbClr val="3366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 flipV="1">
            <a:off x="46263" y="1752600"/>
            <a:ext cx="9021537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6263" y="2895600"/>
            <a:ext cx="9021537" cy="4571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147850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pic>
        <p:nvPicPr>
          <p:cNvPr id="15" name="Picture 14" descr="northampt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6382" y="609600"/>
            <a:ext cx="2589018" cy="644034"/>
          </a:xfrm>
          <a:prstGeom prst="rect">
            <a:avLst/>
          </a:prstGeom>
        </p:spPr>
      </p:pic>
      <p:sp>
        <p:nvSpPr>
          <p:cNvPr id="16" name="Subtitle 8"/>
          <p:cNvSpPr txBox="1">
            <a:spLocks/>
          </p:cNvSpPr>
          <p:nvPr userDrawn="1"/>
        </p:nvSpPr>
        <p:spPr>
          <a:xfrm>
            <a:off x="1066800" y="4495800"/>
            <a:ext cx="69342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 James Xue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itle 8"/>
          <p:cNvSpPr txBox="1">
            <a:spLocks/>
          </p:cNvSpPr>
          <p:nvPr userDrawn="1"/>
        </p:nvSpPr>
        <p:spPr>
          <a:xfrm>
            <a:off x="1066800" y="5486400"/>
            <a:ext cx="6934200" cy="76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School of Science &amp; Technology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Northampton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146304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 smtClean="0"/>
              <a:t>Click to edit Master text styles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000500" cy="457200"/>
          </a:xfr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08776"/>
            <a:ext cx="457200" cy="457200"/>
          </a:xfrm>
        </p:spPr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 smtClean="0"/>
              <a:t>Click to edit Master text styles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" charset="2"/>
        <a:buChar char="v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charset="2"/>
        <a:buChar char="v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Relational database revisited</a:t>
            </a:r>
          </a:p>
          <a:p>
            <a:endParaRPr lang="en-AU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295399"/>
          </a:xfrm>
        </p:spPr>
        <p:txBody>
          <a:bodyPr>
            <a:normAutofit/>
          </a:bodyPr>
          <a:lstStyle/>
          <a:p>
            <a:r>
              <a:rPr lang="en-AU" dirty="0" smtClean="0"/>
              <a:t>Databases 3 (CSY3024)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NULL value for 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NULL is how SQL handles </a:t>
            </a:r>
            <a:r>
              <a:rPr lang="en-US" dirty="0" smtClean="0"/>
              <a:t>missing/unknown </a:t>
            </a:r>
            <a:r>
              <a:rPr lang="en-US" dirty="0"/>
              <a:t>values.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6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smtClean="0"/>
              <a:t>entity &amp; referential </a:t>
            </a:r>
            <a:r>
              <a:rPr lang="en-US" dirty="0"/>
              <a:t>integrity constraints?</a:t>
            </a:r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Entity constraint – primary key values CAN’T be NULL.</a:t>
            </a:r>
          </a:p>
          <a:p>
            <a:r>
              <a:rPr lang="en-GB" dirty="0" smtClean="0"/>
              <a:t>Referential integrity constraint - the values of a foreign key in the child table must match the values in the parent table or be NULL.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18765"/>
              </p:ext>
            </p:extLst>
          </p:nvPr>
        </p:nvGraphicFramePr>
        <p:xfrm>
          <a:off x="467544" y="4581128"/>
          <a:ext cx="446449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110"/>
                <a:gridCol w="921246"/>
                <a:gridCol w="1275570"/>
                <a:gridCol w="1275570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461"/>
              </p:ext>
            </p:extLst>
          </p:nvPr>
        </p:nvGraphicFramePr>
        <p:xfrm>
          <a:off x="5364088" y="4581128"/>
          <a:ext cx="256554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61"/>
                <a:gridCol w="1353287"/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4149080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4149080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add a column to a table?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ALTER </a:t>
            </a:r>
            <a:r>
              <a:rPr lang="en-US" dirty="0">
                <a:solidFill>
                  <a:srgbClr val="0000FF"/>
                </a:solidFill>
              </a:rPr>
              <a:t>TABLE </a:t>
            </a:r>
            <a:r>
              <a:rPr lang="en-US" dirty="0" smtClean="0"/>
              <a:t>Department</a:t>
            </a:r>
            <a:r>
              <a:rPr lang="en-GB" dirty="0"/>
              <a:t> </a:t>
            </a:r>
            <a:endParaRPr lang="en-GB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ADD</a:t>
            </a:r>
            <a:r>
              <a:rPr lang="en-US" dirty="0" smtClean="0"/>
              <a:t>  location VARCHAR(20);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change value of the field?</a:t>
            </a:r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UPDATE</a:t>
            </a:r>
            <a:r>
              <a:rPr lang="en-US" dirty="0" smtClean="0"/>
              <a:t> Employee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SET</a:t>
            </a:r>
            <a:r>
              <a:rPr lang="en-US" dirty="0" smtClean="0"/>
              <a:t>  name </a:t>
            </a:r>
            <a:r>
              <a:rPr lang="en-US" dirty="0"/>
              <a:t>= </a:t>
            </a:r>
            <a:r>
              <a:rPr lang="en-US" dirty="0" smtClean="0"/>
              <a:t>‘Smith’ 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WHERE</a:t>
            </a:r>
            <a:r>
              <a:rPr lang="en-US" dirty="0" smtClean="0"/>
              <a:t> </a:t>
            </a:r>
            <a:r>
              <a:rPr lang="en-US" dirty="0" err="1" smtClean="0"/>
              <a:t>Emp_no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1000;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9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</a:t>
            </a:r>
            <a:r>
              <a:rPr lang="en-GB" dirty="0" smtClean="0"/>
              <a:t>delete all records?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DELETE FROM </a:t>
            </a:r>
            <a:r>
              <a:rPr lang="en-US" dirty="0" smtClean="0"/>
              <a:t>Employee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add record to a table?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INSERT INTO </a:t>
            </a:r>
            <a:r>
              <a:rPr lang="en-US" dirty="0" smtClean="0"/>
              <a:t>Employee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VALUES</a:t>
            </a:r>
            <a:r>
              <a:rPr lang="en-US" dirty="0" smtClean="0"/>
              <a:t> (‘</a:t>
            </a:r>
            <a:r>
              <a:rPr lang="en-US" dirty="0"/>
              <a:t>S</a:t>
            </a:r>
            <a:r>
              <a:rPr lang="en-US" dirty="0" smtClean="0"/>
              <a:t>003’ </a:t>
            </a:r>
            <a:r>
              <a:rPr lang="en-US" dirty="0"/>
              <a:t>, </a:t>
            </a:r>
            <a:r>
              <a:rPr lang="en-US" dirty="0" smtClean="0"/>
              <a:t>‘Chloe’ </a:t>
            </a:r>
            <a:r>
              <a:rPr lang="en-US" dirty="0"/>
              <a:t>, </a:t>
            </a:r>
            <a:r>
              <a:rPr lang="en-US" dirty="0" smtClean="0"/>
              <a:t>‘40,000’,‘D111’);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7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display all column in a SELECT statement ?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	        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/>
              <a:t> Employee;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SELECT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proper order for SQL SELECT </a:t>
            </a:r>
            <a:r>
              <a:rPr lang="en-US" dirty="0" smtClean="0"/>
              <a:t>clauses </a:t>
            </a:r>
            <a:r>
              <a:rPr lang="en-US" dirty="0"/>
              <a:t>is: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	WHERE  </a:t>
            </a:r>
          </a:p>
          <a:p>
            <a:pPr marL="0" indent="0">
              <a:buNone/>
            </a:pPr>
            <a:r>
              <a:rPr lang="en-US" dirty="0" smtClean="0"/>
              <a:t>	GROUP BY</a:t>
            </a:r>
            <a:r>
              <a:rPr lang="en-US" dirty="0"/>
              <a:t> </a:t>
            </a: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dirty="0" smtClean="0"/>
              <a:t>	HAVING </a:t>
            </a:r>
          </a:p>
          <a:p>
            <a:pPr marL="0" indent="0">
              <a:buNone/>
            </a:pPr>
            <a:r>
              <a:rPr lang="en-US" dirty="0" smtClean="0"/>
              <a:t>	ORDER BY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Only the SELECT and FROM clause are mandatory.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SELECT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SQL SELECT example how you limiting the rows returned with a WHERE clause.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Emp_no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dirty="0" smtClean="0"/>
              <a:t>alary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Employee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alary </a:t>
            </a:r>
            <a:r>
              <a:rPr lang="en-US" dirty="0"/>
              <a:t>&gt; 5400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salary </a:t>
            </a:r>
            <a:r>
              <a:rPr lang="en-US" dirty="0"/>
              <a:t>&lt; 6600;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output of the query?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name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	Employee  </a:t>
            </a:r>
            <a:r>
              <a:rPr lang="en-US" dirty="0" smtClean="0">
                <a:solidFill>
                  <a:srgbClr val="0000FF"/>
                </a:solidFill>
              </a:rPr>
              <a:t>WHERE</a:t>
            </a:r>
            <a:r>
              <a:rPr lang="en-US" dirty="0" smtClean="0"/>
              <a:t> name </a:t>
            </a:r>
            <a:r>
              <a:rPr lang="en-US" dirty="0" smtClean="0">
                <a:solidFill>
                  <a:srgbClr val="0000FF"/>
                </a:solidFill>
              </a:rPr>
              <a:t>LIKE</a:t>
            </a:r>
            <a:r>
              <a:rPr lang="en-US" dirty="0" smtClean="0"/>
              <a:t> '</a:t>
            </a:r>
            <a:r>
              <a:rPr lang="en-US" dirty="0"/>
              <a:t>_A</a:t>
            </a:r>
            <a:r>
              <a:rPr lang="en-US" dirty="0" smtClean="0"/>
              <a:t>%’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</a:t>
            </a:r>
            <a:r>
              <a:rPr lang="en-US" dirty="0"/>
              <a:t>.	Allen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B</a:t>
            </a:r>
            <a:r>
              <a:rPr lang="en-US" dirty="0"/>
              <a:t>.	CLARK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en-US" dirty="0"/>
              <a:t>.	JACKSON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D</a:t>
            </a:r>
            <a:r>
              <a:rPr lang="en-US" dirty="0"/>
              <a:t>.	David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3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Dominant database for more than four decades</a:t>
            </a:r>
          </a:p>
          <a:p>
            <a:r>
              <a:rPr lang="en-US" dirty="0" smtClean="0"/>
              <a:t>Store data in structured format, i.e., tabular format with fixed columns for all rows.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7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join?</a:t>
            </a:r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Join is a process of retrieve pieces of data from different sets (tables) and returns them to the user or program as one “joined” collection of data.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4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joins </a:t>
            </a:r>
            <a:r>
              <a:rPr lang="en-US" dirty="0" smtClean="0"/>
              <a:t>are there? </a:t>
            </a:r>
            <a:r>
              <a:rPr lang="en-US" dirty="0"/>
              <a:t>Give examples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rgbClr val="0000FF"/>
                </a:solidFill>
              </a:rPr>
              <a:t>inner join </a:t>
            </a:r>
            <a:r>
              <a:rPr lang="en-US" dirty="0">
                <a:solidFill>
                  <a:srgbClr val="0000FF"/>
                </a:solidFill>
              </a:rPr>
              <a:t>self join, outer joint (LEFT, RIGHT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, cross-join 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/>
              <a:t>Inner join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Employee.name</a:t>
            </a:r>
            <a:r>
              <a:rPr lang="en-US" dirty="0" smtClean="0"/>
              <a:t>, </a:t>
            </a:r>
            <a:r>
              <a:rPr lang="en-US" dirty="0"/>
              <a:t>Department. </a:t>
            </a:r>
            <a:r>
              <a:rPr lang="en-US" dirty="0" err="1" smtClean="0"/>
              <a:t>Dep_name</a:t>
            </a:r>
            <a:r>
              <a:rPr lang="en-US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Employee, Department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Employee.Dep_no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	</a:t>
            </a:r>
            <a:r>
              <a:rPr lang="en-US" dirty="0" err="1" smtClean="0"/>
              <a:t>Department.Dep_no</a:t>
            </a:r>
            <a:r>
              <a:rPr lang="en-US" dirty="0" smtClean="0"/>
              <a:t>;</a:t>
            </a:r>
            <a:endParaRPr lang="en-GB" dirty="0"/>
          </a:p>
          <a:p>
            <a:r>
              <a:rPr lang="en-US" b="1" dirty="0"/>
              <a:t>cross-join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Employee, Department;</a:t>
            </a:r>
            <a:endParaRPr lang="en-GB" dirty="0"/>
          </a:p>
          <a:p>
            <a:r>
              <a:rPr lang="en-US" b="1" dirty="0"/>
              <a:t>self join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e1.</a:t>
            </a:r>
            <a:r>
              <a:rPr lang="en-US" dirty="0" smtClean="0"/>
              <a:t>name, e2</a:t>
            </a:r>
            <a:r>
              <a:rPr lang="en-US" dirty="0"/>
              <a:t>.ename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Employee </a:t>
            </a:r>
            <a:r>
              <a:rPr lang="en-US" dirty="0"/>
              <a:t>e1, </a:t>
            </a:r>
            <a:r>
              <a:rPr lang="en-US" dirty="0" smtClean="0"/>
              <a:t>Employee </a:t>
            </a:r>
            <a:r>
              <a:rPr lang="en-US" dirty="0"/>
              <a:t>e2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e1. </a:t>
            </a:r>
            <a:r>
              <a:rPr lang="en-US" dirty="0" err="1"/>
              <a:t>E</a:t>
            </a:r>
            <a:r>
              <a:rPr lang="en-US" dirty="0" err="1" smtClean="0"/>
              <a:t>mp_no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e2.Emp_no</a:t>
            </a:r>
            <a:r>
              <a:rPr lang="en-US" dirty="0"/>
              <a:t>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8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joins </a:t>
            </a:r>
            <a:r>
              <a:rPr lang="en-US" dirty="0" smtClean="0"/>
              <a:t>are there? </a:t>
            </a:r>
            <a:r>
              <a:rPr lang="en-US" dirty="0"/>
              <a:t>Give examples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Outer join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Employee.name</a:t>
            </a:r>
            <a:r>
              <a:rPr lang="en-US" dirty="0"/>
              <a:t>, Department. </a:t>
            </a:r>
            <a:r>
              <a:rPr lang="en-US" dirty="0" err="1" smtClean="0"/>
              <a:t>Dep_name</a:t>
            </a:r>
            <a:r>
              <a:rPr lang="en-US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/>
              <a:t> Employee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LEFT JOIN </a:t>
            </a:r>
            <a:r>
              <a:rPr lang="en-US" dirty="0" smtClean="0"/>
              <a:t>Department </a:t>
            </a:r>
            <a:r>
              <a:rPr lang="en-US" dirty="0" smtClean="0">
                <a:solidFill>
                  <a:srgbClr val="0000FF"/>
                </a:solidFill>
              </a:rPr>
              <a:t>ON 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Employee.Dep_no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Department.Dep_no</a:t>
            </a:r>
            <a:r>
              <a:rPr lang="en-US" dirty="0" smtClean="0"/>
              <a:t>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COUNT</a:t>
            </a:r>
          </a:p>
          <a:p>
            <a:pPr marL="0" indent="0">
              <a:buNone/>
            </a:pPr>
            <a:r>
              <a:rPr lang="en-GB" dirty="0" smtClean="0"/>
              <a:t>	MAX</a:t>
            </a:r>
          </a:p>
          <a:p>
            <a:pPr marL="0" indent="0">
              <a:buNone/>
            </a:pPr>
            <a:r>
              <a:rPr lang="en-GB" dirty="0" smtClean="0"/>
              <a:t>	MIN</a:t>
            </a:r>
          </a:p>
          <a:p>
            <a:pPr marL="0" indent="0">
              <a:buNone/>
            </a:pPr>
            <a:r>
              <a:rPr lang="en-GB" dirty="0" smtClean="0"/>
              <a:t>	AVG</a:t>
            </a:r>
          </a:p>
          <a:p>
            <a:pPr marL="0" indent="0">
              <a:buNone/>
            </a:pPr>
            <a:r>
              <a:rPr lang="en-GB" dirty="0" smtClean="0"/>
              <a:t>	SUM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1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functions can be used only with numeric values?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	A</a:t>
            </a:r>
            <a:r>
              <a:rPr lang="en-US" dirty="0"/>
              <a:t>.	AVG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B</a:t>
            </a:r>
            <a:r>
              <a:rPr lang="en-US" dirty="0"/>
              <a:t>.	MIN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en-US" dirty="0"/>
              <a:t>.	LENGTH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D</a:t>
            </a:r>
            <a:r>
              <a:rPr lang="en-US" dirty="0"/>
              <a:t>.	SUM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E</a:t>
            </a:r>
            <a:r>
              <a:rPr lang="en-US" dirty="0"/>
              <a:t>.	</a:t>
            </a:r>
            <a:r>
              <a:rPr lang="en-US" dirty="0" smtClean="0"/>
              <a:t>ROUND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dirty="0"/>
              <a:t>A and D are correct. The MIN function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works with any character, numeric, or date </a:t>
            </a:r>
            <a:r>
              <a:rPr lang="en-US" dirty="0" smtClean="0"/>
              <a:t>data type</a:t>
            </a:r>
            <a:r>
              <a:rPr lang="en-US" dirty="0"/>
              <a:t>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The LENGTH function is a character function that returns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the number of letters in a character value. The ROUND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function works with both numeric and date values.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COUNT function tells you how many rows were in the result </a:t>
            </a:r>
            <a:r>
              <a:rPr lang="en-US" dirty="0" smtClean="0"/>
              <a:t>set.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 smtClean="0"/>
              <a:t>SELECT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(*) FROM </a:t>
            </a:r>
            <a:r>
              <a:rPr lang="en-US" dirty="0" smtClean="0"/>
              <a:t>Employee;</a:t>
            </a:r>
            <a:endParaRPr lang="en-GB" dirty="0"/>
          </a:p>
          <a:p>
            <a:r>
              <a:rPr lang="en-US" dirty="0"/>
              <a:t>The AVG function tells you the average value of a numeric column.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(salary) </a:t>
            </a:r>
            <a:r>
              <a:rPr lang="en-US" dirty="0"/>
              <a:t>FROM </a:t>
            </a:r>
            <a:r>
              <a:rPr lang="en-US" dirty="0" smtClean="0"/>
              <a:t>Employee;</a:t>
            </a:r>
            <a:endParaRPr lang="en-GB" dirty="0"/>
          </a:p>
          <a:p>
            <a:r>
              <a:rPr lang="en-US" dirty="0"/>
              <a:t>The MAX and MIN functions tell you the maximum and minimum value of a numeric column</a:t>
            </a:r>
            <a:r>
              <a:rPr lang="en-US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 SELECT </a:t>
            </a:r>
            <a:r>
              <a:rPr lang="en-US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(salary) </a:t>
            </a:r>
            <a:r>
              <a:rPr lang="en-US" dirty="0"/>
              <a:t>FROM </a:t>
            </a:r>
            <a:r>
              <a:rPr lang="en-US" dirty="0" smtClean="0"/>
              <a:t>Employee;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0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functions …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AVG </a:t>
            </a:r>
            <a:r>
              <a:rPr lang="en-US" dirty="0"/>
              <a:t>function tells you the </a:t>
            </a:r>
            <a:r>
              <a:rPr lang="en-US" dirty="0" smtClean="0"/>
              <a:t>average </a:t>
            </a:r>
            <a:r>
              <a:rPr lang="en-US" dirty="0"/>
              <a:t>value of a numeric column.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smtClean="0">
                <a:solidFill>
                  <a:srgbClr val="0000FF"/>
                </a:solidFill>
              </a:rPr>
              <a:t>AVG</a:t>
            </a:r>
            <a:r>
              <a:rPr lang="en-US" dirty="0" smtClean="0"/>
              <a:t>(salary) </a:t>
            </a:r>
            <a:r>
              <a:rPr lang="en-US" dirty="0"/>
              <a:t>FROM </a:t>
            </a:r>
            <a:r>
              <a:rPr lang="en-US" dirty="0" smtClean="0"/>
              <a:t>Employee;</a:t>
            </a:r>
            <a:endParaRPr lang="en-GB" dirty="0"/>
          </a:p>
          <a:p>
            <a:r>
              <a:rPr lang="en-US" dirty="0"/>
              <a:t>The SUM function tells you the sum value of a numeric column.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smtClean="0">
                <a:solidFill>
                  <a:srgbClr val="0000FF"/>
                </a:solidFill>
              </a:rPr>
              <a:t>SUM</a:t>
            </a:r>
            <a:r>
              <a:rPr lang="en-US" dirty="0" smtClean="0"/>
              <a:t>(salary) </a:t>
            </a:r>
            <a:r>
              <a:rPr lang="en-US" dirty="0"/>
              <a:t>FROM </a:t>
            </a:r>
            <a:r>
              <a:rPr lang="en-US" dirty="0" smtClean="0"/>
              <a:t>Employee;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15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 a query to find the employee with highest salary in each department, display the output based on the department name in a reverse order.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6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 err="1"/>
              <a:t>Dep_no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MAX</a:t>
            </a:r>
            <a:r>
              <a:rPr lang="en-US" dirty="0"/>
              <a:t>(salary) AS </a:t>
            </a:r>
            <a:r>
              <a:rPr lang="en-US" dirty="0" err="1"/>
              <a:t>highest_salary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e, Department d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/>
              <a:t>e.Dep_no</a:t>
            </a:r>
            <a:r>
              <a:rPr lang="en-US" dirty="0"/>
              <a:t> = </a:t>
            </a:r>
            <a:r>
              <a:rPr lang="en-US" dirty="0" err="1"/>
              <a:t>d.Dep_no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Dep_no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Dep_name</a:t>
            </a:r>
            <a:r>
              <a:rPr lang="en-US" dirty="0"/>
              <a:t> </a:t>
            </a:r>
            <a:r>
              <a:rPr lang="en-US" dirty="0" smtClean="0"/>
              <a:t>DESC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Strong integrity</a:t>
            </a:r>
          </a:p>
          <a:p>
            <a:r>
              <a:rPr lang="en-US" dirty="0" smtClean="0"/>
              <a:t>Minimum redundancy and inconsistency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Transaction support </a:t>
            </a: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Good for business critical applications that require good reliability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2471" y="-296862"/>
            <a:ext cx="7772400" cy="11430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052736"/>
            <a:ext cx="8131996" cy="487195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@silberschatz.. Database system Concept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Keys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Query Language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does </a:t>
            </a:r>
            <a:r>
              <a:rPr lang="en-US" dirty="0" smtClean="0"/>
              <a:t>DDL </a:t>
            </a:r>
            <a:r>
              <a:rPr lang="en-US" dirty="0"/>
              <a:t>stand for?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A. </a:t>
            </a:r>
            <a:r>
              <a:rPr lang="en-US" dirty="0" smtClean="0"/>
              <a:t>DDL </a:t>
            </a:r>
            <a:r>
              <a:rPr lang="en-US" dirty="0"/>
              <a:t>is </a:t>
            </a:r>
            <a:r>
              <a:rPr lang="en-US" dirty="0" smtClean="0"/>
              <a:t>Data Definition </a:t>
            </a:r>
            <a:r>
              <a:rPr lang="en-US" dirty="0"/>
              <a:t>Language statements. 	</a:t>
            </a:r>
            <a:r>
              <a:rPr lang="en-US" dirty="0" smtClean="0"/>
              <a:t>(CREATE, ALTER,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What does DML stand for?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A. DML is Data Manipulation Language statements. 	(</a:t>
            </a:r>
            <a:r>
              <a:rPr lang="en-US" dirty="0" smtClean="0"/>
              <a:t>SELECT, UPDATE, DELETE,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What does </a:t>
            </a:r>
            <a:r>
              <a:rPr lang="en-US" dirty="0" smtClean="0"/>
              <a:t>DCL </a:t>
            </a:r>
            <a:r>
              <a:rPr lang="en-US" dirty="0"/>
              <a:t>stand for?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A. </a:t>
            </a:r>
            <a:r>
              <a:rPr lang="en-US" dirty="0" smtClean="0"/>
              <a:t>DCL </a:t>
            </a:r>
            <a:r>
              <a:rPr lang="en-US" dirty="0"/>
              <a:t>is Data </a:t>
            </a:r>
            <a:r>
              <a:rPr lang="en-US" dirty="0" smtClean="0"/>
              <a:t>Control </a:t>
            </a:r>
            <a:r>
              <a:rPr lang="en-US" dirty="0"/>
              <a:t>Language statements. 	</a:t>
            </a:r>
            <a:r>
              <a:rPr lang="en-US" dirty="0" smtClean="0"/>
              <a:t>(GRANT, REVOKE,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459" y="-296862"/>
            <a:ext cx="7772400" cy="1143000"/>
          </a:xfrm>
        </p:spPr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88" y="980728"/>
            <a:ext cx="7692898" cy="46359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char(n).</a:t>
            </a:r>
            <a:r>
              <a:rPr lang="en-US" altLang="en-US" sz="2400" dirty="0">
                <a:solidFill>
                  <a:srgbClr val="002060"/>
                </a:solidFill>
              </a:rPr>
              <a:t>  </a:t>
            </a:r>
            <a:r>
              <a:rPr lang="en-US" altLang="en-US" sz="2400" dirty="0"/>
              <a:t>Fixed length character string, with user-specified length </a:t>
            </a:r>
            <a:r>
              <a:rPr lang="en-US" altLang="en-US" sz="2400" i="1" dirty="0"/>
              <a:t>n.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varchar(n). 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Variable length character strings, with user-specified maximum length </a:t>
            </a:r>
            <a:r>
              <a:rPr lang="en-US" altLang="en-US" sz="24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int.</a:t>
            </a:r>
            <a:r>
              <a:rPr lang="en-US" altLang="en-US" sz="2400" b="1" dirty="0"/>
              <a:t>  </a:t>
            </a:r>
            <a:r>
              <a:rPr lang="en-US" altLang="en-US" sz="24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  <a:r>
              <a:rPr lang="en-US" altLang="en-US" sz="2400" dirty="0">
                <a:solidFill>
                  <a:srgbClr val="002060"/>
                </a:solidFill>
              </a:rPr>
              <a:t>  </a:t>
            </a:r>
            <a:r>
              <a:rPr lang="en-US" altLang="en-US" sz="24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numeric(</a:t>
            </a:r>
            <a:r>
              <a:rPr lang="en-US" altLang="en-US" sz="2400" b="1" dirty="0" err="1">
                <a:solidFill>
                  <a:srgbClr val="002060"/>
                </a:solidFill>
              </a:rPr>
              <a:t>p,d</a:t>
            </a:r>
            <a:r>
              <a:rPr lang="en-US" altLang="en-US" sz="2400" b="1" dirty="0">
                <a:solidFill>
                  <a:srgbClr val="002060"/>
                </a:solidFill>
              </a:rPr>
              <a:t>).</a:t>
            </a:r>
            <a:r>
              <a:rPr lang="en-US" altLang="en-US" sz="2400" dirty="0">
                <a:solidFill>
                  <a:srgbClr val="002060"/>
                </a:solidFill>
              </a:rPr>
              <a:t>  </a:t>
            </a:r>
            <a:r>
              <a:rPr lang="en-US" altLang="en-US" sz="2400" dirty="0"/>
              <a:t>Fixed point number, with user-specified precision of </a:t>
            </a:r>
            <a:r>
              <a:rPr lang="en-US" altLang="en-US" sz="2400" i="1" dirty="0"/>
              <a:t>p</a:t>
            </a:r>
            <a:r>
              <a:rPr lang="en-US" altLang="en-US" sz="2400" dirty="0"/>
              <a:t> digits, with </a:t>
            </a:r>
            <a:r>
              <a:rPr lang="en-US" altLang="en-US" sz="2400" i="1" dirty="0"/>
              <a:t>d</a:t>
            </a:r>
            <a:r>
              <a:rPr lang="en-US" altLang="en-US" sz="2400" dirty="0"/>
              <a:t> digits to the right of decimal point.  (ex., </a:t>
            </a:r>
            <a:r>
              <a:rPr lang="en-US" altLang="en-US" sz="2400" b="1" dirty="0"/>
              <a:t>numeric</a:t>
            </a:r>
            <a:r>
              <a:rPr lang="en-US" altLang="en-US" sz="24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2400" dirty="0">
                <a:solidFill>
                  <a:srgbClr val="002060"/>
                </a:solidFill>
              </a:rPr>
              <a:t>  </a:t>
            </a:r>
            <a:r>
              <a:rPr lang="en-US" altLang="en-US" sz="24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float(n).</a:t>
            </a:r>
            <a:r>
              <a:rPr lang="en-US" altLang="en-US" sz="2400" dirty="0">
                <a:solidFill>
                  <a:srgbClr val="002060"/>
                </a:solidFill>
              </a:rPr>
              <a:t>  </a:t>
            </a:r>
            <a:r>
              <a:rPr lang="en-US" altLang="en-US" sz="2400" dirty="0"/>
              <a:t>Floating point number, with user-specified precision of at least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digits.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69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of the following statements are Data Manipulation Language commands?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.	INSERT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.	UPDATE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C</a:t>
            </a:r>
            <a:r>
              <a:rPr lang="en-US" dirty="0"/>
              <a:t>.	GRANT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D</a:t>
            </a:r>
            <a:r>
              <a:rPr lang="en-US" dirty="0"/>
              <a:t>.	TRUNCATE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E</a:t>
            </a:r>
            <a:r>
              <a:rPr lang="en-US" dirty="0"/>
              <a:t>.	CREATE </a:t>
            </a:r>
            <a:endParaRPr lang="en-GB" dirty="0"/>
          </a:p>
          <a:p>
            <a:r>
              <a:rPr lang="en-US" dirty="0" smtClean="0"/>
              <a:t>The </a:t>
            </a:r>
            <a:r>
              <a:rPr lang="en-US" dirty="0"/>
              <a:t>INSERT and UPDATE statements are </a:t>
            </a:r>
            <a:r>
              <a:rPr lang="en-US" dirty="0" smtClean="0"/>
              <a:t>Data </a:t>
            </a:r>
            <a:r>
              <a:rPr lang="en-US" dirty="0"/>
              <a:t>Manipulation Language (DML) commands. </a:t>
            </a:r>
            <a:endParaRPr lang="en-GB" dirty="0"/>
          </a:p>
          <a:p>
            <a:r>
              <a:rPr lang="en-US" dirty="0"/>
              <a:t>GRANT is a Data Control Language (DCL) command. </a:t>
            </a:r>
            <a:endParaRPr lang="en-GB" dirty="0"/>
          </a:p>
          <a:p>
            <a:r>
              <a:rPr lang="en-US" dirty="0"/>
              <a:t>TRUNCATE and CREATE are Data Definition Language (DDL) commands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7810" y="114201"/>
            <a:ext cx="7772400" cy="868958"/>
          </a:xfrm>
        </p:spPr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68760"/>
            <a:ext cx="7375906" cy="5054219"/>
          </a:xfrm>
        </p:spPr>
        <p:txBody>
          <a:bodyPr>
            <a:normAutofit lnSpcReduction="10000"/>
          </a:bodyPr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000" dirty="0"/>
              <a:t>An SQL relation is defined using the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2000" dirty="0"/>
              <a:t>command</a:t>
            </a:r>
            <a:r>
              <a:rPr lang="en-US" altLang="en-US" sz="20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create table </a:t>
            </a:r>
            <a:r>
              <a:rPr lang="en-US" altLang="en-US" sz="20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i="1" dirty="0"/>
              <a:t>                                  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,</a:t>
            </a:r>
            <a:br>
              <a:rPr lang="en-US" altLang="en-US" sz="2000" i="1" dirty="0"/>
            </a:br>
            <a:r>
              <a:rPr lang="en-US" altLang="en-US" sz="2000" i="1" dirty="0"/>
              <a:t>	             </a:t>
            </a:r>
            <a:r>
              <a:rPr lang="en-US" altLang="en-US" sz="2000" dirty="0"/>
              <a:t>(integrity-constraint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</a:t>
            </a:r>
            <a:br>
              <a:rPr lang="en-US" altLang="en-US" sz="2000" dirty="0"/>
            </a:br>
            <a:r>
              <a:rPr lang="en-US" altLang="en-US" sz="2000" dirty="0"/>
              <a:t>	                 ...,</a:t>
            </a:r>
            <a:br>
              <a:rPr lang="en-US" altLang="en-US" sz="2000" dirty="0"/>
            </a:br>
            <a:r>
              <a:rPr lang="en-US" altLang="en-US" sz="2000" dirty="0"/>
              <a:t>                               (integrity-</a:t>
            </a:r>
            <a:r>
              <a:rPr lang="en-US" altLang="en-US" sz="2000" dirty="0" err="1"/>
              <a:t>constraint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i="1" dirty="0"/>
              <a:t>r</a:t>
            </a:r>
            <a:r>
              <a:rPr lang="en-US" altLang="en-US" sz="20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dirty="0"/>
              <a:t>each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an attribute name in the schema of relation </a:t>
            </a:r>
            <a:r>
              <a:rPr lang="en-US" altLang="en-US" sz="20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data type of values in the domain of attribute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endParaRPr lang="en-US" altLang="en-US" sz="20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2000" dirty="0"/>
              <a:t>Example</a:t>
            </a:r>
            <a:r>
              <a:rPr lang="en-US" altLang="en-US" sz="20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2000" dirty="0"/>
              <a:t>		 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</a:t>
            </a:r>
            <a:r>
              <a:rPr lang="en-US" altLang="en-US" sz="2000" b="1" dirty="0"/>
              <a:t>,</a:t>
            </a:r>
            <a:r>
              <a:rPr lang="en-US" altLang="en-US" sz="2000" b="1" i="1" dirty="0"/>
              <a:t/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/>
              <a:t>dept_name  </a:t>
            </a:r>
            <a:r>
              <a:rPr lang="en-US" altLang="en-US" sz="2000" b="1" dirty="0" err="1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9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627</Words>
  <Application>Microsoft Office PowerPoint</Application>
  <PresentationFormat>On-screen Show (4:3)</PresentationFormat>
  <Paragraphs>216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Databases 3 (CSY3024)</vt:lpstr>
      <vt:lpstr>Relational Database</vt:lpstr>
      <vt:lpstr>Relational Model</vt:lpstr>
      <vt:lpstr>Schema Diagram for University Database</vt:lpstr>
      <vt:lpstr>Relational Keys</vt:lpstr>
      <vt:lpstr>Structured Query Language</vt:lpstr>
      <vt:lpstr>Domain Types in SQL</vt:lpstr>
      <vt:lpstr>SQL </vt:lpstr>
      <vt:lpstr>Create Table Construct</vt:lpstr>
      <vt:lpstr>What is NULL value for ?</vt:lpstr>
      <vt:lpstr>What is entity &amp; referential integrity constraints? </vt:lpstr>
      <vt:lpstr>How do you add a column to a table? </vt:lpstr>
      <vt:lpstr>How do you change value of the field? </vt:lpstr>
      <vt:lpstr>How do you delete all records?</vt:lpstr>
      <vt:lpstr>How do you add record to a table? </vt:lpstr>
      <vt:lpstr>How to display all column in a SELECT statement ? </vt:lpstr>
      <vt:lpstr>SQL SELECT</vt:lpstr>
      <vt:lpstr>SQL SELECT</vt:lpstr>
      <vt:lpstr>What is the output of the query?</vt:lpstr>
      <vt:lpstr>What is a join? </vt:lpstr>
      <vt:lpstr>What kinds of joins are there? Give examples.</vt:lpstr>
      <vt:lpstr>What kinds of joins are there? Give examples.</vt:lpstr>
      <vt:lpstr>Aggregate functions</vt:lpstr>
      <vt:lpstr>Which of the following functions can be used only with numeric values? </vt:lpstr>
      <vt:lpstr>Aggregate functions</vt:lpstr>
      <vt:lpstr>Aggregate functions …</vt:lpstr>
      <vt:lpstr>Put together</vt:lpstr>
      <vt:lpstr>The Solution</vt:lpstr>
    </vt:vector>
  </TitlesOfParts>
  <Company>the 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Technologies 1</dc:title>
  <dc:creator>James Wen Jun Xue</dc:creator>
  <cp:lastModifiedBy>lenovo</cp:lastModifiedBy>
  <cp:revision>351</cp:revision>
  <cp:lastPrinted>2010-09-04T16:32:18Z</cp:lastPrinted>
  <dcterms:created xsi:type="dcterms:W3CDTF">2011-08-08T09:41:42Z</dcterms:created>
  <dcterms:modified xsi:type="dcterms:W3CDTF">2022-01-24T10:01:19Z</dcterms:modified>
</cp:coreProperties>
</file>