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308" r:id="rId3"/>
    <p:sldId id="311" r:id="rId4"/>
    <p:sldId id="332" r:id="rId5"/>
    <p:sldId id="265" r:id="rId6"/>
    <p:sldId id="331" r:id="rId7"/>
    <p:sldId id="266" r:id="rId8"/>
    <p:sldId id="267" r:id="rId9"/>
    <p:sldId id="269" r:id="rId10"/>
    <p:sldId id="334" r:id="rId11"/>
    <p:sldId id="333" r:id="rId12"/>
    <p:sldId id="270" r:id="rId13"/>
    <p:sldId id="271" r:id="rId14"/>
    <p:sldId id="27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329" r:id="rId26"/>
    <p:sldId id="330" r:id="rId27"/>
    <p:sldId id="294" r:id="rId28"/>
    <p:sldId id="295" r:id="rId29"/>
    <p:sldId id="296" r:id="rId30"/>
    <p:sldId id="309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86233"/>
  </p:normalViewPr>
  <p:slideViewPr>
    <p:cSldViewPr snapToGrid="0" snapToObjects="1">
      <p:cViewPr>
        <p:scale>
          <a:sx n="97" d="100"/>
          <a:sy n="97" d="100"/>
        </p:scale>
        <p:origin x="7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44FE-5DFB-8D48-82FD-BF254EBE742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7221C-814D-5247-BE6C-9D8CFA355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85066E-EE22-9A44-8CB6-0E10B26789EB}" type="slidenum">
              <a:rPr lang="en-US" altLang="en-US" sz="1200">
                <a:latin typeface="Calibri" charset="0"/>
              </a:rPr>
              <a:pPr eaLnBrk="1" hangingPunct="1"/>
              <a:t>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08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221C-814D-5247-BE6C-9D8CFA3555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028ECB3-DD0D-D248-B7A3-5FED79C64420}" type="slidenum">
              <a:rPr lang="en-US" altLang="en-US" sz="1200">
                <a:latin typeface="Calibri" charset="0"/>
              </a:rPr>
              <a:pPr eaLnBrk="1" hangingPunct="1"/>
              <a:t>23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47DF92-B2CE-0E41-8766-122D669CFC4A}" type="slidenum">
              <a:rPr lang="en-US" altLang="en-US" sz="1200">
                <a:latin typeface="Calibri" charset="0"/>
              </a:rPr>
              <a:pPr eaLnBrk="1" hangingPunct="1"/>
              <a:t>8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69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BDAC0B-F68A-6646-A281-1E7D3D226424}" type="slidenum">
              <a:rPr lang="en-US" altLang="en-US" sz="1200">
                <a:latin typeface="Calibri" charset="0"/>
              </a:rPr>
              <a:pPr eaLnBrk="1" hangingPunct="1"/>
              <a:t>9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89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6F01E2E-C1F1-B445-BA72-067B75F7EC82}" type="slidenum">
              <a:rPr lang="en-US" altLang="en-US" sz="1200">
                <a:latin typeface="Calibri" charset="0"/>
              </a:rPr>
              <a:pPr eaLnBrk="1" hangingPunct="1"/>
              <a:t>11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88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BCBB74-704A-5048-9E8C-D69360BFECF8}" type="slidenum">
              <a:rPr lang="en-US" altLang="en-US" sz="1200">
                <a:latin typeface="Calibri" charset="0"/>
              </a:rPr>
              <a:pPr eaLnBrk="1" hangingPunct="1"/>
              <a:t>12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09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B43EB7-DDD1-3B4D-B635-21C2B65612F7}" type="slidenum">
              <a:rPr lang="en-US" altLang="en-US" sz="1200">
                <a:latin typeface="Calibri" charset="0"/>
              </a:rPr>
              <a:pPr eaLnBrk="1" hangingPunct="1"/>
              <a:t>13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2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08D654-D5C1-4042-8E2D-4087605CCFC3}" type="slidenum">
              <a:rPr lang="en-US" altLang="en-US" sz="1200">
                <a:latin typeface="Calibri" charset="0"/>
              </a:rPr>
              <a:pPr eaLnBrk="1" hangingPunct="1"/>
              <a:t>17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-&gt; http://chariotsolutions.blogspot.com/2010/01/why-you-need-nosql-in-your-toolbox.html</a:t>
            </a:r>
          </a:p>
        </p:txBody>
      </p:sp>
    </p:spTree>
    <p:extLst>
      <p:ext uri="{BB962C8B-B14F-4D97-AF65-F5344CB8AC3E}">
        <p14:creationId xmlns:p14="http://schemas.microsoft.com/office/powerpoint/2010/main" val="203219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021554-4BE7-CA46-AA64-E38B48678AAF}" type="slidenum">
              <a:rPr lang="en-US" altLang="en-US" sz="1200">
                <a:latin typeface="Calibri" charset="0"/>
              </a:rPr>
              <a:pPr eaLnBrk="1" hangingPunct="1"/>
              <a:t>18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-&gt; http://chariotsolutions.blogspot.com/2010/01/why-you-need-nosql-in-your-toolbox.html</a:t>
            </a:r>
          </a:p>
        </p:txBody>
      </p:sp>
    </p:spTree>
    <p:extLst>
      <p:ext uri="{BB962C8B-B14F-4D97-AF65-F5344CB8AC3E}">
        <p14:creationId xmlns:p14="http://schemas.microsoft.com/office/powerpoint/2010/main" val="124619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464E40-1803-8549-BD7F-2B3E5D170459}" type="slidenum">
              <a:rPr lang="en-US" altLang="en-US" sz="1200">
                <a:latin typeface="Calibri" charset="0"/>
              </a:rPr>
              <a:pPr eaLnBrk="1" hangingPunct="1"/>
              <a:t>19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-&gt; http://chariotsolutions.blogspot.com/2010/01/why-you-need-nosql-in-your-toolbox.html</a:t>
            </a:r>
          </a:p>
        </p:txBody>
      </p:sp>
    </p:spTree>
    <p:extLst>
      <p:ext uri="{BB962C8B-B14F-4D97-AF65-F5344CB8AC3E}">
        <p14:creationId xmlns:p14="http://schemas.microsoft.com/office/powerpoint/2010/main" val="160085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CB19-2203-5347-9A6B-9B79F37EF4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8E49-4149-324C-9ABC-80481C24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sql-databas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0332"/>
            <a:ext cx="9144000" cy="827467"/>
          </a:xfrm>
        </p:spPr>
        <p:txBody>
          <a:bodyPr/>
          <a:lstStyle/>
          <a:p>
            <a:r>
              <a:rPr lang="en-US" dirty="0" smtClean="0"/>
              <a:t>James 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3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85" y="460169"/>
            <a:ext cx="9593293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Problem for Relational Database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Database is built on the principle of </a:t>
            </a:r>
            <a:r>
              <a:rPr lang="en-US" b="1" dirty="0" smtClean="0"/>
              <a:t>ACID</a:t>
            </a:r>
            <a:r>
              <a:rPr lang="en-US" dirty="0" smtClean="0"/>
              <a:t> (Atomicity, Consistency, Isolation, Durability)</a:t>
            </a:r>
          </a:p>
          <a:p>
            <a:r>
              <a:rPr lang="en-US" dirty="0" smtClean="0"/>
              <a:t>It implies that a truly distributed relational database should have </a:t>
            </a:r>
            <a:r>
              <a:rPr lang="en-US" b="1" dirty="0" smtClean="0"/>
              <a:t>availability, consistency and partition tolerance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unfortunately is </a:t>
            </a:r>
            <a:r>
              <a:rPr lang="en-US" b="1" dirty="0" smtClean="0"/>
              <a:t>impossible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3 major papers for NoSQL</a:t>
            </a:r>
            <a:endParaRPr lang="en-US" dirty="0">
              <a:ea typeface="+mj-ea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Three major papers were the </a:t>
            </a:r>
            <a:r>
              <a:rPr lang="en-US" altLang="en-GB" dirty="0">
                <a:ea typeface="ＭＳ Ｐゴシック" charset="-128"/>
              </a:rPr>
              <a:t>“</a:t>
            </a:r>
            <a:r>
              <a:rPr lang="en-US" altLang="en-US" dirty="0">
                <a:ea typeface="ＭＳ Ｐゴシック" charset="-128"/>
              </a:rPr>
              <a:t>seeds</a:t>
            </a:r>
            <a:r>
              <a:rPr lang="en-US" altLang="en-GB" dirty="0">
                <a:ea typeface="ＭＳ Ｐゴシック" charset="-128"/>
              </a:rPr>
              <a:t>”</a:t>
            </a:r>
            <a:r>
              <a:rPr lang="en-US" altLang="en-US" dirty="0">
                <a:ea typeface="ＭＳ Ｐゴシック" charset="-128"/>
              </a:rPr>
              <a:t> of the </a:t>
            </a:r>
            <a:r>
              <a:rPr lang="en-US" altLang="en-US" dirty="0" smtClean="0">
                <a:ea typeface="ＭＳ Ｐゴシック" charset="-128"/>
              </a:rPr>
              <a:t>NoSQL </a:t>
            </a:r>
            <a:r>
              <a:rPr lang="en-US" altLang="en-US" dirty="0">
                <a:ea typeface="ＭＳ Ｐゴシック" charset="-128"/>
              </a:rPr>
              <a:t>movement:</a:t>
            </a:r>
          </a:p>
          <a:p>
            <a:pPr lvl="1" eaLnBrk="1" hangingPunct="1"/>
            <a:r>
              <a:rPr lang="en-US" altLang="en-US" sz="2200" dirty="0" err="1">
                <a:ea typeface="ＭＳ Ｐゴシック" charset="-128"/>
              </a:rPr>
              <a:t>BigTable</a:t>
            </a:r>
            <a:r>
              <a:rPr lang="en-US" altLang="en-US" sz="2200" dirty="0">
                <a:ea typeface="ＭＳ Ｐゴシック" charset="-128"/>
              </a:rPr>
              <a:t> (Google)</a:t>
            </a:r>
          </a:p>
          <a:p>
            <a:pPr lvl="1" eaLnBrk="1" hangingPunct="1"/>
            <a:r>
              <a:rPr lang="en-US" altLang="en-US" sz="2200" dirty="0" err="1">
                <a:ea typeface="ＭＳ Ｐゴシック" charset="-128"/>
              </a:rPr>
              <a:t>DynamoDB</a:t>
            </a:r>
            <a:r>
              <a:rPr lang="en-US" altLang="en-US" sz="2200" dirty="0">
                <a:ea typeface="ＭＳ Ｐゴシック" charset="-128"/>
              </a:rPr>
              <a:t> (Amazon)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Ring partition and replication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Gossip protocol (discovery and error detection)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Distributed key-value data stores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Eventual consistency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CAP Theorem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5AEA7C2-AB03-D04F-A017-0741E818B533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NoSQL </a:t>
            </a:r>
            <a:r>
              <a:rPr lang="en-GB" altLang="en-US" dirty="0" smtClean="0">
                <a:ea typeface="ＭＳ Ｐゴシック" charset="-128"/>
              </a:rPr>
              <a:t>Characteristics</a:t>
            </a:r>
            <a:endParaRPr lang="en-US" dirty="0">
              <a:ea typeface="+mj-ea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altLang="en-US" sz="2300" dirty="0">
                <a:ea typeface="ＭＳ Ｐゴシック" charset="-128"/>
              </a:rPr>
              <a:t>N</a:t>
            </a:r>
            <a:r>
              <a:rPr lang="en-GB" altLang="en-US" sz="2300" dirty="0" smtClean="0">
                <a:ea typeface="ＭＳ Ｐゴシック" charset="-128"/>
              </a:rPr>
              <a:t>on-relational </a:t>
            </a:r>
            <a:endParaRPr lang="en-GB" altLang="en-US" sz="2300" dirty="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GB" altLang="en-US" sz="2300" dirty="0" smtClean="0">
                <a:ea typeface="ＭＳ Ｐゴシック" charset="-128"/>
              </a:rPr>
              <a:t>Schema-less</a:t>
            </a:r>
            <a:endParaRPr lang="en-GB" altLang="en-US" sz="2300" dirty="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300" dirty="0">
                <a:ea typeface="ＭＳ Ｐゴシック" charset="-128"/>
              </a:rPr>
              <a:t>data are replicated to multiple </a:t>
            </a:r>
            <a:br>
              <a:rPr lang="en-US" altLang="en-US" sz="2300" dirty="0">
                <a:ea typeface="ＭＳ Ｐゴシック" charset="-128"/>
              </a:rPr>
            </a:br>
            <a:r>
              <a:rPr lang="en-US" altLang="en-US" sz="2300" dirty="0">
                <a:ea typeface="ＭＳ Ｐゴシック" charset="-128"/>
              </a:rPr>
              <a:t>nodes (so, identical &amp; fault-tolerant)</a:t>
            </a:r>
            <a:br>
              <a:rPr lang="en-US" altLang="en-US" sz="2300" dirty="0">
                <a:ea typeface="ＭＳ Ｐゴシック" charset="-128"/>
              </a:rPr>
            </a:br>
            <a:r>
              <a:rPr lang="en-US" altLang="en-US" sz="2300" dirty="0">
                <a:ea typeface="ＭＳ Ｐゴシック" charset="-128"/>
              </a:rPr>
              <a:t>and can be partitioned: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down nodes easily replaced</a:t>
            </a:r>
          </a:p>
          <a:p>
            <a:pPr lvl="1"/>
            <a:r>
              <a:rPr lang="en-US" altLang="en-US" sz="2100" dirty="0">
                <a:ea typeface="ＭＳ Ｐゴシック" charset="-128"/>
              </a:rPr>
              <a:t>no single point of failure</a:t>
            </a:r>
          </a:p>
          <a:p>
            <a:pPr>
              <a:lnSpc>
                <a:spcPct val="80000"/>
              </a:lnSpc>
            </a:pPr>
            <a:r>
              <a:rPr lang="en-GB" altLang="en-US" sz="2300" dirty="0">
                <a:ea typeface="ＭＳ Ｐゴシック" charset="-128"/>
              </a:rPr>
              <a:t>H</a:t>
            </a:r>
            <a:r>
              <a:rPr lang="en-GB" altLang="en-US" sz="2300" dirty="0" smtClean="0">
                <a:ea typeface="ＭＳ Ｐゴシック" charset="-128"/>
              </a:rPr>
              <a:t>orizontal </a:t>
            </a:r>
            <a:r>
              <a:rPr lang="en-GB" altLang="en-US" sz="2300" dirty="0">
                <a:ea typeface="ＭＳ Ｐゴシック" charset="-128"/>
              </a:rPr>
              <a:t>scalable </a:t>
            </a:r>
          </a:p>
          <a:p>
            <a:pPr>
              <a:lnSpc>
                <a:spcPct val="80000"/>
              </a:lnSpc>
            </a:pPr>
            <a:r>
              <a:rPr lang="en-US" altLang="en-US" sz="2300" dirty="0">
                <a:ea typeface="ＭＳ Ｐゴシック" charset="-128"/>
              </a:rPr>
              <a:t>C</a:t>
            </a:r>
            <a:r>
              <a:rPr lang="en-US" altLang="en-US" sz="2300" dirty="0" smtClean="0">
                <a:ea typeface="ＭＳ Ｐゴシック" charset="-128"/>
              </a:rPr>
              <a:t>heap</a:t>
            </a:r>
            <a:r>
              <a:rPr lang="en-US" altLang="en-US" sz="2300" dirty="0">
                <a:ea typeface="ＭＳ Ｐゴシック" charset="-128"/>
              </a:rPr>
              <a:t>, easy to implement </a:t>
            </a:r>
            <a:br>
              <a:rPr lang="en-US" altLang="en-US" sz="2300" dirty="0">
                <a:ea typeface="ＭＳ Ｐゴシック" charset="-128"/>
              </a:rPr>
            </a:br>
            <a:r>
              <a:rPr lang="en-US" altLang="en-US" sz="2300" dirty="0">
                <a:ea typeface="ＭＳ Ｐゴシック" charset="-128"/>
              </a:rPr>
              <a:t>(open-source)</a:t>
            </a:r>
          </a:p>
          <a:p>
            <a:r>
              <a:rPr lang="en-US" altLang="en-US" sz="2300" dirty="0">
                <a:ea typeface="ＭＳ Ｐゴシック" charset="-128"/>
              </a:rPr>
              <a:t>M</a:t>
            </a:r>
            <a:r>
              <a:rPr lang="en-US" altLang="en-US" sz="2300" dirty="0" smtClean="0">
                <a:ea typeface="ＭＳ Ｐゴシック" charset="-128"/>
              </a:rPr>
              <a:t>assive </a:t>
            </a:r>
            <a:r>
              <a:rPr lang="en-US" altLang="en-US" sz="2300" dirty="0">
                <a:ea typeface="ＭＳ Ｐゴシック" charset="-128"/>
              </a:rPr>
              <a:t>write performance</a:t>
            </a:r>
          </a:p>
          <a:p>
            <a:r>
              <a:rPr lang="en-US" altLang="en-US" sz="2300" dirty="0">
                <a:ea typeface="ＭＳ Ｐゴシック" charset="-128"/>
              </a:rPr>
              <a:t>F</a:t>
            </a:r>
            <a:r>
              <a:rPr lang="en-US" altLang="en-US" sz="2300" dirty="0" smtClean="0">
                <a:ea typeface="ＭＳ Ｐゴシック" charset="-128"/>
              </a:rPr>
              <a:t>ast </a:t>
            </a:r>
            <a:r>
              <a:rPr lang="en-US" altLang="en-US" sz="2300" dirty="0">
                <a:ea typeface="ＭＳ Ｐゴシック" charset="-128"/>
              </a:rPr>
              <a:t>key-value access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8203CD-8B32-C341-B153-6ED1A270313F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13" y="2025185"/>
            <a:ext cx="6133574" cy="34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NoSQL </a:t>
            </a:r>
            <a:r>
              <a:rPr lang="en-GB" altLang="en-US" dirty="0" smtClean="0">
                <a:ea typeface="ＭＳ Ｐゴシック" charset="-128"/>
              </a:rPr>
              <a:t>Characteristics</a:t>
            </a:r>
            <a:endParaRPr lang="en-US" dirty="0">
              <a:ea typeface="+mj-ea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dirty="0" smtClean="0">
                <a:ea typeface="ＭＳ Ｐゴシック" charset="-128"/>
              </a:rPr>
              <a:t>Don</a:t>
            </a:r>
            <a:r>
              <a:rPr lang="en-GB" altLang="en-GB" dirty="0" smtClean="0">
                <a:ea typeface="ＭＳ Ｐゴシック" charset="-128"/>
              </a:rPr>
              <a:t>’</a:t>
            </a:r>
            <a:r>
              <a:rPr lang="en-GB" altLang="en-US" dirty="0" smtClean="0">
                <a:ea typeface="ＭＳ Ｐゴシック" charset="-128"/>
              </a:rPr>
              <a:t>t </a:t>
            </a:r>
            <a:r>
              <a:rPr lang="en-GB" altLang="en-US" dirty="0">
                <a:ea typeface="ＭＳ Ｐゴシック" charset="-128"/>
              </a:rPr>
              <a:t>fully support relational features</a:t>
            </a:r>
          </a:p>
          <a:p>
            <a:pPr lvl="1">
              <a:lnSpc>
                <a:spcPct val="80000"/>
              </a:lnSpc>
            </a:pPr>
            <a:r>
              <a:rPr lang="en-GB" altLang="en-US" dirty="0">
                <a:ea typeface="ＭＳ Ｐゴシック" charset="-128"/>
              </a:rPr>
              <a:t>no join, group by, order by operations (except within partitions)</a:t>
            </a:r>
          </a:p>
          <a:p>
            <a:pPr lvl="1">
              <a:lnSpc>
                <a:spcPct val="80000"/>
              </a:lnSpc>
            </a:pPr>
            <a:r>
              <a:rPr lang="en-GB" altLang="en-US" dirty="0">
                <a:ea typeface="ＭＳ Ｐゴシック" charset="-128"/>
              </a:rPr>
              <a:t>no referential integrity constraints across partitions</a:t>
            </a:r>
          </a:p>
          <a:p>
            <a:pPr>
              <a:lnSpc>
                <a:spcPct val="80000"/>
              </a:lnSpc>
            </a:pPr>
            <a:r>
              <a:rPr lang="en-GB" altLang="en-US" dirty="0">
                <a:ea typeface="ＭＳ Ｐゴシック" charset="-128"/>
              </a:rPr>
              <a:t>No</a:t>
            </a:r>
            <a:r>
              <a:rPr lang="en-US" altLang="en-US" dirty="0">
                <a:ea typeface="ＭＳ Ｐゴシック" charset="-128"/>
                <a:sym typeface="Wingdings" charset="2"/>
              </a:rPr>
              <a:t> declarative query language (e.g., SQL) </a:t>
            </a:r>
            <a:r>
              <a:rPr lang="en-US" altLang="en-US" dirty="0">
                <a:ea typeface="ＭＳ Ｐゴシック" charset="-128"/>
                <a:sym typeface="Symbol" charset="2"/>
              </a:rPr>
              <a:t> </a:t>
            </a:r>
            <a:r>
              <a:rPr lang="en-US" altLang="en-US" dirty="0">
                <a:ea typeface="ＭＳ Ｐゴシック" charset="-128"/>
                <a:sym typeface="Wingdings" charset="2"/>
              </a:rPr>
              <a:t>more programming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Relaxed ACID (see CAP theorem) </a:t>
            </a:r>
            <a:r>
              <a:rPr lang="en-US" altLang="en-US" dirty="0">
                <a:ea typeface="ＭＳ Ｐゴシック" charset="-128"/>
                <a:sym typeface="Symbol" charset="2"/>
              </a:rPr>
              <a:t></a:t>
            </a:r>
            <a:r>
              <a:rPr lang="en-US" altLang="en-US" dirty="0">
                <a:ea typeface="ＭＳ Ｐゴシック" charset="-128"/>
                <a:sym typeface="Wingdings" charset="2"/>
              </a:rPr>
              <a:t> fewer guarantees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No easy integration with other applications that support SQL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dirty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077B38-A8D2-A84E-AEF4-5B952D341935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Who is using them?</a:t>
            </a:r>
            <a:endParaRPr lang="en-US" dirty="0">
              <a:ea typeface="+mj-ea"/>
            </a:endParaRPr>
          </a:p>
        </p:txBody>
      </p:sp>
      <p:pic>
        <p:nvPicPr>
          <p:cNvPr id="31746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3"/>
          <a:stretch>
            <a:fillRect/>
          </a:stretch>
        </p:blipFill>
        <p:spPr bwMode="auto">
          <a:xfrm>
            <a:off x="1905000" y="1636713"/>
            <a:ext cx="83058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A7199F-F637-8E41-B117-4F29B14E0930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NoSQL </a:t>
            </a:r>
            <a:r>
              <a:rPr lang="en-US" dirty="0"/>
              <a:t>C</a:t>
            </a:r>
            <a:r>
              <a:rPr lang="en-US" dirty="0" smtClean="0">
                <a:ea typeface="+mj-ea"/>
              </a:rPr>
              <a:t>ategories</a:t>
            </a:r>
            <a:endParaRPr lang="en-US" dirty="0">
              <a:ea typeface="+mj-ea"/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Key-value</a:t>
            </a:r>
          </a:p>
          <a:p>
            <a:pPr marL="615950" lvl="2" indent="-342900">
              <a:buFont typeface="Courier New" charset="0"/>
              <a:buChar char="o"/>
            </a:pPr>
            <a:r>
              <a:rPr lang="en-US" altLang="en-US" dirty="0">
                <a:ea typeface="ＭＳ Ｐゴシック" charset="-128"/>
              </a:rPr>
              <a:t>Example: </a:t>
            </a:r>
            <a:r>
              <a:rPr lang="en-US" altLang="en-US" dirty="0" smtClean="0">
                <a:ea typeface="ＭＳ Ｐゴシック" charset="-128"/>
              </a:rPr>
              <a:t>Dynamo, </a:t>
            </a:r>
            <a:r>
              <a:rPr lang="en-US" altLang="en-US" dirty="0" err="1">
                <a:ea typeface="ＭＳ Ｐゴシック" charset="-128"/>
              </a:rPr>
              <a:t>Voldermort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ea typeface="ＭＳ Ｐゴシック" charset="-128"/>
              </a:rPr>
              <a:t>Scalaris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r>
              <a:rPr lang="en-US" altLang="en-US" dirty="0">
                <a:ea typeface="ＭＳ Ｐゴシック" charset="-128"/>
              </a:rPr>
              <a:t>Document-based</a:t>
            </a:r>
          </a:p>
          <a:p>
            <a:pPr marL="615950" lvl="2" indent="-342900">
              <a:buFont typeface="Courier New" charset="0"/>
              <a:buChar char="o"/>
            </a:pPr>
            <a:r>
              <a:rPr lang="en-US" altLang="en-US" dirty="0">
                <a:ea typeface="ＭＳ Ｐゴシック" charset="-128"/>
              </a:rPr>
              <a:t>Example: MongoDB, </a:t>
            </a:r>
            <a:r>
              <a:rPr lang="en-US" altLang="en-US" dirty="0" err="1">
                <a:ea typeface="ＭＳ Ｐゴシック" charset="-128"/>
              </a:rPr>
              <a:t>CouchDB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Column-based</a:t>
            </a:r>
          </a:p>
          <a:p>
            <a:pPr marL="615950" lvl="2" indent="-342900">
              <a:buFont typeface="Courier New" charset="0"/>
              <a:buChar char="o"/>
            </a:pPr>
            <a:r>
              <a:rPr lang="en-US" altLang="en-US" dirty="0">
                <a:ea typeface="ＭＳ Ｐゴシック" charset="-128"/>
              </a:rPr>
              <a:t>Example: </a:t>
            </a:r>
            <a:r>
              <a:rPr lang="en-US" altLang="en-US" dirty="0" err="1">
                <a:ea typeface="ＭＳ Ｐゴシック" charset="-128"/>
              </a:rPr>
              <a:t>BigTable</a:t>
            </a:r>
            <a:r>
              <a:rPr lang="en-US" altLang="en-US" dirty="0">
                <a:ea typeface="ＭＳ Ｐゴシック" charset="-128"/>
              </a:rPr>
              <a:t>, Cassandra, </a:t>
            </a:r>
            <a:r>
              <a:rPr lang="en-US" altLang="en-US" dirty="0" err="1">
                <a:ea typeface="ＭＳ Ｐゴシック" charset="-128"/>
              </a:rPr>
              <a:t>Hbased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r>
              <a:rPr lang="en-US" altLang="en-US" dirty="0">
                <a:ea typeface="ＭＳ Ｐゴシック" charset="-128"/>
              </a:rPr>
              <a:t>Graph-based</a:t>
            </a:r>
          </a:p>
          <a:p>
            <a:pPr marL="615950" lvl="2" indent="-342900">
              <a:buFont typeface="Courier New" charset="0"/>
              <a:buChar char="o"/>
            </a:pPr>
            <a:r>
              <a:rPr lang="en-US" altLang="en-US" dirty="0">
                <a:ea typeface="ＭＳ Ｐゴシック" charset="-128"/>
              </a:rPr>
              <a:t>Example: Neo4J, </a:t>
            </a:r>
            <a:r>
              <a:rPr lang="en-US" altLang="en-US" dirty="0" err="1" smtClean="0">
                <a:ea typeface="ＭＳ Ｐゴシック" charset="-128"/>
              </a:rPr>
              <a:t>InfoGrid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DB5326-EAE7-5E41-994B-D7960F180F63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7BA2C28-80BB-4F48-9AB8-E6F469C25968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662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>
                <a:ea typeface="+mj-ea"/>
              </a:rPr>
              <a:t>Key-value</a:t>
            </a:r>
          </a:p>
        </p:txBody>
      </p:sp>
      <p:sp>
        <p:nvSpPr>
          <p:cNvPr id="5632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Focus on scaling to huge amounts of data</a:t>
            </a:r>
          </a:p>
          <a:p>
            <a:r>
              <a:rPr lang="en-US" altLang="en-US" dirty="0">
                <a:ea typeface="ＭＳ Ｐゴシック" charset="-128"/>
              </a:rPr>
              <a:t>Designed to handle </a:t>
            </a:r>
            <a:r>
              <a:rPr lang="en-US" altLang="en-US" dirty="0" smtClean="0">
                <a:ea typeface="ＭＳ Ｐゴシック" charset="-128"/>
              </a:rPr>
              <a:t>massive </a:t>
            </a:r>
            <a:r>
              <a:rPr lang="en-US" dirty="0" smtClean="0"/>
              <a:t>Key-</a:t>
            </a:r>
            <a:r>
              <a:rPr lang="en-US" dirty="0"/>
              <a:t>/value-stores have a simple data model in common: a map/dictionary, allowing clients to put and request values per key </a:t>
            </a:r>
            <a:r>
              <a:rPr lang="en-US" altLang="en-US" dirty="0" smtClean="0">
                <a:ea typeface="ＭＳ Ｐゴシック" charset="-128"/>
              </a:rPr>
              <a:t>load</a:t>
            </a:r>
            <a:endParaRPr lang="en-US" altLang="en-US" dirty="0">
              <a:ea typeface="ＭＳ Ｐゴシック" charset="-128"/>
            </a:endParaRP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Based on Amazon</a:t>
            </a:r>
            <a:r>
              <a:rPr lang="en-US" altLang="en-GB" dirty="0">
                <a:ea typeface="ＭＳ Ｐゴシック" charset="-128"/>
              </a:rPr>
              <a:t>’</a:t>
            </a:r>
            <a:r>
              <a:rPr lang="en-US" altLang="en-US" dirty="0">
                <a:ea typeface="ＭＳ Ｐゴシック" charset="-128"/>
              </a:rPr>
              <a:t>s dynamo paper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Data model: (global) collection of Key-value </a:t>
            </a:r>
            <a:r>
              <a:rPr lang="en-US" altLang="en-US" dirty="0" smtClean="0">
                <a:ea typeface="ＭＳ Ｐゴシック" charset="-128"/>
              </a:rPr>
              <a:t>pairs</a:t>
            </a:r>
          </a:p>
          <a:p>
            <a:pPr eaLnBrk="1" hangingPunct="1"/>
            <a:r>
              <a:rPr lang="en-US" altLang="en-US" dirty="0" smtClean="0">
                <a:ea typeface="ＭＳ Ｐゴシック" charset="-128"/>
              </a:rPr>
              <a:t>Modern key-value stores favor high scalability over consistency</a:t>
            </a:r>
          </a:p>
          <a:p>
            <a:pPr eaLnBrk="1" hangingPunct="1"/>
            <a:r>
              <a:rPr lang="en-US" altLang="en-US" dirty="0" smtClean="0">
                <a:ea typeface="ＭＳ Ｐゴシック" charset="-128"/>
              </a:rPr>
              <a:t>The lengths of keys to be stored is limited to a certain number of bytes while there is less limitation on values. 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30" y="251792"/>
            <a:ext cx="3156227" cy="19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Key-value</a:t>
            </a:r>
            <a:endParaRPr lang="en-US" dirty="0">
              <a:ea typeface="+mj-ea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Basic API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get(key): extract the value given a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put(key, value): create or update the value given its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delete(key): remove the key and its associated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execute(key, operation, parameters): invoke an operation to the value (given its key) which is a special data structure (e.g. List, Set, Map .... etc)</a:t>
            </a:r>
          </a:p>
          <a:p>
            <a:pPr eaLnBrk="1" hangingPunct="1">
              <a:lnSpc>
                <a:spcPct val="90000"/>
              </a:lnSpc>
              <a:buFont typeface="Web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73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EF5A12-707E-3742-933B-017F084E041F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Key-value</a:t>
            </a:r>
            <a:endParaRPr lang="en-US" dirty="0">
              <a:ea typeface="+mj-ea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b="1">
                <a:ea typeface="ＭＳ Ｐゴシック" charset="-128"/>
              </a:rPr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very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very scalable (horizontally distributed to nodes based on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simple data model</a:t>
            </a:r>
            <a:endParaRPr lang="en-US" altLang="en-US">
              <a:ea typeface="ＭＳ Ｐゴシック" charset="-128"/>
              <a:sym typeface="Symbol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  <a:sym typeface="Symbol" charset="2"/>
              </a:rPr>
              <a:t>eventual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  <a:sym typeface="Symbol" charset="2"/>
              </a:rPr>
              <a:t>fault-tolerance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200" b="1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b="1">
                <a:ea typeface="ＭＳ Ｐゴシック" charset="-128"/>
              </a:rPr>
              <a:t>Cons: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ea typeface="ＭＳ Ｐゴシック" charset="-128"/>
              </a:rPr>
              <a:t>- Can</a:t>
            </a:r>
            <a:r>
              <a:rPr lang="en-US" altLang="en-GB">
                <a:ea typeface="ＭＳ Ｐゴシック" charset="-128"/>
              </a:rPr>
              <a:t>’</a:t>
            </a:r>
            <a:r>
              <a:rPr lang="en-US" altLang="en-US">
                <a:ea typeface="ＭＳ Ｐゴシック" charset="-128"/>
              </a:rPr>
              <a:t>t model more complex data structure such as objects</a:t>
            </a:r>
          </a:p>
        </p:txBody>
      </p:sp>
      <p:sp>
        <p:nvSpPr>
          <p:cNvPr id="5939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10D1C5-5E3E-8643-A37D-AE199305353F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Key-value</a:t>
            </a:r>
            <a:endParaRPr lang="en-US" dirty="0">
              <a:ea typeface="+mj-ea"/>
            </a:endParaRPr>
          </a:p>
        </p:txBody>
      </p:sp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7CD2F7-CC5B-6C4E-89AE-35485B812C77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aphicFrame>
        <p:nvGraphicFramePr>
          <p:cNvPr id="6" name="Group 46"/>
          <p:cNvGraphicFramePr>
            <a:graphicFrameLocks noGrp="1"/>
          </p:cNvGraphicFramePr>
          <p:nvPr/>
        </p:nvGraphicFramePr>
        <p:xfrm>
          <a:off x="1981200" y="1905001"/>
          <a:ext cx="8305800" cy="4292919"/>
        </p:xfrm>
        <a:graphic>
          <a:graphicData uri="http://schemas.openxmlformats.org/drawingml/2006/table">
            <a:tbl>
              <a:tblPr/>
              <a:tblGrid>
                <a:gridCol w="1174750"/>
                <a:gridCol w="1263650"/>
                <a:gridCol w="3028950"/>
                <a:gridCol w="2838450"/>
              </a:tblGrid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tabLst>
                          <a:tab pos="6445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tabLst>
                          <a:tab pos="644525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tabLst>
                          <a:tab pos="6445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tabLst>
                          <a:tab pos="6445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Producer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Data model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Querying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1013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0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SimpleDB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Amazon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set of couples  (key, {attribute}), where attribute is a couple (name, value) 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restricted SQL; select, delete, GetAttributes, and PutAttributes operations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01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Redis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Salvatore Sanfilippo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set of couples (key, value), where value is simple typed value, list, ordered (according to ranking) or unordered set, hash value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primitive operations for each value type 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Dynamo 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Amazon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like </a:t>
                      </a:r>
                      <a:r>
                        <a:rPr kumimoji="0" lang="cs-CZ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SimpleDB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simple get operation and put in a context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560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Voldemort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LinkeId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like </a:t>
                      </a:r>
                      <a:r>
                        <a:rPr kumimoji="0" lang="cs-CZ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SimpleDB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similar to Dynamo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Background</a:t>
            </a:r>
            <a:endParaRPr lang="en-US" dirty="0">
              <a:ea typeface="+mj-ea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Relational databases </a:t>
            </a:r>
            <a:r>
              <a:rPr lang="en-US" altLang="en-US" dirty="0">
                <a:ea typeface="ＭＳ Ｐゴシック" charset="-128"/>
                <a:sym typeface="Symbol" charset="2"/>
              </a:rPr>
              <a:t>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dirty="0" err="1" smtClean="0">
                <a:ea typeface="ＭＳ Ｐゴシック" charset="-128"/>
              </a:rPr>
              <a:t>mainsteam</a:t>
            </a:r>
            <a:r>
              <a:rPr lang="en-US" altLang="en-US" dirty="0" smtClean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of business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Web-based applications caused spikes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explosion of social media sites (Facebook, Twitter) with large data needs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rise of cloud-based solutions such as Amazon S3 (simple storage solution)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Hooking RDBMS to web-based application becomes trouble</a:t>
            </a:r>
            <a:endParaRPr lang="en-US" altLang="en-US" sz="2600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1741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901626D-8DA3-0942-9537-5D03662F12F2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A11BEB-9FD7-C840-A81A-EC6B36761F55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>
                <a:ea typeface="+mj-ea"/>
              </a:rPr>
              <a:t>Document-based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600" dirty="0">
                <a:ea typeface="ＭＳ Ｐゴシック" charset="-128"/>
              </a:rPr>
              <a:t>Can model more complex objects</a:t>
            </a:r>
          </a:p>
          <a:p>
            <a:pPr eaLnBrk="1" hangingPunct="1"/>
            <a:r>
              <a:rPr lang="en-GB" altLang="en-US" sz="2600" dirty="0">
                <a:ea typeface="ＭＳ Ｐゴシック" charset="-128"/>
              </a:rPr>
              <a:t>Inspired by Lotus Notes</a:t>
            </a:r>
          </a:p>
          <a:p>
            <a:pPr eaLnBrk="1" hangingPunct="1"/>
            <a:r>
              <a:rPr lang="en-GB" altLang="en-US" sz="2600" dirty="0">
                <a:ea typeface="ＭＳ Ｐゴシック" charset="-128"/>
              </a:rPr>
              <a:t>Data model: collection of </a:t>
            </a:r>
            <a:r>
              <a:rPr lang="en-GB" altLang="en-US" sz="2600" dirty="0" smtClean="0">
                <a:ea typeface="ＭＳ Ｐゴシック" charset="-128"/>
              </a:rPr>
              <a:t>documents</a:t>
            </a:r>
          </a:p>
          <a:p>
            <a:r>
              <a:rPr lang="en-GB" altLang="en-US" sz="2600" dirty="0">
                <a:ea typeface="ＭＳ Ｐゴシック" charset="-128"/>
              </a:rPr>
              <a:t>JSON (</a:t>
            </a:r>
            <a:r>
              <a:rPr lang="en-GB" altLang="en-US" sz="2600" b="1" dirty="0">
                <a:ea typeface="ＭＳ Ｐゴシック" charset="-128"/>
              </a:rPr>
              <a:t>J</a:t>
            </a:r>
            <a:r>
              <a:rPr lang="en-GB" altLang="en-US" sz="2600" dirty="0">
                <a:ea typeface="ＭＳ Ｐゴシック" charset="-128"/>
              </a:rPr>
              <a:t>ava</a:t>
            </a:r>
            <a:r>
              <a:rPr lang="en-GB" altLang="en-US" sz="2600" b="1" dirty="0">
                <a:ea typeface="ＭＳ Ｐゴシック" charset="-128"/>
              </a:rPr>
              <a:t>S</a:t>
            </a:r>
            <a:r>
              <a:rPr lang="en-GB" altLang="en-US" sz="2600" dirty="0">
                <a:ea typeface="ＭＳ Ｐゴシック" charset="-128"/>
              </a:rPr>
              <a:t>cript </a:t>
            </a:r>
            <a:r>
              <a:rPr lang="en-GB" altLang="en-US" sz="2600" b="1" dirty="0">
                <a:ea typeface="ＭＳ Ｐゴシック" charset="-128"/>
              </a:rPr>
              <a:t>O</a:t>
            </a:r>
            <a:r>
              <a:rPr lang="en-GB" altLang="en-US" sz="2600" dirty="0">
                <a:ea typeface="ＭＳ Ｐゴシック" charset="-128"/>
              </a:rPr>
              <a:t>bject </a:t>
            </a:r>
            <a:r>
              <a:rPr lang="en-GB" altLang="en-US" sz="2600" b="1" dirty="0">
                <a:ea typeface="ＭＳ Ｐゴシック" charset="-128"/>
              </a:rPr>
              <a:t>N</a:t>
            </a:r>
            <a:r>
              <a:rPr lang="en-GB" altLang="en-US" sz="2600" dirty="0">
                <a:ea typeface="ＭＳ Ｐゴシック" charset="-128"/>
              </a:rPr>
              <a:t>otation is a data model, key-value pairs, which supports objects, records, </a:t>
            </a:r>
            <a:r>
              <a:rPr lang="en-GB" altLang="en-US" sz="2600" dirty="0" err="1">
                <a:ea typeface="ＭＳ Ｐゴシック" charset="-128"/>
              </a:rPr>
              <a:t>structs</a:t>
            </a:r>
            <a:r>
              <a:rPr lang="en-GB" altLang="en-US" sz="2600" dirty="0">
                <a:ea typeface="ＭＳ Ｐゴシック" charset="-128"/>
              </a:rPr>
              <a:t>, lists, array, maps, dates, </a:t>
            </a:r>
            <a:r>
              <a:rPr lang="en-GB" altLang="en-US" sz="2600" dirty="0" smtClean="0">
                <a:ea typeface="ＭＳ Ｐゴシック" charset="-128"/>
              </a:rPr>
              <a:t>Boolean, </a:t>
            </a:r>
            <a:r>
              <a:rPr lang="en-GB" altLang="en-US" sz="2600" dirty="0" err="1" smtClean="0">
                <a:ea typeface="ＭＳ Ｐゴシック" charset="-128"/>
              </a:rPr>
              <a:t>etc</a:t>
            </a:r>
            <a:r>
              <a:rPr lang="en-GB" altLang="en-US" sz="2600" dirty="0" smtClean="0">
                <a:ea typeface="ＭＳ Ｐゴシック" charset="-128"/>
              </a:rPr>
              <a:t>).</a:t>
            </a:r>
            <a:endParaRPr lang="en-GB" altLang="en-US" sz="2600" dirty="0">
              <a:ea typeface="ＭＳ Ｐゴシック" charset="-128"/>
            </a:endParaRPr>
          </a:p>
          <a:p>
            <a:pPr eaLnBrk="1" hangingPunct="1"/>
            <a:r>
              <a:rPr lang="en-GB" altLang="en-US" sz="2600" dirty="0" smtClean="0">
                <a:ea typeface="ＭＳ Ｐゴシック" charset="-128"/>
              </a:rPr>
              <a:t>MongoDB data type: BSON (</a:t>
            </a:r>
            <a:r>
              <a:rPr lang="en-GB" altLang="en-US" sz="2600" b="1" dirty="0" smtClean="0">
                <a:ea typeface="ＭＳ Ｐゴシック" charset="-128"/>
              </a:rPr>
              <a:t>B</a:t>
            </a:r>
            <a:r>
              <a:rPr lang="en-GB" altLang="en-US" sz="2600" dirty="0" smtClean="0">
                <a:ea typeface="ＭＳ Ｐゴシック" charset="-128"/>
              </a:rPr>
              <a:t>inary </a:t>
            </a:r>
            <a:r>
              <a:rPr lang="en-GB" altLang="en-US" sz="2600" b="1" dirty="0" smtClean="0">
                <a:ea typeface="ＭＳ Ｐゴシック" charset="-128"/>
              </a:rPr>
              <a:t>S</a:t>
            </a:r>
            <a:r>
              <a:rPr lang="en-GB" altLang="en-US" sz="2600" dirty="0" smtClean="0">
                <a:ea typeface="ＭＳ Ｐゴシック" charset="-128"/>
              </a:rPr>
              <a:t>erialisation </a:t>
            </a:r>
            <a:r>
              <a:rPr lang="en-GB" altLang="en-US" sz="2600" b="1" dirty="0" smtClean="0">
                <a:ea typeface="ＭＳ Ｐゴシック" charset="-128"/>
              </a:rPr>
              <a:t>O</a:t>
            </a:r>
            <a:r>
              <a:rPr lang="en-GB" altLang="en-US" sz="2600" dirty="0" smtClean="0">
                <a:ea typeface="ＭＳ Ｐゴシック" charset="-128"/>
              </a:rPr>
              <a:t>bject </a:t>
            </a:r>
            <a:r>
              <a:rPr lang="en-GB" altLang="en-US" sz="2600" b="1" dirty="0" smtClean="0">
                <a:ea typeface="ＭＳ Ｐゴシック" charset="-128"/>
              </a:rPr>
              <a:t>N</a:t>
            </a:r>
            <a:r>
              <a:rPr lang="en-GB" altLang="en-US" sz="2600" dirty="0" smtClean="0">
                <a:ea typeface="ＭＳ Ｐゴシック" charset="-128"/>
              </a:rPr>
              <a:t>otation, or Binary JSON)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65" y="319778"/>
            <a:ext cx="2554909" cy="26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7ECE6BB-0C21-8E46-A110-C2678297C245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>
                <a:ea typeface="+mj-ea"/>
              </a:rPr>
              <a:t>Document-based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600" dirty="0">
                <a:ea typeface="ＭＳ Ｐゴシック" charset="-128"/>
              </a:rPr>
              <a:t>Example: (MongoDB) document</a:t>
            </a:r>
          </a:p>
          <a:p>
            <a:pPr lvl="2" eaLnBrk="1" hangingPunct="1">
              <a:buFont typeface="Wingdings" charset="2"/>
              <a:buNone/>
            </a:pPr>
            <a:endParaRPr lang="en-GB" altLang="en-US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4" y="2396930"/>
            <a:ext cx="7669144" cy="43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708231-9ABD-8949-B7A4-79A7B6BE86F3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>
                <a:ea typeface="+mj-ea"/>
              </a:rPr>
              <a:t>Document-based</a:t>
            </a:r>
          </a:p>
        </p:txBody>
      </p:sp>
      <p:graphicFrame>
        <p:nvGraphicFramePr>
          <p:cNvPr id="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31921"/>
              </p:ext>
            </p:extLst>
          </p:nvPr>
        </p:nvGraphicFramePr>
        <p:xfrm>
          <a:off x="1500809" y="2011018"/>
          <a:ext cx="8597348" cy="3607903"/>
        </p:xfrm>
        <a:graphic>
          <a:graphicData uri="http://schemas.openxmlformats.org/drawingml/2006/table">
            <a:tbl>
              <a:tblPr/>
              <a:tblGrid>
                <a:gridCol w="1214917"/>
                <a:gridCol w="145317"/>
                <a:gridCol w="1316299"/>
                <a:gridCol w="162214"/>
                <a:gridCol w="2595426"/>
                <a:gridCol w="243321"/>
                <a:gridCol w="2919854"/>
              </a:tblGrid>
              <a:tr h="3374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tabLst>
                          <a:tab pos="6445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tabLst>
                          <a:tab pos="644525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tabLst>
                          <a:tab pos="6445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tabLst>
                          <a:tab pos="6445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Producer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Data model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Querying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282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4503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MongoDB 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10gen</a:t>
                      </a:r>
                      <a:endParaRPr kumimoji="0" lang="cs-CZ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object-structured documents stored in collections;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each object has a primary key called ObjectId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manipulations with objects in collections (find object or objects via simple selections and logical expressions, delete, update,)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020097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Couch</a:t>
                      </a:r>
                      <a:r>
                        <a:rPr kumimoji="0" lang="cs-CZ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base</a:t>
                      </a:r>
                      <a:endParaRPr kumimoji="0" lang="cs-CZ" altLang="en-US" sz="16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Couch</a:t>
                      </a:r>
                      <a:r>
                        <a:rPr kumimoji="0" lang="cs-CZ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base</a:t>
                      </a:r>
                      <a:r>
                        <a:rPr kumimoji="0" lang="cs-CZ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document as a list of named (structured) items (JSON document)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by key and key range, views via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Javascript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and MapReduce</a:t>
                      </a:r>
                      <a:endParaRPr kumimoji="0" lang="cs-CZ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3B5EA7-B271-F742-A60E-B056D4D887B0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>
                <a:ea typeface="+mj-ea"/>
              </a:rPr>
              <a:t>Column-based</a:t>
            </a:r>
            <a:endParaRPr lang="en-GB" altLang="en-US" dirty="0" smtClean="0">
              <a:solidFill>
                <a:schemeClr val="tx1"/>
              </a:solidFill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1"/>
            <a:ext cx="9372600" cy="4683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1800" dirty="0">
                <a:ea typeface="ＭＳ Ｐゴシック" charset="-128"/>
              </a:rPr>
              <a:t>Based on Google</a:t>
            </a:r>
            <a:r>
              <a:rPr lang="en-GB" altLang="en-GB" sz="1800" dirty="0">
                <a:ea typeface="ＭＳ Ｐゴシック" charset="-128"/>
              </a:rPr>
              <a:t>’</a:t>
            </a:r>
            <a:r>
              <a:rPr lang="en-GB" altLang="en-US" sz="1800" dirty="0">
                <a:ea typeface="ＭＳ Ｐゴシック" charset="-128"/>
              </a:rPr>
              <a:t>s </a:t>
            </a:r>
            <a:r>
              <a:rPr lang="en-GB" altLang="en-US" sz="1800" dirty="0" err="1">
                <a:ea typeface="ＭＳ Ｐゴシック" charset="-128"/>
              </a:rPr>
              <a:t>BigTable</a:t>
            </a:r>
            <a:r>
              <a:rPr lang="en-GB" altLang="en-US" sz="1800" dirty="0">
                <a:ea typeface="ＭＳ Ｐゴシック" charset="-128"/>
              </a:rPr>
              <a:t> paper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>
                <a:ea typeface="ＭＳ Ｐゴシック" charset="-128"/>
              </a:rPr>
              <a:t>Like column oriented relational databases (store data in column order) but with a twist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>
                <a:ea typeface="ＭＳ Ｐゴシック" charset="-128"/>
              </a:rPr>
              <a:t>Tables similarly to RDBMS, but handle semi-structured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>
                <a:ea typeface="ＭＳ Ｐゴシック" charset="-128"/>
              </a:rPr>
              <a:t>Data model: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500" dirty="0">
                <a:ea typeface="ＭＳ Ｐゴシック" charset="-128"/>
              </a:rPr>
              <a:t>Collection of Column Families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500" dirty="0">
                <a:ea typeface="ＭＳ Ｐゴシック" charset="-128"/>
                <a:sym typeface="Wingdings" charset="2"/>
              </a:rPr>
              <a:t>Column family = (key, value) where value = set of </a:t>
            </a:r>
            <a:r>
              <a:rPr lang="en-GB" altLang="en-US" sz="1500" b="1" dirty="0">
                <a:ea typeface="ＭＳ Ｐゴシック" charset="-128"/>
                <a:sym typeface="Wingdings" charset="2"/>
              </a:rPr>
              <a:t>related</a:t>
            </a:r>
            <a:r>
              <a:rPr lang="en-GB" altLang="en-US" sz="1500" dirty="0">
                <a:ea typeface="ＭＳ Ｐゴシック" charset="-128"/>
                <a:sym typeface="Wingdings" charset="2"/>
              </a:rPr>
              <a:t> columns (standard, super)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>
                <a:ea typeface="ＭＳ Ｐゴシック" charset="-128"/>
              </a:rPr>
              <a:t>indexed by </a:t>
            </a:r>
            <a:r>
              <a:rPr lang="en-US" altLang="en-US" sz="1500" dirty="0" smtClean="0">
                <a:ea typeface="ＭＳ Ｐゴシック" charset="-128"/>
              </a:rPr>
              <a:t>the triple (</a:t>
            </a:r>
            <a:r>
              <a:rPr lang="en-US" altLang="en-US" sz="1500" i="1" dirty="0" smtClean="0">
                <a:ea typeface="ＭＳ Ｐゴシック" charset="-128"/>
              </a:rPr>
              <a:t>row </a:t>
            </a:r>
            <a:r>
              <a:rPr lang="en-US" altLang="en-US" sz="1500" i="1" dirty="0">
                <a:ea typeface="ＭＳ Ｐゴシック" charset="-128"/>
              </a:rPr>
              <a:t>key</a:t>
            </a:r>
            <a:r>
              <a:rPr lang="en-US" altLang="en-US" sz="1500" dirty="0">
                <a:ea typeface="ＭＳ Ｐゴシック" charset="-128"/>
              </a:rPr>
              <a:t>, </a:t>
            </a:r>
            <a:r>
              <a:rPr lang="en-US" altLang="en-US" sz="1500" i="1" dirty="0">
                <a:ea typeface="ＭＳ Ｐゴシック" charset="-128"/>
              </a:rPr>
              <a:t>column key </a:t>
            </a:r>
            <a:r>
              <a:rPr lang="en-US" altLang="en-US" sz="1500" dirty="0">
                <a:ea typeface="ＭＳ Ｐゴシック" charset="-128"/>
              </a:rPr>
              <a:t>and  </a:t>
            </a:r>
            <a:r>
              <a:rPr lang="en-US" altLang="en-US" sz="1500" i="1" dirty="0" smtClean="0">
                <a:ea typeface="ＭＳ Ｐゴシック" charset="-128"/>
              </a:rPr>
              <a:t>timestamp)</a:t>
            </a:r>
            <a:endParaRPr lang="en-GB" altLang="en-US" sz="1500" i="1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GB" altLang="en-US" sz="18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altLang="en-US" sz="1800" dirty="0">
                <a:solidFill>
                  <a:schemeClr val="bg1"/>
                </a:solidFill>
                <a:ea typeface="ＭＳ Ｐゴシック" charset="-128"/>
              </a:rPr>
              <a:t>allow key-value pairs to be stored (and retrieved on key) in a massively parallel system</a:t>
            </a:r>
            <a:endParaRPr lang="en-GB" altLang="en-US" sz="1500" dirty="0">
              <a:solidFill>
                <a:schemeClr val="bg1"/>
              </a:solidFill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altLang="en-US" sz="1800" dirty="0">
                <a:solidFill>
                  <a:schemeClr val="bg1"/>
                </a:solidFill>
                <a:ea typeface="ＭＳ Ｐゴシック" charset="-128"/>
              </a:rPr>
              <a:t>storing principle: big hashed distributed tables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altLang="en-US" sz="1800" dirty="0">
                <a:solidFill>
                  <a:schemeClr val="bg1"/>
                </a:solidFill>
                <a:ea typeface="ＭＳ Ｐゴシック" charset="-128"/>
              </a:rPr>
              <a:t>properties: partitioning (horizontally and/or vertically), high availability etc. completely transparent to application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1500" dirty="0">
              <a:solidFill>
                <a:schemeClr val="bg1"/>
              </a:solidFill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1500" dirty="0">
              <a:solidFill>
                <a:schemeClr val="bg1"/>
              </a:solidFill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GB" altLang="en-US" sz="1500" dirty="0">
              <a:solidFill>
                <a:schemeClr val="bg1"/>
              </a:solidFill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800" dirty="0">
                <a:solidFill>
                  <a:schemeClr val="bg1"/>
                </a:solidFill>
                <a:ea typeface="ＭＳ Ｐゴシック" charset="-128"/>
              </a:rPr>
              <a:t>* Better: extendible records</a:t>
            </a:r>
          </a:p>
        </p:txBody>
      </p:sp>
      <p:pic>
        <p:nvPicPr>
          <p:cNvPr id="6656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4" t="15195" r="28954" b="58298"/>
          <a:stretch>
            <a:fillRect/>
          </a:stretch>
        </p:blipFill>
        <p:spPr bwMode="auto">
          <a:xfrm>
            <a:off x="2546351" y="5033964"/>
            <a:ext cx="2106613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t="17171" r="62781" b="62572"/>
          <a:stretch>
            <a:fillRect/>
          </a:stretch>
        </p:blipFill>
        <p:spPr bwMode="auto">
          <a:xfrm>
            <a:off x="3167064" y="3548064"/>
            <a:ext cx="865187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54167" r="25117" b="14224"/>
          <a:stretch>
            <a:fillRect/>
          </a:stretch>
        </p:blipFill>
        <p:spPr bwMode="auto">
          <a:xfrm>
            <a:off x="5105401" y="4981575"/>
            <a:ext cx="510857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9" t="17134" r="37520" b="60632"/>
          <a:stretch>
            <a:fillRect/>
          </a:stretch>
        </p:blipFill>
        <p:spPr bwMode="auto">
          <a:xfrm>
            <a:off x="6288088" y="3657601"/>
            <a:ext cx="274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77EE56-3705-0C4D-AF70-C2DB6E58D307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>
                <a:ea typeface="+mj-ea"/>
              </a:rPr>
              <a:t>Row Keys</a:t>
            </a:r>
            <a:endParaRPr lang="en-GB" altLang="en-US" dirty="0" smtClean="0">
              <a:solidFill>
                <a:schemeClr val="tx1"/>
              </a:solidFill>
              <a:ea typeface="+mj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869" y="1690688"/>
            <a:ext cx="10376453" cy="4683125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ea typeface="ＭＳ Ｐゴシック" charset="-128"/>
              </a:rPr>
              <a:t>Rows are kept in lexicographic order (dictionary-like) and are dynamically partitioned </a:t>
            </a:r>
          </a:p>
          <a:p>
            <a:pPr lvl="1"/>
            <a:r>
              <a:rPr lang="en-GB" altLang="en-US" dirty="0" smtClean="0">
                <a:ea typeface="ＭＳ Ｐゴシック" charset="-128"/>
              </a:rPr>
              <a:t>Ordering of row keys directly influences the partitioning of rows. </a:t>
            </a:r>
          </a:p>
          <a:p>
            <a:pPr eaLnBrk="1" hangingPunct="1"/>
            <a:r>
              <a:rPr lang="en-GB" altLang="en-US" dirty="0" smtClean="0">
                <a:ea typeface="ＭＳ Ｐゴシック" charset="-128"/>
              </a:rPr>
              <a:t>Row keys are used for distribution and load balancing. </a:t>
            </a:r>
          </a:p>
        </p:txBody>
      </p:sp>
    </p:spTree>
    <p:extLst>
      <p:ext uri="{BB962C8B-B14F-4D97-AF65-F5344CB8AC3E}">
        <p14:creationId xmlns:p14="http://schemas.microsoft.com/office/powerpoint/2010/main" val="9630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columns per table is not limited.</a:t>
            </a:r>
          </a:p>
          <a:p>
            <a:r>
              <a:rPr lang="en-US" dirty="0" smtClean="0"/>
              <a:t>Columns are grouped by the key prefix into sets called </a:t>
            </a:r>
            <a:r>
              <a:rPr lang="en-US" i="1" dirty="0" smtClean="0"/>
              <a:t>column family.</a:t>
            </a:r>
          </a:p>
          <a:p>
            <a:r>
              <a:rPr lang="en-US" dirty="0" smtClean="0"/>
              <a:t>Properties of column family:</a:t>
            </a:r>
          </a:p>
          <a:p>
            <a:pPr lvl="1"/>
            <a:r>
              <a:rPr lang="en-US" dirty="0" smtClean="0"/>
              <a:t>Form the </a:t>
            </a:r>
            <a:r>
              <a:rPr lang="en-US" dirty="0" smtClean="0">
                <a:solidFill>
                  <a:schemeClr val="accent1"/>
                </a:solidFill>
              </a:rPr>
              <a:t>basic unit of access control</a:t>
            </a:r>
            <a:r>
              <a:rPr lang="en-US" dirty="0" smtClean="0"/>
              <a:t>, discerning privileges to list, read, modify and add column families</a:t>
            </a:r>
          </a:p>
          <a:p>
            <a:pPr lvl="1"/>
            <a:r>
              <a:rPr lang="en-US" dirty="0" smtClean="0"/>
              <a:t>To store the </a:t>
            </a:r>
            <a:r>
              <a:rPr lang="en-US" dirty="0" smtClean="0">
                <a:solidFill>
                  <a:schemeClr val="accent1"/>
                </a:solidFill>
              </a:rPr>
              <a:t>same or similar type </a:t>
            </a:r>
            <a:r>
              <a:rPr lang="en-US" dirty="0" smtClean="0"/>
              <a:t>of data</a:t>
            </a:r>
          </a:p>
          <a:p>
            <a:pPr lvl="1"/>
            <a:r>
              <a:rPr lang="en-US" dirty="0" smtClean="0"/>
              <a:t>Their data gets </a:t>
            </a:r>
            <a:r>
              <a:rPr lang="en-US" dirty="0" smtClean="0">
                <a:solidFill>
                  <a:schemeClr val="accent1"/>
                </a:solidFill>
              </a:rPr>
              <a:t>compressed together</a:t>
            </a:r>
          </a:p>
          <a:p>
            <a:pPr lvl="1"/>
            <a:r>
              <a:rPr lang="en-US" dirty="0" smtClean="0"/>
              <a:t>The number of distinct column families in a table be small (hundreds at most).</a:t>
            </a:r>
          </a:p>
        </p:txBody>
      </p:sp>
    </p:spTree>
    <p:extLst>
      <p:ext uri="{BB962C8B-B14F-4D97-AF65-F5344CB8AC3E}">
        <p14:creationId xmlns:p14="http://schemas.microsoft.com/office/powerpoint/2010/main" val="123945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Timestamps are used to discriminate different version of a cell value. </a:t>
            </a:r>
          </a:p>
          <a:p>
            <a:r>
              <a:rPr lang="en-US" dirty="0" smtClean="0"/>
              <a:t>The value of a timestamp is either assigned by the data store (the actual timestamp of saving the cell value) OR chosen by client applications (and required to be unique).</a:t>
            </a:r>
          </a:p>
          <a:p>
            <a:r>
              <a:rPr lang="en-US" dirty="0" smtClean="0"/>
              <a:t>Cell values are usually ordered in reversing order so that most recent version can be read first. </a:t>
            </a:r>
          </a:p>
        </p:txBody>
      </p:sp>
    </p:spTree>
    <p:extLst>
      <p:ext uri="{BB962C8B-B14F-4D97-AF65-F5344CB8AC3E}">
        <p14:creationId xmlns:p14="http://schemas.microsoft.com/office/powerpoint/2010/main" val="44406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A23453B-0F81-8048-9090-078A22289716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072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>
                <a:ea typeface="+mj-ea"/>
              </a:rPr>
              <a:t>Column-based</a:t>
            </a:r>
          </a:p>
        </p:txBody>
      </p:sp>
      <p:sp>
        <p:nvSpPr>
          <p:cNvPr id="6963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charset="-128"/>
              </a:rPr>
              <a:t>Example: (</a:t>
            </a:r>
            <a:r>
              <a:rPr lang="en-GB" altLang="en-US" dirty="0">
                <a:solidFill>
                  <a:srgbClr val="00B050"/>
                </a:solidFill>
                <a:ea typeface="ＭＳ Ｐゴシック" charset="-128"/>
              </a:rPr>
              <a:t>Cassandra</a:t>
            </a:r>
            <a:r>
              <a:rPr lang="en-GB" altLang="en-US" dirty="0">
                <a:ea typeface="ＭＳ Ｐゴシック" charset="-128"/>
              </a:rPr>
              <a:t> column family--timestamps removed for simplicity)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ea typeface="ＭＳ Ｐゴシック" charset="-128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>
                <a:ea typeface="ＭＳ Ｐゴシック" charset="-128"/>
              </a:rPr>
              <a:t>	</a:t>
            </a:r>
            <a:r>
              <a:rPr lang="en-GB" altLang="en-US" sz="1800" dirty="0" err="1" smtClean="0">
                <a:ea typeface="ＭＳ Ｐゴシック" charset="-128"/>
              </a:rPr>
              <a:t>UserProfile</a:t>
            </a:r>
            <a:r>
              <a:rPr lang="en-GB" altLang="en-US" sz="1800" dirty="0" smtClean="0">
                <a:ea typeface="ＭＳ Ｐゴシック" charset="-128"/>
              </a:rPr>
              <a:t> </a:t>
            </a:r>
            <a:r>
              <a:rPr lang="en-GB" altLang="en-US" sz="1800" dirty="0">
                <a:ea typeface="ＭＳ Ｐゴシック" charset="-128"/>
              </a:rPr>
              <a:t>= {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ea typeface="ＭＳ Ｐゴシック" charset="-128"/>
              </a:rPr>
              <a:t>		 </a:t>
            </a:r>
            <a:r>
              <a:rPr lang="en-GB" altLang="en-US" sz="1800" dirty="0">
                <a:ea typeface="ＭＳ Ｐゴシック" charset="-128"/>
              </a:rPr>
              <a:t>Cassandra = { </a:t>
            </a:r>
            <a:r>
              <a:rPr lang="en-GB" altLang="en-US" sz="1800" dirty="0" err="1" smtClean="0">
                <a:ea typeface="ＭＳ Ｐゴシック" charset="-128"/>
              </a:rPr>
              <a:t>emailAddress</a:t>
            </a:r>
            <a:r>
              <a:rPr lang="en-GB" altLang="en-US" sz="1800" dirty="0" smtClean="0">
                <a:ea typeface="ＭＳ Ｐゴシック" charset="-128"/>
              </a:rPr>
              <a:t>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</a:t>
            </a:r>
            <a:r>
              <a:rPr lang="en-GB" altLang="en-US" sz="1800" dirty="0" err="1" smtClean="0">
                <a:ea typeface="ＭＳ Ｐゴシック" charset="-128"/>
              </a:rPr>
              <a:t>casandra@apache.org</a:t>
            </a:r>
            <a:r>
              <a:rPr lang="en-GB" altLang="en-GB" sz="1800" dirty="0">
                <a:ea typeface="ＭＳ Ｐゴシック" charset="-128"/>
              </a:rPr>
              <a:t>”</a:t>
            </a:r>
            <a:r>
              <a:rPr lang="en-GB" altLang="en-US" sz="1800" dirty="0">
                <a:ea typeface="ＭＳ Ｐゴシック" charset="-128"/>
              </a:rPr>
              <a:t> , </a:t>
            </a:r>
            <a:r>
              <a:rPr lang="en-GB" altLang="en-US" sz="1800" dirty="0" smtClean="0">
                <a:ea typeface="ＭＳ Ｐゴシック" charset="-128"/>
              </a:rPr>
              <a:t>age: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“20</a:t>
            </a:r>
            <a:r>
              <a:rPr lang="en-GB" altLang="en-GB" sz="1800" dirty="0">
                <a:ea typeface="ＭＳ Ｐゴシック" charset="-128"/>
              </a:rPr>
              <a:t>”</a:t>
            </a:r>
            <a:r>
              <a:rPr lang="en-GB" altLang="en-US" sz="1800" dirty="0">
                <a:ea typeface="ＭＳ Ｐゴシック" charset="-128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ea typeface="ＭＳ Ｐゴシック" charset="-128"/>
              </a:rPr>
              <a:t>		</a:t>
            </a:r>
            <a:r>
              <a:rPr lang="en-GB" altLang="en-US" sz="1800" dirty="0" err="1" smtClean="0">
                <a:ea typeface="ＭＳ Ｐゴシック" charset="-128"/>
              </a:rPr>
              <a:t>TerryCho</a:t>
            </a:r>
            <a:r>
              <a:rPr lang="en-GB" altLang="en-US" sz="1800" dirty="0" smtClean="0">
                <a:ea typeface="ＭＳ Ｐゴシック" charset="-128"/>
              </a:rPr>
              <a:t> </a:t>
            </a:r>
            <a:r>
              <a:rPr lang="en-GB" altLang="en-US" sz="1800" dirty="0">
                <a:ea typeface="ＭＳ Ｐゴシック" charset="-128"/>
              </a:rPr>
              <a:t>= { </a:t>
            </a:r>
            <a:r>
              <a:rPr lang="en-GB" altLang="en-US" sz="1800" dirty="0" err="1" smtClean="0">
                <a:ea typeface="ＭＳ Ｐゴシック" charset="-128"/>
              </a:rPr>
              <a:t>emailAddress</a:t>
            </a:r>
            <a:r>
              <a:rPr lang="en-GB" altLang="en-US" sz="1800" dirty="0" smtClean="0">
                <a:ea typeface="ＭＳ Ｐゴシック" charset="-128"/>
              </a:rPr>
              <a:t>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</a:t>
            </a:r>
            <a:r>
              <a:rPr lang="en-GB" altLang="en-US" sz="1800" dirty="0" err="1" smtClean="0">
                <a:ea typeface="ＭＳ Ｐゴシック" charset="-128"/>
              </a:rPr>
              <a:t>terry.cho@apache.org</a:t>
            </a:r>
            <a:r>
              <a:rPr lang="en-GB" altLang="en-GB" sz="1800" dirty="0">
                <a:ea typeface="ＭＳ Ｐゴシック" charset="-128"/>
              </a:rPr>
              <a:t>”</a:t>
            </a:r>
            <a:r>
              <a:rPr lang="en-GB" altLang="en-US" sz="1800" dirty="0">
                <a:ea typeface="ＭＳ Ｐゴシック" charset="-128"/>
              </a:rPr>
              <a:t> , </a:t>
            </a:r>
            <a:r>
              <a:rPr lang="en-GB" altLang="en-US" sz="1800" dirty="0" smtClean="0">
                <a:ea typeface="ＭＳ Ｐゴシック" charset="-128"/>
              </a:rPr>
              <a:t>gender: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“male</a:t>
            </a:r>
            <a:r>
              <a:rPr lang="en-GB" altLang="en-GB" sz="1800" dirty="0">
                <a:ea typeface="ＭＳ Ｐゴシック" charset="-128"/>
              </a:rPr>
              <a:t>”</a:t>
            </a:r>
            <a:r>
              <a:rPr lang="en-GB" altLang="en-US" sz="1800" dirty="0">
                <a:ea typeface="ＭＳ Ｐゴシック" charset="-128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ea typeface="ＭＳ Ｐゴシック" charset="-128"/>
              </a:rPr>
              <a:t>		Cath </a:t>
            </a:r>
            <a:r>
              <a:rPr lang="en-GB" altLang="en-US" sz="1800" dirty="0">
                <a:ea typeface="ＭＳ Ｐゴシック" charset="-128"/>
              </a:rPr>
              <a:t>= { </a:t>
            </a:r>
            <a:r>
              <a:rPr lang="en-GB" altLang="en-US" sz="1800" dirty="0" err="1" smtClean="0">
                <a:ea typeface="ＭＳ Ｐゴシック" charset="-128"/>
              </a:rPr>
              <a:t>emailAddress</a:t>
            </a:r>
            <a:r>
              <a:rPr lang="en-GB" altLang="en-US" sz="1800" dirty="0" smtClean="0">
                <a:ea typeface="ＭＳ Ｐゴシック" charset="-128"/>
              </a:rPr>
              <a:t>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</a:t>
            </a:r>
            <a:r>
              <a:rPr lang="en-GB" altLang="en-US" sz="1800" dirty="0" err="1" smtClean="0">
                <a:ea typeface="ＭＳ Ｐゴシック" charset="-128"/>
              </a:rPr>
              <a:t>cath@apache.org</a:t>
            </a:r>
            <a:r>
              <a:rPr lang="en-GB" altLang="en-GB" sz="1800" dirty="0">
                <a:ea typeface="ＭＳ Ｐゴシック" charset="-128"/>
              </a:rPr>
              <a:t>”</a:t>
            </a:r>
            <a:r>
              <a:rPr lang="en-GB" altLang="en-US" sz="1800" dirty="0">
                <a:ea typeface="ＭＳ Ｐゴシック" charset="-128"/>
              </a:rPr>
              <a:t> , </a:t>
            </a:r>
            <a:r>
              <a:rPr lang="en-GB" altLang="en-US" sz="1800" dirty="0" smtClean="0">
                <a:ea typeface="ＭＳ Ｐゴシック" charset="-128"/>
              </a:rPr>
              <a:t>age: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“20</a:t>
            </a:r>
            <a:r>
              <a:rPr lang="en-GB" altLang="en-GB" sz="1800" dirty="0" smtClean="0">
                <a:ea typeface="ＭＳ Ｐゴシック" charset="-128"/>
              </a:rPr>
              <a:t>”</a:t>
            </a:r>
            <a:r>
              <a:rPr lang="en-GB" altLang="en-US" sz="1800" dirty="0" smtClean="0">
                <a:ea typeface="ＭＳ Ｐゴシック" charset="-128"/>
              </a:rPr>
              <a:t>, gender: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“female</a:t>
            </a:r>
            <a:r>
              <a:rPr lang="en-GB" altLang="en-GB" sz="1800" dirty="0" smtClean="0">
                <a:ea typeface="ＭＳ Ｐゴシック" charset="-128"/>
              </a:rPr>
              <a:t>”</a:t>
            </a:r>
            <a:r>
              <a:rPr lang="en-GB" altLang="en-US" sz="1800" dirty="0" smtClean="0">
                <a:ea typeface="ＭＳ Ｐゴシック" charset="-128"/>
              </a:rPr>
              <a:t>, address:</a:t>
            </a: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“Seoul</a:t>
            </a:r>
            <a:r>
              <a:rPr lang="en-GB" altLang="en-GB" sz="1800" dirty="0">
                <a:ea typeface="ＭＳ Ｐゴシック" charset="-128"/>
              </a:rPr>
              <a:t>”</a:t>
            </a:r>
            <a:r>
              <a:rPr lang="en-GB" altLang="en-US" sz="1800" dirty="0">
                <a:ea typeface="ＭＳ Ｐゴシック" charset="-128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>
                <a:ea typeface="ＭＳ Ｐゴシック" charset="-128"/>
              </a:rPr>
              <a:t> </a:t>
            </a:r>
            <a:r>
              <a:rPr lang="en-GB" altLang="en-US" sz="1800" dirty="0" smtClean="0">
                <a:ea typeface="ＭＳ Ｐゴシック" charset="-128"/>
              </a:rPr>
              <a:t>	}</a:t>
            </a:r>
            <a:endParaRPr lang="en-GB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4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99B8B0-B7FA-794D-85F2-6896CE60346D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28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072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>
                <a:ea typeface="+mj-ea"/>
              </a:rPr>
              <a:t>Column-based</a:t>
            </a:r>
          </a:p>
        </p:txBody>
      </p:sp>
      <p:graphicFrame>
        <p:nvGraphicFramePr>
          <p:cNvPr id="6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87372"/>
              </p:ext>
            </p:extLst>
          </p:nvPr>
        </p:nvGraphicFramePr>
        <p:xfrm>
          <a:off x="1404730" y="1676400"/>
          <a:ext cx="9034670" cy="4536124"/>
        </p:xfrm>
        <a:graphic>
          <a:graphicData uri="http://schemas.openxmlformats.org/drawingml/2006/table">
            <a:tbl>
              <a:tblPr/>
              <a:tblGrid>
                <a:gridCol w="1277580"/>
                <a:gridCol w="241524"/>
                <a:gridCol w="1199292"/>
                <a:gridCol w="3228096"/>
                <a:gridCol w="3088178"/>
              </a:tblGrid>
              <a:tr h="280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tabLst>
                          <a:tab pos="6445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tabLst>
                          <a:tab pos="644525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tabLst>
                          <a:tab pos="644525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tabLst>
                          <a:tab pos="644525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tabLst>
                          <a:tab pos="644525" algn="l"/>
                        </a:tabLst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Producer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Data model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Querying</a:t>
                      </a:r>
                      <a:endParaRPr kumimoji="0" lang="cs-CZ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52425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8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BigTable 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Google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set of couples (key, {value})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selection (by combination of row, column, and time stamp ranges)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36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HBase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Apache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groups of columns (a BigTable clone)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JRUBY IRB-based shell (similar to SQL)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36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Hypertable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Hypertable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like BigTable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HQL (Hypertext Query Language) 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7318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CASSANDRA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Apache (originally Facebook)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columns, groups of columns corresponding to a key (supercolumns)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simple selections on key, range queries, column or columns ranges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6367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PNUTS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Yahoo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(hashed or ordered) tables, typed arrays, flexible schema</a:t>
                      </a:r>
                      <a:endParaRPr kumimoji="0" lang="cs-CZ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selection and projection from a single table (retrieve an arbitrary single record by primary key, range queries, complex predicates, ordering, top-k)</a:t>
                      </a:r>
                      <a:endParaRPr kumimoji="0" lang="cs-CZ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2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5EA8D2-7054-4845-9951-0D1CAD8D73C7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072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>
                <a:ea typeface="+mj-ea"/>
              </a:rPr>
              <a:t>Graph-based</a:t>
            </a:r>
          </a:p>
        </p:txBody>
      </p:sp>
      <p:sp>
        <p:nvSpPr>
          <p:cNvPr id="7168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Focus on modeling the structure of data (</a:t>
            </a:r>
            <a:r>
              <a:rPr lang="en-US" altLang="en-US" i="1" dirty="0">
                <a:ea typeface="ＭＳ Ｐゴシック" charset="-128"/>
              </a:rPr>
              <a:t>interconnectivity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Scales to the complexity of data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Inspired by mathematical Graph Theory (G=(E,V)) 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Data model: 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(Property Graph) nodes and edges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Nodes may have properties  (including ID)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Edges may have labels or roles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Key-value pairs on both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Interfaces and query languages vary</a:t>
            </a:r>
          </a:p>
          <a:p>
            <a:pPr eaLnBrk="1" hangingPunct="1"/>
            <a:r>
              <a:rPr lang="en-US" altLang="en-US" i="1" dirty="0">
                <a:ea typeface="ＭＳ Ｐゴシック" charset="-128"/>
              </a:rPr>
              <a:t>Single-step</a:t>
            </a:r>
            <a:r>
              <a:rPr lang="en-US" altLang="en-US" dirty="0">
                <a:ea typeface="ＭＳ Ｐゴシック" charset="-128"/>
              </a:rPr>
              <a:t> vs </a:t>
            </a:r>
            <a:r>
              <a:rPr lang="en-US" altLang="en-US" i="1" dirty="0">
                <a:ea typeface="ＭＳ Ｐゴシック" charset="-128"/>
              </a:rPr>
              <a:t>path expressions </a:t>
            </a:r>
            <a:r>
              <a:rPr lang="en-US" altLang="en-US" dirty="0">
                <a:ea typeface="ＭＳ Ｐゴシック" charset="-128"/>
              </a:rPr>
              <a:t>vs </a:t>
            </a:r>
            <a:r>
              <a:rPr lang="en-US" altLang="en-US" i="1" dirty="0">
                <a:ea typeface="ＭＳ Ｐゴシック" charset="-128"/>
              </a:rPr>
              <a:t>full recursion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Example: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Neo4j, </a:t>
            </a:r>
            <a:r>
              <a:rPr lang="en-US" altLang="en-US" dirty="0" err="1">
                <a:ea typeface="ＭＳ Ｐゴシック" charset="-128"/>
              </a:rPr>
              <a:t>FlockDB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ea typeface="ＭＳ Ｐゴシック" charset="-128"/>
              </a:rPr>
              <a:t>Pregel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 err="1">
                <a:ea typeface="ＭＳ Ｐゴシック" charset="-128"/>
              </a:rPr>
              <a:t>InfoGrid</a:t>
            </a:r>
            <a:r>
              <a:rPr lang="en-US" altLang="en-US" dirty="0">
                <a:ea typeface="ＭＳ Ｐゴシック" charset="-128"/>
              </a:rPr>
              <a:t>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57" y="2303393"/>
            <a:ext cx="4422199" cy="31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is the key for processing huge data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90" y="1573833"/>
            <a:ext cx="8929420" cy="4351338"/>
          </a:xfrm>
        </p:spPr>
      </p:pic>
    </p:spTree>
    <p:extLst>
      <p:ext uri="{BB962C8B-B14F-4D97-AF65-F5344CB8AC3E}">
        <p14:creationId xmlns:p14="http://schemas.microsoft.com/office/powerpoint/2010/main" val="163843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0"/>
            <a:ext cx="907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altLang="en-US" dirty="0" smtClean="0">
                <a:ea typeface="ＭＳ Ｐゴシック" charset="-128"/>
                <a:hlinkClick r:id="rId2"/>
              </a:rPr>
              <a:t>http</a:t>
            </a:r>
            <a:r>
              <a:rPr lang="en-ZA" altLang="en-US" dirty="0">
                <a:ea typeface="ＭＳ Ｐゴシック" charset="-128"/>
                <a:hlinkClick r:id="rId2"/>
              </a:rPr>
              <a:t>://nosql-database.org/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 vs Scaling 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95" y="1997589"/>
            <a:ext cx="6495636" cy="4235040"/>
          </a:xfrm>
        </p:spPr>
      </p:pic>
    </p:spTree>
    <p:extLst>
      <p:ext uri="{BB962C8B-B14F-4D97-AF65-F5344CB8AC3E}">
        <p14:creationId xmlns:p14="http://schemas.microsoft.com/office/powerpoint/2010/main" val="48059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Best way to provide ACID and rich query model is to have the dataset on a single machine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Limits to </a:t>
            </a:r>
            <a:r>
              <a:rPr lang="en-US" altLang="en-US" b="1" i="1" dirty="0">
                <a:ea typeface="ＭＳ Ｐゴシック" charset="-128"/>
              </a:rPr>
              <a:t>scaling up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(or </a:t>
            </a:r>
            <a:r>
              <a:rPr lang="en-US" altLang="en-US" b="1" i="1" dirty="0">
                <a:ea typeface="ＭＳ Ｐゴシック" charset="-128"/>
              </a:rPr>
              <a:t>vertical scaling</a:t>
            </a:r>
            <a:r>
              <a:rPr lang="en-US" altLang="en-US" b="1" dirty="0">
                <a:ea typeface="ＭＳ Ｐゴシック" charset="-128"/>
              </a:rPr>
              <a:t>:</a:t>
            </a:r>
            <a:r>
              <a:rPr lang="en-US" altLang="en-US" dirty="0">
                <a:ea typeface="ＭＳ Ｐゴシック" charset="-128"/>
              </a:rPr>
              <a:t> make a </a:t>
            </a:r>
            <a:r>
              <a:rPr lang="en-US" altLang="en-GB" dirty="0">
                <a:ea typeface="ＭＳ Ｐゴシック" charset="-128"/>
              </a:rPr>
              <a:t>“</a:t>
            </a:r>
            <a:r>
              <a:rPr lang="en-US" altLang="en-US" dirty="0">
                <a:ea typeface="ＭＳ Ｐゴシック" charset="-128"/>
              </a:rPr>
              <a:t>single</a:t>
            </a:r>
            <a:r>
              <a:rPr lang="en-US" altLang="en-GB" dirty="0">
                <a:ea typeface="ＭＳ Ｐゴシック" charset="-128"/>
              </a:rPr>
              <a:t>”</a:t>
            </a:r>
            <a:r>
              <a:rPr lang="en-US" altLang="en-US" dirty="0">
                <a:ea typeface="ＭＳ Ｐゴシック" charset="-128"/>
              </a:rPr>
              <a:t> machine more powerful) </a:t>
            </a:r>
            <a:r>
              <a:rPr lang="en-US" altLang="en-US" dirty="0">
                <a:ea typeface="ＭＳ Ｐゴシック" charset="-128"/>
                <a:sym typeface="Symbol" charset="2"/>
              </a:rPr>
              <a:t></a:t>
            </a:r>
            <a:r>
              <a:rPr lang="en-US" altLang="en-US" dirty="0">
                <a:ea typeface="ＭＳ Ｐゴシック" charset="-128"/>
              </a:rPr>
              <a:t> dataset is just too big!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65062F-E52D-5744-899C-5AA1464631C2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/>
              <a:t>O</a:t>
            </a:r>
            <a:r>
              <a:rPr lang="en-US" dirty="0" smtClean="0"/>
              <a:t>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>
                <a:ea typeface="ＭＳ Ｐゴシック" charset="-128"/>
              </a:rPr>
              <a:t>Scaling out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(or </a:t>
            </a:r>
            <a:r>
              <a:rPr lang="en-US" altLang="en-US" b="1" i="1" dirty="0">
                <a:ea typeface="ＭＳ Ｐゴシック" charset="-128"/>
              </a:rPr>
              <a:t>horizontal scaling</a:t>
            </a:r>
            <a:r>
              <a:rPr lang="en-US" altLang="en-US" b="1" dirty="0">
                <a:ea typeface="ＭＳ Ｐゴシック" charset="-128"/>
              </a:rPr>
              <a:t>: </a:t>
            </a:r>
            <a:r>
              <a:rPr lang="en-US" altLang="en-US" dirty="0">
                <a:ea typeface="ＭＳ Ｐゴシック" charset="-128"/>
              </a:rPr>
              <a:t>adding more smaller/cheaper servers) is a better </a:t>
            </a:r>
            <a:r>
              <a:rPr lang="en-US" altLang="en-US" dirty="0" smtClean="0">
                <a:ea typeface="ＭＳ Ｐゴシック" charset="-128"/>
              </a:rPr>
              <a:t>choice</a:t>
            </a:r>
          </a:p>
          <a:p>
            <a:r>
              <a:rPr lang="en-US" altLang="en-US" dirty="0" smtClean="0">
                <a:ea typeface="ＭＳ Ｐゴシック" charset="-128"/>
              </a:rPr>
              <a:t>Different </a:t>
            </a:r>
            <a:r>
              <a:rPr lang="en-US" altLang="en-US" dirty="0">
                <a:ea typeface="ＭＳ Ｐゴシック" charset="-128"/>
              </a:rPr>
              <a:t>approaches for horizontal scaling (multi-node database):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Master/Slave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Sharding (partitioning)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2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Scaling </a:t>
            </a:r>
            <a:r>
              <a:rPr lang="en-US" dirty="0" smtClean="0">
                <a:ea typeface="+mj-ea"/>
              </a:rPr>
              <a:t>out: </a:t>
            </a:r>
            <a:r>
              <a:rPr lang="en-US" dirty="0" smtClean="0">
                <a:ea typeface="+mj-ea"/>
              </a:rPr>
              <a:t>Master/Slave</a:t>
            </a:r>
            <a:endParaRPr lang="en-US" dirty="0">
              <a:ea typeface="+mj-ea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Master/Slave</a:t>
            </a:r>
          </a:p>
          <a:p>
            <a:pPr lvl="1" eaLnBrk="1" hangingPunct="1"/>
            <a:r>
              <a:rPr lang="en-US" altLang="en-US" sz="2200">
                <a:ea typeface="ＭＳ Ｐゴシック" charset="-128"/>
              </a:rPr>
              <a:t>All writes are written to the master </a:t>
            </a:r>
          </a:p>
          <a:p>
            <a:pPr lvl="1" eaLnBrk="1" hangingPunct="1"/>
            <a:r>
              <a:rPr lang="en-US" altLang="en-US" sz="2200">
                <a:ea typeface="ＭＳ Ｐゴシック" charset="-128"/>
              </a:rPr>
              <a:t>All reads performed against the replicated slave databases</a:t>
            </a:r>
          </a:p>
          <a:p>
            <a:pPr lvl="1" eaLnBrk="1" hangingPunct="1"/>
            <a:r>
              <a:rPr lang="en-US" altLang="en-US" sz="2200">
                <a:ea typeface="ＭＳ Ｐゴシック" charset="-128"/>
              </a:rPr>
              <a:t>Critical reads may be incorrect as writes may not have been propagated down</a:t>
            </a:r>
          </a:p>
          <a:p>
            <a:pPr lvl="1" eaLnBrk="1" hangingPunct="1"/>
            <a:r>
              <a:rPr lang="en-US" altLang="en-US" sz="2200">
                <a:ea typeface="ＭＳ Ｐゴシック" charset="-128"/>
              </a:rPr>
              <a:t>Large datasets can pose problems as master needs to duplicate data to slaves</a:t>
            </a: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FB93BE-9E0A-2543-96FE-A707F85850DF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Scaling </a:t>
            </a:r>
            <a:r>
              <a:rPr lang="en-US" dirty="0" smtClean="0">
                <a:ea typeface="+mj-ea"/>
              </a:rPr>
              <a:t>out: </a:t>
            </a:r>
            <a:r>
              <a:rPr lang="en-US" dirty="0" smtClean="0">
                <a:ea typeface="+mj-ea"/>
              </a:rPr>
              <a:t>Sharding</a:t>
            </a:r>
            <a:endParaRPr lang="en-US" dirty="0">
              <a:ea typeface="+mj-ea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Sharding (Partitioning)</a:t>
            </a:r>
          </a:p>
          <a:p>
            <a:pPr lvl="1" eaLnBrk="1" hangingPunct="1"/>
            <a:r>
              <a:rPr lang="en-US" altLang="en-US" sz="2200" dirty="0">
                <a:ea typeface="ＭＳ Ｐゴシック" charset="-128"/>
              </a:rPr>
              <a:t>Scales well for both reads and writes</a:t>
            </a:r>
          </a:p>
          <a:p>
            <a:pPr lvl="1" eaLnBrk="1" hangingPunct="1"/>
            <a:r>
              <a:rPr lang="en-US" altLang="en-US" sz="2200" dirty="0">
                <a:ea typeface="ＭＳ Ｐゴシック" charset="-128"/>
              </a:rPr>
              <a:t>Not transparent, application needs to be partition-aware</a:t>
            </a:r>
          </a:p>
          <a:p>
            <a:pPr lvl="1" eaLnBrk="1" hangingPunct="1"/>
            <a:r>
              <a:rPr lang="en-US" altLang="en-US" sz="2200" dirty="0">
                <a:ea typeface="ＭＳ Ｐゴシック" charset="-128"/>
              </a:rPr>
              <a:t>Can no longer have relationships/joins across partitions</a:t>
            </a:r>
          </a:p>
          <a:p>
            <a:pPr lvl="1" eaLnBrk="1" hangingPunct="1"/>
            <a:r>
              <a:rPr lang="en-US" altLang="en-US" sz="2200" dirty="0">
                <a:ea typeface="ＭＳ Ｐゴシック" charset="-128"/>
              </a:rPr>
              <a:t>Loss of referential integrity across shards</a:t>
            </a:r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088FA5-3976-344E-A376-55BFDAB1C1AD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 NoSQL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the history</a:t>
            </a:r>
            <a:endParaRPr lang="en-US" dirty="0">
              <a:ea typeface="+mj-ea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The Name: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Stands for </a:t>
            </a:r>
            <a:r>
              <a:rPr lang="en-US" altLang="en-US" b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ot </a:t>
            </a:r>
            <a:r>
              <a:rPr lang="en-US" altLang="en-US" b="1" dirty="0">
                <a:ea typeface="ＭＳ Ｐゴシック" charset="-128"/>
              </a:rPr>
              <a:t>O</a:t>
            </a:r>
            <a:r>
              <a:rPr lang="en-US" altLang="en-US" dirty="0">
                <a:ea typeface="ＭＳ Ｐゴシック" charset="-128"/>
              </a:rPr>
              <a:t>nly </a:t>
            </a:r>
            <a:r>
              <a:rPr lang="en-US" altLang="en-US" b="1" dirty="0">
                <a:ea typeface="ＭＳ Ｐゴシック" charset="-128"/>
              </a:rPr>
              <a:t>SQL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The term NOSQL was introduced by Carl </a:t>
            </a:r>
            <a:r>
              <a:rPr lang="en-US" altLang="en-US" dirty="0" err="1">
                <a:ea typeface="ＭＳ Ｐゴシック" charset="-128"/>
              </a:rPr>
              <a:t>Strozzi</a:t>
            </a:r>
            <a:r>
              <a:rPr lang="en-US" altLang="en-US" dirty="0">
                <a:ea typeface="ＭＳ Ｐゴシック" charset="-128"/>
              </a:rPr>
              <a:t> in 1998 to name his file-based </a:t>
            </a:r>
            <a:r>
              <a:rPr lang="en-US" altLang="en-US" dirty="0" smtClean="0">
                <a:ea typeface="ＭＳ Ｐゴシック" charset="-128"/>
              </a:rPr>
              <a:t>database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It was picked up again as Twitter hash tag in 2009 for NoSQL meet </a:t>
            </a:r>
            <a:r>
              <a:rPr lang="en-US" altLang="en-US" dirty="0">
                <a:ea typeface="ＭＳ Ｐゴシック" charset="-128"/>
              </a:rPr>
              <a:t>up in San </a:t>
            </a:r>
            <a:r>
              <a:rPr lang="en-US" altLang="en-US" dirty="0" smtClean="0">
                <a:ea typeface="ＭＳ Ｐゴシック" charset="-128"/>
              </a:rPr>
              <a:t>Francisco organized by Johan </a:t>
            </a:r>
            <a:r>
              <a:rPr lang="en-US" altLang="en-US" dirty="0" err="1" smtClean="0">
                <a:ea typeface="ＭＳ Ｐゴシック" charset="-128"/>
              </a:rPr>
              <a:t>Oskarsson</a:t>
            </a:r>
            <a:r>
              <a:rPr lang="en-US" altLang="en-US" dirty="0" smtClean="0">
                <a:ea typeface="ＭＳ Ｐゴシック" charset="-128"/>
              </a:rPr>
              <a:t>. 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A Rackspace employee Eric Evans made it popular by describing the NoSQL movement “the whole point of seeking alternatives is that you need to solve a problem that relational databases are a bad fit for </a:t>
            </a:r>
            <a:r>
              <a:rPr lang="mr-IN" altLang="en-US" dirty="0" smtClean="0">
                <a:ea typeface="ＭＳ Ｐゴシック" charset="-128"/>
              </a:rPr>
              <a:t>…</a:t>
            </a:r>
            <a:r>
              <a:rPr lang="en-GB" altLang="en-US" dirty="0" smtClean="0">
                <a:ea typeface="ＭＳ Ｐゴシック" charset="-128"/>
              </a:rPr>
              <a:t>”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39647D-50DB-2443-A35E-05B434B7F0B0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1448</Words>
  <Application>Microsoft Macintosh PowerPoint</Application>
  <PresentationFormat>Widescreen</PresentationFormat>
  <Paragraphs>260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Calibri</vt:lpstr>
      <vt:lpstr>Calibri Light</vt:lpstr>
      <vt:lpstr>Courier New</vt:lpstr>
      <vt:lpstr>Mangal</vt:lpstr>
      <vt:lpstr>ＭＳ Ｐゴシック</vt:lpstr>
      <vt:lpstr>Symbol</vt:lpstr>
      <vt:lpstr>Times New Roman</vt:lpstr>
      <vt:lpstr>Webdings</vt:lpstr>
      <vt:lpstr>Wingdings</vt:lpstr>
      <vt:lpstr>Arial</vt:lpstr>
      <vt:lpstr>Office Theme</vt:lpstr>
      <vt:lpstr>Introduction to NoSQL</vt:lpstr>
      <vt:lpstr>Background</vt:lpstr>
      <vt:lpstr>Scalability is the key for processing huge data</vt:lpstr>
      <vt:lpstr>Scaling up vs Scaling out</vt:lpstr>
      <vt:lpstr>Scaling Up</vt:lpstr>
      <vt:lpstr>Scaling Out</vt:lpstr>
      <vt:lpstr>Scaling out: Master/Slave</vt:lpstr>
      <vt:lpstr>Scaling out: Sharding</vt:lpstr>
      <vt:lpstr> NoSQL – the history</vt:lpstr>
      <vt:lpstr>Problem for Relational Database to Scale</vt:lpstr>
      <vt:lpstr>3 major papers for NoSQL</vt:lpstr>
      <vt:lpstr>NoSQL Characteristics</vt:lpstr>
      <vt:lpstr>NoSQL Characteristics</vt:lpstr>
      <vt:lpstr>Who is using them?</vt:lpstr>
      <vt:lpstr>NoSQL Categories</vt:lpstr>
      <vt:lpstr>Key-value</vt:lpstr>
      <vt:lpstr>Key-value</vt:lpstr>
      <vt:lpstr>Key-value</vt:lpstr>
      <vt:lpstr>Key-value</vt:lpstr>
      <vt:lpstr>Document-based</vt:lpstr>
      <vt:lpstr>Document-based</vt:lpstr>
      <vt:lpstr>Document-based</vt:lpstr>
      <vt:lpstr>Column-based</vt:lpstr>
      <vt:lpstr>Row Keys</vt:lpstr>
      <vt:lpstr>Column Family</vt:lpstr>
      <vt:lpstr>Timestamp</vt:lpstr>
      <vt:lpstr>Column-based</vt:lpstr>
      <vt:lpstr>Column-based</vt:lpstr>
      <vt:lpstr>Graph-based</vt:lpstr>
      <vt:lpstr>PowerPoint Presentation</vt:lpstr>
      <vt:lpstr>Resources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Operations</dc:title>
  <dc:creator>Microsoft Office User</dc:creator>
  <cp:lastModifiedBy>Microsoft Office User</cp:lastModifiedBy>
  <cp:revision>284</cp:revision>
  <dcterms:created xsi:type="dcterms:W3CDTF">2016-06-16T09:35:18Z</dcterms:created>
  <dcterms:modified xsi:type="dcterms:W3CDTF">2017-01-20T12:51:24Z</dcterms:modified>
</cp:coreProperties>
</file>