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61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 i="0" dirty="0">
              <a:latin typeface="Impact" panose="020B0806030902050204" pitchFamily="34" charset="0"/>
            </a:rPr>
            <a:t>UPDATE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 dirty="0">
              <a:latin typeface="Impact" panose="020B0806030902050204" pitchFamily="34" charset="0"/>
            </a:rPr>
            <a:t>ECOSYSTEM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it" dirty="0">
              <a:latin typeface="Impact" panose="020B0806030902050204" pitchFamily="34" charset="0"/>
            </a:rPr>
            <a:t>SECURITY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156869" custScaleY="1405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LOW INTERACTIVe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dirty="0" err="1"/>
            <a:t>Expensive</a:t>
          </a:r>
          <a:r>
            <a:rPr lang="it" dirty="0"/>
            <a:t> developing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LOW CUSTOMIZATION</a:t>
          </a: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CA2F1BC0-FC4A-48A9-8E61-4F8889AB9AA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No unofficial hardware</a:t>
          </a:r>
        </a:p>
      </dgm:t>
    </dgm:pt>
    <dgm:pt modelId="{84ED5D05-93D8-46C6-83E4-29B5146D6DDD}" type="parTrans" cxnId="{FC7E933E-1E18-496C-935E-FD559E41FF5A}">
      <dgm:prSet/>
      <dgm:spPr/>
      <dgm:t>
        <a:bodyPr/>
        <a:lstStyle/>
        <a:p>
          <a:endParaRPr lang="it-IT"/>
        </a:p>
      </dgm:t>
    </dgm:pt>
    <dgm:pt modelId="{E56DEE78-84EC-47FC-BB58-08C75ED24490}" type="sibTrans" cxnId="{FC7E933E-1E18-496C-935E-FD559E41FF5A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3260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8E810A2D-636A-470A-BC52-CEAFCC70383A}" type="pres">
      <dgm:prSet presAssocID="{CA2F1BC0-FC4A-48A9-8E61-4F8889AB9AA8}" presName="compNode" presStyleCnt="0"/>
      <dgm:spPr/>
    </dgm:pt>
    <dgm:pt modelId="{3BF7E3B7-1E0A-4F06-BD2C-496D11E80068}" type="pres">
      <dgm:prSet presAssocID="{CA2F1BC0-FC4A-48A9-8E61-4F8889AB9AA8}" presName="iconBgRect" presStyleLbl="bgShp" presStyleIdx="1" presStyleCnt="4"/>
      <dgm:spPr/>
    </dgm:pt>
    <dgm:pt modelId="{EFA81688-2E2B-47D6-AD68-B5BE34164833}" type="pres">
      <dgm:prSet presAssocID="{CA2F1BC0-FC4A-48A9-8E61-4F8889AB9AA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7505FD44-B97A-4986-8F34-635332872988}" type="pres">
      <dgm:prSet presAssocID="{CA2F1BC0-FC4A-48A9-8E61-4F8889AB9AA8}" presName="spaceRect" presStyleCnt="0"/>
      <dgm:spPr/>
    </dgm:pt>
    <dgm:pt modelId="{42D4AB2C-2BB8-49AD-8145-5CBBF26B5A3A}" type="pres">
      <dgm:prSet presAssocID="{CA2F1BC0-FC4A-48A9-8E61-4F8889AB9AA8}" presName="textRect" presStyleLbl="revTx" presStyleIdx="1" presStyleCnt="4" custScaleX="154036">
        <dgm:presLayoutVars>
          <dgm:chMax val="1"/>
          <dgm:chPref val="1"/>
        </dgm:presLayoutVars>
      </dgm:prSet>
      <dgm:spPr/>
    </dgm:pt>
    <dgm:pt modelId="{91FA547E-5C7F-4674-8275-70F1C01B2E95}" type="pres">
      <dgm:prSet presAssocID="{E56DEE78-84EC-47FC-BB58-08C75ED24490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2" presStyleCnt="4"/>
      <dgm:spPr/>
    </dgm:pt>
    <dgm:pt modelId="{DB4CA7C4-FCA1-4127-B20A-2A5C031A3CF4}" type="pres">
      <dgm:prSet presAssocID="{49225C73-1633-42F1-AB3B-7CB183E5F8B8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2" presStyleCnt="4" custScaleX="15345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3" presStyleCnt="4"/>
      <dgm:spPr/>
    </dgm:pt>
    <dgm:pt modelId="{39509775-983E-4110-B989-EE2CD6514BE0}" type="pres">
      <dgm:prSet presAssocID="{1C383F32-22E8-4F62-A3E0-BDC3D5F4899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3" presStyleCnt="4" custScaleX="136850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2" destOrd="0" parTransId="{1A0E2090-1D4F-438A-8766-B6030CE01ADD}" sibTransId="{9646853A-8964-4519-A5B1-0B7D18B2983D}"/>
    <dgm:cxn modelId="{FC7E933E-1E18-496C-935E-FD559E41FF5A}" srcId="{01A66772-F185-4D58-B8BB-E9370D7A7A2B}" destId="{CA2F1BC0-FC4A-48A9-8E61-4F8889AB9AA8}" srcOrd="1" destOrd="0" parTransId="{84ED5D05-93D8-46C6-83E4-29B5146D6DDD}" sibTransId="{E56DEE78-84EC-47FC-BB58-08C75ED24490}"/>
    <dgm:cxn modelId="{F15FB067-97C9-4805-BB3A-1D2AA7EAD374}" type="presOf" srcId="{CA2F1BC0-FC4A-48A9-8E61-4F8889AB9AA8}" destId="{42D4AB2C-2BB8-49AD-8145-5CBBF26B5A3A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3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C9262322-B6D9-4E74-9B08-1BFF04134B19}" type="presParOf" srcId="{50B3CE7C-E10B-4E23-BD93-03664997C932}" destId="{8E810A2D-636A-470A-BC52-CEAFCC70383A}" srcOrd="2" destOrd="0" presId="urn:microsoft.com/office/officeart/2018/5/layout/IconCircleLabelList"/>
    <dgm:cxn modelId="{AC7F4F75-6B32-4107-BCA7-F4AC82AD1404}" type="presParOf" srcId="{8E810A2D-636A-470A-BC52-CEAFCC70383A}" destId="{3BF7E3B7-1E0A-4F06-BD2C-496D11E80068}" srcOrd="0" destOrd="0" presId="urn:microsoft.com/office/officeart/2018/5/layout/IconCircleLabelList"/>
    <dgm:cxn modelId="{9F26EF96-EF45-4615-8D30-412FCBA2938F}" type="presParOf" srcId="{8E810A2D-636A-470A-BC52-CEAFCC70383A}" destId="{EFA81688-2E2B-47D6-AD68-B5BE34164833}" srcOrd="1" destOrd="0" presId="urn:microsoft.com/office/officeart/2018/5/layout/IconCircleLabelList"/>
    <dgm:cxn modelId="{71E67225-34A3-44D7-9315-B882D5E7F2D6}" type="presParOf" srcId="{8E810A2D-636A-470A-BC52-CEAFCC70383A}" destId="{7505FD44-B97A-4986-8F34-635332872988}" srcOrd="2" destOrd="0" presId="urn:microsoft.com/office/officeart/2018/5/layout/IconCircleLabelList"/>
    <dgm:cxn modelId="{F423770D-A642-476F-A57F-706097353003}" type="presParOf" srcId="{8E810A2D-636A-470A-BC52-CEAFCC70383A}" destId="{42D4AB2C-2BB8-49AD-8145-5CBBF26B5A3A}" srcOrd="3" destOrd="0" presId="urn:microsoft.com/office/officeart/2018/5/layout/IconCircleLabelList"/>
    <dgm:cxn modelId="{F249EC2E-798D-4CF9-8B3F-F97A896FAB46}" type="presParOf" srcId="{50B3CE7C-E10B-4E23-BD93-03664997C932}" destId="{91FA547E-5C7F-4674-8275-70F1C01B2E95}" srcOrd="3" destOrd="0" presId="urn:microsoft.com/office/officeart/2018/5/layout/IconCircleLabelList"/>
    <dgm:cxn modelId="{2772E199-56B0-4310-A55E-67D00CA3E59E}" type="presParOf" srcId="{50B3CE7C-E10B-4E23-BD93-03664997C932}" destId="{C998AB0A-577D-44AA-A068-F634DDE7BD47}" srcOrd="4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5" destOrd="0" presId="urn:microsoft.com/office/officeart/2018/5/layout/IconCircleLabelList"/>
    <dgm:cxn modelId="{3A7F4DB9-1469-4F58-B633-24B7EEE084D1}" type="presParOf" srcId="{50B3CE7C-E10B-4E23-BD93-03664997C932}" destId="{ECFA770B-DE2C-4683-A038-58D0FE44BC27}" srcOrd="6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66229" y="354939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27949" y="474330"/>
          <a:ext cx="1111809" cy="996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71354" y="197493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3400" i="0" kern="1200" dirty="0">
              <a:latin typeface="Impact" panose="020B0806030902050204" pitchFamily="34" charset="0"/>
            </a:rPr>
            <a:t>UPDATE</a:t>
          </a:r>
        </a:p>
      </dsp:txBody>
      <dsp:txXfrm>
        <a:off x="71354" y="1974939"/>
        <a:ext cx="2025000" cy="720000"/>
      </dsp:txXfrm>
    </dsp:sp>
    <dsp:sp modelId="{BCD8CDD9-0C56-4401-ADB1-8B48DAB2C96F}">
      <dsp:nvSpPr>
        <dsp:cNvPr id="0" name=""/>
        <dsp:cNvSpPr/>
      </dsp:nvSpPr>
      <dsp:spPr>
        <a:xfrm>
          <a:off x="2845604" y="354939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108854" y="618189"/>
          <a:ext cx="708750" cy="7087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450729" y="197493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3400" kern="1200" dirty="0">
              <a:latin typeface="Impact" panose="020B0806030902050204" pitchFamily="34" charset="0"/>
            </a:rPr>
            <a:t>SECURITY</a:t>
          </a:r>
        </a:p>
      </dsp:txBody>
      <dsp:txXfrm>
        <a:off x="2450729" y="1974939"/>
        <a:ext cx="2025000" cy="720000"/>
      </dsp:txXfrm>
    </dsp:sp>
    <dsp:sp modelId="{FF93E135-77D6-48A0-8871-9BC93D705D06}">
      <dsp:nvSpPr>
        <dsp:cNvPr id="0" name=""/>
        <dsp:cNvSpPr/>
      </dsp:nvSpPr>
      <dsp:spPr>
        <a:xfrm>
          <a:off x="5224979" y="354939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488229" y="61818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830104" y="1974939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3400" kern="1200" dirty="0">
              <a:latin typeface="Impact" panose="020B0806030902050204" pitchFamily="34" charset="0"/>
            </a:rPr>
            <a:t>ECOSYSTEM</a:t>
          </a:r>
        </a:p>
      </dsp:txBody>
      <dsp:txXfrm>
        <a:off x="4830104" y="1974939"/>
        <a:ext cx="20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72504" y="904095"/>
          <a:ext cx="974689" cy="9746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80225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409" y="2182376"/>
          <a:ext cx="2118879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2200" kern="1200" dirty="0"/>
            <a:t>LOW INTERACTIVe</a:t>
          </a:r>
        </a:p>
      </dsp:txBody>
      <dsp:txXfrm>
        <a:off x="409" y="2182376"/>
        <a:ext cx="2118879" cy="639140"/>
      </dsp:txXfrm>
    </dsp:sp>
    <dsp:sp modelId="{3BF7E3B7-1E0A-4F06-BD2C-496D11E80068}">
      <dsp:nvSpPr>
        <dsp:cNvPr id="0" name=""/>
        <dsp:cNvSpPr/>
      </dsp:nvSpPr>
      <dsp:spPr>
        <a:xfrm>
          <a:off x="3142201" y="904095"/>
          <a:ext cx="974689" cy="9746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81688-2E2B-47D6-AD68-B5BE34164833}">
      <dsp:nvSpPr>
        <dsp:cNvPr id="0" name=""/>
        <dsp:cNvSpPr/>
      </dsp:nvSpPr>
      <dsp:spPr>
        <a:xfrm>
          <a:off x="3349921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4AB2C-2BB8-49AD-8145-5CBBF26B5A3A}">
      <dsp:nvSpPr>
        <dsp:cNvPr id="0" name=""/>
        <dsp:cNvSpPr/>
      </dsp:nvSpPr>
      <dsp:spPr>
        <a:xfrm>
          <a:off x="2398912" y="2182376"/>
          <a:ext cx="2461266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2100" kern="1200" dirty="0"/>
            <a:t>No unofficial hardware</a:t>
          </a:r>
        </a:p>
      </dsp:txBody>
      <dsp:txXfrm>
        <a:off x="2398912" y="2182376"/>
        <a:ext cx="2461266" cy="639140"/>
      </dsp:txXfrm>
    </dsp:sp>
    <dsp:sp modelId="{BCD8CDD9-0C56-4401-ADB1-8B48DAB2C96F}">
      <dsp:nvSpPr>
        <dsp:cNvPr id="0" name=""/>
        <dsp:cNvSpPr/>
      </dsp:nvSpPr>
      <dsp:spPr>
        <a:xfrm>
          <a:off x="5878410" y="904095"/>
          <a:ext cx="974689" cy="9746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086130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139803" y="2182376"/>
          <a:ext cx="2451903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2000" kern="1200" dirty="0"/>
            <a:t>LOW CUSTOMIZATION</a:t>
          </a:r>
        </a:p>
      </dsp:txBody>
      <dsp:txXfrm>
        <a:off x="5139803" y="2182376"/>
        <a:ext cx="2451903" cy="639140"/>
      </dsp:txXfrm>
    </dsp:sp>
    <dsp:sp modelId="{FF93E135-77D6-48A0-8871-9BC93D705D06}">
      <dsp:nvSpPr>
        <dsp:cNvPr id="0" name=""/>
        <dsp:cNvSpPr/>
      </dsp:nvSpPr>
      <dsp:spPr>
        <a:xfrm>
          <a:off x="8477315" y="904095"/>
          <a:ext cx="974689" cy="9746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685036" y="1111815"/>
          <a:ext cx="559248" cy="5592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871330" y="2182376"/>
          <a:ext cx="2186659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000" kern="1200" dirty="0" err="1"/>
            <a:t>Expensive</a:t>
          </a:r>
          <a:r>
            <a:rPr lang="it" sz="2000" kern="1200" dirty="0"/>
            <a:t> developing</a:t>
          </a:r>
        </a:p>
      </dsp:txBody>
      <dsp:txXfrm>
        <a:off x="7871330" y="2182376"/>
        <a:ext cx="2186659" cy="63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46B2AB89-642D-461B-88E3-BE7E49276E6D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911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0890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4771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668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809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15214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6DF1C0-0F0C-4064-ABD6-C9C1782C86AE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4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53424F-4FD0-4DEA-A244-2F5A83926123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487A35-6EB2-4106-87BE-5998F37E93E7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0A2449-0E6F-4EC8-9AF5-127FFF9E4F17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C08F-3232-4266-A826-505EFF618F02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1703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F848B3-DD0C-4C86-9703-1DC7B521FCF8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1CFEF3-F103-4E31-9572-24F0BC84FDFF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79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346" y="2613546"/>
            <a:ext cx="5280522" cy="2747019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4400" dirty="0">
                <a:latin typeface="Impact" panose="020B0806030902050204" pitchFamily="34" charset="0"/>
              </a:rPr>
              <a:t>iOS 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PUGLISI Andrea giorgio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molino donato vito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leonardi leonardo</a:t>
            </a:r>
            <a:br>
              <a:rPr lang="it" sz="4400" dirty="0">
                <a:latin typeface="Impact" panose="020B0806030902050204" pitchFamily="34" charset="0"/>
              </a:rPr>
            </a:br>
            <a:r>
              <a:rPr lang="it" sz="4400" dirty="0">
                <a:latin typeface="Impact" panose="020B0806030902050204" pitchFamily="34" charset="0"/>
              </a:rPr>
              <a:t>fronte giuseppe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 Logo Download Vector">
            <a:extLst>
              <a:ext uri="{FF2B5EF4-FFF2-40B4-BE49-F238E27FC236}">
                <a16:creationId xmlns:a16="http://schemas.microsoft.com/office/drawing/2014/main" id="{A9BB2D7F-2249-489B-B97E-55B2C1257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62" y="442681"/>
            <a:ext cx="1922476" cy="105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pple Park was Jony Ive's last—and most lasting—great design for Apple -  Curbed SF">
            <a:extLst>
              <a:ext uri="{FF2B5EF4-FFF2-40B4-BE49-F238E27FC236}">
                <a16:creationId xmlns:a16="http://schemas.microsoft.com/office/drawing/2014/main" id="{F9300D49-0F08-48A4-8A2A-27EF900C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64" y="2260054"/>
            <a:ext cx="3032271" cy="20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5941731-66B3-4DE6-B590-3D52ECB5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30" y="2484999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Apple - Wikipedia">
            <a:extLst>
              <a:ext uri="{FF2B5EF4-FFF2-40B4-BE49-F238E27FC236}">
                <a16:creationId xmlns:a16="http://schemas.microsoft.com/office/drawing/2014/main" id="{F99CB77C-5A82-443E-82EB-95F4A45F9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pic>
        <p:nvPicPr>
          <p:cNvPr id="8194" name="Picture 2" descr="APPLE LOGO | Storia, valore, PNG">
            <a:extLst>
              <a:ext uri="{FF2B5EF4-FFF2-40B4-BE49-F238E27FC236}">
                <a16:creationId xmlns:a16="http://schemas.microsoft.com/office/drawing/2014/main" id="{4E3D4B69-741F-482E-8796-C1A92D68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2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1" y="2390286"/>
            <a:ext cx="2962379" cy="1666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1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" sz="5400" dirty="0">
                <a:latin typeface="Impact" panose="020B0806030902050204" pitchFamily="34" charset="0"/>
              </a:rPr>
              <a:t>STORY</a:t>
            </a:r>
            <a:endParaRPr lang="it" dirty="0">
              <a:latin typeface="Impact" panose="020B080603090205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6E5EDF-FC5B-449D-BAD8-09DE5D683D5D}"/>
              </a:ext>
            </a:extLst>
          </p:cNvPr>
          <p:cNvSpPr txBox="1"/>
          <p:nvPr/>
        </p:nvSpPr>
        <p:spPr>
          <a:xfrm>
            <a:off x="1258978" y="2097088"/>
            <a:ext cx="53767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Impact" panose="020B0806030902050204" pitchFamily="34" charset="0"/>
              </a:rPr>
              <a:t>Thought in 2005</a:t>
            </a:r>
          </a:p>
          <a:p>
            <a:r>
              <a:rPr lang="it-IT" sz="3200" dirty="0">
                <a:latin typeface="Impact" panose="020B0806030902050204" pitchFamily="34" charset="0"/>
              </a:rPr>
              <a:t>Presented in 9, january, 2007</a:t>
            </a:r>
          </a:p>
          <a:p>
            <a:r>
              <a:rPr lang="it-IT" sz="3200" dirty="0">
                <a:latin typeface="Impact" panose="020B0806030902050204" pitchFamily="34" charset="0"/>
              </a:rPr>
              <a:t>First App Store on </a:t>
            </a:r>
            <a:r>
              <a:rPr lang="it-IT" sz="3200" dirty="0" err="1">
                <a:latin typeface="Impact" panose="020B0806030902050204" pitchFamily="34" charset="0"/>
              </a:rPr>
              <a:t>Juli</a:t>
            </a:r>
            <a:r>
              <a:rPr lang="it-IT" sz="3200" dirty="0">
                <a:latin typeface="Impact" panose="020B0806030902050204" pitchFamily="34" charset="0"/>
              </a:rPr>
              <a:t>, 10, 2008</a:t>
            </a:r>
          </a:p>
          <a:p>
            <a:r>
              <a:rPr lang="it-IT" sz="3200" dirty="0">
                <a:latin typeface="Impact" panose="020B0806030902050204" pitchFamily="34" charset="0"/>
              </a:rPr>
              <a:t>1 </a:t>
            </a:r>
            <a:r>
              <a:rPr lang="it-IT" sz="3200" dirty="0" err="1">
                <a:latin typeface="Impact" panose="020B0806030902050204" pitchFamily="34" charset="0"/>
              </a:rPr>
              <a:t>million</a:t>
            </a:r>
            <a:r>
              <a:rPr lang="it-IT" sz="3200" dirty="0">
                <a:latin typeface="Impact" panose="020B0806030902050204" pitchFamily="34" charset="0"/>
              </a:rPr>
              <a:t> apps in 2020</a:t>
            </a:r>
          </a:p>
          <a:p>
            <a:r>
              <a:rPr lang="it-IT" dirty="0"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852AA8-70CD-4414-8439-BD53DADC5440}"/>
              </a:ext>
            </a:extLst>
          </p:cNvPr>
          <p:cNvSpPr txBox="1"/>
          <p:nvPr/>
        </p:nvSpPr>
        <p:spPr>
          <a:xfrm>
            <a:off x="4996064" y="3429000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1266" name="Picture 2" descr="App Store - Wikipedia">
            <a:extLst>
              <a:ext uri="{FF2B5EF4-FFF2-40B4-BE49-F238E27FC236}">
                <a16:creationId xmlns:a16="http://schemas.microsoft.com/office/drawing/2014/main" id="{212ED48E-7BE6-45D2-A8AB-8AD40440B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6" y="2265028"/>
            <a:ext cx="2171162" cy="21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isco Systems - Wikipedia">
            <a:extLst>
              <a:ext uri="{FF2B5EF4-FFF2-40B4-BE49-F238E27FC236}">
                <a16:creationId xmlns:a16="http://schemas.microsoft.com/office/drawing/2014/main" id="{D79D72B7-E399-4038-A743-41D1720C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83" y="2632271"/>
            <a:ext cx="2723555" cy="14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FCBB2BD-3737-4872-AE56-5DFBE602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1" y="4068946"/>
            <a:ext cx="3810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" sz="4800" dirty="0">
                <a:latin typeface="Impact" panose="020B0806030902050204" pitchFamily="34" charset="0"/>
              </a:rPr>
              <a:t>Features</a:t>
            </a:r>
            <a:endParaRPr lang="it" dirty="0">
              <a:latin typeface="Impact" panose="020B0806030902050204" pitchFamily="34" charset="0"/>
            </a:endParaRPr>
          </a:p>
        </p:txBody>
      </p:sp>
      <p:pic>
        <p:nvPicPr>
          <p:cNvPr id="14338" name="Picture 2" descr="Siri (software) - Wikipedia">
            <a:extLst>
              <a:ext uri="{FF2B5EF4-FFF2-40B4-BE49-F238E27FC236}">
                <a16:creationId xmlns:a16="http://schemas.microsoft.com/office/drawing/2014/main" id="{ED71165E-76A3-4566-9142-8A323EDE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1" y="19719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9AF9B8-7F02-493E-BDF0-BB6719D41ECB}"/>
              </a:ext>
            </a:extLst>
          </p:cNvPr>
          <p:cNvSpPr txBox="1"/>
          <p:nvPr/>
        </p:nvSpPr>
        <p:spPr>
          <a:xfrm>
            <a:off x="3454799" y="3308411"/>
            <a:ext cx="82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Impact" panose="020B0806030902050204" pitchFamily="34" charset="0"/>
              </a:rPr>
              <a:t>SIRI</a:t>
            </a:r>
            <a:endParaRPr lang="it-IT" dirty="0">
              <a:latin typeface="Impact" panose="020B0806030902050204" pitchFamily="34" charset="0"/>
            </a:endParaRPr>
          </a:p>
        </p:txBody>
      </p:sp>
      <p:pic>
        <p:nvPicPr>
          <p:cNvPr id="17410" name="Picture 2" descr="iCloud.com">
            <a:extLst>
              <a:ext uri="{FF2B5EF4-FFF2-40B4-BE49-F238E27FC236}">
                <a16:creationId xmlns:a16="http://schemas.microsoft.com/office/drawing/2014/main" id="{DE09D534-B80C-4BB5-BD5A-FD1B2F44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57" y="2097088"/>
            <a:ext cx="1178486" cy="11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064A91-CAF7-4901-9140-E7865600909C}"/>
              </a:ext>
            </a:extLst>
          </p:cNvPr>
          <p:cNvSpPr txBox="1"/>
          <p:nvPr/>
        </p:nvSpPr>
        <p:spPr>
          <a:xfrm>
            <a:off x="5488095" y="3308411"/>
            <a:ext cx="129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Impact" panose="020B0806030902050204" pitchFamily="34" charset="0"/>
              </a:rPr>
              <a:t>iCLOUD</a:t>
            </a:r>
            <a:endParaRPr lang="it-IT" dirty="0">
              <a:latin typeface="Impact" panose="020B0806030902050204" pitchFamily="34" charset="0"/>
            </a:endParaRPr>
          </a:p>
        </p:txBody>
      </p:sp>
      <p:pic>
        <p:nvPicPr>
          <p:cNvPr id="18434" name="Picture 2" descr="Code, apple, ios, logo, swift, bird icon">
            <a:extLst>
              <a:ext uri="{FF2B5EF4-FFF2-40B4-BE49-F238E27FC236}">
                <a16:creationId xmlns:a16="http://schemas.microsoft.com/office/drawing/2014/main" id="{98310FD1-4788-4DDA-B7CE-436A350B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10" y="1971956"/>
            <a:ext cx="1474982" cy="14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611B74-B729-42B4-8C0A-3D54B3EFB7A0}"/>
              </a:ext>
            </a:extLst>
          </p:cNvPr>
          <p:cNvSpPr txBox="1"/>
          <p:nvPr/>
        </p:nvSpPr>
        <p:spPr>
          <a:xfrm>
            <a:off x="7974389" y="3308411"/>
            <a:ext cx="1298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Impact" panose="020B0806030902050204" pitchFamily="34" charset="0"/>
              </a:rPr>
              <a:t>SWIFT</a:t>
            </a:r>
            <a:endParaRPr lang="it-IT" dirty="0">
              <a:latin typeface="Impact" panose="020B080603090205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98BE87D-7966-4D39-A95A-ABB5A44D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64" y="4105882"/>
            <a:ext cx="15621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9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" sz="4800" dirty="0">
                <a:latin typeface="Impact" panose="020B0806030902050204" pitchFamily="34" charset="0"/>
              </a:rPr>
              <a:t>Pros</a:t>
            </a:r>
            <a:endParaRPr lang="it" dirty="0">
              <a:latin typeface="Impact" panose="020B0806030902050204" pitchFamily="34" charset="0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23616"/>
              </p:ext>
            </p:extLst>
          </p:nvPr>
        </p:nvGraphicFramePr>
        <p:xfrm>
          <a:off x="2441476" y="2813179"/>
          <a:ext cx="6926459" cy="3049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DE9771-4BCB-4D43-BB85-6E1F8A1F4C7D}"/>
              </a:ext>
            </a:extLst>
          </p:cNvPr>
          <p:cNvSpPr txBox="1"/>
          <p:nvPr/>
        </p:nvSpPr>
        <p:spPr>
          <a:xfrm>
            <a:off x="404295" y="3429000"/>
            <a:ext cx="2189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>
                <a:latin typeface="Impact" panose="020B0806030902050204" pitchFamily="34" charset="0"/>
              </a:rPr>
              <a:t>SIMPLE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6B65C5-AEBC-4F95-A966-E05F357CB22A}"/>
              </a:ext>
            </a:extLst>
          </p:cNvPr>
          <p:cNvSpPr txBox="1"/>
          <p:nvPr/>
        </p:nvSpPr>
        <p:spPr>
          <a:xfrm>
            <a:off x="9209315" y="3429000"/>
            <a:ext cx="3100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>
                <a:latin typeface="Impact" panose="020B0806030902050204" pitchFamily="34" charset="0"/>
              </a:rPr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79130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5818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it" sz="4800" dirty="0">
                <a:latin typeface="Impact" panose="020B0806030902050204" pitchFamily="34" charset="0"/>
              </a:rPr>
              <a:t>Cons</a:t>
            </a:r>
            <a:endParaRPr lang="it" dirty="0">
              <a:latin typeface="Impact" panose="020B0806030902050204" pitchFamily="34" charset="0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421544"/>
              </p:ext>
            </p:extLst>
          </p:nvPr>
        </p:nvGraphicFramePr>
        <p:xfrm>
          <a:off x="1066800" y="238556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32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693784-4712-4B99-8323-B4329D8F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4217"/>
            <a:ext cx="9905998" cy="1478570"/>
          </a:xfrm>
        </p:spPr>
        <p:txBody>
          <a:bodyPr/>
          <a:lstStyle/>
          <a:p>
            <a:pPr algn="ctr"/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58E2C0-DF72-4707-B5AA-11995542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t>20/10/2020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8AE2787-4B4F-4AAD-BC65-80EAC702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69" y="2597314"/>
            <a:ext cx="713294" cy="7132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C40356D-8066-4AF2-BB3B-AF26939B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04" y="2429169"/>
            <a:ext cx="1115665" cy="9998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D39A857-DD03-4FEA-8149-18E14562B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80" y="2578818"/>
            <a:ext cx="713294" cy="71329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F67AF5-B335-4879-A261-C37914A3BDCB}"/>
              </a:ext>
            </a:extLst>
          </p:cNvPr>
          <p:cNvSpPr txBox="1"/>
          <p:nvPr/>
        </p:nvSpPr>
        <p:spPr>
          <a:xfrm>
            <a:off x="2337138" y="3572270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iOS</a:t>
            </a:r>
          </a:p>
        </p:txBody>
      </p:sp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541C2EDA-6BC2-407A-844D-F70EFD69E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15836"/>
              </p:ext>
            </p:extLst>
          </p:nvPr>
        </p:nvGraphicFramePr>
        <p:xfrm>
          <a:off x="2865645" y="3565888"/>
          <a:ext cx="8181765" cy="99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353">
                  <a:extLst>
                    <a:ext uri="{9D8B030D-6E8A-4147-A177-3AD203B41FA5}">
                      <a16:colId xmlns:a16="http://schemas.microsoft.com/office/drawing/2014/main" val="896273808"/>
                    </a:ext>
                  </a:extLst>
                </a:gridCol>
                <a:gridCol w="1636353">
                  <a:extLst>
                    <a:ext uri="{9D8B030D-6E8A-4147-A177-3AD203B41FA5}">
                      <a16:colId xmlns:a16="http://schemas.microsoft.com/office/drawing/2014/main" val="2610946751"/>
                    </a:ext>
                  </a:extLst>
                </a:gridCol>
                <a:gridCol w="1636353">
                  <a:extLst>
                    <a:ext uri="{9D8B030D-6E8A-4147-A177-3AD203B41FA5}">
                      <a16:colId xmlns:a16="http://schemas.microsoft.com/office/drawing/2014/main" val="2702986250"/>
                    </a:ext>
                  </a:extLst>
                </a:gridCol>
                <a:gridCol w="1636353">
                  <a:extLst>
                    <a:ext uri="{9D8B030D-6E8A-4147-A177-3AD203B41FA5}">
                      <a16:colId xmlns:a16="http://schemas.microsoft.com/office/drawing/2014/main" val="3091498882"/>
                    </a:ext>
                  </a:extLst>
                </a:gridCol>
                <a:gridCol w="1636353">
                  <a:extLst>
                    <a:ext uri="{9D8B030D-6E8A-4147-A177-3AD203B41FA5}">
                      <a16:colId xmlns:a16="http://schemas.microsoft.com/office/drawing/2014/main" val="3090371147"/>
                    </a:ext>
                  </a:extLst>
                </a:gridCol>
              </a:tblGrid>
              <a:tr h="499916">
                <a:tc>
                  <a:txBody>
                    <a:bodyPr/>
                    <a:lstStyle/>
                    <a:p>
                      <a:r>
                        <a:rPr lang="it-IT" dirty="0"/>
                        <a:t>          </a:t>
                      </a:r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✔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</a:t>
                      </a:r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✔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</a:t>
                      </a:r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✔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</a:t>
                      </a:r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✔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</a:t>
                      </a:r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✔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902518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r>
                        <a:rPr lang="it-IT" dirty="0"/>
                        <a:t>          </a:t>
                      </a:r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✘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</a:t>
                      </a:r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✔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</a:t>
                      </a:r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✘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          ✘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</a:t>
                      </a:r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✘</a:t>
                      </a:r>
                    </a:p>
                  </a:txBody>
                  <a:tcP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6631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098133-CA09-485F-8C6E-AFEA655A24C7}"/>
              </a:ext>
            </a:extLst>
          </p:cNvPr>
          <p:cNvSpPr txBox="1"/>
          <p:nvPr/>
        </p:nvSpPr>
        <p:spPr>
          <a:xfrm>
            <a:off x="1972789" y="4118520"/>
            <a:ext cx="9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rgbClr val="92D050"/>
                </a:solidFill>
              </a:rPr>
              <a:t>Android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99617CA-B20D-4C33-993F-DA80897CC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716" y="3590012"/>
            <a:ext cx="703490" cy="36933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ABAB30C-2D62-4C60-B3EA-270DBA8B3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683" y="4037212"/>
            <a:ext cx="480979" cy="5285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C2960FC-76CD-4E74-965C-70C48B081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1562" y="2615088"/>
            <a:ext cx="1115665" cy="64075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16D225F-EF0A-4803-BA03-C9DA248ED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9889" y="2597755"/>
            <a:ext cx="1240463" cy="6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8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171</TotalTime>
  <Words>85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Tw Cen MT</vt:lpstr>
      <vt:lpstr>Circuito</vt:lpstr>
      <vt:lpstr>iOS  PUGLISI Andrea giorgio molino donato vito leonardi leonardo fronte giuseppe</vt:lpstr>
      <vt:lpstr>Presentazione standard di PowerPoint</vt:lpstr>
      <vt:lpstr>STORY</vt:lpstr>
      <vt:lpstr>Features</vt:lpstr>
      <vt:lpstr>Pros</vt:lpstr>
      <vt:lpstr>Cons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 Fronte Giuseppe leonardi leonardo molino donato vito puglisi andrea</dc:title>
  <dc:creator>Leonardo Leonardi</dc:creator>
  <cp:lastModifiedBy>Andrea Puglisi</cp:lastModifiedBy>
  <cp:revision>5</cp:revision>
  <dcterms:created xsi:type="dcterms:W3CDTF">2020-10-15T13:42:18Z</dcterms:created>
  <dcterms:modified xsi:type="dcterms:W3CDTF">2020-10-20T16:11:18Z</dcterms:modified>
</cp:coreProperties>
</file>