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5" r:id="rId6"/>
    <p:sldId id="284" r:id="rId7"/>
    <p:sldId id="280" r:id="rId8"/>
    <p:sldId id="277" r:id="rId9"/>
    <p:sldId id="286" r:id="rId10"/>
    <p:sldId id="291" r:id="rId11"/>
    <p:sldId id="285" r:id="rId12"/>
    <p:sldId id="288" r:id="rId13"/>
    <p:sldId id="292" r:id="rId14"/>
    <p:sldId id="294" r:id="rId15"/>
    <p:sldId id="293" r:id="rId16"/>
    <p:sldId id="295" r:id="rId17"/>
    <p:sldId id="278" r:id="rId18"/>
    <p:sldId id="274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>
        <p:scale>
          <a:sx n="86" d="100"/>
          <a:sy n="86" d="100"/>
        </p:scale>
        <p:origin x="562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4/20/2023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1" y="1408176"/>
            <a:ext cx="7435581" cy="2387600"/>
          </a:xfrm>
        </p:spPr>
        <p:txBody>
          <a:bodyPr>
            <a:normAutofit/>
          </a:bodyPr>
          <a:lstStyle/>
          <a:p>
            <a:r>
              <a:rPr lang="en-US" dirty="0"/>
              <a:t>Subscription Tracker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Hallinan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IE" sz="4400" b="0" i="0" dirty="0">
                <a:effectLst/>
                <a:latin typeface="Arial" panose="020B0604020202020204" pitchFamily="34" charset="0"/>
              </a:rPr>
              <a:t>Project Complexity</a:t>
            </a:r>
            <a:endParaRPr lang="en-US" sz="4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727676"/>
            <a:ext cx="4828032" cy="490538"/>
          </a:xfrm>
        </p:spPr>
        <p:txBody>
          <a:bodyPr/>
          <a:lstStyle/>
          <a:p>
            <a:r>
              <a:rPr lang="en-US" dirty="0"/>
              <a:t>User x User Matrix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54446" y="1192406"/>
            <a:ext cx="4988052" cy="1682750"/>
          </a:xfrm>
        </p:spPr>
        <p:txBody>
          <a:bodyPr/>
          <a:lstStyle/>
          <a:p>
            <a:r>
              <a:rPr lang="en-US" dirty="0"/>
              <a:t>Compares users with similar demographics</a:t>
            </a:r>
          </a:p>
          <a:p>
            <a:r>
              <a:rPr lang="en-US" dirty="0"/>
              <a:t>Checks subscriptions of these users</a:t>
            </a:r>
          </a:p>
          <a:p>
            <a:r>
              <a:rPr lang="en-US" dirty="0"/>
              <a:t>Recommends most common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1C8D3F-5E94-4113-392B-657FBAA864AE}"/>
              </a:ext>
            </a:extLst>
          </p:cNvPr>
          <p:cNvSpPr txBox="1">
            <a:spLocks/>
          </p:cNvSpPr>
          <p:nvPr/>
        </p:nvSpPr>
        <p:spPr>
          <a:xfrm>
            <a:off x="6131052" y="2526970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 x Item Matrix </a:t>
            </a:r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B43144-CE8A-5023-539E-21523376BF7E}"/>
              </a:ext>
            </a:extLst>
          </p:cNvPr>
          <p:cNvSpPr txBox="1">
            <a:spLocks/>
          </p:cNvSpPr>
          <p:nvPr/>
        </p:nvSpPr>
        <p:spPr>
          <a:xfrm>
            <a:off x="5971032" y="3473917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sz="1800" dirty="0">
              <a:latin typeface="CMR12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F9A1BFF-D809-229B-E9DD-38AF5019D664}"/>
              </a:ext>
            </a:extLst>
          </p:cNvPr>
          <p:cNvSpPr txBox="1">
            <a:spLocks/>
          </p:cNvSpPr>
          <p:nvPr/>
        </p:nvSpPr>
        <p:spPr>
          <a:xfrm>
            <a:off x="5854446" y="2971748"/>
            <a:ext cx="4988052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Compares user subscriptions with similar types</a:t>
            </a:r>
          </a:p>
          <a:p>
            <a:r>
              <a:rPr lang="en-US" dirty="0"/>
              <a:t>Recommends similar subscriptions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D6102-FCB6-0613-E7D7-87B97B67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19" y="3888112"/>
            <a:ext cx="8302914" cy="29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6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IE" sz="4400" b="0" i="0" dirty="0">
                <a:effectLst/>
                <a:latin typeface="Arial" panose="020B0604020202020204" pitchFamily="34" charset="0"/>
              </a:rPr>
              <a:t>Project Complexity</a:t>
            </a:r>
            <a:endParaRPr lang="en-US" sz="4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B43144-CE8A-5023-539E-21523376BF7E}"/>
              </a:ext>
            </a:extLst>
          </p:cNvPr>
          <p:cNvSpPr txBox="1">
            <a:spLocks/>
          </p:cNvSpPr>
          <p:nvPr/>
        </p:nvSpPr>
        <p:spPr>
          <a:xfrm>
            <a:off x="5971032" y="3473917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sz="1800" dirty="0">
              <a:latin typeface="CMR12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7BB6E7E-C4EE-1F84-97FD-5504C2C7E887}"/>
              </a:ext>
            </a:extLst>
          </p:cNvPr>
          <p:cNvSpPr txBox="1">
            <a:spLocks/>
          </p:cNvSpPr>
          <p:nvPr/>
        </p:nvSpPr>
        <p:spPr>
          <a:xfrm>
            <a:off x="6096000" y="921093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x Item Matrix </a:t>
            </a: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07988F2-C5DA-0E60-CC7A-62889E047586}"/>
              </a:ext>
            </a:extLst>
          </p:cNvPr>
          <p:cNvSpPr txBox="1">
            <a:spLocks/>
          </p:cNvSpPr>
          <p:nvPr/>
        </p:nvSpPr>
        <p:spPr>
          <a:xfrm>
            <a:off x="6015990" y="1601399"/>
            <a:ext cx="4988052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Checks subscription ratings</a:t>
            </a:r>
          </a:p>
          <a:p>
            <a:r>
              <a:rPr lang="en-US" dirty="0"/>
              <a:t>Estimate other ratings for users</a:t>
            </a:r>
          </a:p>
          <a:p>
            <a:r>
              <a:rPr lang="en-US" dirty="0"/>
              <a:t>Recommend highest rating for user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F41949-A7AF-65A5-7FFC-89C9DEB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17" y="3284150"/>
            <a:ext cx="5760483" cy="29242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1CD8DD-E1AF-1C6A-6990-0D4DE49F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149"/>
            <a:ext cx="5814820" cy="29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4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Testing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2427" y="1842915"/>
            <a:ext cx="5803333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Feature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Database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Usability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6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946" y="1399032"/>
            <a:ext cx="10296410" cy="1255391"/>
          </a:xfrm>
        </p:spPr>
        <p:txBody>
          <a:bodyPr/>
          <a:lstStyle/>
          <a:p>
            <a:r>
              <a:rPr lang="en-US" sz="4800" dirty="0"/>
              <a:t>Recommendation testing</a:t>
            </a:r>
            <a:endParaRPr lang="en-US" sz="45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31868-1CC4-6177-FFAE-4FE3EF5B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143"/>
            <a:ext cx="5947784" cy="3242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5446F-6462-318A-F5E6-99A37D76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16" y="2965143"/>
            <a:ext cx="6248914" cy="32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33" y="3320384"/>
            <a:ext cx="4846320" cy="168274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178DC-C243-719E-A1FA-CA9F3316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Demo of site progress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7BD80-396E-C507-241F-BF2D1A0456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E" dirty="0"/>
              <a:t>I will now walk though a demo of the web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E7A6A3-1838-373B-183A-0D7635B65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468880"/>
            <a:ext cx="4828032" cy="490538"/>
          </a:xfrm>
        </p:spPr>
        <p:txBody>
          <a:bodyPr/>
          <a:lstStyle/>
          <a:p>
            <a:r>
              <a:rPr lang="en-IE" dirty="0"/>
              <a:t>Parts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FF5A33-324D-29C8-A776-DE48C8122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1480" y="3012807"/>
            <a:ext cx="4754880" cy="1990326"/>
          </a:xfrm>
        </p:spPr>
        <p:txBody>
          <a:bodyPr/>
          <a:lstStyle/>
          <a:p>
            <a:r>
              <a:rPr lang="en-IE" dirty="0"/>
              <a:t>Different pages</a:t>
            </a:r>
          </a:p>
          <a:p>
            <a:r>
              <a:rPr lang="en-IE" dirty="0"/>
              <a:t>Database functionality</a:t>
            </a:r>
          </a:p>
          <a:p>
            <a:r>
              <a:rPr lang="en-IE"/>
              <a:t>Recommendations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1426463"/>
            <a:ext cx="8868792" cy="4193101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&amp;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aim of this project is to create a web application to track a users subscription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give the user information about their active subscriptions 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As well as statistics for 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recurring subscription payment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data to generate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517732"/>
            <a:ext cx="4828032" cy="490538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6649" y="992672"/>
            <a:ext cx="4754880" cy="1682750"/>
          </a:xfrm>
        </p:spPr>
        <p:txBody>
          <a:bodyPr/>
          <a:lstStyle/>
          <a:p>
            <a:r>
              <a:rPr lang="en-GB" sz="1800" b="0" i="0" u="none" strike="noStrike" baseline="0" dirty="0">
                <a:latin typeface="CMR12"/>
              </a:rPr>
              <a:t>$57.0 million in 2011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$2.6 billion in sales in 2016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Most common </a:t>
            </a:r>
            <a:r>
              <a:rPr lang="en-GB" sz="1800" b="0" i="0" u="none" strike="noStrike" baseline="0" dirty="0">
                <a:latin typeface="CMR12"/>
              </a:rPr>
              <a:t>are media services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These account for 46% of subscriptions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106738"/>
            <a:ext cx="4828032" cy="490538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563932"/>
            <a:ext cx="4754880" cy="1682750"/>
          </a:xfrm>
        </p:spPr>
        <p:txBody>
          <a:bodyPr/>
          <a:lstStyle/>
          <a:p>
            <a:pPr algn="l"/>
            <a:r>
              <a:rPr lang="en-IE" sz="1800" dirty="0">
                <a:latin typeface="CMR12"/>
              </a:rPr>
              <a:t>O</a:t>
            </a:r>
            <a:r>
              <a:rPr lang="en-IE" sz="1800" b="0" i="0" u="none" strike="noStrike" baseline="0" dirty="0">
                <a:latin typeface="CMR12"/>
              </a:rPr>
              <a:t>n average </a:t>
            </a:r>
            <a:r>
              <a:rPr lang="en-GB" sz="1800" b="0" i="0" u="none" strike="noStrike" baseline="0" dirty="0">
                <a:latin typeface="CMR12"/>
              </a:rPr>
              <a:t>consumers underestimated how much they were spending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14A3D1-77C0-7757-E9FD-0ECA1AE1A8D1}"/>
              </a:ext>
            </a:extLst>
          </p:cNvPr>
          <p:cNvSpPr txBox="1">
            <a:spLocks/>
          </p:cNvSpPr>
          <p:nvPr/>
        </p:nvSpPr>
        <p:spPr>
          <a:xfrm>
            <a:off x="6245352" y="485395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Forgotten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154FB51-D21E-FA4B-5430-2840D74EFBE9}"/>
              </a:ext>
            </a:extLst>
          </p:cNvPr>
          <p:cNvSpPr txBox="1">
            <a:spLocks/>
          </p:cNvSpPr>
          <p:nvPr/>
        </p:nvSpPr>
        <p:spPr>
          <a:xfrm>
            <a:off x="5971032" y="5335640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0" i="0" u="none" strike="noStrike" baseline="0" dirty="0">
                <a:latin typeface="CMR12"/>
              </a:rPr>
              <a:t>42% of people have services that they forgot they are even subscribed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Technologies 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7"/>
            <a:ext cx="4828032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JavaScript, HTML,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Express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application uses the Model View Controller architecture</a:t>
            </a:r>
          </a:p>
          <a:p>
            <a:r>
              <a:rPr lang="en-US" dirty="0"/>
              <a:t>Split into client, server and database</a:t>
            </a:r>
          </a:p>
          <a:p>
            <a:r>
              <a:rPr lang="en-US" dirty="0"/>
              <a:t>Python is used for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PostgreSQL database</a:t>
            </a:r>
          </a:p>
          <a:p>
            <a:r>
              <a:rPr lang="en-US" dirty="0"/>
              <a:t>Running on docker containers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484074"/>
            <a:ext cx="4828032" cy="490538"/>
          </a:xfrm>
        </p:spPr>
        <p:txBody>
          <a:bodyPr/>
          <a:lstStyle/>
          <a:p>
            <a:r>
              <a:rPr lang="en-US" dirty="0"/>
              <a:t>Current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938670"/>
            <a:ext cx="4754880" cy="1682750"/>
          </a:xfrm>
        </p:spPr>
        <p:txBody>
          <a:bodyPr/>
          <a:lstStyle/>
          <a:p>
            <a:r>
              <a:rPr lang="en-US" dirty="0"/>
              <a:t>Some popular applications are Rocket Money, Trim and </a:t>
            </a:r>
            <a:r>
              <a:rPr lang="en-US" dirty="0" err="1"/>
              <a:t>TrackMySubs</a:t>
            </a:r>
            <a:endParaRPr lang="en-US" dirty="0"/>
          </a:p>
          <a:p>
            <a:r>
              <a:rPr lang="en-US" dirty="0"/>
              <a:t>Each has a different way of functioning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297951"/>
            <a:ext cx="4828032" cy="490538"/>
          </a:xfrm>
        </p:spPr>
        <p:txBody>
          <a:bodyPr/>
          <a:lstStyle/>
          <a:p>
            <a:r>
              <a:rPr lang="en-US" dirty="0"/>
              <a:t>Common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2667972"/>
            <a:ext cx="4754880" cy="1682750"/>
          </a:xfrm>
        </p:spPr>
        <p:txBody>
          <a:bodyPr/>
          <a:lstStyle/>
          <a:p>
            <a:pPr algn="l"/>
            <a:r>
              <a:rPr lang="en-IE" sz="1800" b="0" i="0" u="none" strike="noStrike" baseline="0" dirty="0">
                <a:latin typeface="CMR12"/>
              </a:rPr>
              <a:t>Current subscriptions / bills page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Monthly spending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Calendar of upcoming payments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Alerts for next payments (email / text)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Manually added subscriptions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57F0F06-7B5C-DF64-995E-E05D25CDFAB4}"/>
              </a:ext>
            </a:extLst>
          </p:cNvPr>
          <p:cNvSpPr txBox="1">
            <a:spLocks/>
          </p:cNvSpPr>
          <p:nvPr/>
        </p:nvSpPr>
        <p:spPr>
          <a:xfrm>
            <a:off x="6245352" y="5034582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Additional Features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DA060B-2A69-3D59-FD21-77C7FBFA4652}"/>
              </a:ext>
            </a:extLst>
          </p:cNvPr>
          <p:cNvSpPr txBox="1">
            <a:spLocks/>
          </p:cNvSpPr>
          <p:nvPr/>
        </p:nvSpPr>
        <p:spPr>
          <a:xfrm>
            <a:off x="5971032" y="5505289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800" dirty="0">
                <a:latin typeface="CMR12"/>
              </a:rPr>
              <a:t>Find recurring payments / subscriptions</a:t>
            </a:r>
          </a:p>
          <a:p>
            <a:r>
              <a:rPr lang="en-IE" sz="1800" b="0" i="0" u="none" strike="noStrike" baseline="0" dirty="0">
                <a:latin typeface="CMR12"/>
              </a:rPr>
              <a:t>Cancel subscriptions</a:t>
            </a:r>
          </a:p>
          <a:p>
            <a:endParaRPr lang="en-IE" sz="1800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252310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15" y="1139801"/>
            <a:ext cx="10515600" cy="575321"/>
          </a:xfrm>
        </p:spPr>
        <p:txBody>
          <a:bodyPr/>
          <a:lstStyle/>
          <a:p>
            <a:r>
              <a:rPr lang="en-US" sz="5400" dirty="0"/>
              <a:t>Requirements Capture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7925" y="2971799"/>
            <a:ext cx="4754880" cy="23281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Include common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Persistent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Subscription importing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analytics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0233" y="3156864"/>
            <a:ext cx="4754880" cy="21431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E379AF-CB5B-DB66-E761-706048E2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83" y="2081815"/>
            <a:ext cx="8010617" cy="40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D7FA70-B345-A77C-DD38-363B24C6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06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421DD-2C70-F012-4953-63102B8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337BA-3772-9BD8-D731-896C6E6FD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55E08-DC5B-5FD7-28CF-69BF23028F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D18EF-1C72-929D-FB70-A0863FFF6D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66804-DA2C-47A8-AB95-398DEEB06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FDAE4-DF8D-423B-DBCA-6E1E8786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6" y="-1"/>
            <a:ext cx="11966288" cy="68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5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IE" sz="4400" b="0" i="0" dirty="0">
                <a:effectLst/>
                <a:latin typeface="Arial" panose="020B0604020202020204" pitchFamily="34" charset="0"/>
              </a:rPr>
              <a:t>Project Complexity</a:t>
            </a:r>
            <a:endParaRPr lang="en-US" sz="4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76676" y="952882"/>
            <a:ext cx="4828032" cy="490538"/>
          </a:xfrm>
        </p:spPr>
        <p:txBody>
          <a:bodyPr/>
          <a:lstStyle/>
          <a:p>
            <a:r>
              <a:rPr lang="en-US" dirty="0"/>
              <a:t>Finding Subscriptions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2356" y="1443420"/>
            <a:ext cx="4754880" cy="1682750"/>
          </a:xfrm>
        </p:spPr>
        <p:txBody>
          <a:bodyPr/>
          <a:lstStyle/>
          <a:p>
            <a:pPr algn="l"/>
            <a:r>
              <a:rPr lang="en-IE" sz="1800" b="0" i="0" u="none" strike="noStrike" baseline="0" dirty="0">
                <a:latin typeface="CMR12"/>
              </a:rPr>
              <a:t>Using an excel exported bank statement to search for and add subscriptions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1C8D3F-5E94-4113-392B-657FBAA864AE}"/>
              </a:ext>
            </a:extLst>
          </p:cNvPr>
          <p:cNvSpPr txBox="1">
            <a:spLocks/>
          </p:cNvSpPr>
          <p:nvPr/>
        </p:nvSpPr>
        <p:spPr>
          <a:xfrm>
            <a:off x="6076676" y="2708784"/>
            <a:ext cx="5212968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Analytics / Recommendations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B43144-CE8A-5023-539E-21523376BF7E}"/>
              </a:ext>
            </a:extLst>
          </p:cNvPr>
          <p:cNvSpPr txBox="1">
            <a:spLocks/>
          </p:cNvSpPr>
          <p:nvPr/>
        </p:nvSpPr>
        <p:spPr>
          <a:xfrm>
            <a:off x="5802356" y="3199322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800" dirty="0">
                <a:latin typeface="CMR12"/>
              </a:rPr>
              <a:t>Data gathered will be used for recommending users other subscriptions </a:t>
            </a:r>
          </a:p>
          <a:p>
            <a:r>
              <a:rPr lang="en-IE" sz="1800" dirty="0">
                <a:latin typeface="CMR12"/>
              </a:rPr>
              <a:t>Data can also be used for marketing purposes</a:t>
            </a:r>
          </a:p>
        </p:txBody>
      </p:sp>
    </p:spTree>
    <p:extLst>
      <p:ext uri="{BB962C8B-B14F-4D97-AF65-F5344CB8AC3E}">
        <p14:creationId xmlns:p14="http://schemas.microsoft.com/office/powerpoint/2010/main" val="39298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2985</TotalTime>
  <Words>377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CMR12</vt:lpstr>
      <vt:lpstr>Arial</vt:lpstr>
      <vt:lpstr>Calibri</vt:lpstr>
      <vt:lpstr>Office Theme</vt:lpstr>
      <vt:lpstr>Subscription Tracker</vt:lpstr>
      <vt:lpstr>Aims &amp; objectives</vt:lpstr>
      <vt:lpstr>Why</vt:lpstr>
      <vt:lpstr>Technologies  </vt:lpstr>
      <vt:lpstr>System Architecture</vt:lpstr>
      <vt:lpstr>Research </vt:lpstr>
      <vt:lpstr>Requirements Capture</vt:lpstr>
      <vt:lpstr>PowerPoint Presentation</vt:lpstr>
      <vt:lpstr>Project Complexity</vt:lpstr>
      <vt:lpstr>Project Complexity</vt:lpstr>
      <vt:lpstr>Project Complexity</vt:lpstr>
      <vt:lpstr>Testing</vt:lpstr>
      <vt:lpstr>Recommendation testing</vt:lpstr>
      <vt:lpstr>Demo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Tracker Interim</dc:title>
  <dc:creator>Luke Hallinan</dc:creator>
  <cp:lastModifiedBy>Luke Hallinan</cp:lastModifiedBy>
  <cp:revision>12</cp:revision>
  <dcterms:created xsi:type="dcterms:W3CDTF">2022-12-12T11:22:55Z</dcterms:created>
  <dcterms:modified xsi:type="dcterms:W3CDTF">2023-04-21T13:35:18Z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