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7" r:id="rId5"/>
    <p:sldId id="274" r:id="rId6"/>
    <p:sldId id="256" r:id="rId7"/>
    <p:sldId id="258" r:id="rId8"/>
    <p:sldId id="262" r:id="rId9"/>
    <p:sldId id="265" r:id="rId10"/>
    <p:sldId id="260" r:id="rId11"/>
    <p:sldId id="268" r:id="rId12"/>
    <p:sldId id="261" r:id="rId13"/>
    <p:sldId id="264" r:id="rId14"/>
    <p:sldId id="266" r:id="rId15"/>
    <p:sldId id="270" r:id="rId16"/>
    <p:sldId id="269" r:id="rId17"/>
    <p:sldId id="267" r:id="rId18"/>
    <p:sldId id="271" r:id="rId19"/>
    <p:sldId id="273"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906D4-B7EB-8BE6-9484-F57D254C02F5}" v="611" dt="2019-05-24T01:06:50.087"/>
    <p1510:client id="{3585FD35-6565-4424-B6B4-ADFBFD1EEA4F}" v="1373" dt="2019-05-24T01:08:53.544"/>
    <p1510:client id="{18D6B129-E13F-4E39-B807-4EF78D78B90F}" v="425" dt="2019-05-23T23:37:12.520"/>
    <p1510:client id="{1353443B-28A5-79BA-9F6F-4584A7F90429}" v="2842" dt="2019-05-24T01:08:06.647"/>
    <p1510:client id="{518EFB72-3F51-4699-BA54-394C78CA7D4B}" v="1045" dt="2019-05-24T01:03:45.653"/>
    <p1510:client id="{6CBBE753-5781-46D2-4845-B8B665B6737B}" v="70" dt="2019-05-24T00:42:33.341"/>
    <p1510:client id="{053E26FB-3B85-4951-8D28-B9DECE3B4DD9}" v="1" dt="2019-05-24T01:10:34.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72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81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9836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00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6CE7D5-CF57-46EF-B807-FDD0502418D4}" type="datetimeFigureOut">
              <a:rPr lang="en-US" smtClean="0"/>
              <a:t>5/23/2019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265128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640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532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440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0585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36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551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6CE7D5-CF57-46EF-B807-FDD0502418D4}" type="datetimeFigureOut">
              <a:rPr lang="en-US" smtClean="0"/>
              <a:t>5/23/2019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803712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6A0FBC1-98CD-4C0A-9046-061BC8E489B9}"/>
              </a:ext>
            </a:extLst>
          </p:cNvPr>
          <p:cNvSpPr>
            <a:spLocks noGrp="1"/>
          </p:cNvSpPr>
          <p:nvPr>
            <p:ph type="ctrTitle"/>
          </p:nvPr>
        </p:nvSpPr>
        <p:spPr>
          <a:xfrm>
            <a:off x="643467" y="643466"/>
            <a:ext cx="6707157" cy="5571067"/>
          </a:xfrm>
        </p:spPr>
        <p:txBody>
          <a:bodyPr>
            <a:normAutofit/>
          </a:bodyPr>
          <a:lstStyle/>
          <a:p>
            <a:pPr algn="r"/>
            <a:r>
              <a:rPr lang="en-US">
                <a:ea typeface="+mj-lt"/>
                <a:cs typeface="+mj-lt"/>
              </a:rPr>
              <a:t>Capital Budgeting Simulation Presentation</a:t>
            </a:r>
            <a:endParaRPr lang="en-US"/>
          </a:p>
        </p:txBody>
      </p:sp>
      <p:sp>
        <p:nvSpPr>
          <p:cNvPr id="7" name="Rectangle 9">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2B47063-E9C7-4C0C-8B15-A505682F95FA}"/>
              </a:ext>
            </a:extLst>
          </p:cNvPr>
          <p:cNvSpPr>
            <a:spLocks noGrp="1"/>
          </p:cNvSpPr>
          <p:nvPr>
            <p:ph type="subTitle" idx="1"/>
          </p:nvPr>
        </p:nvSpPr>
        <p:spPr>
          <a:xfrm>
            <a:off x="7994091" y="4130192"/>
            <a:ext cx="3725961" cy="2084340"/>
          </a:xfrm>
        </p:spPr>
        <p:txBody>
          <a:bodyPr anchor="ctr">
            <a:normAutofit lnSpcReduction="10000"/>
          </a:bodyPr>
          <a:lstStyle/>
          <a:p>
            <a:pPr algn="r"/>
            <a:r>
              <a:rPr lang="en-US">
                <a:solidFill>
                  <a:srgbClr val="000000"/>
                </a:solidFill>
              </a:rPr>
              <a:t>Heather Canzio</a:t>
            </a:r>
            <a:endParaRPr lang="en-US"/>
          </a:p>
          <a:p>
            <a:pPr algn="r"/>
            <a:r>
              <a:rPr lang="en-US">
                <a:ea typeface="+mn-lt"/>
                <a:cs typeface="+mn-lt"/>
              </a:rPr>
              <a:t>Gregory </a:t>
            </a:r>
            <a:r>
              <a:rPr lang="en-US" err="1">
                <a:ea typeface="+mn-lt"/>
                <a:cs typeface="+mn-lt"/>
              </a:rPr>
              <a:t>Dorleus</a:t>
            </a:r>
            <a:r>
              <a:rPr lang="en-US">
                <a:ea typeface="+mn-lt"/>
                <a:cs typeface="+mn-lt"/>
              </a:rPr>
              <a:t> </a:t>
            </a:r>
            <a:endParaRPr lang="en-US"/>
          </a:p>
          <a:p>
            <a:pPr algn="r"/>
            <a:r>
              <a:rPr lang="en-US">
                <a:ea typeface="+mn-lt"/>
                <a:cs typeface="+mn-lt"/>
              </a:rPr>
              <a:t>Jordan </a:t>
            </a:r>
            <a:r>
              <a:rPr lang="en-US" err="1">
                <a:ea typeface="+mn-lt"/>
                <a:cs typeface="+mn-lt"/>
              </a:rPr>
              <a:t>Gochman</a:t>
            </a:r>
            <a:endParaRPr lang="en-US" err="1"/>
          </a:p>
          <a:p>
            <a:pPr algn="r"/>
            <a:r>
              <a:rPr lang="en-US">
                <a:ea typeface="+mn-lt"/>
                <a:cs typeface="+mn-lt"/>
              </a:rPr>
              <a:t>Luke Littleton </a:t>
            </a:r>
            <a:endParaRPr lang="en-US"/>
          </a:p>
          <a:p>
            <a:pPr algn="r"/>
            <a:r>
              <a:rPr lang="en-US" err="1">
                <a:solidFill>
                  <a:srgbClr val="000000"/>
                </a:solidFill>
              </a:rPr>
              <a:t>Alebia</a:t>
            </a:r>
            <a:r>
              <a:rPr lang="en-US">
                <a:solidFill>
                  <a:srgbClr val="000000"/>
                </a:solidFill>
              </a:rPr>
              <a:t> Mina</a:t>
            </a:r>
          </a:p>
          <a:p>
            <a:endParaRPr lang="en-US">
              <a:solidFill>
                <a:srgbClr val="000000"/>
              </a:solidFill>
            </a:endParaRPr>
          </a:p>
        </p:txBody>
      </p:sp>
    </p:spTree>
    <p:extLst>
      <p:ext uri="{BB962C8B-B14F-4D97-AF65-F5344CB8AC3E}">
        <p14:creationId xmlns:p14="http://schemas.microsoft.com/office/powerpoint/2010/main" val="137285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908785DC-CB6D-4DF5-BEFC-E5A6BAB65868}"/>
              </a:ext>
            </a:extLst>
          </p:cNvPr>
          <p:cNvPicPr>
            <a:picLocks noGrp="1" noChangeAspect="1"/>
          </p:cNvPicPr>
          <p:nvPr>
            <p:ph idx="1"/>
          </p:nvPr>
        </p:nvPicPr>
        <p:blipFill>
          <a:blip r:embed="rId2"/>
          <a:stretch>
            <a:fillRect/>
          </a:stretch>
        </p:blipFill>
        <p:spPr>
          <a:xfrm>
            <a:off x="3370203" y="76040"/>
            <a:ext cx="6725016" cy="4050792"/>
          </a:xfrm>
          <a:prstGeom prst="rect">
            <a:avLst/>
          </a:prstGeom>
        </p:spPr>
      </p:pic>
      <p:pic>
        <p:nvPicPr>
          <p:cNvPr id="6" name="Picture 6">
            <a:extLst>
              <a:ext uri="{FF2B5EF4-FFF2-40B4-BE49-F238E27FC236}">
                <a16:creationId xmlns:a16="http://schemas.microsoft.com/office/drawing/2014/main" id="{8895F53F-22C1-4FAF-9064-254CBFBEA8F9}"/>
              </a:ext>
            </a:extLst>
          </p:cNvPr>
          <p:cNvPicPr>
            <a:picLocks noChangeAspect="1"/>
          </p:cNvPicPr>
          <p:nvPr/>
        </p:nvPicPr>
        <p:blipFill>
          <a:blip r:embed="rId3"/>
          <a:stretch>
            <a:fillRect/>
          </a:stretch>
        </p:blipFill>
        <p:spPr>
          <a:xfrm>
            <a:off x="433138" y="4124805"/>
            <a:ext cx="11312357" cy="2592179"/>
          </a:xfrm>
          <a:prstGeom prst="rect">
            <a:avLst/>
          </a:prstGeom>
        </p:spPr>
      </p:pic>
      <p:sp>
        <p:nvSpPr>
          <p:cNvPr id="9" name="Title 1">
            <a:extLst>
              <a:ext uri="{FF2B5EF4-FFF2-40B4-BE49-F238E27FC236}">
                <a16:creationId xmlns:a16="http://schemas.microsoft.com/office/drawing/2014/main" id="{EA0E82F0-C7BC-4645-A901-4CF06F52A645}"/>
              </a:ext>
            </a:extLst>
          </p:cNvPr>
          <p:cNvSpPr txBox="1">
            <a:spLocks/>
          </p:cNvSpPr>
          <p:nvPr/>
        </p:nvSpPr>
        <p:spPr>
          <a:xfrm>
            <a:off x="32458" y="-45427"/>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4 DASHboard</a:t>
            </a:r>
          </a:p>
        </p:txBody>
      </p:sp>
      <p:sp>
        <p:nvSpPr>
          <p:cNvPr id="11" name="Title 1">
            <a:extLst>
              <a:ext uri="{FF2B5EF4-FFF2-40B4-BE49-F238E27FC236}">
                <a16:creationId xmlns:a16="http://schemas.microsoft.com/office/drawing/2014/main" id="{2B2E86F3-49CE-4666-8F92-C454D9783CE0}"/>
              </a:ext>
            </a:extLst>
          </p:cNvPr>
          <p:cNvSpPr txBox="1">
            <a:spLocks/>
          </p:cNvSpPr>
          <p:nvPr/>
        </p:nvSpPr>
        <p:spPr>
          <a:xfrm>
            <a:off x="-5642" y="3447072"/>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3 Updates</a:t>
            </a:r>
          </a:p>
        </p:txBody>
      </p:sp>
    </p:spTree>
    <p:extLst>
      <p:ext uri="{BB962C8B-B14F-4D97-AF65-F5344CB8AC3E}">
        <p14:creationId xmlns:p14="http://schemas.microsoft.com/office/powerpoint/2010/main" val="215207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DE97-ABDF-4A30-9D40-E06CE53CE3B6}"/>
              </a:ext>
            </a:extLst>
          </p:cNvPr>
          <p:cNvSpPr>
            <a:spLocks noGrp="1"/>
          </p:cNvSpPr>
          <p:nvPr>
            <p:ph type="title"/>
          </p:nvPr>
        </p:nvSpPr>
        <p:spPr>
          <a:xfrm>
            <a:off x="1170111" y="53500"/>
            <a:ext cx="10058400" cy="1007766"/>
          </a:xfrm>
        </p:spPr>
        <p:txBody>
          <a:bodyPr/>
          <a:lstStyle/>
          <a:p>
            <a:r>
              <a:rPr lang="en-US">
                <a:ea typeface="+mj-lt"/>
                <a:cs typeface="+mj-lt"/>
              </a:rPr>
              <a:t>year 4 capital project selections</a:t>
            </a:r>
            <a:endParaRPr lang="en-US">
              <a:latin typeface="Rockwell Condensed"/>
            </a:endParaRPr>
          </a:p>
        </p:txBody>
      </p:sp>
      <p:graphicFrame>
        <p:nvGraphicFramePr>
          <p:cNvPr id="4" name="Table 4">
            <a:extLst>
              <a:ext uri="{FF2B5EF4-FFF2-40B4-BE49-F238E27FC236}">
                <a16:creationId xmlns:a16="http://schemas.microsoft.com/office/drawing/2014/main" id="{EC97432C-02FF-4AE6-8DDD-F028F80F10EE}"/>
              </a:ext>
            </a:extLst>
          </p:cNvPr>
          <p:cNvGraphicFramePr>
            <a:graphicFrameLocks noGrp="1"/>
          </p:cNvGraphicFramePr>
          <p:nvPr>
            <p:ph idx="1"/>
            <p:extLst>
              <p:ext uri="{D42A27DB-BD31-4B8C-83A1-F6EECF244321}">
                <p14:modId xmlns:p14="http://schemas.microsoft.com/office/powerpoint/2010/main" val="181855861"/>
              </p:ext>
            </p:extLst>
          </p:nvPr>
        </p:nvGraphicFramePr>
        <p:xfrm>
          <a:off x="571353" y="1044344"/>
          <a:ext cx="11165791" cy="4964156"/>
        </p:xfrm>
        <a:graphic>
          <a:graphicData uri="http://schemas.openxmlformats.org/drawingml/2006/table">
            <a:tbl>
              <a:tblPr firstRow="1" bandRow="1">
                <a:tableStyleId>{5C22544A-7EE6-4342-B048-85BDC9FD1C3A}</a:tableStyleId>
              </a:tblPr>
              <a:tblGrid>
                <a:gridCol w="2566860">
                  <a:extLst>
                    <a:ext uri="{9D8B030D-6E8A-4147-A177-3AD203B41FA5}">
                      <a16:colId xmlns:a16="http://schemas.microsoft.com/office/drawing/2014/main" val="1946428751"/>
                    </a:ext>
                  </a:extLst>
                </a:gridCol>
                <a:gridCol w="1537450">
                  <a:extLst>
                    <a:ext uri="{9D8B030D-6E8A-4147-A177-3AD203B41FA5}">
                      <a16:colId xmlns:a16="http://schemas.microsoft.com/office/drawing/2014/main" val="1048150572"/>
                    </a:ext>
                  </a:extLst>
                </a:gridCol>
                <a:gridCol w="1413462">
                  <a:extLst>
                    <a:ext uri="{9D8B030D-6E8A-4147-A177-3AD203B41FA5}">
                      <a16:colId xmlns:a16="http://schemas.microsoft.com/office/drawing/2014/main" val="2349414437"/>
                    </a:ext>
                  </a:extLst>
                </a:gridCol>
                <a:gridCol w="1413462">
                  <a:extLst>
                    <a:ext uri="{9D8B030D-6E8A-4147-A177-3AD203B41FA5}">
                      <a16:colId xmlns:a16="http://schemas.microsoft.com/office/drawing/2014/main" val="3422937578"/>
                    </a:ext>
                  </a:extLst>
                </a:gridCol>
                <a:gridCol w="1413462">
                  <a:extLst>
                    <a:ext uri="{9D8B030D-6E8A-4147-A177-3AD203B41FA5}">
                      <a16:colId xmlns:a16="http://schemas.microsoft.com/office/drawing/2014/main" val="202650760"/>
                    </a:ext>
                  </a:extLst>
                </a:gridCol>
                <a:gridCol w="1413462">
                  <a:extLst>
                    <a:ext uri="{9D8B030D-6E8A-4147-A177-3AD203B41FA5}">
                      <a16:colId xmlns:a16="http://schemas.microsoft.com/office/drawing/2014/main" val="766222286"/>
                    </a:ext>
                  </a:extLst>
                </a:gridCol>
                <a:gridCol w="1407633">
                  <a:extLst>
                    <a:ext uri="{9D8B030D-6E8A-4147-A177-3AD203B41FA5}">
                      <a16:colId xmlns:a16="http://schemas.microsoft.com/office/drawing/2014/main" val="2964235242"/>
                    </a:ext>
                  </a:extLst>
                </a:gridCol>
              </a:tblGrid>
              <a:tr h="673271">
                <a:tc>
                  <a:txBody>
                    <a:bodyPr/>
                    <a:lstStyle/>
                    <a:p>
                      <a:r>
                        <a:rPr lang="en-US"/>
                        <a:t>Projects selected</a:t>
                      </a:r>
                    </a:p>
                  </a:txBody>
                  <a:tcPr/>
                </a:tc>
                <a:tc>
                  <a:txBody>
                    <a:bodyPr/>
                    <a:lstStyle/>
                    <a:p>
                      <a:r>
                        <a:rPr lang="en-US"/>
                        <a:t>2013 Project Cost</a:t>
                      </a:r>
                    </a:p>
                  </a:txBody>
                  <a:tcPr/>
                </a:tc>
                <a:tc>
                  <a:txBody>
                    <a:bodyPr/>
                    <a:lstStyle/>
                    <a:p>
                      <a:pPr lvl="0">
                        <a:buNone/>
                      </a:pPr>
                      <a:r>
                        <a:rPr lang="en-US"/>
                        <a:t>Lifetime Project Cost</a:t>
                      </a:r>
                    </a:p>
                  </a:txBody>
                  <a:tcPr/>
                </a:tc>
                <a:tc>
                  <a:txBody>
                    <a:bodyPr/>
                    <a:lstStyle/>
                    <a:p>
                      <a:pPr lvl="0">
                        <a:buNone/>
                      </a:pPr>
                      <a:r>
                        <a:rPr lang="en-US"/>
                        <a:t>Discount Rate</a:t>
                      </a:r>
                    </a:p>
                  </a:txBody>
                  <a:tcPr/>
                </a:tc>
                <a:tc>
                  <a:txBody>
                    <a:bodyPr/>
                    <a:lstStyle/>
                    <a:p>
                      <a:pPr lvl="0">
                        <a:buNone/>
                      </a:pPr>
                      <a:r>
                        <a:rPr lang="en-US"/>
                        <a:t>Assumed Risk</a:t>
                      </a:r>
                    </a:p>
                  </a:txBody>
                  <a:tcPr/>
                </a:tc>
                <a:tc>
                  <a:txBody>
                    <a:bodyPr/>
                    <a:lstStyle/>
                    <a:p>
                      <a:r>
                        <a:rPr lang="en-US"/>
                        <a:t>NPV</a:t>
                      </a:r>
                    </a:p>
                  </a:txBody>
                  <a:tcPr/>
                </a:tc>
                <a:tc>
                  <a:txBody>
                    <a:bodyPr/>
                    <a:lstStyle/>
                    <a:p>
                      <a:r>
                        <a:rPr lang="en-US"/>
                        <a:t>IRR</a:t>
                      </a:r>
                    </a:p>
                  </a:txBody>
                  <a:tcPr/>
                </a:tc>
                <a:extLst>
                  <a:ext uri="{0D108BD9-81ED-4DB2-BD59-A6C34878D82A}">
                    <a16:rowId xmlns:a16="http://schemas.microsoft.com/office/drawing/2014/main" val="3538853037"/>
                  </a:ext>
                </a:extLst>
              </a:tr>
              <a:tr h="589046">
                <a:tc>
                  <a:txBody>
                    <a:bodyPr/>
                    <a:lstStyle/>
                    <a:p>
                      <a:r>
                        <a:rPr lang="en-US"/>
                        <a:t>Toddlers Music CD Series</a:t>
                      </a:r>
                    </a:p>
                  </a:txBody>
                  <a:tcPr/>
                </a:tc>
                <a:tc>
                  <a:txBody>
                    <a:bodyPr/>
                    <a:lstStyle/>
                    <a:p>
                      <a:r>
                        <a:rPr lang="en-US"/>
                        <a:t>$0.30</a:t>
                      </a:r>
                    </a:p>
                  </a:txBody>
                  <a:tcPr/>
                </a:tc>
                <a:tc>
                  <a:txBody>
                    <a:bodyPr/>
                    <a:lstStyle/>
                    <a:p>
                      <a:pPr lvl="0">
                        <a:buNone/>
                      </a:pPr>
                      <a:r>
                        <a:rPr lang="en-US"/>
                        <a:t>$1.03</a:t>
                      </a:r>
                    </a:p>
                  </a:txBody>
                  <a:tcPr/>
                </a:tc>
                <a:tc>
                  <a:txBody>
                    <a:bodyPr/>
                    <a:lstStyle/>
                    <a:p>
                      <a:pPr lvl="0">
                        <a:buNone/>
                      </a:pPr>
                      <a:r>
                        <a:rPr lang="en-US"/>
                        <a:t>7.4%</a:t>
                      </a:r>
                    </a:p>
                  </a:txBody>
                  <a:tcPr/>
                </a:tc>
                <a:tc>
                  <a:txBody>
                    <a:bodyPr/>
                    <a:lstStyle/>
                    <a:p>
                      <a:pPr lvl="0">
                        <a:buNone/>
                      </a:pPr>
                      <a:r>
                        <a:rPr lang="en-US" b="1"/>
                        <a:t>Medium</a:t>
                      </a:r>
                    </a:p>
                  </a:txBody>
                  <a:tcPr/>
                </a:tc>
                <a:tc>
                  <a:txBody>
                    <a:bodyPr/>
                    <a:lstStyle/>
                    <a:p>
                      <a:r>
                        <a:rPr lang="en-US" b="1"/>
                        <a:t>$6.97</a:t>
                      </a:r>
                    </a:p>
                  </a:txBody>
                  <a:tcPr/>
                </a:tc>
                <a:tc>
                  <a:txBody>
                    <a:bodyPr/>
                    <a:lstStyle/>
                    <a:p>
                      <a:r>
                        <a:rPr lang="en-US"/>
                        <a:t>104.99%</a:t>
                      </a:r>
                    </a:p>
                  </a:txBody>
                  <a:tcPr/>
                </a:tc>
                <a:extLst>
                  <a:ext uri="{0D108BD9-81ED-4DB2-BD59-A6C34878D82A}">
                    <a16:rowId xmlns:a16="http://schemas.microsoft.com/office/drawing/2014/main" val="264241632"/>
                  </a:ext>
                </a:extLst>
              </a:tr>
              <a:tr h="701842">
                <a:tc>
                  <a:txBody>
                    <a:bodyPr/>
                    <a:lstStyle/>
                    <a:p>
                      <a:pPr lvl="0" algn="l">
                        <a:lnSpc>
                          <a:spcPct val="100000"/>
                        </a:lnSpc>
                        <a:spcBef>
                          <a:spcPts val="0"/>
                        </a:spcBef>
                        <a:spcAft>
                          <a:spcPts val="0"/>
                        </a:spcAft>
                        <a:buNone/>
                      </a:pPr>
                      <a:r>
                        <a:rPr lang="en-US" sz="1800" b="0" i="0" u="none" strike="noStrike" noProof="0">
                          <a:latin typeface="Rockwell"/>
                        </a:rPr>
                        <a:t>EDI Supplier Software System</a:t>
                      </a:r>
                      <a:endParaRPr lang="en-US"/>
                    </a:p>
                  </a:txBody>
                  <a:tcPr/>
                </a:tc>
                <a:tc>
                  <a:txBody>
                    <a:bodyPr/>
                    <a:lstStyle/>
                    <a:p>
                      <a:r>
                        <a:rPr lang="en-US"/>
                        <a:t>$0.03</a:t>
                      </a:r>
                    </a:p>
                  </a:txBody>
                  <a:tcPr/>
                </a:tc>
                <a:tc>
                  <a:txBody>
                    <a:bodyPr/>
                    <a:lstStyle/>
                    <a:p>
                      <a:pPr lvl="0">
                        <a:buNone/>
                      </a:pPr>
                      <a:r>
                        <a:rPr lang="en-US"/>
                        <a:t>$0.05</a:t>
                      </a:r>
                    </a:p>
                  </a:txBody>
                  <a:tcPr/>
                </a:tc>
                <a:tc>
                  <a:txBody>
                    <a:bodyPr/>
                    <a:lstStyle/>
                    <a:p>
                      <a:pPr lvl="0">
                        <a:buNone/>
                      </a:pPr>
                      <a:r>
                        <a:rPr lang="en-US"/>
                        <a:t>7.7%</a:t>
                      </a:r>
                    </a:p>
                  </a:txBody>
                  <a:tcPr/>
                </a:tc>
                <a:tc>
                  <a:txBody>
                    <a:bodyPr/>
                    <a:lstStyle/>
                    <a:p>
                      <a:pPr lvl="0">
                        <a:buNone/>
                      </a:pPr>
                      <a:r>
                        <a:rPr lang="en-US" b="1"/>
                        <a:t>Low</a:t>
                      </a:r>
                    </a:p>
                  </a:txBody>
                  <a:tcPr/>
                </a:tc>
                <a:tc>
                  <a:txBody>
                    <a:bodyPr/>
                    <a:lstStyle/>
                    <a:p>
                      <a:r>
                        <a:rPr lang="en-US" b="1"/>
                        <a:t>$0.05</a:t>
                      </a:r>
                    </a:p>
                  </a:txBody>
                  <a:tcPr/>
                </a:tc>
                <a:tc>
                  <a:txBody>
                    <a:bodyPr/>
                    <a:lstStyle/>
                    <a:p>
                      <a:r>
                        <a:rPr lang="en-US"/>
                        <a:t>40.76%</a:t>
                      </a:r>
                    </a:p>
                  </a:txBody>
                  <a:tcPr/>
                </a:tc>
                <a:extLst>
                  <a:ext uri="{0D108BD9-81ED-4DB2-BD59-A6C34878D82A}">
                    <a16:rowId xmlns:a16="http://schemas.microsoft.com/office/drawing/2014/main" val="4014627855"/>
                  </a:ext>
                </a:extLst>
              </a:tr>
              <a:tr h="551447">
                <a:tc>
                  <a:txBody>
                    <a:bodyPr/>
                    <a:lstStyle/>
                    <a:p>
                      <a:pPr lvl="0" algn="l">
                        <a:lnSpc>
                          <a:spcPct val="100000"/>
                        </a:lnSpc>
                        <a:spcBef>
                          <a:spcPts val="0"/>
                        </a:spcBef>
                        <a:spcAft>
                          <a:spcPts val="0"/>
                        </a:spcAft>
                        <a:buNone/>
                      </a:pPr>
                      <a:r>
                        <a:rPr lang="en-US" sz="1800" b="0" i="0" u="none" strike="noStrike" noProof="0">
                          <a:latin typeface="Rockwell"/>
                        </a:rPr>
                        <a:t>'Design Your Own Doll' </a:t>
                      </a:r>
                      <a:endParaRPr lang="en-US"/>
                    </a:p>
                  </a:txBody>
                  <a:tcPr/>
                </a:tc>
                <a:tc>
                  <a:txBody>
                    <a:bodyPr/>
                    <a:lstStyle/>
                    <a:p>
                      <a:r>
                        <a:rPr lang="en-US"/>
                        <a:t>$5.57</a:t>
                      </a:r>
                    </a:p>
                  </a:txBody>
                  <a:tcPr/>
                </a:tc>
                <a:tc>
                  <a:txBody>
                    <a:bodyPr/>
                    <a:lstStyle/>
                    <a:p>
                      <a:pPr lvl="0">
                        <a:buNone/>
                      </a:pPr>
                      <a:r>
                        <a:rPr lang="en-US"/>
                        <a:t>7.99</a:t>
                      </a:r>
                    </a:p>
                  </a:txBody>
                  <a:tcPr/>
                </a:tc>
                <a:tc>
                  <a:txBody>
                    <a:bodyPr/>
                    <a:lstStyle/>
                    <a:p>
                      <a:pPr lvl="0">
                        <a:buNone/>
                      </a:pPr>
                      <a:r>
                        <a:rPr lang="en-US"/>
                        <a:t>9.0%</a:t>
                      </a:r>
                    </a:p>
                  </a:txBody>
                  <a:tcPr/>
                </a:tc>
                <a:tc>
                  <a:txBody>
                    <a:bodyPr/>
                    <a:lstStyle/>
                    <a:p>
                      <a:pPr lvl="0">
                        <a:buNone/>
                      </a:pPr>
                      <a:r>
                        <a:rPr lang="en-US" b="1"/>
                        <a:t>High</a:t>
                      </a:r>
                    </a:p>
                  </a:txBody>
                  <a:tcPr/>
                </a:tc>
                <a:tc>
                  <a:txBody>
                    <a:bodyPr/>
                    <a:lstStyle/>
                    <a:p>
                      <a:r>
                        <a:rPr lang="en-US" b="1"/>
                        <a:t>$9.77</a:t>
                      </a:r>
                    </a:p>
                  </a:txBody>
                  <a:tcPr/>
                </a:tc>
                <a:tc>
                  <a:txBody>
                    <a:bodyPr/>
                    <a:lstStyle/>
                    <a:p>
                      <a:r>
                        <a:rPr lang="en-US"/>
                        <a:t>21.21%</a:t>
                      </a:r>
                    </a:p>
                  </a:txBody>
                  <a:tcPr/>
                </a:tc>
                <a:extLst>
                  <a:ext uri="{0D108BD9-81ED-4DB2-BD59-A6C34878D82A}">
                    <a16:rowId xmlns:a16="http://schemas.microsoft.com/office/drawing/2014/main" val="3129873398"/>
                  </a:ext>
                </a:extLst>
              </a:tr>
              <a:tr h="713837">
                <a:tc>
                  <a:txBody>
                    <a:bodyPr/>
                    <a:lstStyle/>
                    <a:p>
                      <a:pPr lvl="0" algn="l">
                        <a:lnSpc>
                          <a:spcPct val="100000"/>
                        </a:lnSpc>
                        <a:spcBef>
                          <a:spcPts val="0"/>
                        </a:spcBef>
                        <a:spcAft>
                          <a:spcPts val="0"/>
                        </a:spcAft>
                        <a:buNone/>
                      </a:pPr>
                      <a:r>
                        <a:rPr lang="en-US" sz="1800" b="0" i="0" u="none" strike="noStrike" noProof="0">
                          <a:latin typeface="Rockwell"/>
                        </a:rPr>
                        <a:t>Bookstore Café and Writers' Club</a:t>
                      </a:r>
                      <a:endParaRPr lang="en-US"/>
                    </a:p>
                  </a:txBody>
                  <a:tcPr/>
                </a:tc>
                <a:tc>
                  <a:txBody>
                    <a:bodyPr/>
                    <a:lstStyle/>
                    <a:p>
                      <a:r>
                        <a:rPr lang="en-US"/>
                        <a:t>$0.50</a:t>
                      </a:r>
                    </a:p>
                  </a:txBody>
                  <a:tcPr/>
                </a:tc>
                <a:tc>
                  <a:txBody>
                    <a:bodyPr/>
                    <a:lstStyle/>
                    <a:p>
                      <a:pPr lvl="0">
                        <a:buNone/>
                      </a:pPr>
                      <a:r>
                        <a:rPr lang="en-US"/>
                        <a:t>$0.50</a:t>
                      </a:r>
                    </a:p>
                  </a:txBody>
                  <a:tcPr/>
                </a:tc>
                <a:tc>
                  <a:txBody>
                    <a:bodyPr/>
                    <a:lstStyle/>
                    <a:p>
                      <a:pPr lvl="0">
                        <a:buNone/>
                      </a:pPr>
                      <a:r>
                        <a:rPr lang="en-US"/>
                        <a:t>9.3%</a:t>
                      </a:r>
                    </a:p>
                  </a:txBody>
                  <a:tcPr/>
                </a:tc>
                <a:tc>
                  <a:txBody>
                    <a:bodyPr/>
                    <a:lstStyle/>
                    <a:p>
                      <a:pPr lvl="0">
                        <a:buNone/>
                      </a:pPr>
                      <a:r>
                        <a:rPr lang="en-US" b="1"/>
                        <a:t>Medium</a:t>
                      </a:r>
                    </a:p>
                  </a:txBody>
                  <a:tcPr/>
                </a:tc>
                <a:tc>
                  <a:txBody>
                    <a:bodyPr/>
                    <a:lstStyle/>
                    <a:p>
                      <a:r>
                        <a:rPr lang="en-US" b="1"/>
                        <a:t>$6.64</a:t>
                      </a:r>
                    </a:p>
                  </a:txBody>
                  <a:tcPr/>
                </a:tc>
                <a:tc>
                  <a:txBody>
                    <a:bodyPr/>
                    <a:lstStyle/>
                    <a:p>
                      <a:r>
                        <a:rPr lang="en-US"/>
                        <a:t>48.84%</a:t>
                      </a:r>
                    </a:p>
                  </a:txBody>
                  <a:tcPr/>
                </a:tc>
                <a:extLst>
                  <a:ext uri="{0D108BD9-81ED-4DB2-BD59-A6C34878D82A}">
                    <a16:rowId xmlns:a16="http://schemas.microsoft.com/office/drawing/2014/main" val="1917648515"/>
                  </a:ext>
                </a:extLst>
              </a:tr>
              <a:tr h="713837">
                <a:tc>
                  <a:txBody>
                    <a:bodyPr/>
                    <a:lstStyle/>
                    <a:p>
                      <a:pPr lvl="0" algn="l">
                        <a:lnSpc>
                          <a:spcPct val="100000"/>
                        </a:lnSpc>
                        <a:spcBef>
                          <a:spcPts val="0"/>
                        </a:spcBef>
                        <a:spcAft>
                          <a:spcPts val="0"/>
                        </a:spcAft>
                        <a:buNone/>
                      </a:pPr>
                      <a:r>
                        <a:rPr lang="en-US" sz="1800" b="0" i="0" u="none" strike="noStrike" noProof="0"/>
                        <a:t>Virtual Doll Community</a:t>
                      </a:r>
                      <a:endParaRPr lang="en-US"/>
                    </a:p>
                  </a:txBody>
                  <a:tcPr/>
                </a:tc>
                <a:tc>
                  <a:txBody>
                    <a:bodyPr/>
                    <a:lstStyle/>
                    <a:p>
                      <a:pPr lvl="0">
                        <a:buNone/>
                      </a:pPr>
                      <a:r>
                        <a:rPr lang="en-US"/>
                        <a:t>$0.02</a:t>
                      </a:r>
                    </a:p>
                  </a:txBody>
                  <a:tcPr/>
                </a:tc>
                <a:tc>
                  <a:txBody>
                    <a:bodyPr/>
                    <a:lstStyle/>
                    <a:p>
                      <a:pPr lvl="0">
                        <a:buNone/>
                      </a:pPr>
                      <a:r>
                        <a:rPr lang="en-US"/>
                        <a:t>$0.18</a:t>
                      </a:r>
                    </a:p>
                  </a:txBody>
                  <a:tcPr/>
                </a:tc>
                <a:tc>
                  <a:txBody>
                    <a:bodyPr/>
                    <a:lstStyle/>
                    <a:p>
                      <a:pPr lvl="0">
                        <a:buNone/>
                      </a:pPr>
                      <a:r>
                        <a:rPr lang="en-US"/>
                        <a:t>10.0%</a:t>
                      </a:r>
                    </a:p>
                  </a:txBody>
                  <a:tcPr/>
                </a:tc>
                <a:tc>
                  <a:txBody>
                    <a:bodyPr/>
                    <a:lstStyle/>
                    <a:p>
                      <a:pPr lvl="0">
                        <a:buNone/>
                      </a:pPr>
                      <a:r>
                        <a:rPr lang="en-US" sz="1800" b="1" i="0" u="none" strike="noStrike" noProof="0">
                          <a:latin typeface="Rockwell"/>
                        </a:rPr>
                        <a:t>High</a:t>
                      </a:r>
                    </a:p>
                  </a:txBody>
                  <a:tcPr/>
                </a:tc>
                <a:tc>
                  <a:txBody>
                    <a:bodyPr/>
                    <a:lstStyle/>
                    <a:p>
                      <a:pPr lvl="0">
                        <a:buNone/>
                      </a:pPr>
                      <a:r>
                        <a:rPr lang="en-US" sz="1800" b="1" i="0" u="none" strike="noStrike" noProof="0">
                          <a:latin typeface="Rockwell"/>
                        </a:rPr>
                        <a:t>$6.91</a:t>
                      </a:r>
                    </a:p>
                  </a:txBody>
                  <a:tcPr/>
                </a:tc>
                <a:tc>
                  <a:txBody>
                    <a:bodyPr/>
                    <a:lstStyle/>
                    <a:p>
                      <a:pPr lvl="0">
                        <a:buNone/>
                      </a:pPr>
                      <a:r>
                        <a:rPr lang="en-US"/>
                        <a:t>402.58%</a:t>
                      </a:r>
                    </a:p>
                  </a:txBody>
                  <a:tcPr/>
                </a:tc>
                <a:extLst>
                  <a:ext uri="{0D108BD9-81ED-4DB2-BD59-A6C34878D82A}">
                    <a16:rowId xmlns:a16="http://schemas.microsoft.com/office/drawing/2014/main" val="1630385649"/>
                  </a:ext>
                </a:extLst>
              </a:tr>
              <a:tr h="548640">
                <a:tc>
                  <a:txBody>
                    <a:bodyPr/>
                    <a:lstStyle/>
                    <a:p>
                      <a:pPr lvl="0" algn="l">
                        <a:lnSpc>
                          <a:spcPct val="100000"/>
                        </a:lnSpc>
                        <a:spcBef>
                          <a:spcPts val="0"/>
                        </a:spcBef>
                        <a:spcAft>
                          <a:spcPts val="0"/>
                        </a:spcAft>
                        <a:buNone/>
                      </a:pPr>
                      <a:r>
                        <a:rPr lang="en-US" sz="1800" b="0" i="0" u="none" strike="noStrike" noProof="0"/>
                        <a:t>Expansion to England </a:t>
                      </a:r>
                      <a:endParaRPr lang="en-US"/>
                    </a:p>
                    <a:p>
                      <a:pPr lvl="0" algn="l">
                        <a:lnSpc>
                          <a:spcPct val="100000"/>
                        </a:lnSpc>
                        <a:spcBef>
                          <a:spcPts val="0"/>
                        </a:spcBef>
                        <a:spcAft>
                          <a:spcPts val="0"/>
                        </a:spcAft>
                        <a:buNone/>
                      </a:pPr>
                      <a:endParaRPr lang="en-US"/>
                    </a:p>
                  </a:txBody>
                  <a:tcPr/>
                </a:tc>
                <a:tc>
                  <a:txBody>
                    <a:bodyPr/>
                    <a:lstStyle/>
                    <a:p>
                      <a:pPr lvl="0">
                        <a:buNone/>
                      </a:pPr>
                      <a:r>
                        <a:rPr lang="en-US"/>
                        <a:t>$0.80</a:t>
                      </a:r>
                    </a:p>
                  </a:txBody>
                  <a:tcPr/>
                </a:tc>
                <a:tc>
                  <a:txBody>
                    <a:bodyPr/>
                    <a:lstStyle/>
                    <a:p>
                      <a:pPr lvl="0">
                        <a:buNone/>
                      </a:pPr>
                      <a:r>
                        <a:rPr lang="en-US"/>
                        <a:t>$0.80</a:t>
                      </a:r>
                    </a:p>
                  </a:txBody>
                  <a:tcPr/>
                </a:tc>
                <a:tc>
                  <a:txBody>
                    <a:bodyPr/>
                    <a:lstStyle/>
                    <a:p>
                      <a:pPr lvl="0">
                        <a:buNone/>
                      </a:pPr>
                      <a:r>
                        <a:rPr lang="en-US"/>
                        <a:t>9.3%</a:t>
                      </a:r>
                    </a:p>
                  </a:txBody>
                  <a:tcPr/>
                </a:tc>
                <a:tc>
                  <a:txBody>
                    <a:bodyPr/>
                    <a:lstStyle/>
                    <a:p>
                      <a:pPr lvl="0">
                        <a:buNone/>
                      </a:pPr>
                      <a:r>
                        <a:rPr lang="en-US" b="1"/>
                        <a:t>Medium</a:t>
                      </a:r>
                    </a:p>
                  </a:txBody>
                  <a:tcPr/>
                </a:tc>
                <a:tc>
                  <a:txBody>
                    <a:bodyPr/>
                    <a:lstStyle/>
                    <a:p>
                      <a:pPr lvl="0">
                        <a:buNone/>
                      </a:pPr>
                      <a:r>
                        <a:rPr lang="en-US" b="1"/>
                        <a:t>$0.92</a:t>
                      </a:r>
                    </a:p>
                  </a:txBody>
                  <a:tcPr/>
                </a:tc>
                <a:tc>
                  <a:txBody>
                    <a:bodyPr/>
                    <a:lstStyle/>
                    <a:p>
                      <a:pPr lvl="0">
                        <a:buNone/>
                      </a:pPr>
                      <a:r>
                        <a:rPr lang="en-US"/>
                        <a:t>18.13%</a:t>
                      </a:r>
                    </a:p>
                  </a:txBody>
                  <a:tcPr/>
                </a:tc>
                <a:extLst>
                  <a:ext uri="{0D108BD9-81ED-4DB2-BD59-A6C34878D82A}">
                    <a16:rowId xmlns:a16="http://schemas.microsoft.com/office/drawing/2014/main" val="222546596"/>
                  </a:ext>
                </a:extLst>
              </a:tr>
            </a:tbl>
          </a:graphicData>
        </a:graphic>
      </p:graphicFrame>
      <p:graphicFrame>
        <p:nvGraphicFramePr>
          <p:cNvPr id="3" name="Table 4">
            <a:extLst>
              <a:ext uri="{FF2B5EF4-FFF2-40B4-BE49-F238E27FC236}">
                <a16:creationId xmlns:a16="http://schemas.microsoft.com/office/drawing/2014/main" id="{DF5A5798-4977-457A-BE47-39B4BDDDB8E5}"/>
              </a:ext>
            </a:extLst>
          </p:cNvPr>
          <p:cNvGraphicFramePr>
            <a:graphicFrameLocks noGrp="1"/>
          </p:cNvGraphicFramePr>
          <p:nvPr>
            <p:extLst>
              <p:ext uri="{D42A27DB-BD31-4B8C-83A1-F6EECF244321}">
                <p14:modId xmlns:p14="http://schemas.microsoft.com/office/powerpoint/2010/main" val="3335146334"/>
              </p:ext>
            </p:extLst>
          </p:nvPr>
        </p:nvGraphicFramePr>
        <p:xfrm>
          <a:off x="2105470" y="6030047"/>
          <a:ext cx="8168640"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4084320">
                  <a:extLst>
                    <a:ext uri="{9D8B030D-6E8A-4147-A177-3AD203B41FA5}">
                      <a16:colId xmlns:a16="http://schemas.microsoft.com/office/drawing/2014/main" val="4255806741"/>
                    </a:ext>
                  </a:extLst>
                </a:gridCol>
              </a:tblGrid>
              <a:tr h="370840">
                <a:tc>
                  <a:txBody>
                    <a:bodyPr/>
                    <a:lstStyle/>
                    <a:p>
                      <a:r>
                        <a:rPr lang="en-US"/>
                        <a:t>TOTAL NPV</a:t>
                      </a:r>
                    </a:p>
                  </a:txBody>
                  <a:tcPr/>
                </a:tc>
                <a:tc>
                  <a:txBody>
                    <a:bodyPr/>
                    <a:lstStyle/>
                    <a:p>
                      <a:r>
                        <a:rPr lang="en-US"/>
                        <a:t>$31.26</a:t>
                      </a:r>
                    </a:p>
                  </a:txBody>
                  <a:tcPr/>
                </a:tc>
                <a:extLst>
                  <a:ext uri="{0D108BD9-81ED-4DB2-BD59-A6C34878D82A}">
                    <a16:rowId xmlns:a16="http://schemas.microsoft.com/office/drawing/2014/main" val="1131953528"/>
                  </a:ext>
                </a:extLst>
              </a:tr>
            </a:tbl>
          </a:graphicData>
        </a:graphic>
      </p:graphicFrame>
      <p:graphicFrame>
        <p:nvGraphicFramePr>
          <p:cNvPr id="6" name="Table 4">
            <a:extLst>
              <a:ext uri="{FF2B5EF4-FFF2-40B4-BE49-F238E27FC236}">
                <a16:creationId xmlns:a16="http://schemas.microsoft.com/office/drawing/2014/main" id="{341F598E-0CB4-4AD5-ABBF-FCB90F6A9A98}"/>
              </a:ext>
            </a:extLst>
          </p:cNvPr>
          <p:cNvGraphicFramePr>
            <a:graphicFrameLocks noGrp="1"/>
          </p:cNvGraphicFramePr>
          <p:nvPr>
            <p:extLst>
              <p:ext uri="{D42A27DB-BD31-4B8C-83A1-F6EECF244321}">
                <p14:modId xmlns:p14="http://schemas.microsoft.com/office/powerpoint/2010/main" val="1256592901"/>
              </p:ext>
            </p:extLst>
          </p:nvPr>
        </p:nvGraphicFramePr>
        <p:xfrm>
          <a:off x="2125412" y="6375914"/>
          <a:ext cx="8161588"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2038634">
                  <a:extLst>
                    <a:ext uri="{9D8B030D-6E8A-4147-A177-3AD203B41FA5}">
                      <a16:colId xmlns:a16="http://schemas.microsoft.com/office/drawing/2014/main" val="4255806741"/>
                    </a:ext>
                  </a:extLst>
                </a:gridCol>
                <a:gridCol w="2038634">
                  <a:extLst>
                    <a:ext uri="{9D8B030D-6E8A-4147-A177-3AD203B41FA5}">
                      <a16:colId xmlns:a16="http://schemas.microsoft.com/office/drawing/2014/main" val="4151036562"/>
                    </a:ext>
                  </a:extLst>
                </a:gridCol>
              </a:tblGrid>
              <a:tr h="370840">
                <a:tc>
                  <a:txBody>
                    <a:bodyPr/>
                    <a:lstStyle/>
                    <a:p>
                      <a:r>
                        <a:rPr lang="en-US"/>
                        <a:t>COSTS</a:t>
                      </a:r>
                    </a:p>
                  </a:txBody>
                  <a:tcPr/>
                </a:tc>
                <a:tc>
                  <a:txBody>
                    <a:bodyPr/>
                    <a:lstStyle/>
                    <a:p>
                      <a:pPr lvl="0">
                        <a:buNone/>
                      </a:pPr>
                      <a:r>
                        <a:rPr lang="en-US"/>
                        <a:t>$7.22</a:t>
                      </a:r>
                    </a:p>
                  </a:txBody>
                  <a:tcPr/>
                </a:tc>
                <a:tc>
                  <a:txBody>
                    <a:bodyPr/>
                    <a:lstStyle/>
                    <a:p>
                      <a:pPr lvl="0">
                        <a:buNone/>
                      </a:pPr>
                      <a:r>
                        <a:rPr lang="en-US" sz="1600"/>
                        <a:t>Remaining: $6.00</a:t>
                      </a:r>
                    </a:p>
                  </a:txBody>
                  <a:tcPr/>
                </a:tc>
                <a:extLst>
                  <a:ext uri="{0D108BD9-81ED-4DB2-BD59-A6C34878D82A}">
                    <a16:rowId xmlns:a16="http://schemas.microsoft.com/office/drawing/2014/main" val="1131953528"/>
                  </a:ext>
                </a:extLst>
              </a:tr>
            </a:tbl>
          </a:graphicData>
        </a:graphic>
      </p:graphicFrame>
    </p:spTree>
    <p:extLst>
      <p:ext uri="{BB962C8B-B14F-4D97-AF65-F5344CB8AC3E}">
        <p14:creationId xmlns:p14="http://schemas.microsoft.com/office/powerpoint/2010/main" val="57256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80EDEF37-BF71-46D5-9153-1A3C566CBBCD}"/>
              </a:ext>
            </a:extLst>
          </p:cNvPr>
          <p:cNvPicPr>
            <a:picLocks noGrp="1" noChangeAspect="1"/>
          </p:cNvPicPr>
          <p:nvPr>
            <p:ph idx="1"/>
          </p:nvPr>
        </p:nvPicPr>
        <p:blipFill>
          <a:blip r:embed="rId2"/>
          <a:stretch>
            <a:fillRect/>
          </a:stretch>
        </p:blipFill>
        <p:spPr>
          <a:xfrm>
            <a:off x="3373864" y="-2480"/>
            <a:ext cx="7164804" cy="4269997"/>
          </a:xfrm>
          <a:prstGeom prst="rect">
            <a:avLst/>
          </a:prstGeom>
        </p:spPr>
      </p:pic>
      <p:pic>
        <p:nvPicPr>
          <p:cNvPr id="8" name="Picture 8" descr="A picture containing indoor&#10;&#10;Description generated with very high confidence">
            <a:extLst>
              <a:ext uri="{FF2B5EF4-FFF2-40B4-BE49-F238E27FC236}">
                <a16:creationId xmlns:a16="http://schemas.microsoft.com/office/drawing/2014/main" id="{72CDB75A-8B4D-40C3-87BF-0E4246E2A23E}"/>
              </a:ext>
            </a:extLst>
          </p:cNvPr>
          <p:cNvPicPr>
            <a:picLocks noChangeAspect="1"/>
          </p:cNvPicPr>
          <p:nvPr/>
        </p:nvPicPr>
        <p:blipFill>
          <a:blip r:embed="rId3"/>
          <a:stretch>
            <a:fillRect/>
          </a:stretch>
        </p:blipFill>
        <p:spPr>
          <a:xfrm>
            <a:off x="298537" y="4274769"/>
            <a:ext cx="11135638" cy="2431612"/>
          </a:xfrm>
          <a:prstGeom prst="rect">
            <a:avLst/>
          </a:prstGeom>
        </p:spPr>
      </p:pic>
      <p:sp>
        <p:nvSpPr>
          <p:cNvPr id="11" name="Title 1">
            <a:extLst>
              <a:ext uri="{FF2B5EF4-FFF2-40B4-BE49-F238E27FC236}">
                <a16:creationId xmlns:a16="http://schemas.microsoft.com/office/drawing/2014/main" id="{F9B5B531-80B9-4496-BFD4-4B32144CDB49}"/>
              </a:ext>
            </a:extLst>
          </p:cNvPr>
          <p:cNvSpPr txBox="1">
            <a:spLocks/>
          </p:cNvSpPr>
          <p:nvPr/>
        </p:nvSpPr>
        <p:spPr>
          <a:xfrm>
            <a:off x="32458" y="-45427"/>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5 DASHboard</a:t>
            </a:r>
          </a:p>
        </p:txBody>
      </p:sp>
      <p:sp>
        <p:nvSpPr>
          <p:cNvPr id="13" name="Title 1">
            <a:extLst>
              <a:ext uri="{FF2B5EF4-FFF2-40B4-BE49-F238E27FC236}">
                <a16:creationId xmlns:a16="http://schemas.microsoft.com/office/drawing/2014/main" id="{6F2375A9-1861-4769-B4B7-77F6D4B4FBF8}"/>
              </a:ext>
            </a:extLst>
          </p:cNvPr>
          <p:cNvSpPr txBox="1">
            <a:spLocks/>
          </p:cNvSpPr>
          <p:nvPr/>
        </p:nvSpPr>
        <p:spPr>
          <a:xfrm>
            <a:off x="-5642" y="3447072"/>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4 Updates</a:t>
            </a:r>
          </a:p>
        </p:txBody>
      </p:sp>
    </p:spTree>
    <p:extLst>
      <p:ext uri="{BB962C8B-B14F-4D97-AF65-F5344CB8AC3E}">
        <p14:creationId xmlns:p14="http://schemas.microsoft.com/office/powerpoint/2010/main" val="161910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DE97-ABDF-4A30-9D40-E06CE53CE3B6}"/>
              </a:ext>
            </a:extLst>
          </p:cNvPr>
          <p:cNvSpPr>
            <a:spLocks noGrp="1"/>
          </p:cNvSpPr>
          <p:nvPr>
            <p:ph type="title"/>
          </p:nvPr>
        </p:nvSpPr>
        <p:spPr>
          <a:xfrm>
            <a:off x="1170111" y="53500"/>
            <a:ext cx="10058400" cy="1007766"/>
          </a:xfrm>
        </p:spPr>
        <p:txBody>
          <a:bodyPr/>
          <a:lstStyle/>
          <a:p>
            <a:r>
              <a:rPr lang="en-US">
                <a:ea typeface="+mj-lt"/>
                <a:cs typeface="+mj-lt"/>
              </a:rPr>
              <a:t>year 5 capital project selections</a:t>
            </a:r>
            <a:endParaRPr lang="en-US">
              <a:latin typeface="Rockwell Condensed"/>
            </a:endParaRPr>
          </a:p>
        </p:txBody>
      </p:sp>
      <p:graphicFrame>
        <p:nvGraphicFramePr>
          <p:cNvPr id="4" name="Table 4">
            <a:extLst>
              <a:ext uri="{FF2B5EF4-FFF2-40B4-BE49-F238E27FC236}">
                <a16:creationId xmlns:a16="http://schemas.microsoft.com/office/drawing/2014/main" id="{EC97432C-02FF-4AE6-8DDD-F028F80F10EE}"/>
              </a:ext>
            </a:extLst>
          </p:cNvPr>
          <p:cNvGraphicFramePr>
            <a:graphicFrameLocks noGrp="1"/>
          </p:cNvGraphicFramePr>
          <p:nvPr>
            <p:ph idx="1"/>
            <p:extLst>
              <p:ext uri="{D42A27DB-BD31-4B8C-83A1-F6EECF244321}">
                <p14:modId xmlns:p14="http://schemas.microsoft.com/office/powerpoint/2010/main" val="654964999"/>
              </p:ext>
            </p:extLst>
          </p:nvPr>
        </p:nvGraphicFramePr>
        <p:xfrm>
          <a:off x="571353" y="1044344"/>
          <a:ext cx="11165791" cy="4297680"/>
        </p:xfrm>
        <a:graphic>
          <a:graphicData uri="http://schemas.openxmlformats.org/drawingml/2006/table">
            <a:tbl>
              <a:tblPr firstRow="1" bandRow="1">
                <a:tableStyleId>{5C22544A-7EE6-4342-B048-85BDC9FD1C3A}</a:tableStyleId>
              </a:tblPr>
              <a:tblGrid>
                <a:gridCol w="2566860">
                  <a:extLst>
                    <a:ext uri="{9D8B030D-6E8A-4147-A177-3AD203B41FA5}">
                      <a16:colId xmlns:a16="http://schemas.microsoft.com/office/drawing/2014/main" val="1946428751"/>
                    </a:ext>
                  </a:extLst>
                </a:gridCol>
                <a:gridCol w="1537450">
                  <a:extLst>
                    <a:ext uri="{9D8B030D-6E8A-4147-A177-3AD203B41FA5}">
                      <a16:colId xmlns:a16="http://schemas.microsoft.com/office/drawing/2014/main" val="1048150572"/>
                    </a:ext>
                  </a:extLst>
                </a:gridCol>
                <a:gridCol w="1413462">
                  <a:extLst>
                    <a:ext uri="{9D8B030D-6E8A-4147-A177-3AD203B41FA5}">
                      <a16:colId xmlns:a16="http://schemas.microsoft.com/office/drawing/2014/main" val="2349414437"/>
                    </a:ext>
                  </a:extLst>
                </a:gridCol>
                <a:gridCol w="1413462">
                  <a:extLst>
                    <a:ext uri="{9D8B030D-6E8A-4147-A177-3AD203B41FA5}">
                      <a16:colId xmlns:a16="http://schemas.microsoft.com/office/drawing/2014/main" val="3422937578"/>
                    </a:ext>
                  </a:extLst>
                </a:gridCol>
                <a:gridCol w="1413462">
                  <a:extLst>
                    <a:ext uri="{9D8B030D-6E8A-4147-A177-3AD203B41FA5}">
                      <a16:colId xmlns:a16="http://schemas.microsoft.com/office/drawing/2014/main" val="583230041"/>
                    </a:ext>
                  </a:extLst>
                </a:gridCol>
                <a:gridCol w="1413462">
                  <a:extLst>
                    <a:ext uri="{9D8B030D-6E8A-4147-A177-3AD203B41FA5}">
                      <a16:colId xmlns:a16="http://schemas.microsoft.com/office/drawing/2014/main" val="766222286"/>
                    </a:ext>
                  </a:extLst>
                </a:gridCol>
                <a:gridCol w="1407633">
                  <a:extLst>
                    <a:ext uri="{9D8B030D-6E8A-4147-A177-3AD203B41FA5}">
                      <a16:colId xmlns:a16="http://schemas.microsoft.com/office/drawing/2014/main" val="2964235242"/>
                    </a:ext>
                  </a:extLst>
                </a:gridCol>
              </a:tblGrid>
              <a:tr h="673271">
                <a:tc>
                  <a:txBody>
                    <a:bodyPr/>
                    <a:lstStyle/>
                    <a:p>
                      <a:r>
                        <a:rPr lang="en-US"/>
                        <a:t>Projects selected</a:t>
                      </a:r>
                    </a:p>
                  </a:txBody>
                  <a:tcPr/>
                </a:tc>
                <a:tc>
                  <a:txBody>
                    <a:bodyPr/>
                    <a:lstStyle/>
                    <a:p>
                      <a:r>
                        <a:rPr lang="en-US"/>
                        <a:t>2014 Project Cost</a:t>
                      </a:r>
                    </a:p>
                  </a:txBody>
                  <a:tcPr/>
                </a:tc>
                <a:tc>
                  <a:txBody>
                    <a:bodyPr/>
                    <a:lstStyle/>
                    <a:p>
                      <a:pPr lvl="0">
                        <a:buNone/>
                      </a:pPr>
                      <a:r>
                        <a:rPr lang="en-US"/>
                        <a:t>Lifetime Project Cost</a:t>
                      </a:r>
                    </a:p>
                  </a:txBody>
                  <a:tcPr/>
                </a:tc>
                <a:tc>
                  <a:txBody>
                    <a:bodyPr/>
                    <a:lstStyle/>
                    <a:p>
                      <a:pPr lvl="0">
                        <a:buNone/>
                      </a:pPr>
                      <a:r>
                        <a:rPr lang="en-US"/>
                        <a:t>Discount Rate</a:t>
                      </a:r>
                    </a:p>
                  </a:txBody>
                  <a:tcPr/>
                </a:tc>
                <a:tc>
                  <a:txBody>
                    <a:bodyPr/>
                    <a:lstStyle/>
                    <a:p>
                      <a:pPr lvl="0">
                        <a:buNone/>
                      </a:pPr>
                      <a:r>
                        <a:rPr lang="en-US" sz="1800" b="1" i="0" u="none" strike="noStrike" noProof="0">
                          <a:latin typeface="Rockwell"/>
                        </a:rPr>
                        <a:t>Assumed Risk </a:t>
                      </a:r>
                      <a:endParaRPr lang="en-US"/>
                    </a:p>
                  </a:txBody>
                  <a:tcPr/>
                </a:tc>
                <a:tc>
                  <a:txBody>
                    <a:bodyPr/>
                    <a:lstStyle/>
                    <a:p>
                      <a:r>
                        <a:rPr lang="en-US"/>
                        <a:t>NPV</a:t>
                      </a:r>
                    </a:p>
                  </a:txBody>
                  <a:tcPr/>
                </a:tc>
                <a:tc>
                  <a:txBody>
                    <a:bodyPr/>
                    <a:lstStyle/>
                    <a:p>
                      <a:r>
                        <a:rPr lang="en-US"/>
                        <a:t>IRR</a:t>
                      </a:r>
                    </a:p>
                  </a:txBody>
                  <a:tcPr/>
                </a:tc>
                <a:extLst>
                  <a:ext uri="{0D108BD9-81ED-4DB2-BD59-A6C34878D82A}">
                    <a16:rowId xmlns:a16="http://schemas.microsoft.com/office/drawing/2014/main" val="3538853037"/>
                  </a:ext>
                </a:extLst>
              </a:tr>
              <a:tr h="589046">
                <a:tc>
                  <a:txBody>
                    <a:bodyPr/>
                    <a:lstStyle/>
                    <a:p>
                      <a:pPr lvl="0" algn="l">
                        <a:lnSpc>
                          <a:spcPct val="100000"/>
                        </a:lnSpc>
                        <a:spcBef>
                          <a:spcPts val="0"/>
                        </a:spcBef>
                        <a:spcAft>
                          <a:spcPts val="0"/>
                        </a:spcAft>
                        <a:buNone/>
                      </a:pPr>
                      <a:r>
                        <a:rPr lang="en-US" sz="1800" b="0" i="0" u="none" strike="noStrike" noProof="0"/>
                        <a:t>New East Coast Distribution Facility</a:t>
                      </a:r>
                      <a:endParaRPr lang="en-US"/>
                    </a:p>
                  </a:txBody>
                  <a:tcPr/>
                </a:tc>
                <a:tc>
                  <a:txBody>
                    <a:bodyPr/>
                    <a:lstStyle/>
                    <a:p>
                      <a:r>
                        <a:rPr lang="en-US"/>
                        <a:t>$10.00</a:t>
                      </a:r>
                    </a:p>
                  </a:txBody>
                  <a:tcPr/>
                </a:tc>
                <a:tc>
                  <a:txBody>
                    <a:bodyPr/>
                    <a:lstStyle/>
                    <a:p>
                      <a:pPr lvl="0">
                        <a:buNone/>
                      </a:pPr>
                      <a:r>
                        <a:rPr lang="en-US"/>
                        <a:t>$16.00</a:t>
                      </a:r>
                    </a:p>
                  </a:txBody>
                  <a:tcPr/>
                </a:tc>
                <a:tc>
                  <a:txBody>
                    <a:bodyPr/>
                    <a:lstStyle/>
                    <a:p>
                      <a:pPr lvl="0">
                        <a:buNone/>
                      </a:pPr>
                      <a:r>
                        <a:rPr lang="en-US"/>
                        <a:t>10.0%</a:t>
                      </a:r>
                    </a:p>
                  </a:txBody>
                  <a:tcPr/>
                </a:tc>
                <a:tc>
                  <a:txBody>
                    <a:bodyPr/>
                    <a:lstStyle/>
                    <a:p>
                      <a:pPr lvl="0">
                        <a:buNone/>
                      </a:pPr>
                      <a:r>
                        <a:rPr lang="en-US"/>
                        <a:t>High</a:t>
                      </a:r>
                    </a:p>
                  </a:txBody>
                  <a:tcPr/>
                </a:tc>
                <a:tc>
                  <a:txBody>
                    <a:bodyPr/>
                    <a:lstStyle/>
                    <a:p>
                      <a:r>
                        <a:rPr lang="en-US" b="1"/>
                        <a:t>$6.37</a:t>
                      </a:r>
                    </a:p>
                  </a:txBody>
                  <a:tcPr/>
                </a:tc>
                <a:tc>
                  <a:txBody>
                    <a:bodyPr/>
                    <a:lstStyle/>
                    <a:p>
                      <a:r>
                        <a:rPr lang="en-US"/>
                        <a:t>18.94%</a:t>
                      </a:r>
                    </a:p>
                  </a:txBody>
                  <a:tcPr/>
                </a:tc>
                <a:extLst>
                  <a:ext uri="{0D108BD9-81ED-4DB2-BD59-A6C34878D82A}">
                    <a16:rowId xmlns:a16="http://schemas.microsoft.com/office/drawing/2014/main" val="264241632"/>
                  </a:ext>
                </a:extLst>
              </a:tr>
              <a:tr h="701842">
                <a:tc>
                  <a:txBody>
                    <a:bodyPr/>
                    <a:lstStyle/>
                    <a:p>
                      <a:pPr lvl="0" algn="l">
                        <a:lnSpc>
                          <a:spcPct val="100000"/>
                        </a:lnSpc>
                        <a:spcBef>
                          <a:spcPts val="0"/>
                        </a:spcBef>
                        <a:spcAft>
                          <a:spcPts val="0"/>
                        </a:spcAft>
                        <a:buNone/>
                      </a:pPr>
                      <a:r>
                        <a:rPr lang="en-US" sz="1800" b="0" i="0" u="none" strike="noStrike" noProof="0"/>
                        <a:t>Dollhouses with Miniature Dolls</a:t>
                      </a:r>
                      <a:endParaRPr lang="en-US"/>
                    </a:p>
                    <a:p>
                      <a:pPr lvl="0" algn="l">
                        <a:lnSpc>
                          <a:spcPct val="100000"/>
                        </a:lnSpc>
                        <a:spcBef>
                          <a:spcPts val="0"/>
                        </a:spcBef>
                        <a:spcAft>
                          <a:spcPts val="0"/>
                        </a:spcAft>
                        <a:buNone/>
                      </a:pPr>
                      <a:endParaRPr lang="en-US"/>
                    </a:p>
                  </a:txBody>
                  <a:tcPr/>
                </a:tc>
                <a:tc>
                  <a:txBody>
                    <a:bodyPr/>
                    <a:lstStyle/>
                    <a:p>
                      <a:r>
                        <a:rPr lang="en-US"/>
                        <a:t>$3.43</a:t>
                      </a:r>
                    </a:p>
                  </a:txBody>
                  <a:tcPr/>
                </a:tc>
                <a:tc>
                  <a:txBody>
                    <a:bodyPr/>
                    <a:lstStyle/>
                    <a:p>
                      <a:pPr lvl="0">
                        <a:buNone/>
                      </a:pPr>
                      <a:r>
                        <a:rPr lang="en-US"/>
                        <a:t>$4.73</a:t>
                      </a:r>
                    </a:p>
                  </a:txBody>
                  <a:tcPr/>
                </a:tc>
                <a:tc>
                  <a:txBody>
                    <a:bodyPr/>
                    <a:lstStyle/>
                    <a:p>
                      <a:pPr lvl="0">
                        <a:buNone/>
                      </a:pPr>
                      <a:r>
                        <a:rPr lang="en-US"/>
                        <a:t>9.0%</a:t>
                      </a:r>
                    </a:p>
                  </a:txBody>
                  <a:tcPr/>
                </a:tc>
                <a:tc>
                  <a:txBody>
                    <a:bodyPr/>
                    <a:lstStyle/>
                    <a:p>
                      <a:pPr lvl="0">
                        <a:buNone/>
                      </a:pPr>
                      <a:r>
                        <a:rPr lang="en-US"/>
                        <a:t>High</a:t>
                      </a:r>
                    </a:p>
                  </a:txBody>
                  <a:tcPr/>
                </a:tc>
                <a:tc>
                  <a:txBody>
                    <a:bodyPr/>
                    <a:lstStyle/>
                    <a:p>
                      <a:r>
                        <a:rPr lang="en-US" b="1"/>
                        <a:t>$9.10</a:t>
                      </a:r>
                    </a:p>
                  </a:txBody>
                  <a:tcPr/>
                </a:tc>
                <a:tc>
                  <a:txBody>
                    <a:bodyPr/>
                    <a:lstStyle/>
                    <a:p>
                      <a:r>
                        <a:rPr lang="en-US"/>
                        <a:t>27.07%</a:t>
                      </a:r>
                    </a:p>
                  </a:txBody>
                  <a:tcPr/>
                </a:tc>
                <a:extLst>
                  <a:ext uri="{0D108BD9-81ED-4DB2-BD59-A6C34878D82A}">
                    <a16:rowId xmlns:a16="http://schemas.microsoft.com/office/drawing/2014/main" val="4014627855"/>
                  </a:ext>
                </a:extLst>
              </a:tr>
              <a:tr h="551447">
                <a:tc>
                  <a:txBody>
                    <a:bodyPr/>
                    <a:lstStyle/>
                    <a:p>
                      <a:pPr lvl="0" algn="l">
                        <a:lnSpc>
                          <a:spcPct val="100000"/>
                        </a:lnSpc>
                        <a:spcBef>
                          <a:spcPts val="0"/>
                        </a:spcBef>
                        <a:spcAft>
                          <a:spcPts val="0"/>
                        </a:spcAft>
                        <a:buNone/>
                      </a:pPr>
                      <a:r>
                        <a:rPr lang="en-US" sz="1800" b="0" i="0" u="none" strike="noStrike" noProof="0"/>
                        <a:t>Coupon Promotion/Frequent Shopper Campaign  </a:t>
                      </a:r>
                      <a:endParaRPr lang="en-US"/>
                    </a:p>
                  </a:txBody>
                  <a:tcPr/>
                </a:tc>
                <a:tc>
                  <a:txBody>
                    <a:bodyPr/>
                    <a:lstStyle/>
                    <a:p>
                      <a:r>
                        <a:rPr lang="en-US"/>
                        <a:t>$1.65</a:t>
                      </a:r>
                    </a:p>
                  </a:txBody>
                  <a:tcPr/>
                </a:tc>
                <a:tc>
                  <a:txBody>
                    <a:bodyPr/>
                    <a:lstStyle/>
                    <a:p>
                      <a:pPr lvl="0">
                        <a:buNone/>
                      </a:pPr>
                      <a:r>
                        <a:rPr lang="en-US"/>
                        <a:t>$5.63</a:t>
                      </a:r>
                    </a:p>
                  </a:txBody>
                  <a:tcPr/>
                </a:tc>
                <a:tc>
                  <a:txBody>
                    <a:bodyPr/>
                    <a:lstStyle/>
                    <a:p>
                      <a:pPr lvl="0">
                        <a:buNone/>
                      </a:pPr>
                      <a:r>
                        <a:rPr lang="en-US"/>
                        <a:t>8.5%</a:t>
                      </a:r>
                    </a:p>
                  </a:txBody>
                  <a:tcPr/>
                </a:tc>
                <a:tc>
                  <a:txBody>
                    <a:bodyPr/>
                    <a:lstStyle/>
                    <a:p>
                      <a:pPr lvl="0">
                        <a:buNone/>
                      </a:pPr>
                      <a:r>
                        <a:rPr lang="en-US"/>
                        <a:t>Low</a:t>
                      </a:r>
                    </a:p>
                  </a:txBody>
                  <a:tcPr/>
                </a:tc>
                <a:tc>
                  <a:txBody>
                    <a:bodyPr/>
                    <a:lstStyle/>
                    <a:p>
                      <a:r>
                        <a:rPr lang="en-US" b="1"/>
                        <a:t>$5.98</a:t>
                      </a:r>
                    </a:p>
                  </a:txBody>
                  <a:tcPr/>
                </a:tc>
                <a:tc>
                  <a:txBody>
                    <a:bodyPr/>
                    <a:lstStyle/>
                    <a:p>
                      <a:r>
                        <a:rPr lang="en-US"/>
                        <a:t>25.10%</a:t>
                      </a:r>
                    </a:p>
                  </a:txBody>
                  <a:tcPr/>
                </a:tc>
                <a:extLst>
                  <a:ext uri="{0D108BD9-81ED-4DB2-BD59-A6C34878D82A}">
                    <a16:rowId xmlns:a16="http://schemas.microsoft.com/office/drawing/2014/main" val="3129873398"/>
                  </a:ext>
                </a:extLst>
              </a:tr>
              <a:tr h="713837">
                <a:tc>
                  <a:txBody>
                    <a:bodyPr/>
                    <a:lstStyle/>
                    <a:p>
                      <a:pPr lvl="0" algn="l">
                        <a:lnSpc>
                          <a:spcPct val="100000"/>
                        </a:lnSpc>
                        <a:spcBef>
                          <a:spcPts val="0"/>
                        </a:spcBef>
                        <a:spcAft>
                          <a:spcPts val="0"/>
                        </a:spcAft>
                        <a:buNone/>
                      </a:pPr>
                      <a:r>
                        <a:rPr lang="en-US" sz="1800" b="0" i="0" u="none" strike="noStrike" noProof="0"/>
                        <a:t>Young Authors Book Series </a:t>
                      </a:r>
                      <a:endParaRPr lang="en-US"/>
                    </a:p>
                    <a:p>
                      <a:pPr lvl="0" algn="l">
                        <a:lnSpc>
                          <a:spcPct val="100000"/>
                        </a:lnSpc>
                        <a:spcBef>
                          <a:spcPts val="0"/>
                        </a:spcBef>
                        <a:spcAft>
                          <a:spcPts val="0"/>
                        </a:spcAft>
                        <a:buNone/>
                      </a:pPr>
                      <a:endParaRPr lang="en-US"/>
                    </a:p>
                  </a:txBody>
                  <a:tcPr/>
                </a:tc>
                <a:tc>
                  <a:txBody>
                    <a:bodyPr/>
                    <a:lstStyle/>
                    <a:p>
                      <a:r>
                        <a:rPr lang="en-US"/>
                        <a:t>$0.38</a:t>
                      </a:r>
                    </a:p>
                  </a:txBody>
                  <a:tcPr/>
                </a:tc>
                <a:tc>
                  <a:txBody>
                    <a:bodyPr/>
                    <a:lstStyle/>
                    <a:p>
                      <a:pPr lvl="0">
                        <a:buNone/>
                      </a:pPr>
                      <a:r>
                        <a:rPr lang="en-US"/>
                        <a:t>$1.38</a:t>
                      </a:r>
                    </a:p>
                  </a:txBody>
                  <a:tcPr/>
                </a:tc>
                <a:tc>
                  <a:txBody>
                    <a:bodyPr/>
                    <a:lstStyle/>
                    <a:p>
                      <a:pPr lvl="0">
                        <a:buNone/>
                      </a:pPr>
                      <a:r>
                        <a:rPr lang="en-US"/>
                        <a:t>7.4%</a:t>
                      </a:r>
                    </a:p>
                  </a:txBody>
                  <a:tcPr/>
                </a:tc>
                <a:tc>
                  <a:txBody>
                    <a:bodyPr/>
                    <a:lstStyle/>
                    <a:p>
                      <a:pPr lvl="0">
                        <a:buNone/>
                      </a:pPr>
                      <a:r>
                        <a:rPr lang="en-US"/>
                        <a:t>Medium</a:t>
                      </a:r>
                    </a:p>
                  </a:txBody>
                  <a:tcPr/>
                </a:tc>
                <a:tc>
                  <a:txBody>
                    <a:bodyPr/>
                    <a:lstStyle/>
                    <a:p>
                      <a:r>
                        <a:rPr lang="en-US" b="1"/>
                        <a:t>$8.15</a:t>
                      </a:r>
                    </a:p>
                  </a:txBody>
                  <a:tcPr/>
                </a:tc>
                <a:tc>
                  <a:txBody>
                    <a:bodyPr/>
                    <a:lstStyle/>
                    <a:p>
                      <a:r>
                        <a:rPr lang="en-US"/>
                        <a:t>97.95%</a:t>
                      </a:r>
                    </a:p>
                  </a:txBody>
                  <a:tcPr/>
                </a:tc>
                <a:extLst>
                  <a:ext uri="{0D108BD9-81ED-4DB2-BD59-A6C34878D82A}">
                    <a16:rowId xmlns:a16="http://schemas.microsoft.com/office/drawing/2014/main" val="1917648515"/>
                  </a:ext>
                </a:extLst>
              </a:tr>
            </a:tbl>
          </a:graphicData>
        </a:graphic>
      </p:graphicFrame>
      <p:graphicFrame>
        <p:nvGraphicFramePr>
          <p:cNvPr id="3" name="Table 4">
            <a:extLst>
              <a:ext uri="{FF2B5EF4-FFF2-40B4-BE49-F238E27FC236}">
                <a16:creationId xmlns:a16="http://schemas.microsoft.com/office/drawing/2014/main" id="{DF5A5798-4977-457A-BE47-39B4BDDDB8E5}"/>
              </a:ext>
            </a:extLst>
          </p:cNvPr>
          <p:cNvGraphicFramePr>
            <a:graphicFrameLocks noGrp="1"/>
          </p:cNvGraphicFramePr>
          <p:nvPr>
            <p:extLst>
              <p:ext uri="{D42A27DB-BD31-4B8C-83A1-F6EECF244321}">
                <p14:modId xmlns:p14="http://schemas.microsoft.com/office/powerpoint/2010/main" val="1943730598"/>
              </p:ext>
            </p:extLst>
          </p:nvPr>
        </p:nvGraphicFramePr>
        <p:xfrm>
          <a:off x="2136785" y="5863033"/>
          <a:ext cx="8168640"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4084320">
                  <a:extLst>
                    <a:ext uri="{9D8B030D-6E8A-4147-A177-3AD203B41FA5}">
                      <a16:colId xmlns:a16="http://schemas.microsoft.com/office/drawing/2014/main" val="4255806741"/>
                    </a:ext>
                  </a:extLst>
                </a:gridCol>
              </a:tblGrid>
              <a:tr h="370840">
                <a:tc>
                  <a:txBody>
                    <a:bodyPr/>
                    <a:lstStyle/>
                    <a:p>
                      <a:r>
                        <a:rPr lang="en-US"/>
                        <a:t>TOTAL NPV</a:t>
                      </a:r>
                    </a:p>
                  </a:txBody>
                  <a:tcPr/>
                </a:tc>
                <a:tc>
                  <a:txBody>
                    <a:bodyPr/>
                    <a:lstStyle/>
                    <a:p>
                      <a:r>
                        <a:rPr lang="en-US"/>
                        <a:t>$29.60</a:t>
                      </a:r>
                    </a:p>
                  </a:txBody>
                  <a:tcPr/>
                </a:tc>
                <a:extLst>
                  <a:ext uri="{0D108BD9-81ED-4DB2-BD59-A6C34878D82A}">
                    <a16:rowId xmlns:a16="http://schemas.microsoft.com/office/drawing/2014/main" val="1131953528"/>
                  </a:ext>
                </a:extLst>
              </a:tr>
            </a:tbl>
          </a:graphicData>
        </a:graphic>
      </p:graphicFrame>
      <p:graphicFrame>
        <p:nvGraphicFramePr>
          <p:cNvPr id="6" name="Table 4">
            <a:extLst>
              <a:ext uri="{FF2B5EF4-FFF2-40B4-BE49-F238E27FC236}">
                <a16:creationId xmlns:a16="http://schemas.microsoft.com/office/drawing/2014/main" id="{341F598E-0CB4-4AD5-ABBF-FCB90F6A9A98}"/>
              </a:ext>
            </a:extLst>
          </p:cNvPr>
          <p:cNvGraphicFramePr>
            <a:graphicFrameLocks noGrp="1"/>
          </p:cNvGraphicFramePr>
          <p:nvPr>
            <p:extLst>
              <p:ext uri="{D42A27DB-BD31-4B8C-83A1-F6EECF244321}">
                <p14:modId xmlns:p14="http://schemas.microsoft.com/office/powerpoint/2010/main" val="3379833008"/>
              </p:ext>
            </p:extLst>
          </p:nvPr>
        </p:nvGraphicFramePr>
        <p:xfrm>
          <a:off x="2135850" y="6240215"/>
          <a:ext cx="8161588"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2038634">
                  <a:extLst>
                    <a:ext uri="{9D8B030D-6E8A-4147-A177-3AD203B41FA5}">
                      <a16:colId xmlns:a16="http://schemas.microsoft.com/office/drawing/2014/main" val="4255806741"/>
                    </a:ext>
                  </a:extLst>
                </a:gridCol>
                <a:gridCol w="2038634">
                  <a:extLst>
                    <a:ext uri="{9D8B030D-6E8A-4147-A177-3AD203B41FA5}">
                      <a16:colId xmlns:a16="http://schemas.microsoft.com/office/drawing/2014/main" val="4151036562"/>
                    </a:ext>
                  </a:extLst>
                </a:gridCol>
              </a:tblGrid>
              <a:tr h="370840">
                <a:tc>
                  <a:txBody>
                    <a:bodyPr/>
                    <a:lstStyle/>
                    <a:p>
                      <a:r>
                        <a:rPr lang="en-US"/>
                        <a:t>COSTS</a:t>
                      </a:r>
                    </a:p>
                  </a:txBody>
                  <a:tcPr/>
                </a:tc>
                <a:tc>
                  <a:txBody>
                    <a:bodyPr/>
                    <a:lstStyle/>
                    <a:p>
                      <a:pPr lvl="0">
                        <a:buNone/>
                      </a:pPr>
                      <a:r>
                        <a:rPr lang="en-US"/>
                        <a:t>$15.46</a:t>
                      </a:r>
                    </a:p>
                  </a:txBody>
                  <a:tcPr/>
                </a:tc>
                <a:tc>
                  <a:txBody>
                    <a:bodyPr/>
                    <a:lstStyle/>
                    <a:p>
                      <a:pPr lvl="0">
                        <a:buNone/>
                      </a:pPr>
                      <a:r>
                        <a:rPr lang="en-US" sz="1600"/>
                        <a:t>Remaining: $0.16</a:t>
                      </a:r>
                    </a:p>
                  </a:txBody>
                  <a:tcPr/>
                </a:tc>
                <a:extLst>
                  <a:ext uri="{0D108BD9-81ED-4DB2-BD59-A6C34878D82A}">
                    <a16:rowId xmlns:a16="http://schemas.microsoft.com/office/drawing/2014/main" val="1131953528"/>
                  </a:ext>
                </a:extLst>
              </a:tr>
            </a:tbl>
          </a:graphicData>
        </a:graphic>
      </p:graphicFrame>
    </p:spTree>
    <p:extLst>
      <p:ext uri="{BB962C8B-B14F-4D97-AF65-F5344CB8AC3E}">
        <p14:creationId xmlns:p14="http://schemas.microsoft.com/office/powerpoint/2010/main" val="233977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A142C1E8-01A1-4C57-A7A3-EC4A54C32C9C}"/>
              </a:ext>
            </a:extLst>
          </p:cNvPr>
          <p:cNvPicPr>
            <a:picLocks noGrp="1" noChangeAspect="1"/>
          </p:cNvPicPr>
          <p:nvPr>
            <p:ph idx="1"/>
          </p:nvPr>
        </p:nvPicPr>
        <p:blipFill>
          <a:blip r:embed="rId2"/>
          <a:stretch>
            <a:fillRect/>
          </a:stretch>
        </p:blipFill>
        <p:spPr>
          <a:xfrm>
            <a:off x="3352455" y="157074"/>
            <a:ext cx="7023943" cy="4207367"/>
          </a:xfrm>
          <a:prstGeom prst="rect">
            <a:avLst/>
          </a:prstGeom>
        </p:spPr>
      </p:pic>
      <p:pic>
        <p:nvPicPr>
          <p:cNvPr id="6" name="Picture 6" descr="A picture containing indoor&#10;&#10;Description generated with very high confidence">
            <a:extLst>
              <a:ext uri="{FF2B5EF4-FFF2-40B4-BE49-F238E27FC236}">
                <a16:creationId xmlns:a16="http://schemas.microsoft.com/office/drawing/2014/main" id="{7397FF15-FCB6-4DF5-BE86-3EBACFD8F528}"/>
              </a:ext>
            </a:extLst>
          </p:cNvPr>
          <p:cNvPicPr>
            <a:picLocks noChangeAspect="1"/>
          </p:cNvPicPr>
          <p:nvPr/>
        </p:nvPicPr>
        <p:blipFill>
          <a:blip r:embed="rId3"/>
          <a:stretch>
            <a:fillRect/>
          </a:stretch>
        </p:blipFill>
        <p:spPr>
          <a:xfrm>
            <a:off x="361167" y="4506898"/>
            <a:ext cx="10864241" cy="2207437"/>
          </a:xfrm>
          <a:prstGeom prst="rect">
            <a:avLst/>
          </a:prstGeom>
        </p:spPr>
      </p:pic>
      <p:sp>
        <p:nvSpPr>
          <p:cNvPr id="11" name="Title 1">
            <a:extLst>
              <a:ext uri="{FF2B5EF4-FFF2-40B4-BE49-F238E27FC236}">
                <a16:creationId xmlns:a16="http://schemas.microsoft.com/office/drawing/2014/main" id="{133B1DB6-C090-43B2-8F55-D66890CBEEAC}"/>
              </a:ext>
            </a:extLst>
          </p:cNvPr>
          <p:cNvSpPr txBox="1">
            <a:spLocks/>
          </p:cNvSpPr>
          <p:nvPr/>
        </p:nvSpPr>
        <p:spPr>
          <a:xfrm>
            <a:off x="32458" y="-45427"/>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6 DASHboard</a:t>
            </a:r>
          </a:p>
        </p:txBody>
      </p:sp>
      <p:sp>
        <p:nvSpPr>
          <p:cNvPr id="13" name="Title 1">
            <a:extLst>
              <a:ext uri="{FF2B5EF4-FFF2-40B4-BE49-F238E27FC236}">
                <a16:creationId xmlns:a16="http://schemas.microsoft.com/office/drawing/2014/main" id="{A9B3FB92-977F-4F98-AF39-3AE4BE7BD462}"/>
              </a:ext>
            </a:extLst>
          </p:cNvPr>
          <p:cNvSpPr txBox="1">
            <a:spLocks/>
          </p:cNvSpPr>
          <p:nvPr/>
        </p:nvSpPr>
        <p:spPr>
          <a:xfrm>
            <a:off x="-5642" y="3447072"/>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5 Updates</a:t>
            </a:r>
          </a:p>
        </p:txBody>
      </p:sp>
    </p:spTree>
    <p:extLst>
      <p:ext uri="{BB962C8B-B14F-4D97-AF65-F5344CB8AC3E}">
        <p14:creationId xmlns:p14="http://schemas.microsoft.com/office/powerpoint/2010/main" val="406710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8F64A978-5306-4C00-9596-70E9F564305F}"/>
              </a:ext>
            </a:extLst>
          </p:cNvPr>
          <p:cNvPicPr>
            <a:picLocks noChangeAspect="1"/>
          </p:cNvPicPr>
          <p:nvPr/>
        </p:nvPicPr>
        <p:blipFill rotWithShape="1">
          <a:blip r:embed="rId2"/>
          <a:srcRect l="-24" t="11847" r="24" b="-201"/>
          <a:stretch/>
        </p:blipFill>
        <p:spPr>
          <a:xfrm>
            <a:off x="741" y="590317"/>
            <a:ext cx="12188544" cy="4418895"/>
          </a:xfrm>
          <a:prstGeom prst="rect">
            <a:avLst/>
          </a:prstGeom>
        </p:spPr>
      </p:pic>
      <p:sp>
        <p:nvSpPr>
          <p:cNvPr id="3" name="TextBox 2">
            <a:extLst>
              <a:ext uri="{FF2B5EF4-FFF2-40B4-BE49-F238E27FC236}">
                <a16:creationId xmlns:a16="http://schemas.microsoft.com/office/drawing/2014/main" id="{7E5B0233-05D6-42C7-94A5-AF540B946E66}"/>
              </a:ext>
            </a:extLst>
          </p:cNvPr>
          <p:cNvSpPr txBox="1"/>
          <p:nvPr/>
        </p:nvSpPr>
        <p:spPr>
          <a:xfrm>
            <a:off x="106149" y="5133832"/>
            <a:ext cx="113158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Over the course of five years, we were able to more than double the net income of New Heritage (18.3% CAGR). </a:t>
            </a:r>
            <a:r>
              <a:rPr lang="en-US">
                <a:ea typeface="+mn-lt"/>
                <a:cs typeface="+mn-lt"/>
              </a:rPr>
              <a:t>Margins also improved during this period. Gross margins went from 59.0% to 62.7% and net margins increased from 5.1% to 7.1%. </a:t>
            </a:r>
            <a:r>
              <a:rPr lang="en-US"/>
              <a:t>While our Year 1 selections did decrease our net income slightly, the long-term portions of the investment paid off in 2011, when the net income began to rapidly increase. While growth stagnated between 2012 and 2013, we were able rally and boost Net Income for 2013/2014 at a comparable rate to our 2010/2011 period. </a:t>
            </a:r>
          </a:p>
        </p:txBody>
      </p:sp>
      <p:sp>
        <p:nvSpPr>
          <p:cNvPr id="6" name="Title 1">
            <a:extLst>
              <a:ext uri="{FF2B5EF4-FFF2-40B4-BE49-F238E27FC236}">
                <a16:creationId xmlns:a16="http://schemas.microsoft.com/office/drawing/2014/main" id="{B679D2E5-0FAD-4BB4-BAEC-0DE3DA36EE32}"/>
              </a:ext>
            </a:extLst>
          </p:cNvPr>
          <p:cNvSpPr txBox="1">
            <a:spLocks/>
          </p:cNvSpPr>
          <p:nvPr/>
        </p:nvSpPr>
        <p:spPr>
          <a:xfrm>
            <a:off x="9063" y="-4653"/>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Consolidated Income Statement - Historical</a:t>
            </a:r>
          </a:p>
        </p:txBody>
      </p:sp>
    </p:spTree>
    <p:extLst>
      <p:ext uri="{BB962C8B-B14F-4D97-AF65-F5344CB8AC3E}">
        <p14:creationId xmlns:p14="http://schemas.microsoft.com/office/powerpoint/2010/main" val="311923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id="{BE2570EC-EB09-4E15-9A1A-77C67D8657F6}"/>
              </a:ext>
            </a:extLst>
          </p:cNvPr>
          <p:cNvPicPr>
            <a:picLocks noChangeAspect="1"/>
          </p:cNvPicPr>
          <p:nvPr/>
        </p:nvPicPr>
        <p:blipFill rotWithShape="1">
          <a:blip r:embed="rId2"/>
          <a:srcRect t="12874" r="-217" b="-230"/>
          <a:stretch/>
        </p:blipFill>
        <p:spPr>
          <a:xfrm>
            <a:off x="52137" y="1594452"/>
            <a:ext cx="12144319" cy="3788218"/>
          </a:xfrm>
          <a:prstGeom prst="rect">
            <a:avLst/>
          </a:prstGeom>
        </p:spPr>
      </p:pic>
      <p:sp>
        <p:nvSpPr>
          <p:cNvPr id="5" name="Title 1">
            <a:extLst>
              <a:ext uri="{FF2B5EF4-FFF2-40B4-BE49-F238E27FC236}">
                <a16:creationId xmlns:a16="http://schemas.microsoft.com/office/drawing/2014/main" id="{B28B3DD8-CCF1-432E-8324-E50422965C14}"/>
              </a:ext>
            </a:extLst>
          </p:cNvPr>
          <p:cNvSpPr txBox="1">
            <a:spLocks/>
          </p:cNvSpPr>
          <p:nvPr/>
        </p:nvSpPr>
        <p:spPr>
          <a:xfrm>
            <a:off x="9063" y="-4653"/>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Consolidated Income statement - Future Projections</a:t>
            </a:r>
          </a:p>
        </p:txBody>
      </p:sp>
    </p:spTree>
    <p:extLst>
      <p:ext uri="{BB962C8B-B14F-4D97-AF65-F5344CB8AC3E}">
        <p14:creationId xmlns:p14="http://schemas.microsoft.com/office/powerpoint/2010/main" val="236126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D581EE3D-9926-43B5-8D5B-EC653CE80A05}"/>
              </a:ext>
            </a:extLst>
          </p:cNvPr>
          <p:cNvPicPr>
            <a:picLocks noChangeAspect="1"/>
          </p:cNvPicPr>
          <p:nvPr/>
        </p:nvPicPr>
        <p:blipFill rotWithShape="1">
          <a:blip r:embed="rId2"/>
          <a:srcRect l="27" t="8640" r="-27" b="-160"/>
          <a:stretch/>
        </p:blipFill>
        <p:spPr>
          <a:xfrm>
            <a:off x="149559" y="634123"/>
            <a:ext cx="11879520" cy="5590080"/>
          </a:xfrm>
          <a:prstGeom prst="rect">
            <a:avLst/>
          </a:prstGeom>
        </p:spPr>
      </p:pic>
      <p:sp>
        <p:nvSpPr>
          <p:cNvPr id="7" name="Title 1">
            <a:extLst>
              <a:ext uri="{FF2B5EF4-FFF2-40B4-BE49-F238E27FC236}">
                <a16:creationId xmlns:a16="http://schemas.microsoft.com/office/drawing/2014/main" id="{1AEDF263-7055-40AE-A08B-E0C7B8233A97}"/>
              </a:ext>
            </a:extLst>
          </p:cNvPr>
          <p:cNvSpPr txBox="1">
            <a:spLocks/>
          </p:cNvSpPr>
          <p:nvPr/>
        </p:nvSpPr>
        <p:spPr>
          <a:xfrm>
            <a:off x="9063" y="-4653"/>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Consolidated Balance Sheet - Historical</a:t>
            </a:r>
          </a:p>
        </p:txBody>
      </p:sp>
    </p:spTree>
    <p:extLst>
      <p:ext uri="{BB962C8B-B14F-4D97-AF65-F5344CB8AC3E}">
        <p14:creationId xmlns:p14="http://schemas.microsoft.com/office/powerpoint/2010/main" val="50061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9CBE-3A8F-42EC-BDDA-60270F7550DF}"/>
              </a:ext>
            </a:extLst>
          </p:cNvPr>
          <p:cNvSpPr>
            <a:spLocks noGrp="1"/>
          </p:cNvSpPr>
          <p:nvPr>
            <p:ph type="title"/>
          </p:nvPr>
        </p:nvSpPr>
        <p:spPr>
          <a:xfrm>
            <a:off x="1069848" y="-4413"/>
            <a:ext cx="11036300" cy="1355344"/>
          </a:xfrm>
        </p:spPr>
        <p:txBody>
          <a:bodyPr/>
          <a:lstStyle/>
          <a:p>
            <a:r>
              <a:rPr lang="en-US"/>
              <a:t>New Heritage Capital Project Selection</a:t>
            </a:r>
          </a:p>
        </p:txBody>
      </p:sp>
      <p:sp>
        <p:nvSpPr>
          <p:cNvPr id="3" name="Content Placeholder 2">
            <a:extLst>
              <a:ext uri="{FF2B5EF4-FFF2-40B4-BE49-F238E27FC236}">
                <a16:creationId xmlns:a16="http://schemas.microsoft.com/office/drawing/2014/main" id="{E42FF5D6-57FC-4D1D-98E9-122A3CD4F1C3}"/>
              </a:ext>
            </a:extLst>
          </p:cNvPr>
          <p:cNvSpPr>
            <a:spLocks noGrp="1"/>
          </p:cNvSpPr>
          <p:nvPr>
            <p:ph idx="1"/>
          </p:nvPr>
        </p:nvSpPr>
        <p:spPr>
          <a:xfrm>
            <a:off x="688848" y="1182556"/>
            <a:ext cx="11137900" cy="5472244"/>
          </a:xfrm>
        </p:spPr>
        <p:txBody>
          <a:bodyPr vert="horz" lIns="91440" tIns="45720" rIns="91440" bIns="45720" rtlCol="0" anchor="t">
            <a:noAutofit/>
          </a:bodyPr>
          <a:lstStyle/>
          <a:p>
            <a:r>
              <a:rPr lang="en-US"/>
              <a:t>Team 1's selection process relied heavily on creating the highest NPV for each year given the budget restrictions. </a:t>
            </a:r>
          </a:p>
          <a:p>
            <a:r>
              <a:rPr lang="en-US"/>
              <a:t>Our vision overall was to ensure that we created as much wealth for our shareholders while also ensuring that we maintained and expanded infrastructure to ensure no disruptions in the supply chain. We also made sure that decisions were made in the best interest of the brand, so as not to create an unseemly Public Relations concern or brand degradation. </a:t>
            </a:r>
          </a:p>
          <a:p>
            <a:r>
              <a:rPr lang="en-US"/>
              <a:t>In each year, a summation of the potential NPV combinations was created, followed by comparing the associated summation of budget to the available finances. Basically, we always aimed for the highest NPV that we could afford. </a:t>
            </a:r>
          </a:p>
          <a:p>
            <a:r>
              <a:rPr lang="en-US"/>
              <a:t>In certain cases, we relied on context clues gleaned from the project descriptions to make decisions regarding potential pitfalls of an otherwise investment-worthy decision. If anyone had a 'funny feeling' about a project, it was discussed among the members of the team. </a:t>
            </a:r>
          </a:p>
          <a:p>
            <a:pPr lvl="1">
              <a:spcAft>
                <a:spcPts val="0"/>
              </a:spcAft>
            </a:pPr>
            <a:r>
              <a:rPr lang="en-US"/>
              <a:t>Example: The Dolls Around the World Project emphasized that the company had little experience with marketing to diverse audiences. We sensed that this may result in lower than expected results due to the potential polarizing results. </a:t>
            </a:r>
          </a:p>
          <a:p>
            <a:pPr lvl="1">
              <a:spcAft>
                <a:spcPts val="0"/>
              </a:spcAft>
            </a:pPr>
            <a:r>
              <a:rPr lang="en-US"/>
              <a:t>Example: Potential revisions to an acquired magazine gave many members a sense of discomfort about how consumers would receive all the proposed changes. </a:t>
            </a:r>
          </a:p>
        </p:txBody>
      </p:sp>
    </p:spTree>
    <p:extLst>
      <p:ext uri="{BB962C8B-B14F-4D97-AF65-F5344CB8AC3E}">
        <p14:creationId xmlns:p14="http://schemas.microsoft.com/office/powerpoint/2010/main" val="151045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0DA2D683-79B7-4128-93F7-1CDAD8C60F52}"/>
              </a:ext>
            </a:extLst>
          </p:cNvPr>
          <p:cNvPicPr>
            <a:picLocks noChangeAspect="1"/>
          </p:cNvPicPr>
          <p:nvPr/>
        </p:nvPicPr>
        <p:blipFill>
          <a:blip r:embed="rId2"/>
          <a:stretch>
            <a:fillRect/>
          </a:stretch>
        </p:blipFill>
        <p:spPr>
          <a:xfrm>
            <a:off x="27575" y="730154"/>
            <a:ext cx="12166859" cy="5317493"/>
          </a:xfrm>
          <a:prstGeom prst="rect">
            <a:avLst/>
          </a:prstGeom>
        </p:spPr>
      </p:pic>
      <p:sp>
        <p:nvSpPr>
          <p:cNvPr id="6" name="Title 1">
            <a:extLst>
              <a:ext uri="{FF2B5EF4-FFF2-40B4-BE49-F238E27FC236}">
                <a16:creationId xmlns:a16="http://schemas.microsoft.com/office/drawing/2014/main" id="{88D19A6C-A78F-4E80-8C9B-18C6F88DAD10}"/>
              </a:ext>
            </a:extLst>
          </p:cNvPr>
          <p:cNvSpPr txBox="1">
            <a:spLocks/>
          </p:cNvSpPr>
          <p:nvPr/>
        </p:nvSpPr>
        <p:spPr>
          <a:xfrm>
            <a:off x="32458" y="-45427"/>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1 DASHboard</a:t>
            </a: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DE97-ABDF-4A30-9D40-E06CE53CE3B6}"/>
              </a:ext>
            </a:extLst>
          </p:cNvPr>
          <p:cNvSpPr>
            <a:spLocks noGrp="1"/>
          </p:cNvSpPr>
          <p:nvPr>
            <p:ph type="title"/>
          </p:nvPr>
        </p:nvSpPr>
        <p:spPr>
          <a:xfrm>
            <a:off x="1090725" y="275865"/>
            <a:ext cx="10058400" cy="1609344"/>
          </a:xfrm>
        </p:spPr>
        <p:txBody>
          <a:bodyPr/>
          <a:lstStyle/>
          <a:p>
            <a:r>
              <a:rPr lang="en-US">
                <a:latin typeface="Rockwell Condensed"/>
              </a:rPr>
              <a:t>year 1 capital project selections</a:t>
            </a:r>
          </a:p>
        </p:txBody>
      </p:sp>
      <p:graphicFrame>
        <p:nvGraphicFramePr>
          <p:cNvPr id="4" name="Table 4">
            <a:extLst>
              <a:ext uri="{FF2B5EF4-FFF2-40B4-BE49-F238E27FC236}">
                <a16:creationId xmlns:a16="http://schemas.microsoft.com/office/drawing/2014/main" id="{EC97432C-02FF-4AE6-8DDD-F028F80F10EE}"/>
              </a:ext>
            </a:extLst>
          </p:cNvPr>
          <p:cNvGraphicFramePr>
            <a:graphicFrameLocks noGrp="1"/>
          </p:cNvGraphicFramePr>
          <p:nvPr>
            <p:ph idx="1"/>
            <p:extLst>
              <p:ext uri="{D42A27DB-BD31-4B8C-83A1-F6EECF244321}">
                <p14:modId xmlns:p14="http://schemas.microsoft.com/office/powerpoint/2010/main" val="2840245859"/>
              </p:ext>
            </p:extLst>
          </p:nvPr>
        </p:nvGraphicFramePr>
        <p:xfrm>
          <a:off x="1092721" y="1457208"/>
          <a:ext cx="10094947" cy="4305818"/>
        </p:xfrm>
        <a:graphic>
          <a:graphicData uri="http://schemas.openxmlformats.org/drawingml/2006/table">
            <a:tbl>
              <a:tblPr firstRow="1" bandRow="1">
                <a:tableStyleId>{5C22544A-7EE6-4342-B048-85BDC9FD1C3A}</a:tableStyleId>
              </a:tblPr>
              <a:tblGrid>
                <a:gridCol w="2077382">
                  <a:extLst>
                    <a:ext uri="{9D8B030D-6E8A-4147-A177-3AD203B41FA5}">
                      <a16:colId xmlns:a16="http://schemas.microsoft.com/office/drawing/2014/main" val="1946428751"/>
                    </a:ext>
                  </a:extLst>
                </a:gridCol>
                <a:gridCol w="1385842">
                  <a:extLst>
                    <a:ext uri="{9D8B030D-6E8A-4147-A177-3AD203B41FA5}">
                      <a16:colId xmlns:a16="http://schemas.microsoft.com/office/drawing/2014/main" val="1048150572"/>
                    </a:ext>
                  </a:extLst>
                </a:gridCol>
                <a:gridCol w="1274082">
                  <a:extLst>
                    <a:ext uri="{9D8B030D-6E8A-4147-A177-3AD203B41FA5}">
                      <a16:colId xmlns:a16="http://schemas.microsoft.com/office/drawing/2014/main" val="2349414437"/>
                    </a:ext>
                  </a:extLst>
                </a:gridCol>
                <a:gridCol w="1274082">
                  <a:extLst>
                    <a:ext uri="{9D8B030D-6E8A-4147-A177-3AD203B41FA5}">
                      <a16:colId xmlns:a16="http://schemas.microsoft.com/office/drawing/2014/main" val="3422937578"/>
                    </a:ext>
                  </a:extLst>
                </a:gridCol>
                <a:gridCol w="1274082">
                  <a:extLst>
                    <a:ext uri="{9D8B030D-6E8A-4147-A177-3AD203B41FA5}">
                      <a16:colId xmlns:a16="http://schemas.microsoft.com/office/drawing/2014/main" val="3644144946"/>
                    </a:ext>
                  </a:extLst>
                </a:gridCol>
                <a:gridCol w="1274082">
                  <a:extLst>
                    <a:ext uri="{9D8B030D-6E8A-4147-A177-3AD203B41FA5}">
                      <a16:colId xmlns:a16="http://schemas.microsoft.com/office/drawing/2014/main" val="766222286"/>
                    </a:ext>
                  </a:extLst>
                </a:gridCol>
                <a:gridCol w="1535395">
                  <a:extLst>
                    <a:ext uri="{9D8B030D-6E8A-4147-A177-3AD203B41FA5}">
                      <a16:colId xmlns:a16="http://schemas.microsoft.com/office/drawing/2014/main" val="2964235242"/>
                    </a:ext>
                  </a:extLst>
                </a:gridCol>
              </a:tblGrid>
              <a:tr h="1265456">
                <a:tc>
                  <a:txBody>
                    <a:bodyPr/>
                    <a:lstStyle/>
                    <a:p>
                      <a:r>
                        <a:rPr lang="en-US"/>
                        <a:t>Projects selected</a:t>
                      </a:r>
                    </a:p>
                  </a:txBody>
                  <a:tcPr/>
                </a:tc>
                <a:tc>
                  <a:txBody>
                    <a:bodyPr/>
                    <a:lstStyle/>
                    <a:p>
                      <a:r>
                        <a:rPr lang="en-US"/>
                        <a:t>2010 Project Cost</a:t>
                      </a:r>
                    </a:p>
                  </a:txBody>
                  <a:tcPr/>
                </a:tc>
                <a:tc>
                  <a:txBody>
                    <a:bodyPr/>
                    <a:lstStyle/>
                    <a:p>
                      <a:pPr lvl="0">
                        <a:buNone/>
                      </a:pPr>
                      <a:r>
                        <a:rPr lang="en-US"/>
                        <a:t>Lifetime Project Cost</a:t>
                      </a:r>
                    </a:p>
                  </a:txBody>
                  <a:tcPr/>
                </a:tc>
                <a:tc>
                  <a:txBody>
                    <a:bodyPr/>
                    <a:lstStyle/>
                    <a:p>
                      <a:pPr lvl="0">
                        <a:buNone/>
                      </a:pPr>
                      <a:r>
                        <a:rPr lang="en-US"/>
                        <a:t>Discount Rate</a:t>
                      </a:r>
                    </a:p>
                  </a:txBody>
                  <a:tcPr/>
                </a:tc>
                <a:tc>
                  <a:txBody>
                    <a:bodyPr/>
                    <a:lstStyle/>
                    <a:p>
                      <a:pPr lvl="0">
                        <a:buNone/>
                      </a:pPr>
                      <a:r>
                        <a:rPr lang="en-US"/>
                        <a:t>Assumed Risk</a:t>
                      </a:r>
                    </a:p>
                  </a:txBody>
                  <a:tcPr/>
                </a:tc>
                <a:tc>
                  <a:txBody>
                    <a:bodyPr/>
                    <a:lstStyle/>
                    <a:p>
                      <a:r>
                        <a:rPr lang="en-US"/>
                        <a:t>NPV</a:t>
                      </a:r>
                    </a:p>
                  </a:txBody>
                  <a:tcPr/>
                </a:tc>
                <a:tc>
                  <a:txBody>
                    <a:bodyPr/>
                    <a:lstStyle/>
                    <a:p>
                      <a:r>
                        <a:rPr lang="en-US"/>
                        <a:t>IRR</a:t>
                      </a:r>
                    </a:p>
                  </a:txBody>
                  <a:tcPr/>
                </a:tc>
                <a:extLst>
                  <a:ext uri="{0D108BD9-81ED-4DB2-BD59-A6C34878D82A}">
                    <a16:rowId xmlns:a16="http://schemas.microsoft.com/office/drawing/2014/main" val="3538853037"/>
                  </a:ext>
                </a:extLst>
              </a:tr>
              <a:tr h="708654">
                <a:tc>
                  <a:txBody>
                    <a:bodyPr/>
                    <a:lstStyle/>
                    <a:p>
                      <a:r>
                        <a:rPr lang="en-US"/>
                        <a:t>New Doll Film/DVD</a:t>
                      </a:r>
                    </a:p>
                  </a:txBody>
                  <a:tcPr/>
                </a:tc>
                <a:tc>
                  <a:txBody>
                    <a:bodyPr/>
                    <a:lstStyle/>
                    <a:p>
                      <a:r>
                        <a:rPr lang="en-US"/>
                        <a:t>$1.05</a:t>
                      </a:r>
                    </a:p>
                  </a:txBody>
                  <a:tcPr/>
                </a:tc>
                <a:tc>
                  <a:txBody>
                    <a:bodyPr/>
                    <a:lstStyle/>
                    <a:p>
                      <a:pPr lvl="0">
                        <a:buNone/>
                      </a:pPr>
                      <a:r>
                        <a:rPr lang="en-US"/>
                        <a:t>$3.50</a:t>
                      </a:r>
                    </a:p>
                  </a:txBody>
                  <a:tcPr/>
                </a:tc>
                <a:tc>
                  <a:txBody>
                    <a:bodyPr/>
                    <a:lstStyle/>
                    <a:p>
                      <a:pPr lvl="0">
                        <a:buNone/>
                      </a:pPr>
                      <a:r>
                        <a:rPr lang="en-US"/>
                        <a:t>7.4%</a:t>
                      </a:r>
                    </a:p>
                  </a:txBody>
                  <a:tcPr/>
                </a:tc>
                <a:tc>
                  <a:txBody>
                    <a:bodyPr/>
                    <a:lstStyle/>
                    <a:p>
                      <a:pPr lvl="0">
                        <a:buNone/>
                      </a:pPr>
                      <a:r>
                        <a:rPr lang="en-US" b="1"/>
                        <a:t>Medium</a:t>
                      </a:r>
                    </a:p>
                  </a:txBody>
                  <a:tcPr/>
                </a:tc>
                <a:tc>
                  <a:txBody>
                    <a:bodyPr/>
                    <a:lstStyle/>
                    <a:p>
                      <a:r>
                        <a:rPr lang="en-US" b="1"/>
                        <a:t>$9.37</a:t>
                      </a:r>
                    </a:p>
                  </a:txBody>
                  <a:tcPr/>
                </a:tc>
                <a:tc>
                  <a:txBody>
                    <a:bodyPr/>
                    <a:lstStyle/>
                    <a:p>
                      <a:r>
                        <a:rPr lang="en-US"/>
                        <a:t>238.61%</a:t>
                      </a:r>
                    </a:p>
                  </a:txBody>
                  <a:tcPr/>
                </a:tc>
                <a:extLst>
                  <a:ext uri="{0D108BD9-81ED-4DB2-BD59-A6C34878D82A}">
                    <a16:rowId xmlns:a16="http://schemas.microsoft.com/office/drawing/2014/main" val="264241632"/>
                  </a:ext>
                </a:extLst>
              </a:tr>
              <a:tr h="708654">
                <a:tc>
                  <a:txBody>
                    <a:bodyPr/>
                    <a:lstStyle/>
                    <a:p>
                      <a:r>
                        <a:rPr lang="en-US"/>
                        <a:t>Store Expansion</a:t>
                      </a:r>
                    </a:p>
                    <a:p>
                      <a:pPr lvl="0">
                        <a:buNone/>
                      </a:pPr>
                      <a:r>
                        <a:rPr lang="en-US"/>
                        <a:t>(3 in 2010, 2 in 2011)</a:t>
                      </a:r>
                    </a:p>
                  </a:txBody>
                  <a:tcPr/>
                </a:tc>
                <a:tc>
                  <a:txBody>
                    <a:bodyPr/>
                    <a:lstStyle/>
                    <a:p>
                      <a:r>
                        <a:rPr lang="en-US"/>
                        <a:t>$3.75</a:t>
                      </a:r>
                    </a:p>
                  </a:txBody>
                  <a:tcPr/>
                </a:tc>
                <a:tc>
                  <a:txBody>
                    <a:bodyPr/>
                    <a:lstStyle/>
                    <a:p>
                      <a:pPr lvl="0">
                        <a:buNone/>
                      </a:pPr>
                      <a:r>
                        <a:rPr lang="en-US"/>
                        <a:t>$6.45</a:t>
                      </a:r>
                    </a:p>
                  </a:txBody>
                  <a:tcPr/>
                </a:tc>
                <a:tc>
                  <a:txBody>
                    <a:bodyPr/>
                    <a:lstStyle/>
                    <a:p>
                      <a:pPr lvl="0">
                        <a:buNone/>
                      </a:pPr>
                      <a:r>
                        <a:rPr lang="en-US"/>
                        <a:t>10.0%</a:t>
                      </a:r>
                    </a:p>
                  </a:txBody>
                  <a:tcPr/>
                </a:tc>
                <a:tc>
                  <a:txBody>
                    <a:bodyPr/>
                    <a:lstStyle/>
                    <a:p>
                      <a:pPr lvl="0">
                        <a:buNone/>
                      </a:pPr>
                      <a:r>
                        <a:rPr lang="en-US" b="1"/>
                        <a:t>High</a:t>
                      </a:r>
                    </a:p>
                  </a:txBody>
                  <a:tcPr/>
                </a:tc>
                <a:tc>
                  <a:txBody>
                    <a:bodyPr/>
                    <a:lstStyle/>
                    <a:p>
                      <a:r>
                        <a:rPr lang="en-US" b="1"/>
                        <a:t>$24.95</a:t>
                      </a:r>
                    </a:p>
                  </a:txBody>
                  <a:tcPr/>
                </a:tc>
                <a:tc>
                  <a:txBody>
                    <a:bodyPr/>
                    <a:lstStyle/>
                    <a:p>
                      <a:r>
                        <a:rPr lang="en-US"/>
                        <a:t>32.20%</a:t>
                      </a:r>
                    </a:p>
                  </a:txBody>
                  <a:tcPr/>
                </a:tc>
                <a:extLst>
                  <a:ext uri="{0D108BD9-81ED-4DB2-BD59-A6C34878D82A}">
                    <a16:rowId xmlns:a16="http://schemas.microsoft.com/office/drawing/2014/main" val="4014627855"/>
                  </a:ext>
                </a:extLst>
              </a:tr>
              <a:tr h="708654">
                <a:tc>
                  <a:txBody>
                    <a:bodyPr/>
                    <a:lstStyle/>
                    <a:p>
                      <a:r>
                        <a:rPr lang="en-US"/>
                        <a:t>Toddler Doll Accessory Line</a:t>
                      </a:r>
                    </a:p>
                  </a:txBody>
                  <a:tcPr/>
                </a:tc>
                <a:tc>
                  <a:txBody>
                    <a:bodyPr/>
                    <a:lstStyle/>
                    <a:p>
                      <a:r>
                        <a:rPr lang="en-US"/>
                        <a:t>$2.14</a:t>
                      </a:r>
                    </a:p>
                  </a:txBody>
                  <a:tcPr/>
                </a:tc>
                <a:tc>
                  <a:txBody>
                    <a:bodyPr/>
                    <a:lstStyle/>
                    <a:p>
                      <a:pPr lvl="0">
                        <a:buNone/>
                      </a:pPr>
                      <a:r>
                        <a:rPr lang="en-US"/>
                        <a:t>$3.14</a:t>
                      </a:r>
                    </a:p>
                  </a:txBody>
                  <a:tcPr/>
                </a:tc>
                <a:tc>
                  <a:txBody>
                    <a:bodyPr/>
                    <a:lstStyle/>
                    <a:p>
                      <a:pPr lvl="0">
                        <a:buNone/>
                      </a:pPr>
                      <a:r>
                        <a:rPr lang="en-US"/>
                        <a:t>7.7%</a:t>
                      </a:r>
                    </a:p>
                  </a:txBody>
                  <a:tcPr/>
                </a:tc>
                <a:tc>
                  <a:txBody>
                    <a:bodyPr/>
                    <a:lstStyle/>
                    <a:p>
                      <a:pPr lvl="0">
                        <a:buNone/>
                      </a:pPr>
                      <a:r>
                        <a:rPr lang="en-US" b="1"/>
                        <a:t>Low</a:t>
                      </a:r>
                    </a:p>
                  </a:txBody>
                  <a:tcPr/>
                </a:tc>
                <a:tc>
                  <a:txBody>
                    <a:bodyPr/>
                    <a:lstStyle/>
                    <a:p>
                      <a:r>
                        <a:rPr lang="en-US" b="1"/>
                        <a:t>$7.14</a:t>
                      </a:r>
                    </a:p>
                  </a:txBody>
                  <a:tcPr/>
                </a:tc>
                <a:tc>
                  <a:txBody>
                    <a:bodyPr/>
                    <a:lstStyle/>
                    <a:p>
                      <a:r>
                        <a:rPr lang="en-US"/>
                        <a:t>25.06%</a:t>
                      </a:r>
                    </a:p>
                  </a:txBody>
                  <a:tcPr/>
                </a:tc>
                <a:extLst>
                  <a:ext uri="{0D108BD9-81ED-4DB2-BD59-A6C34878D82A}">
                    <a16:rowId xmlns:a16="http://schemas.microsoft.com/office/drawing/2014/main" val="3129873398"/>
                  </a:ext>
                </a:extLst>
              </a:tr>
              <a:tr h="708654">
                <a:tc>
                  <a:txBody>
                    <a:bodyPr/>
                    <a:lstStyle/>
                    <a:p>
                      <a:r>
                        <a:rPr lang="en-US"/>
                        <a:t>Match My Doll</a:t>
                      </a:r>
                    </a:p>
                  </a:txBody>
                  <a:tcPr/>
                </a:tc>
                <a:tc>
                  <a:txBody>
                    <a:bodyPr/>
                    <a:lstStyle/>
                    <a:p>
                      <a:r>
                        <a:rPr lang="en-US"/>
                        <a:t>$4.57</a:t>
                      </a:r>
                    </a:p>
                  </a:txBody>
                  <a:tcPr/>
                </a:tc>
                <a:tc>
                  <a:txBody>
                    <a:bodyPr/>
                    <a:lstStyle/>
                    <a:p>
                      <a:pPr lvl="0">
                        <a:buNone/>
                      </a:pPr>
                      <a:r>
                        <a:rPr lang="en-US"/>
                        <a:t>$5.57</a:t>
                      </a:r>
                    </a:p>
                  </a:txBody>
                  <a:tcPr/>
                </a:tc>
                <a:tc>
                  <a:txBody>
                    <a:bodyPr/>
                    <a:lstStyle/>
                    <a:p>
                      <a:pPr lvl="0">
                        <a:buNone/>
                      </a:pPr>
                      <a:r>
                        <a:rPr lang="en-US"/>
                        <a:t>9.0%</a:t>
                      </a:r>
                    </a:p>
                  </a:txBody>
                  <a:tcPr/>
                </a:tc>
                <a:tc>
                  <a:txBody>
                    <a:bodyPr/>
                    <a:lstStyle/>
                    <a:p>
                      <a:pPr lvl="0">
                        <a:buNone/>
                      </a:pPr>
                      <a:r>
                        <a:rPr lang="en-US" b="1"/>
                        <a:t>High</a:t>
                      </a:r>
                    </a:p>
                  </a:txBody>
                  <a:tcPr/>
                </a:tc>
                <a:tc>
                  <a:txBody>
                    <a:bodyPr/>
                    <a:lstStyle/>
                    <a:p>
                      <a:r>
                        <a:rPr lang="en-US" b="1"/>
                        <a:t>$6.46</a:t>
                      </a:r>
                    </a:p>
                  </a:txBody>
                  <a:tcPr/>
                </a:tc>
                <a:tc>
                  <a:txBody>
                    <a:bodyPr/>
                    <a:lstStyle/>
                    <a:p>
                      <a:r>
                        <a:rPr lang="en-US"/>
                        <a:t>20.69%</a:t>
                      </a:r>
                    </a:p>
                  </a:txBody>
                  <a:tcPr/>
                </a:tc>
                <a:extLst>
                  <a:ext uri="{0D108BD9-81ED-4DB2-BD59-A6C34878D82A}">
                    <a16:rowId xmlns:a16="http://schemas.microsoft.com/office/drawing/2014/main" val="1917648515"/>
                  </a:ext>
                </a:extLst>
              </a:tr>
            </a:tbl>
          </a:graphicData>
        </a:graphic>
      </p:graphicFrame>
      <p:graphicFrame>
        <p:nvGraphicFramePr>
          <p:cNvPr id="3" name="Table 4">
            <a:extLst>
              <a:ext uri="{FF2B5EF4-FFF2-40B4-BE49-F238E27FC236}">
                <a16:creationId xmlns:a16="http://schemas.microsoft.com/office/drawing/2014/main" id="{DF5A5798-4977-457A-BE47-39B4BDDDB8E5}"/>
              </a:ext>
            </a:extLst>
          </p:cNvPr>
          <p:cNvGraphicFramePr>
            <a:graphicFrameLocks noGrp="1"/>
          </p:cNvGraphicFramePr>
          <p:nvPr>
            <p:extLst>
              <p:ext uri="{D42A27DB-BD31-4B8C-83A1-F6EECF244321}">
                <p14:modId xmlns:p14="http://schemas.microsoft.com/office/powerpoint/2010/main" val="219750407"/>
              </p:ext>
            </p:extLst>
          </p:nvPr>
        </p:nvGraphicFramePr>
        <p:xfrm>
          <a:off x="2136785" y="5863033"/>
          <a:ext cx="8168640"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4084320">
                  <a:extLst>
                    <a:ext uri="{9D8B030D-6E8A-4147-A177-3AD203B41FA5}">
                      <a16:colId xmlns:a16="http://schemas.microsoft.com/office/drawing/2014/main" val="4255806741"/>
                    </a:ext>
                  </a:extLst>
                </a:gridCol>
              </a:tblGrid>
              <a:tr h="370840">
                <a:tc>
                  <a:txBody>
                    <a:bodyPr/>
                    <a:lstStyle/>
                    <a:p>
                      <a:r>
                        <a:rPr lang="en-US"/>
                        <a:t>TOTAL NPV</a:t>
                      </a:r>
                    </a:p>
                  </a:txBody>
                  <a:tcPr/>
                </a:tc>
                <a:tc>
                  <a:txBody>
                    <a:bodyPr/>
                    <a:lstStyle/>
                    <a:p>
                      <a:r>
                        <a:rPr lang="en-US"/>
                        <a:t>$47.92</a:t>
                      </a:r>
                    </a:p>
                  </a:txBody>
                  <a:tcPr/>
                </a:tc>
                <a:extLst>
                  <a:ext uri="{0D108BD9-81ED-4DB2-BD59-A6C34878D82A}">
                    <a16:rowId xmlns:a16="http://schemas.microsoft.com/office/drawing/2014/main" val="1131953528"/>
                  </a:ext>
                </a:extLst>
              </a:tr>
            </a:tbl>
          </a:graphicData>
        </a:graphic>
      </p:graphicFrame>
      <p:graphicFrame>
        <p:nvGraphicFramePr>
          <p:cNvPr id="6" name="Table 4">
            <a:extLst>
              <a:ext uri="{FF2B5EF4-FFF2-40B4-BE49-F238E27FC236}">
                <a16:creationId xmlns:a16="http://schemas.microsoft.com/office/drawing/2014/main" id="{341F598E-0CB4-4AD5-ABBF-FCB90F6A9A98}"/>
              </a:ext>
            </a:extLst>
          </p:cNvPr>
          <p:cNvGraphicFramePr>
            <a:graphicFrameLocks noGrp="1"/>
          </p:cNvGraphicFramePr>
          <p:nvPr>
            <p:extLst>
              <p:ext uri="{D42A27DB-BD31-4B8C-83A1-F6EECF244321}">
                <p14:modId xmlns:p14="http://schemas.microsoft.com/office/powerpoint/2010/main" val="3846275029"/>
              </p:ext>
            </p:extLst>
          </p:nvPr>
        </p:nvGraphicFramePr>
        <p:xfrm>
          <a:off x="2125412" y="6261092"/>
          <a:ext cx="8161588"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2038634">
                  <a:extLst>
                    <a:ext uri="{9D8B030D-6E8A-4147-A177-3AD203B41FA5}">
                      <a16:colId xmlns:a16="http://schemas.microsoft.com/office/drawing/2014/main" val="4255806741"/>
                    </a:ext>
                  </a:extLst>
                </a:gridCol>
                <a:gridCol w="2038634">
                  <a:extLst>
                    <a:ext uri="{9D8B030D-6E8A-4147-A177-3AD203B41FA5}">
                      <a16:colId xmlns:a16="http://schemas.microsoft.com/office/drawing/2014/main" val="4151036562"/>
                    </a:ext>
                  </a:extLst>
                </a:gridCol>
              </a:tblGrid>
              <a:tr h="370840">
                <a:tc>
                  <a:txBody>
                    <a:bodyPr/>
                    <a:lstStyle/>
                    <a:p>
                      <a:r>
                        <a:rPr lang="en-US"/>
                        <a:t>COSTS</a:t>
                      </a:r>
                    </a:p>
                  </a:txBody>
                  <a:tcPr/>
                </a:tc>
                <a:tc>
                  <a:txBody>
                    <a:bodyPr/>
                    <a:lstStyle/>
                    <a:p>
                      <a:pPr lvl="0">
                        <a:buNone/>
                      </a:pPr>
                      <a:r>
                        <a:rPr lang="en-US"/>
                        <a:t>$11.51</a:t>
                      </a:r>
                    </a:p>
                  </a:txBody>
                  <a:tcPr/>
                </a:tc>
                <a:tc>
                  <a:txBody>
                    <a:bodyPr/>
                    <a:lstStyle/>
                    <a:p>
                      <a:pPr lvl="0">
                        <a:buNone/>
                      </a:pPr>
                      <a:r>
                        <a:rPr lang="en-US" sz="1600"/>
                        <a:t>Remaining: $0.41</a:t>
                      </a:r>
                    </a:p>
                  </a:txBody>
                  <a:tcPr/>
                </a:tc>
                <a:extLst>
                  <a:ext uri="{0D108BD9-81ED-4DB2-BD59-A6C34878D82A}">
                    <a16:rowId xmlns:a16="http://schemas.microsoft.com/office/drawing/2014/main" val="1131953528"/>
                  </a:ext>
                </a:extLst>
              </a:tr>
            </a:tbl>
          </a:graphicData>
        </a:graphic>
      </p:graphicFrame>
    </p:spTree>
    <p:extLst>
      <p:ext uri="{BB962C8B-B14F-4D97-AF65-F5344CB8AC3E}">
        <p14:creationId xmlns:p14="http://schemas.microsoft.com/office/powerpoint/2010/main" val="369365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social media post&#10;&#10;Description generated with very high confidence">
            <a:extLst>
              <a:ext uri="{FF2B5EF4-FFF2-40B4-BE49-F238E27FC236}">
                <a16:creationId xmlns:a16="http://schemas.microsoft.com/office/drawing/2014/main" id="{325FDCA9-ED70-46E3-89CC-23F2CBA2A6AE}"/>
              </a:ext>
            </a:extLst>
          </p:cNvPr>
          <p:cNvPicPr>
            <a:picLocks noGrp="1" noChangeAspect="1"/>
          </p:cNvPicPr>
          <p:nvPr>
            <p:ph idx="1"/>
          </p:nvPr>
        </p:nvPicPr>
        <p:blipFill>
          <a:blip r:embed="rId2"/>
          <a:stretch>
            <a:fillRect/>
          </a:stretch>
        </p:blipFill>
        <p:spPr>
          <a:xfrm>
            <a:off x="715081" y="4357141"/>
            <a:ext cx="10425803" cy="2495472"/>
          </a:xfrm>
          <a:prstGeom prst="rect">
            <a:avLst/>
          </a:prstGeom>
        </p:spPr>
      </p:pic>
      <p:pic>
        <p:nvPicPr>
          <p:cNvPr id="7" name="Picture 7" descr="A screenshot of a social media post&#10;&#10;Description generated with very high confidence">
            <a:extLst>
              <a:ext uri="{FF2B5EF4-FFF2-40B4-BE49-F238E27FC236}">
                <a16:creationId xmlns:a16="http://schemas.microsoft.com/office/drawing/2014/main" id="{5062734B-B10D-4120-9EBB-334E9E95EBEC}"/>
              </a:ext>
            </a:extLst>
          </p:cNvPr>
          <p:cNvPicPr>
            <a:picLocks noChangeAspect="1"/>
          </p:cNvPicPr>
          <p:nvPr/>
        </p:nvPicPr>
        <p:blipFill>
          <a:blip r:embed="rId3"/>
          <a:stretch>
            <a:fillRect/>
          </a:stretch>
        </p:blipFill>
        <p:spPr>
          <a:xfrm>
            <a:off x="703847" y="1290317"/>
            <a:ext cx="10442175" cy="2415907"/>
          </a:xfrm>
          <a:prstGeom prst="rect">
            <a:avLst/>
          </a:prstGeom>
        </p:spPr>
      </p:pic>
      <p:sp>
        <p:nvSpPr>
          <p:cNvPr id="10" name="Title 1">
            <a:extLst>
              <a:ext uri="{FF2B5EF4-FFF2-40B4-BE49-F238E27FC236}">
                <a16:creationId xmlns:a16="http://schemas.microsoft.com/office/drawing/2014/main" id="{3FCE2728-E2C1-4FD7-9E2D-58FE754B62AD}"/>
              </a:ext>
            </a:extLst>
          </p:cNvPr>
          <p:cNvSpPr txBox="1">
            <a:spLocks/>
          </p:cNvSpPr>
          <p:nvPr/>
        </p:nvSpPr>
        <p:spPr>
          <a:xfrm>
            <a:off x="-962" y="45479"/>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a:latin typeface="Rockwell Condensed"/>
              </a:rPr>
              <a:t>Projected Company Financials</a:t>
            </a:r>
          </a:p>
        </p:txBody>
      </p:sp>
      <p:sp>
        <p:nvSpPr>
          <p:cNvPr id="11" name="Title 1">
            <a:extLst>
              <a:ext uri="{FF2B5EF4-FFF2-40B4-BE49-F238E27FC236}">
                <a16:creationId xmlns:a16="http://schemas.microsoft.com/office/drawing/2014/main" id="{D4279CA4-8F9C-4927-8A55-3AEDB088E2FF}"/>
              </a:ext>
            </a:extLst>
          </p:cNvPr>
          <p:cNvSpPr txBox="1">
            <a:spLocks/>
          </p:cNvSpPr>
          <p:nvPr/>
        </p:nvSpPr>
        <p:spPr>
          <a:xfrm>
            <a:off x="349958" y="576873"/>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Before Selecting Year 1 Projects</a:t>
            </a:r>
          </a:p>
        </p:txBody>
      </p:sp>
      <p:sp>
        <p:nvSpPr>
          <p:cNvPr id="12" name="Title 1">
            <a:extLst>
              <a:ext uri="{FF2B5EF4-FFF2-40B4-BE49-F238E27FC236}">
                <a16:creationId xmlns:a16="http://schemas.microsoft.com/office/drawing/2014/main" id="{EC6E6973-D018-45B4-91A0-B17F0741289A}"/>
              </a:ext>
            </a:extLst>
          </p:cNvPr>
          <p:cNvSpPr txBox="1">
            <a:spLocks/>
          </p:cNvSpPr>
          <p:nvPr/>
        </p:nvSpPr>
        <p:spPr>
          <a:xfrm>
            <a:off x="349958" y="3634899"/>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After Selecting Year 1 Projects</a:t>
            </a:r>
          </a:p>
        </p:txBody>
      </p:sp>
    </p:spTree>
    <p:extLst>
      <p:ext uri="{BB962C8B-B14F-4D97-AF65-F5344CB8AC3E}">
        <p14:creationId xmlns:p14="http://schemas.microsoft.com/office/powerpoint/2010/main" val="301124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person&#10;&#10;Description generated with high confidence">
            <a:extLst>
              <a:ext uri="{FF2B5EF4-FFF2-40B4-BE49-F238E27FC236}">
                <a16:creationId xmlns:a16="http://schemas.microsoft.com/office/drawing/2014/main" id="{8D069D50-6E13-4863-8A2A-DD1C1364AF72}"/>
              </a:ext>
            </a:extLst>
          </p:cNvPr>
          <p:cNvPicPr>
            <a:picLocks noChangeAspect="1"/>
          </p:cNvPicPr>
          <p:nvPr/>
        </p:nvPicPr>
        <p:blipFill>
          <a:blip r:embed="rId2"/>
          <a:stretch>
            <a:fillRect/>
          </a:stretch>
        </p:blipFill>
        <p:spPr>
          <a:xfrm>
            <a:off x="1536029" y="4313380"/>
            <a:ext cx="9551069" cy="2512476"/>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95422442-8BA5-4302-A549-09725EBC1342}"/>
              </a:ext>
            </a:extLst>
          </p:cNvPr>
          <p:cNvPicPr>
            <a:picLocks noChangeAspect="1"/>
          </p:cNvPicPr>
          <p:nvPr/>
        </p:nvPicPr>
        <p:blipFill>
          <a:blip r:embed="rId3"/>
          <a:stretch>
            <a:fillRect/>
          </a:stretch>
        </p:blipFill>
        <p:spPr>
          <a:xfrm>
            <a:off x="3275932" y="77387"/>
            <a:ext cx="7295147" cy="4236753"/>
          </a:xfrm>
          <a:prstGeom prst="rect">
            <a:avLst/>
          </a:prstGeom>
        </p:spPr>
      </p:pic>
      <p:sp>
        <p:nvSpPr>
          <p:cNvPr id="7" name="Title 1">
            <a:extLst>
              <a:ext uri="{FF2B5EF4-FFF2-40B4-BE49-F238E27FC236}">
                <a16:creationId xmlns:a16="http://schemas.microsoft.com/office/drawing/2014/main" id="{C1BA3299-1C7C-4C01-95D7-263B3C78EB70}"/>
              </a:ext>
            </a:extLst>
          </p:cNvPr>
          <p:cNvSpPr txBox="1">
            <a:spLocks/>
          </p:cNvSpPr>
          <p:nvPr/>
        </p:nvSpPr>
        <p:spPr>
          <a:xfrm>
            <a:off x="32458" y="-45427"/>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2 DASHboard</a:t>
            </a:r>
          </a:p>
        </p:txBody>
      </p:sp>
      <p:sp>
        <p:nvSpPr>
          <p:cNvPr id="8" name="Title 1">
            <a:extLst>
              <a:ext uri="{FF2B5EF4-FFF2-40B4-BE49-F238E27FC236}">
                <a16:creationId xmlns:a16="http://schemas.microsoft.com/office/drawing/2014/main" id="{680B7756-BA81-4865-9019-A4FEC4736F9D}"/>
              </a:ext>
            </a:extLst>
          </p:cNvPr>
          <p:cNvSpPr txBox="1">
            <a:spLocks/>
          </p:cNvSpPr>
          <p:nvPr/>
        </p:nvSpPr>
        <p:spPr>
          <a:xfrm>
            <a:off x="-5642" y="3447072"/>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1 Updates</a:t>
            </a:r>
          </a:p>
        </p:txBody>
      </p:sp>
    </p:spTree>
    <p:extLst>
      <p:ext uri="{BB962C8B-B14F-4D97-AF65-F5344CB8AC3E}">
        <p14:creationId xmlns:p14="http://schemas.microsoft.com/office/powerpoint/2010/main" val="10377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DE97-ABDF-4A30-9D40-E06CE53CE3B6}"/>
              </a:ext>
            </a:extLst>
          </p:cNvPr>
          <p:cNvSpPr>
            <a:spLocks noGrp="1"/>
          </p:cNvSpPr>
          <p:nvPr>
            <p:ph type="title"/>
          </p:nvPr>
        </p:nvSpPr>
        <p:spPr/>
        <p:txBody>
          <a:bodyPr/>
          <a:lstStyle/>
          <a:p>
            <a:r>
              <a:rPr lang="en-US">
                <a:ea typeface="+mj-lt"/>
                <a:cs typeface="+mj-lt"/>
              </a:rPr>
              <a:t>year 2 capital project selections</a:t>
            </a:r>
            <a:endParaRPr lang="en-US">
              <a:latin typeface="Rockwell Condensed"/>
            </a:endParaRPr>
          </a:p>
        </p:txBody>
      </p:sp>
      <p:graphicFrame>
        <p:nvGraphicFramePr>
          <p:cNvPr id="4" name="Table 4">
            <a:extLst>
              <a:ext uri="{FF2B5EF4-FFF2-40B4-BE49-F238E27FC236}">
                <a16:creationId xmlns:a16="http://schemas.microsoft.com/office/drawing/2014/main" id="{EC97432C-02FF-4AE6-8DDD-F028F80F10EE}"/>
              </a:ext>
            </a:extLst>
          </p:cNvPr>
          <p:cNvGraphicFramePr>
            <a:graphicFrameLocks noGrp="1"/>
          </p:cNvGraphicFramePr>
          <p:nvPr>
            <p:ph idx="1"/>
            <p:extLst>
              <p:ext uri="{D42A27DB-BD31-4B8C-83A1-F6EECF244321}">
                <p14:modId xmlns:p14="http://schemas.microsoft.com/office/powerpoint/2010/main" val="451872840"/>
              </p:ext>
            </p:extLst>
          </p:nvPr>
        </p:nvGraphicFramePr>
        <p:xfrm>
          <a:off x="1092721" y="1665975"/>
          <a:ext cx="10019789" cy="4077230"/>
        </p:xfrm>
        <a:graphic>
          <a:graphicData uri="http://schemas.openxmlformats.org/drawingml/2006/table">
            <a:tbl>
              <a:tblPr firstRow="1" bandRow="1">
                <a:tableStyleId>{5C22544A-7EE6-4342-B048-85BDC9FD1C3A}</a:tableStyleId>
              </a:tblPr>
              <a:tblGrid>
                <a:gridCol w="2009806">
                  <a:extLst>
                    <a:ext uri="{9D8B030D-6E8A-4147-A177-3AD203B41FA5}">
                      <a16:colId xmlns:a16="http://schemas.microsoft.com/office/drawing/2014/main" val="1946428751"/>
                    </a:ext>
                  </a:extLst>
                </a:gridCol>
                <a:gridCol w="1384532">
                  <a:extLst>
                    <a:ext uri="{9D8B030D-6E8A-4147-A177-3AD203B41FA5}">
                      <a16:colId xmlns:a16="http://schemas.microsoft.com/office/drawing/2014/main" val="1048150572"/>
                    </a:ext>
                  </a:extLst>
                </a:gridCol>
                <a:gridCol w="1272877">
                  <a:extLst>
                    <a:ext uri="{9D8B030D-6E8A-4147-A177-3AD203B41FA5}">
                      <a16:colId xmlns:a16="http://schemas.microsoft.com/office/drawing/2014/main" val="2349414437"/>
                    </a:ext>
                  </a:extLst>
                </a:gridCol>
                <a:gridCol w="1272877">
                  <a:extLst>
                    <a:ext uri="{9D8B030D-6E8A-4147-A177-3AD203B41FA5}">
                      <a16:colId xmlns:a16="http://schemas.microsoft.com/office/drawing/2014/main" val="3422937578"/>
                    </a:ext>
                  </a:extLst>
                </a:gridCol>
                <a:gridCol w="1272877">
                  <a:extLst>
                    <a:ext uri="{9D8B030D-6E8A-4147-A177-3AD203B41FA5}">
                      <a16:colId xmlns:a16="http://schemas.microsoft.com/office/drawing/2014/main" val="1065730780"/>
                    </a:ext>
                  </a:extLst>
                </a:gridCol>
                <a:gridCol w="1272877">
                  <a:extLst>
                    <a:ext uri="{9D8B030D-6E8A-4147-A177-3AD203B41FA5}">
                      <a16:colId xmlns:a16="http://schemas.microsoft.com/office/drawing/2014/main" val="766222286"/>
                    </a:ext>
                  </a:extLst>
                </a:gridCol>
                <a:gridCol w="1533943">
                  <a:extLst>
                    <a:ext uri="{9D8B030D-6E8A-4147-A177-3AD203B41FA5}">
                      <a16:colId xmlns:a16="http://schemas.microsoft.com/office/drawing/2014/main" val="2964235242"/>
                    </a:ext>
                  </a:extLst>
                </a:gridCol>
              </a:tblGrid>
              <a:tr h="1265456">
                <a:tc>
                  <a:txBody>
                    <a:bodyPr/>
                    <a:lstStyle/>
                    <a:p>
                      <a:r>
                        <a:rPr lang="en-US"/>
                        <a:t>Projects selected</a:t>
                      </a:r>
                    </a:p>
                  </a:txBody>
                  <a:tcPr/>
                </a:tc>
                <a:tc>
                  <a:txBody>
                    <a:bodyPr/>
                    <a:lstStyle/>
                    <a:p>
                      <a:r>
                        <a:rPr lang="en-US"/>
                        <a:t>2011 Project Cost</a:t>
                      </a:r>
                    </a:p>
                  </a:txBody>
                  <a:tcPr/>
                </a:tc>
                <a:tc>
                  <a:txBody>
                    <a:bodyPr/>
                    <a:lstStyle/>
                    <a:p>
                      <a:pPr lvl="0">
                        <a:buNone/>
                      </a:pPr>
                      <a:r>
                        <a:rPr lang="en-US"/>
                        <a:t>Lifetime Project Cost</a:t>
                      </a:r>
                    </a:p>
                  </a:txBody>
                  <a:tcPr/>
                </a:tc>
                <a:tc>
                  <a:txBody>
                    <a:bodyPr/>
                    <a:lstStyle/>
                    <a:p>
                      <a:pPr lvl="0">
                        <a:buNone/>
                      </a:pPr>
                      <a:r>
                        <a:rPr lang="en-US"/>
                        <a:t>Discount Rate</a:t>
                      </a:r>
                    </a:p>
                  </a:txBody>
                  <a:tcPr/>
                </a:tc>
                <a:tc>
                  <a:txBody>
                    <a:bodyPr/>
                    <a:lstStyle/>
                    <a:p>
                      <a:pPr lvl="0">
                        <a:buNone/>
                      </a:pPr>
                      <a:r>
                        <a:rPr lang="en-US" sz="1800" b="1" i="0" u="none" strike="noStrike" noProof="0">
                          <a:latin typeface="Rockwell"/>
                        </a:rPr>
                        <a:t>Assumed Risk </a:t>
                      </a:r>
                      <a:endParaRPr lang="en-US"/>
                    </a:p>
                  </a:txBody>
                  <a:tcPr/>
                </a:tc>
                <a:tc>
                  <a:txBody>
                    <a:bodyPr/>
                    <a:lstStyle/>
                    <a:p>
                      <a:r>
                        <a:rPr lang="en-US"/>
                        <a:t>NPV</a:t>
                      </a:r>
                    </a:p>
                  </a:txBody>
                  <a:tcPr/>
                </a:tc>
                <a:tc>
                  <a:txBody>
                    <a:bodyPr/>
                    <a:lstStyle/>
                    <a:p>
                      <a:r>
                        <a:rPr lang="en-US"/>
                        <a:t>IRR</a:t>
                      </a:r>
                    </a:p>
                  </a:txBody>
                  <a:tcPr/>
                </a:tc>
                <a:extLst>
                  <a:ext uri="{0D108BD9-81ED-4DB2-BD59-A6C34878D82A}">
                    <a16:rowId xmlns:a16="http://schemas.microsoft.com/office/drawing/2014/main" val="3538853037"/>
                  </a:ext>
                </a:extLst>
              </a:tr>
              <a:tr h="708654">
                <a:tc>
                  <a:txBody>
                    <a:bodyPr/>
                    <a:lstStyle/>
                    <a:p>
                      <a:pPr marL="0" lvl="0" indent="0" algn="l">
                        <a:lnSpc>
                          <a:spcPct val="100000"/>
                        </a:lnSpc>
                        <a:buNone/>
                      </a:pPr>
                      <a:r>
                        <a:rPr lang="en-US" sz="1800" b="0" i="0" u="none" strike="noStrike" baseline="0" noProof="0">
                          <a:solidFill>
                            <a:srgbClr val="000000"/>
                          </a:solidFill>
                          <a:latin typeface="Rockwell"/>
                        </a:rPr>
                        <a:t>Tween Book Series</a:t>
                      </a:r>
                      <a:endParaRPr lang="en-US"/>
                    </a:p>
                    <a:p>
                      <a:pPr lvl="0">
                        <a:buNone/>
                      </a:pPr>
                      <a:endParaRPr lang="en-US"/>
                    </a:p>
                  </a:txBody>
                  <a:tcPr/>
                </a:tc>
                <a:tc>
                  <a:txBody>
                    <a:bodyPr/>
                    <a:lstStyle/>
                    <a:p>
                      <a:r>
                        <a:rPr lang="en-US"/>
                        <a:t>$0.45</a:t>
                      </a:r>
                    </a:p>
                  </a:txBody>
                  <a:tcPr/>
                </a:tc>
                <a:tc>
                  <a:txBody>
                    <a:bodyPr/>
                    <a:lstStyle/>
                    <a:p>
                      <a:pPr lvl="0">
                        <a:buNone/>
                      </a:pPr>
                      <a:r>
                        <a:rPr lang="en-US"/>
                        <a:t>$1.61</a:t>
                      </a:r>
                    </a:p>
                  </a:txBody>
                  <a:tcPr/>
                </a:tc>
                <a:tc>
                  <a:txBody>
                    <a:bodyPr/>
                    <a:lstStyle/>
                    <a:p>
                      <a:pPr lvl="0">
                        <a:buNone/>
                      </a:pPr>
                      <a:r>
                        <a:rPr lang="en-US"/>
                        <a:t>6.9%</a:t>
                      </a:r>
                    </a:p>
                  </a:txBody>
                  <a:tcPr/>
                </a:tc>
                <a:tc>
                  <a:txBody>
                    <a:bodyPr/>
                    <a:lstStyle/>
                    <a:p>
                      <a:pPr lvl="0">
                        <a:buNone/>
                      </a:pPr>
                      <a:r>
                        <a:rPr lang="en-US"/>
                        <a:t>Low</a:t>
                      </a:r>
                    </a:p>
                  </a:txBody>
                  <a:tcPr/>
                </a:tc>
                <a:tc>
                  <a:txBody>
                    <a:bodyPr/>
                    <a:lstStyle/>
                    <a:p>
                      <a:r>
                        <a:rPr lang="en-US" b="1"/>
                        <a:t>$6.12</a:t>
                      </a:r>
                    </a:p>
                  </a:txBody>
                  <a:tcPr/>
                </a:tc>
                <a:tc>
                  <a:txBody>
                    <a:bodyPr/>
                    <a:lstStyle/>
                    <a:p>
                      <a:r>
                        <a:rPr lang="en-US"/>
                        <a:t>43.54%</a:t>
                      </a:r>
                    </a:p>
                  </a:txBody>
                  <a:tcPr/>
                </a:tc>
                <a:extLst>
                  <a:ext uri="{0D108BD9-81ED-4DB2-BD59-A6C34878D82A}">
                    <a16:rowId xmlns:a16="http://schemas.microsoft.com/office/drawing/2014/main" val="264241632"/>
                  </a:ext>
                </a:extLst>
              </a:tr>
              <a:tr h="708654">
                <a:tc>
                  <a:txBody>
                    <a:bodyPr/>
                    <a:lstStyle/>
                    <a:p>
                      <a:pPr lvl="0" algn="l">
                        <a:lnSpc>
                          <a:spcPct val="100000"/>
                        </a:lnSpc>
                        <a:spcBef>
                          <a:spcPts val="0"/>
                        </a:spcBef>
                        <a:spcAft>
                          <a:spcPts val="0"/>
                        </a:spcAft>
                        <a:buNone/>
                      </a:pPr>
                      <a:r>
                        <a:rPr lang="en-US" sz="1800" b="0" i="0" u="none" strike="noStrike" noProof="0">
                          <a:latin typeface="Rockwell"/>
                        </a:rPr>
                        <a:t>Expansion of Mail-order Catalog Business to Asia</a:t>
                      </a:r>
                      <a:endParaRPr lang="en-US"/>
                    </a:p>
                  </a:txBody>
                  <a:tcPr/>
                </a:tc>
                <a:tc>
                  <a:txBody>
                    <a:bodyPr/>
                    <a:lstStyle/>
                    <a:p>
                      <a:r>
                        <a:rPr lang="en-US"/>
                        <a:t>$0.55</a:t>
                      </a:r>
                    </a:p>
                  </a:txBody>
                  <a:tcPr/>
                </a:tc>
                <a:tc>
                  <a:txBody>
                    <a:bodyPr/>
                    <a:lstStyle/>
                    <a:p>
                      <a:pPr lvl="0">
                        <a:buNone/>
                      </a:pPr>
                      <a:r>
                        <a:rPr lang="en-US"/>
                        <a:t>$2.73</a:t>
                      </a:r>
                    </a:p>
                  </a:txBody>
                  <a:tcPr/>
                </a:tc>
                <a:tc>
                  <a:txBody>
                    <a:bodyPr/>
                    <a:lstStyle/>
                    <a:p>
                      <a:pPr lvl="0">
                        <a:buNone/>
                      </a:pPr>
                      <a:r>
                        <a:rPr lang="en-US"/>
                        <a:t>8.5%</a:t>
                      </a:r>
                    </a:p>
                  </a:txBody>
                  <a:tcPr/>
                </a:tc>
                <a:tc>
                  <a:txBody>
                    <a:bodyPr/>
                    <a:lstStyle/>
                    <a:p>
                      <a:pPr lvl="0">
                        <a:buNone/>
                      </a:pPr>
                      <a:r>
                        <a:rPr lang="en-US"/>
                        <a:t>Low</a:t>
                      </a:r>
                    </a:p>
                  </a:txBody>
                  <a:tcPr/>
                </a:tc>
                <a:tc>
                  <a:txBody>
                    <a:bodyPr/>
                    <a:lstStyle/>
                    <a:p>
                      <a:r>
                        <a:rPr lang="en-US" b="1"/>
                        <a:t>$1.55</a:t>
                      </a:r>
                    </a:p>
                  </a:txBody>
                  <a:tcPr/>
                </a:tc>
                <a:tc>
                  <a:txBody>
                    <a:bodyPr/>
                    <a:lstStyle/>
                    <a:p>
                      <a:r>
                        <a:rPr lang="en-US"/>
                        <a:t>19.70%</a:t>
                      </a:r>
                    </a:p>
                  </a:txBody>
                  <a:tcPr/>
                </a:tc>
                <a:extLst>
                  <a:ext uri="{0D108BD9-81ED-4DB2-BD59-A6C34878D82A}">
                    <a16:rowId xmlns:a16="http://schemas.microsoft.com/office/drawing/2014/main" val="4014627855"/>
                  </a:ext>
                </a:extLst>
              </a:tr>
              <a:tr h="708654">
                <a:tc>
                  <a:txBody>
                    <a:bodyPr/>
                    <a:lstStyle/>
                    <a:p>
                      <a:pPr lvl="0">
                        <a:buNone/>
                      </a:pPr>
                      <a:r>
                        <a:rPr lang="en-US" sz="1800" b="0" i="0" u="none" strike="noStrike" noProof="0">
                          <a:latin typeface="Rockwell"/>
                        </a:rPr>
                        <a:t>'Grow With Me' Doll Line </a:t>
                      </a:r>
                      <a:endParaRPr lang="en-US"/>
                    </a:p>
                  </a:txBody>
                  <a:tcPr/>
                </a:tc>
                <a:tc>
                  <a:txBody>
                    <a:bodyPr/>
                    <a:lstStyle/>
                    <a:p>
                      <a:r>
                        <a:rPr lang="en-US"/>
                        <a:t>$6.56</a:t>
                      </a:r>
                    </a:p>
                  </a:txBody>
                  <a:tcPr/>
                </a:tc>
                <a:tc>
                  <a:txBody>
                    <a:bodyPr/>
                    <a:lstStyle/>
                    <a:p>
                      <a:pPr lvl="0">
                        <a:buNone/>
                      </a:pPr>
                      <a:r>
                        <a:rPr lang="en-US"/>
                        <a:t>$9.15</a:t>
                      </a:r>
                    </a:p>
                  </a:txBody>
                  <a:tcPr/>
                </a:tc>
                <a:tc>
                  <a:txBody>
                    <a:bodyPr/>
                    <a:lstStyle/>
                    <a:p>
                      <a:pPr lvl="0">
                        <a:buNone/>
                      </a:pPr>
                      <a:r>
                        <a:rPr lang="en-US"/>
                        <a:t>9.0%</a:t>
                      </a:r>
                    </a:p>
                  </a:txBody>
                  <a:tcPr/>
                </a:tc>
                <a:tc>
                  <a:txBody>
                    <a:bodyPr/>
                    <a:lstStyle/>
                    <a:p>
                      <a:pPr lvl="0">
                        <a:buNone/>
                      </a:pPr>
                      <a:r>
                        <a:rPr lang="en-US"/>
                        <a:t>High</a:t>
                      </a:r>
                    </a:p>
                  </a:txBody>
                  <a:tcPr/>
                </a:tc>
                <a:tc>
                  <a:txBody>
                    <a:bodyPr/>
                    <a:lstStyle/>
                    <a:p>
                      <a:r>
                        <a:rPr lang="en-US" b="1"/>
                        <a:t>$6.84</a:t>
                      </a:r>
                    </a:p>
                  </a:txBody>
                  <a:tcPr/>
                </a:tc>
                <a:tc>
                  <a:txBody>
                    <a:bodyPr/>
                    <a:lstStyle/>
                    <a:p>
                      <a:r>
                        <a:rPr lang="en-US"/>
                        <a:t>18.52%</a:t>
                      </a:r>
                    </a:p>
                  </a:txBody>
                  <a:tcPr/>
                </a:tc>
                <a:extLst>
                  <a:ext uri="{0D108BD9-81ED-4DB2-BD59-A6C34878D82A}">
                    <a16:rowId xmlns:a16="http://schemas.microsoft.com/office/drawing/2014/main" val="3129873398"/>
                  </a:ext>
                </a:extLst>
              </a:tr>
            </a:tbl>
          </a:graphicData>
        </a:graphic>
      </p:graphicFrame>
      <p:graphicFrame>
        <p:nvGraphicFramePr>
          <p:cNvPr id="3" name="Table 4">
            <a:extLst>
              <a:ext uri="{FF2B5EF4-FFF2-40B4-BE49-F238E27FC236}">
                <a16:creationId xmlns:a16="http://schemas.microsoft.com/office/drawing/2014/main" id="{DF5A5798-4977-457A-BE47-39B4BDDDB8E5}"/>
              </a:ext>
            </a:extLst>
          </p:cNvPr>
          <p:cNvGraphicFramePr>
            <a:graphicFrameLocks noGrp="1"/>
          </p:cNvGraphicFramePr>
          <p:nvPr>
            <p:extLst>
              <p:ext uri="{D42A27DB-BD31-4B8C-83A1-F6EECF244321}">
                <p14:modId xmlns:p14="http://schemas.microsoft.com/office/powerpoint/2010/main" val="1092439605"/>
              </p:ext>
            </p:extLst>
          </p:nvPr>
        </p:nvGraphicFramePr>
        <p:xfrm>
          <a:off x="2136785" y="5863033"/>
          <a:ext cx="8168640"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4084320">
                  <a:extLst>
                    <a:ext uri="{9D8B030D-6E8A-4147-A177-3AD203B41FA5}">
                      <a16:colId xmlns:a16="http://schemas.microsoft.com/office/drawing/2014/main" val="4255806741"/>
                    </a:ext>
                  </a:extLst>
                </a:gridCol>
              </a:tblGrid>
              <a:tr h="370840">
                <a:tc>
                  <a:txBody>
                    <a:bodyPr/>
                    <a:lstStyle/>
                    <a:p>
                      <a:r>
                        <a:rPr lang="en-US"/>
                        <a:t>TOTAL NPV</a:t>
                      </a:r>
                    </a:p>
                  </a:txBody>
                  <a:tcPr/>
                </a:tc>
                <a:tc>
                  <a:txBody>
                    <a:bodyPr/>
                    <a:lstStyle/>
                    <a:p>
                      <a:r>
                        <a:rPr lang="en-US"/>
                        <a:t>$14.51</a:t>
                      </a:r>
                    </a:p>
                  </a:txBody>
                  <a:tcPr/>
                </a:tc>
                <a:extLst>
                  <a:ext uri="{0D108BD9-81ED-4DB2-BD59-A6C34878D82A}">
                    <a16:rowId xmlns:a16="http://schemas.microsoft.com/office/drawing/2014/main" val="1131953528"/>
                  </a:ext>
                </a:extLst>
              </a:tr>
            </a:tbl>
          </a:graphicData>
        </a:graphic>
      </p:graphicFrame>
      <p:graphicFrame>
        <p:nvGraphicFramePr>
          <p:cNvPr id="6" name="Table 4">
            <a:extLst>
              <a:ext uri="{FF2B5EF4-FFF2-40B4-BE49-F238E27FC236}">
                <a16:creationId xmlns:a16="http://schemas.microsoft.com/office/drawing/2014/main" id="{341F598E-0CB4-4AD5-ABBF-FCB90F6A9A98}"/>
              </a:ext>
            </a:extLst>
          </p:cNvPr>
          <p:cNvGraphicFramePr>
            <a:graphicFrameLocks noGrp="1"/>
          </p:cNvGraphicFramePr>
          <p:nvPr>
            <p:extLst>
              <p:ext uri="{D42A27DB-BD31-4B8C-83A1-F6EECF244321}">
                <p14:modId xmlns:p14="http://schemas.microsoft.com/office/powerpoint/2010/main" val="3933646929"/>
              </p:ext>
            </p:extLst>
          </p:nvPr>
        </p:nvGraphicFramePr>
        <p:xfrm>
          <a:off x="2135850" y="6219339"/>
          <a:ext cx="8161588" cy="370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2038634">
                  <a:extLst>
                    <a:ext uri="{9D8B030D-6E8A-4147-A177-3AD203B41FA5}">
                      <a16:colId xmlns:a16="http://schemas.microsoft.com/office/drawing/2014/main" val="4255806741"/>
                    </a:ext>
                  </a:extLst>
                </a:gridCol>
                <a:gridCol w="2038634">
                  <a:extLst>
                    <a:ext uri="{9D8B030D-6E8A-4147-A177-3AD203B41FA5}">
                      <a16:colId xmlns:a16="http://schemas.microsoft.com/office/drawing/2014/main" val="4151036562"/>
                    </a:ext>
                  </a:extLst>
                </a:gridCol>
              </a:tblGrid>
              <a:tr h="370840">
                <a:tc>
                  <a:txBody>
                    <a:bodyPr/>
                    <a:lstStyle/>
                    <a:p>
                      <a:r>
                        <a:rPr lang="en-US"/>
                        <a:t>COSTS</a:t>
                      </a:r>
                    </a:p>
                  </a:txBody>
                  <a:tcPr/>
                </a:tc>
                <a:tc>
                  <a:txBody>
                    <a:bodyPr/>
                    <a:lstStyle/>
                    <a:p>
                      <a:pPr lvl="0">
                        <a:buNone/>
                      </a:pPr>
                      <a:r>
                        <a:rPr lang="en-US"/>
                        <a:t>$7.56</a:t>
                      </a:r>
                    </a:p>
                  </a:txBody>
                  <a:tcPr/>
                </a:tc>
                <a:tc>
                  <a:txBody>
                    <a:bodyPr/>
                    <a:lstStyle/>
                    <a:p>
                      <a:pPr lvl="0">
                        <a:buNone/>
                      </a:pPr>
                      <a:r>
                        <a:rPr lang="en-US" sz="1600"/>
                        <a:t>Remaining: $1.67</a:t>
                      </a:r>
                    </a:p>
                  </a:txBody>
                  <a:tcPr/>
                </a:tc>
                <a:extLst>
                  <a:ext uri="{0D108BD9-81ED-4DB2-BD59-A6C34878D82A}">
                    <a16:rowId xmlns:a16="http://schemas.microsoft.com/office/drawing/2014/main" val="1131953528"/>
                  </a:ext>
                </a:extLst>
              </a:tr>
            </a:tbl>
          </a:graphicData>
        </a:graphic>
      </p:graphicFrame>
    </p:spTree>
    <p:extLst>
      <p:ext uri="{BB962C8B-B14F-4D97-AF65-F5344CB8AC3E}">
        <p14:creationId xmlns:p14="http://schemas.microsoft.com/office/powerpoint/2010/main" val="189124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1A4635E6-9228-42C9-BBC3-F236700ABF37}"/>
              </a:ext>
            </a:extLst>
          </p:cNvPr>
          <p:cNvPicPr>
            <a:picLocks noGrp="1" noChangeAspect="1"/>
          </p:cNvPicPr>
          <p:nvPr>
            <p:ph idx="1"/>
          </p:nvPr>
        </p:nvPicPr>
        <p:blipFill>
          <a:blip r:embed="rId2"/>
          <a:stretch>
            <a:fillRect/>
          </a:stretch>
        </p:blipFill>
        <p:spPr>
          <a:xfrm>
            <a:off x="3323335" y="2422"/>
            <a:ext cx="7594560" cy="4468326"/>
          </a:xfrm>
          <a:prstGeom prst="rect">
            <a:avLst/>
          </a:prstGeom>
        </p:spPr>
      </p:pic>
      <p:pic>
        <p:nvPicPr>
          <p:cNvPr id="6" name="Picture 6" descr="A close up of a flower&#10;&#10;Description generated with high confidence">
            <a:extLst>
              <a:ext uri="{FF2B5EF4-FFF2-40B4-BE49-F238E27FC236}">
                <a16:creationId xmlns:a16="http://schemas.microsoft.com/office/drawing/2014/main" id="{F7DF35BE-CA62-48D8-ADDD-B1C169E04EBD}"/>
              </a:ext>
            </a:extLst>
          </p:cNvPr>
          <p:cNvPicPr>
            <a:picLocks noChangeAspect="1"/>
          </p:cNvPicPr>
          <p:nvPr/>
        </p:nvPicPr>
        <p:blipFill>
          <a:blip r:embed="rId3"/>
          <a:stretch>
            <a:fillRect/>
          </a:stretch>
        </p:blipFill>
        <p:spPr>
          <a:xfrm>
            <a:off x="141962" y="4270218"/>
            <a:ext cx="11960268" cy="1960551"/>
          </a:xfrm>
          <a:prstGeom prst="rect">
            <a:avLst/>
          </a:prstGeom>
        </p:spPr>
      </p:pic>
      <p:sp>
        <p:nvSpPr>
          <p:cNvPr id="9" name="Title 1">
            <a:extLst>
              <a:ext uri="{FF2B5EF4-FFF2-40B4-BE49-F238E27FC236}">
                <a16:creationId xmlns:a16="http://schemas.microsoft.com/office/drawing/2014/main" id="{F41B7955-A5BA-4530-93AD-2D703988AAB7}"/>
              </a:ext>
            </a:extLst>
          </p:cNvPr>
          <p:cNvSpPr txBox="1">
            <a:spLocks/>
          </p:cNvSpPr>
          <p:nvPr/>
        </p:nvSpPr>
        <p:spPr>
          <a:xfrm>
            <a:off x="32458" y="-45427"/>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3 DASHboard</a:t>
            </a:r>
          </a:p>
        </p:txBody>
      </p:sp>
      <p:sp>
        <p:nvSpPr>
          <p:cNvPr id="11" name="Title 1">
            <a:extLst>
              <a:ext uri="{FF2B5EF4-FFF2-40B4-BE49-F238E27FC236}">
                <a16:creationId xmlns:a16="http://schemas.microsoft.com/office/drawing/2014/main" id="{D385D63F-B1FF-4BFE-BCE1-7E52D49F7738}"/>
              </a:ext>
            </a:extLst>
          </p:cNvPr>
          <p:cNvSpPr txBox="1">
            <a:spLocks/>
          </p:cNvSpPr>
          <p:nvPr/>
        </p:nvSpPr>
        <p:spPr>
          <a:xfrm>
            <a:off x="-5642" y="3447072"/>
            <a:ext cx="10038348" cy="867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u="sng">
                <a:latin typeface="Rockwell Condensed"/>
              </a:rPr>
              <a:t>Year 2 Updates</a:t>
            </a:r>
          </a:p>
        </p:txBody>
      </p:sp>
    </p:spTree>
    <p:extLst>
      <p:ext uri="{BB962C8B-B14F-4D97-AF65-F5344CB8AC3E}">
        <p14:creationId xmlns:p14="http://schemas.microsoft.com/office/powerpoint/2010/main" val="11589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DE97-ABDF-4A30-9D40-E06CE53CE3B6}"/>
              </a:ext>
            </a:extLst>
          </p:cNvPr>
          <p:cNvSpPr>
            <a:spLocks noGrp="1"/>
          </p:cNvSpPr>
          <p:nvPr>
            <p:ph type="title"/>
          </p:nvPr>
        </p:nvSpPr>
        <p:spPr>
          <a:xfrm>
            <a:off x="1059410" y="-752"/>
            <a:ext cx="10058400" cy="1202944"/>
          </a:xfrm>
        </p:spPr>
        <p:txBody>
          <a:bodyPr/>
          <a:lstStyle/>
          <a:p>
            <a:r>
              <a:rPr lang="en-US">
                <a:ea typeface="+mj-lt"/>
                <a:cs typeface="+mj-lt"/>
              </a:rPr>
              <a:t>year 3 capital project selections</a:t>
            </a:r>
            <a:endParaRPr lang="en-US">
              <a:latin typeface="Rockwell Condensed"/>
            </a:endParaRPr>
          </a:p>
        </p:txBody>
      </p:sp>
      <p:graphicFrame>
        <p:nvGraphicFramePr>
          <p:cNvPr id="4" name="Table 4">
            <a:extLst>
              <a:ext uri="{FF2B5EF4-FFF2-40B4-BE49-F238E27FC236}">
                <a16:creationId xmlns:a16="http://schemas.microsoft.com/office/drawing/2014/main" id="{EC97432C-02FF-4AE6-8DDD-F028F80F10EE}"/>
              </a:ext>
            </a:extLst>
          </p:cNvPr>
          <p:cNvGraphicFramePr>
            <a:graphicFrameLocks noGrp="1"/>
          </p:cNvGraphicFramePr>
          <p:nvPr>
            <p:ph idx="1"/>
            <p:extLst>
              <p:ext uri="{D42A27DB-BD31-4B8C-83A1-F6EECF244321}">
                <p14:modId xmlns:p14="http://schemas.microsoft.com/office/powerpoint/2010/main" val="25384962"/>
              </p:ext>
            </p:extLst>
          </p:nvPr>
        </p:nvGraphicFramePr>
        <p:xfrm>
          <a:off x="518311" y="881638"/>
          <a:ext cx="11015951" cy="5303520"/>
        </p:xfrm>
        <a:graphic>
          <a:graphicData uri="http://schemas.openxmlformats.org/drawingml/2006/table">
            <a:tbl>
              <a:tblPr firstRow="1" bandRow="1">
                <a:tableStyleId>{5C22544A-7EE6-4342-B048-85BDC9FD1C3A}</a:tableStyleId>
              </a:tblPr>
              <a:tblGrid>
                <a:gridCol w="2666910">
                  <a:extLst>
                    <a:ext uri="{9D8B030D-6E8A-4147-A177-3AD203B41FA5}">
                      <a16:colId xmlns:a16="http://schemas.microsoft.com/office/drawing/2014/main" val="1946428751"/>
                    </a:ext>
                  </a:extLst>
                </a:gridCol>
                <a:gridCol w="1338723">
                  <a:extLst>
                    <a:ext uri="{9D8B030D-6E8A-4147-A177-3AD203B41FA5}">
                      <a16:colId xmlns:a16="http://schemas.microsoft.com/office/drawing/2014/main" val="1048150572"/>
                    </a:ext>
                  </a:extLst>
                </a:gridCol>
                <a:gridCol w="1338422">
                  <a:extLst>
                    <a:ext uri="{9D8B030D-6E8A-4147-A177-3AD203B41FA5}">
                      <a16:colId xmlns:a16="http://schemas.microsoft.com/office/drawing/2014/main" val="2349414437"/>
                    </a:ext>
                  </a:extLst>
                </a:gridCol>
                <a:gridCol w="1457471">
                  <a:extLst>
                    <a:ext uri="{9D8B030D-6E8A-4147-A177-3AD203B41FA5}">
                      <a16:colId xmlns:a16="http://schemas.microsoft.com/office/drawing/2014/main" val="3422937578"/>
                    </a:ext>
                  </a:extLst>
                </a:gridCol>
                <a:gridCol w="1457471">
                  <a:extLst>
                    <a:ext uri="{9D8B030D-6E8A-4147-A177-3AD203B41FA5}">
                      <a16:colId xmlns:a16="http://schemas.microsoft.com/office/drawing/2014/main" val="1949225383"/>
                    </a:ext>
                  </a:extLst>
                </a:gridCol>
                <a:gridCol w="1457471">
                  <a:extLst>
                    <a:ext uri="{9D8B030D-6E8A-4147-A177-3AD203B41FA5}">
                      <a16:colId xmlns:a16="http://schemas.microsoft.com/office/drawing/2014/main" val="766222286"/>
                    </a:ext>
                  </a:extLst>
                </a:gridCol>
                <a:gridCol w="1299483">
                  <a:extLst>
                    <a:ext uri="{9D8B030D-6E8A-4147-A177-3AD203B41FA5}">
                      <a16:colId xmlns:a16="http://schemas.microsoft.com/office/drawing/2014/main" val="2964235242"/>
                    </a:ext>
                  </a:extLst>
                </a:gridCol>
              </a:tblGrid>
              <a:tr h="892671">
                <a:tc>
                  <a:txBody>
                    <a:bodyPr/>
                    <a:lstStyle/>
                    <a:p>
                      <a:r>
                        <a:rPr lang="en-US"/>
                        <a:t>Projects selected</a:t>
                      </a:r>
                    </a:p>
                  </a:txBody>
                  <a:tcPr/>
                </a:tc>
                <a:tc>
                  <a:txBody>
                    <a:bodyPr/>
                    <a:lstStyle/>
                    <a:p>
                      <a:r>
                        <a:rPr lang="en-US"/>
                        <a:t>2012 Project Cost</a:t>
                      </a:r>
                    </a:p>
                  </a:txBody>
                  <a:tcPr/>
                </a:tc>
                <a:tc>
                  <a:txBody>
                    <a:bodyPr/>
                    <a:lstStyle/>
                    <a:p>
                      <a:pPr lvl="0">
                        <a:buNone/>
                      </a:pPr>
                      <a:r>
                        <a:rPr lang="en-US"/>
                        <a:t>Lifetime Project Cost</a:t>
                      </a:r>
                    </a:p>
                  </a:txBody>
                  <a:tcPr/>
                </a:tc>
                <a:tc>
                  <a:txBody>
                    <a:bodyPr/>
                    <a:lstStyle/>
                    <a:p>
                      <a:pPr lvl="0">
                        <a:buNone/>
                      </a:pPr>
                      <a:r>
                        <a:rPr lang="en-US"/>
                        <a:t>Discount Rate</a:t>
                      </a:r>
                    </a:p>
                  </a:txBody>
                  <a:tcPr/>
                </a:tc>
                <a:tc>
                  <a:txBody>
                    <a:bodyPr/>
                    <a:lstStyle/>
                    <a:p>
                      <a:pPr lvl="0">
                        <a:buNone/>
                      </a:pPr>
                      <a:r>
                        <a:rPr lang="en-US" sz="1800" b="1" i="0" u="none" strike="noStrike" noProof="0">
                          <a:latin typeface="Rockwell"/>
                        </a:rPr>
                        <a:t>Assumed Risk </a:t>
                      </a:r>
                      <a:endParaRPr lang="en-US"/>
                    </a:p>
                  </a:txBody>
                  <a:tcPr/>
                </a:tc>
                <a:tc>
                  <a:txBody>
                    <a:bodyPr/>
                    <a:lstStyle/>
                    <a:p>
                      <a:r>
                        <a:rPr lang="en-US"/>
                        <a:t>NPV</a:t>
                      </a:r>
                    </a:p>
                  </a:txBody>
                  <a:tcPr/>
                </a:tc>
                <a:tc>
                  <a:txBody>
                    <a:bodyPr/>
                    <a:lstStyle/>
                    <a:p>
                      <a:r>
                        <a:rPr lang="en-US"/>
                        <a:t>IRR</a:t>
                      </a:r>
                    </a:p>
                  </a:txBody>
                  <a:tcPr/>
                </a:tc>
                <a:extLst>
                  <a:ext uri="{0D108BD9-81ED-4DB2-BD59-A6C34878D82A}">
                    <a16:rowId xmlns:a16="http://schemas.microsoft.com/office/drawing/2014/main" val="3538853037"/>
                  </a:ext>
                </a:extLst>
              </a:tr>
              <a:tr h="892671">
                <a:tc>
                  <a:txBody>
                    <a:bodyPr/>
                    <a:lstStyle/>
                    <a:p>
                      <a:pPr lvl="0">
                        <a:buNone/>
                      </a:pPr>
                      <a:r>
                        <a:rPr lang="en-US" sz="1800" b="0" i="0" u="none" strike="noStrike" baseline="0" noProof="0">
                          <a:solidFill>
                            <a:srgbClr val="000000"/>
                          </a:solidFill>
                          <a:latin typeface="Rockwell"/>
                        </a:rPr>
                        <a:t>Acquisition of Electronic Toy Manufacturer*</a:t>
                      </a:r>
                      <a:endParaRPr lang="en-US"/>
                    </a:p>
                  </a:txBody>
                  <a:tcPr/>
                </a:tc>
                <a:tc>
                  <a:txBody>
                    <a:bodyPr/>
                    <a:lstStyle/>
                    <a:p>
                      <a:r>
                        <a:rPr lang="en-US"/>
                        <a:t>$67.50*</a:t>
                      </a:r>
                    </a:p>
                  </a:txBody>
                  <a:tcPr/>
                </a:tc>
                <a:tc>
                  <a:txBody>
                    <a:bodyPr/>
                    <a:lstStyle/>
                    <a:p>
                      <a:pPr lvl="0">
                        <a:buNone/>
                      </a:pPr>
                      <a:r>
                        <a:rPr lang="en-US"/>
                        <a:t>$71.50*</a:t>
                      </a:r>
                    </a:p>
                  </a:txBody>
                  <a:tcPr/>
                </a:tc>
                <a:tc>
                  <a:txBody>
                    <a:bodyPr/>
                    <a:lstStyle/>
                    <a:p>
                      <a:pPr lvl="0">
                        <a:buNone/>
                      </a:pPr>
                      <a:r>
                        <a:rPr lang="en-US"/>
                        <a:t>9.0%</a:t>
                      </a:r>
                    </a:p>
                  </a:txBody>
                  <a:tcPr/>
                </a:tc>
                <a:tc>
                  <a:txBody>
                    <a:bodyPr/>
                    <a:lstStyle/>
                    <a:p>
                      <a:pPr lvl="0">
                        <a:buNone/>
                      </a:pPr>
                      <a:r>
                        <a:rPr lang="en-US"/>
                        <a:t>High</a:t>
                      </a:r>
                    </a:p>
                  </a:txBody>
                  <a:tcPr/>
                </a:tc>
                <a:tc>
                  <a:txBody>
                    <a:bodyPr/>
                    <a:lstStyle/>
                    <a:p>
                      <a:r>
                        <a:rPr lang="en-US" b="1"/>
                        <a:t>$27.58</a:t>
                      </a:r>
                    </a:p>
                  </a:txBody>
                  <a:tcPr/>
                </a:tc>
                <a:tc>
                  <a:txBody>
                    <a:bodyPr/>
                    <a:lstStyle/>
                    <a:p>
                      <a:r>
                        <a:rPr lang="en-US"/>
                        <a:t>14.54%</a:t>
                      </a:r>
                    </a:p>
                  </a:txBody>
                  <a:tcPr/>
                </a:tc>
                <a:extLst>
                  <a:ext uri="{0D108BD9-81ED-4DB2-BD59-A6C34878D82A}">
                    <a16:rowId xmlns:a16="http://schemas.microsoft.com/office/drawing/2014/main" val="264241632"/>
                  </a:ext>
                </a:extLst>
              </a:tr>
              <a:tr h="892671">
                <a:tc>
                  <a:txBody>
                    <a:bodyPr/>
                    <a:lstStyle/>
                    <a:p>
                      <a:pPr lvl="0" algn="l">
                        <a:lnSpc>
                          <a:spcPct val="100000"/>
                        </a:lnSpc>
                        <a:spcBef>
                          <a:spcPts val="0"/>
                        </a:spcBef>
                        <a:spcAft>
                          <a:spcPts val="0"/>
                        </a:spcAft>
                        <a:buNone/>
                      </a:pPr>
                      <a:r>
                        <a:rPr lang="en-US" sz="1800" b="0" i="0" u="none" strike="noStrike" noProof="0">
                          <a:latin typeface="Rockwell"/>
                        </a:rPr>
                        <a:t>'Match My Doll' Clothing Line, Expansion of Concept</a:t>
                      </a:r>
                      <a:endParaRPr lang="en-US"/>
                    </a:p>
                  </a:txBody>
                  <a:tcPr/>
                </a:tc>
                <a:tc>
                  <a:txBody>
                    <a:bodyPr/>
                    <a:lstStyle/>
                    <a:p>
                      <a:r>
                        <a:rPr lang="en-US"/>
                        <a:t>$3.02</a:t>
                      </a:r>
                    </a:p>
                  </a:txBody>
                  <a:tcPr/>
                </a:tc>
                <a:tc>
                  <a:txBody>
                    <a:bodyPr/>
                    <a:lstStyle/>
                    <a:p>
                      <a:pPr lvl="0">
                        <a:buNone/>
                      </a:pPr>
                      <a:r>
                        <a:rPr lang="en-US"/>
                        <a:t>$4.87</a:t>
                      </a:r>
                    </a:p>
                  </a:txBody>
                  <a:tcPr/>
                </a:tc>
                <a:tc>
                  <a:txBody>
                    <a:bodyPr/>
                    <a:lstStyle/>
                    <a:p>
                      <a:pPr lvl="0">
                        <a:buNone/>
                      </a:pPr>
                      <a:r>
                        <a:rPr lang="en-US"/>
                        <a:t>8.4%</a:t>
                      </a:r>
                    </a:p>
                  </a:txBody>
                  <a:tcPr/>
                </a:tc>
                <a:tc>
                  <a:txBody>
                    <a:bodyPr/>
                    <a:lstStyle/>
                    <a:p>
                      <a:pPr lvl="0">
                        <a:buNone/>
                      </a:pPr>
                      <a:r>
                        <a:rPr lang="en-US"/>
                        <a:t>Medium</a:t>
                      </a:r>
                    </a:p>
                  </a:txBody>
                  <a:tcPr/>
                </a:tc>
                <a:tc>
                  <a:txBody>
                    <a:bodyPr/>
                    <a:lstStyle/>
                    <a:p>
                      <a:r>
                        <a:rPr lang="en-US" b="1"/>
                        <a:t>$8.18</a:t>
                      </a:r>
                    </a:p>
                  </a:txBody>
                  <a:tcPr/>
                </a:tc>
                <a:tc>
                  <a:txBody>
                    <a:bodyPr/>
                    <a:lstStyle/>
                    <a:p>
                      <a:r>
                        <a:rPr lang="en-US"/>
                        <a:t>26.64%</a:t>
                      </a:r>
                    </a:p>
                  </a:txBody>
                  <a:tcPr/>
                </a:tc>
                <a:extLst>
                  <a:ext uri="{0D108BD9-81ED-4DB2-BD59-A6C34878D82A}">
                    <a16:rowId xmlns:a16="http://schemas.microsoft.com/office/drawing/2014/main" val="4014627855"/>
                  </a:ext>
                </a:extLst>
              </a:tr>
              <a:tr h="623647">
                <a:tc>
                  <a:txBody>
                    <a:bodyPr/>
                    <a:lstStyle/>
                    <a:p>
                      <a:r>
                        <a:rPr lang="en-US"/>
                        <a:t>Warehouse Facility Consolidation</a:t>
                      </a:r>
                    </a:p>
                  </a:txBody>
                  <a:tcPr/>
                </a:tc>
                <a:tc>
                  <a:txBody>
                    <a:bodyPr/>
                    <a:lstStyle/>
                    <a:p>
                      <a:r>
                        <a:rPr lang="en-US"/>
                        <a:t>$7.50</a:t>
                      </a:r>
                    </a:p>
                  </a:txBody>
                  <a:tcPr/>
                </a:tc>
                <a:tc>
                  <a:txBody>
                    <a:bodyPr/>
                    <a:lstStyle/>
                    <a:p>
                      <a:pPr lvl="0">
                        <a:buNone/>
                      </a:pPr>
                      <a:r>
                        <a:rPr lang="en-US"/>
                        <a:t>$10.50</a:t>
                      </a:r>
                    </a:p>
                  </a:txBody>
                  <a:tcPr/>
                </a:tc>
                <a:tc>
                  <a:txBody>
                    <a:bodyPr/>
                    <a:lstStyle/>
                    <a:p>
                      <a:pPr lvl="0">
                        <a:buNone/>
                      </a:pPr>
                      <a:r>
                        <a:rPr lang="en-US"/>
                        <a:t>9.3%</a:t>
                      </a:r>
                    </a:p>
                  </a:txBody>
                  <a:tcPr/>
                </a:tc>
                <a:tc>
                  <a:txBody>
                    <a:bodyPr/>
                    <a:lstStyle/>
                    <a:p>
                      <a:pPr lvl="0">
                        <a:buNone/>
                      </a:pPr>
                      <a:r>
                        <a:rPr lang="en-US"/>
                        <a:t>Medium</a:t>
                      </a:r>
                    </a:p>
                  </a:txBody>
                  <a:tcPr/>
                </a:tc>
                <a:tc>
                  <a:txBody>
                    <a:bodyPr/>
                    <a:lstStyle/>
                    <a:p>
                      <a:r>
                        <a:rPr lang="en-US" b="1"/>
                        <a:t>$3.13</a:t>
                      </a:r>
                    </a:p>
                  </a:txBody>
                  <a:tcPr/>
                </a:tc>
                <a:tc>
                  <a:txBody>
                    <a:bodyPr/>
                    <a:lstStyle/>
                    <a:p>
                      <a:r>
                        <a:rPr lang="en-US"/>
                        <a:t>14.82%</a:t>
                      </a:r>
                    </a:p>
                  </a:txBody>
                  <a:tcPr/>
                </a:tc>
                <a:extLst>
                  <a:ext uri="{0D108BD9-81ED-4DB2-BD59-A6C34878D82A}">
                    <a16:rowId xmlns:a16="http://schemas.microsoft.com/office/drawing/2014/main" val="3129873398"/>
                  </a:ext>
                </a:extLst>
              </a:tr>
              <a:tr h="354623">
                <a:tc>
                  <a:txBody>
                    <a:bodyPr/>
                    <a:lstStyle/>
                    <a:p>
                      <a:pPr lvl="0">
                        <a:buNone/>
                      </a:pPr>
                      <a:r>
                        <a:rPr lang="en-US" sz="1800" b="0" i="0" u="none" strike="noStrike" noProof="0">
                          <a:latin typeface="Rockwell"/>
                        </a:rPr>
                        <a:t>Doll Video Game</a:t>
                      </a:r>
                      <a:endParaRPr lang="en-US"/>
                    </a:p>
                  </a:txBody>
                  <a:tcPr/>
                </a:tc>
                <a:tc>
                  <a:txBody>
                    <a:bodyPr/>
                    <a:lstStyle/>
                    <a:p>
                      <a:r>
                        <a:rPr lang="en-US"/>
                        <a:t>$0.12</a:t>
                      </a:r>
                    </a:p>
                  </a:txBody>
                  <a:tcPr/>
                </a:tc>
                <a:tc>
                  <a:txBody>
                    <a:bodyPr/>
                    <a:lstStyle/>
                    <a:p>
                      <a:pPr lvl="0">
                        <a:buNone/>
                      </a:pPr>
                      <a:r>
                        <a:rPr lang="en-US"/>
                        <a:t>$0.40</a:t>
                      </a:r>
                    </a:p>
                  </a:txBody>
                  <a:tcPr/>
                </a:tc>
                <a:tc>
                  <a:txBody>
                    <a:bodyPr/>
                    <a:lstStyle/>
                    <a:p>
                      <a:pPr lvl="0">
                        <a:buNone/>
                      </a:pPr>
                      <a:r>
                        <a:rPr lang="en-US"/>
                        <a:t>7.4%</a:t>
                      </a:r>
                    </a:p>
                  </a:txBody>
                  <a:tcPr/>
                </a:tc>
                <a:tc>
                  <a:txBody>
                    <a:bodyPr/>
                    <a:lstStyle/>
                    <a:p>
                      <a:pPr lvl="0">
                        <a:buNone/>
                      </a:pPr>
                      <a:r>
                        <a:rPr lang="en-US"/>
                        <a:t>Medium</a:t>
                      </a:r>
                    </a:p>
                  </a:txBody>
                  <a:tcPr/>
                </a:tc>
                <a:tc>
                  <a:txBody>
                    <a:bodyPr/>
                    <a:lstStyle/>
                    <a:p>
                      <a:pPr lvl="0">
                        <a:buNone/>
                      </a:pPr>
                      <a:r>
                        <a:rPr lang="en-US" sz="1800" b="1" i="0" u="none" strike="noStrike" noProof="0">
                          <a:latin typeface="Rockwell"/>
                        </a:rPr>
                        <a:t>$1.06</a:t>
                      </a:r>
                      <a:endParaRPr lang="en-US" b="1"/>
                    </a:p>
                  </a:txBody>
                  <a:tcPr/>
                </a:tc>
                <a:tc>
                  <a:txBody>
                    <a:bodyPr/>
                    <a:lstStyle/>
                    <a:p>
                      <a:r>
                        <a:rPr lang="en-US"/>
                        <a:t>115.90%</a:t>
                      </a:r>
                    </a:p>
                  </a:txBody>
                  <a:tcPr/>
                </a:tc>
                <a:extLst>
                  <a:ext uri="{0D108BD9-81ED-4DB2-BD59-A6C34878D82A}">
                    <a16:rowId xmlns:a16="http://schemas.microsoft.com/office/drawing/2014/main" val="1917648515"/>
                  </a:ext>
                </a:extLst>
              </a:tr>
              <a:tr h="623647">
                <a:tc>
                  <a:txBody>
                    <a:bodyPr/>
                    <a:lstStyle/>
                    <a:p>
                      <a:pPr lvl="0">
                        <a:buNone/>
                      </a:pPr>
                      <a:r>
                        <a:rPr lang="en-US" sz="1800" b="0" i="0" u="none" strike="noStrike" noProof="0">
                          <a:latin typeface="Rockwell"/>
                        </a:rPr>
                        <a:t>New Inventory Control System for Warehouse</a:t>
                      </a:r>
                    </a:p>
                  </a:txBody>
                  <a:tcPr/>
                </a:tc>
                <a:tc>
                  <a:txBody>
                    <a:bodyPr/>
                    <a:lstStyle/>
                    <a:p>
                      <a:pPr lvl="0">
                        <a:buNone/>
                      </a:pPr>
                      <a:r>
                        <a:rPr lang="en-US"/>
                        <a:t>$0.13</a:t>
                      </a:r>
                    </a:p>
                  </a:txBody>
                  <a:tcPr/>
                </a:tc>
                <a:tc>
                  <a:txBody>
                    <a:bodyPr/>
                    <a:lstStyle/>
                    <a:p>
                      <a:pPr lvl="0">
                        <a:buNone/>
                      </a:pPr>
                      <a:r>
                        <a:rPr lang="en-US"/>
                        <a:t>$0.19</a:t>
                      </a:r>
                    </a:p>
                  </a:txBody>
                  <a:tcPr/>
                </a:tc>
                <a:tc>
                  <a:txBody>
                    <a:bodyPr/>
                    <a:lstStyle/>
                    <a:p>
                      <a:pPr lvl="0">
                        <a:buNone/>
                      </a:pPr>
                      <a:r>
                        <a:rPr lang="en-US"/>
                        <a:t>8.5%</a:t>
                      </a:r>
                    </a:p>
                  </a:txBody>
                  <a:tcPr/>
                </a:tc>
                <a:tc>
                  <a:txBody>
                    <a:bodyPr/>
                    <a:lstStyle/>
                    <a:p>
                      <a:pPr lvl="0">
                        <a:buNone/>
                      </a:pPr>
                      <a:r>
                        <a:rPr lang="en-US"/>
                        <a:t>Low</a:t>
                      </a:r>
                    </a:p>
                  </a:txBody>
                  <a:tcPr/>
                </a:tc>
                <a:tc>
                  <a:txBody>
                    <a:bodyPr/>
                    <a:lstStyle/>
                    <a:p>
                      <a:pPr lvl="0">
                        <a:buNone/>
                      </a:pPr>
                      <a:r>
                        <a:rPr lang="en-US" sz="1800" b="1" i="0" u="none" strike="noStrike" noProof="0">
                          <a:latin typeface="Rockwell"/>
                        </a:rPr>
                        <a:t>$0.05</a:t>
                      </a:r>
                    </a:p>
                  </a:txBody>
                  <a:tcPr/>
                </a:tc>
                <a:tc>
                  <a:txBody>
                    <a:bodyPr/>
                    <a:lstStyle/>
                    <a:p>
                      <a:pPr lvl="0">
                        <a:buNone/>
                      </a:pPr>
                      <a:r>
                        <a:rPr lang="en-US"/>
                        <a:t>4.89%</a:t>
                      </a:r>
                    </a:p>
                  </a:txBody>
                  <a:tcPr/>
                </a:tc>
                <a:extLst>
                  <a:ext uri="{0D108BD9-81ED-4DB2-BD59-A6C34878D82A}">
                    <a16:rowId xmlns:a16="http://schemas.microsoft.com/office/drawing/2014/main" val="2280120852"/>
                  </a:ext>
                </a:extLst>
              </a:tr>
              <a:tr h="892671">
                <a:tc>
                  <a:txBody>
                    <a:bodyPr/>
                    <a:lstStyle/>
                    <a:p>
                      <a:pPr lvl="0">
                        <a:buNone/>
                      </a:pPr>
                      <a:r>
                        <a:rPr lang="en-US" sz="1800" b="0" i="0" u="none" strike="noStrike" noProof="0">
                          <a:latin typeface="Rockwell"/>
                        </a:rPr>
                        <a:t>Replace Assembly Equipment at Sacramento Facility</a:t>
                      </a:r>
                    </a:p>
                  </a:txBody>
                  <a:tcPr/>
                </a:tc>
                <a:tc>
                  <a:txBody>
                    <a:bodyPr/>
                    <a:lstStyle/>
                    <a:p>
                      <a:pPr lvl="0">
                        <a:buNone/>
                      </a:pPr>
                      <a:r>
                        <a:rPr lang="en-US"/>
                        <a:t>$0.08</a:t>
                      </a:r>
                    </a:p>
                  </a:txBody>
                  <a:tcPr/>
                </a:tc>
                <a:tc>
                  <a:txBody>
                    <a:bodyPr/>
                    <a:lstStyle/>
                    <a:p>
                      <a:pPr lvl="0">
                        <a:buNone/>
                      </a:pPr>
                      <a:r>
                        <a:rPr lang="en-US"/>
                        <a:t>$0.08</a:t>
                      </a:r>
                    </a:p>
                  </a:txBody>
                  <a:tcPr/>
                </a:tc>
                <a:tc>
                  <a:txBody>
                    <a:bodyPr/>
                    <a:lstStyle/>
                    <a:p>
                      <a:pPr lvl="0">
                        <a:buNone/>
                      </a:pPr>
                      <a:r>
                        <a:rPr lang="en-US"/>
                        <a:t>7.7%</a:t>
                      </a:r>
                    </a:p>
                  </a:txBody>
                  <a:tcPr/>
                </a:tc>
                <a:tc>
                  <a:txBody>
                    <a:bodyPr/>
                    <a:lstStyle/>
                    <a:p>
                      <a:pPr lvl="0">
                        <a:buNone/>
                      </a:pPr>
                      <a:r>
                        <a:rPr lang="en-US"/>
                        <a:t>Low</a:t>
                      </a:r>
                    </a:p>
                  </a:txBody>
                  <a:tcPr/>
                </a:tc>
                <a:tc>
                  <a:txBody>
                    <a:bodyPr/>
                    <a:lstStyle/>
                    <a:p>
                      <a:pPr lvl="0">
                        <a:buNone/>
                      </a:pPr>
                      <a:r>
                        <a:rPr lang="en-US" sz="1800" b="1" i="0" u="none" strike="noStrike" noProof="0">
                          <a:latin typeface="Rockwell"/>
                        </a:rPr>
                        <a:t>$0.06</a:t>
                      </a:r>
                    </a:p>
                  </a:txBody>
                  <a:tcPr/>
                </a:tc>
                <a:tc>
                  <a:txBody>
                    <a:bodyPr/>
                    <a:lstStyle/>
                    <a:p>
                      <a:pPr lvl="0">
                        <a:buNone/>
                      </a:pPr>
                      <a:r>
                        <a:rPr lang="en-US"/>
                        <a:t>38.64%</a:t>
                      </a:r>
                    </a:p>
                  </a:txBody>
                  <a:tcPr/>
                </a:tc>
                <a:extLst>
                  <a:ext uri="{0D108BD9-81ED-4DB2-BD59-A6C34878D82A}">
                    <a16:rowId xmlns:a16="http://schemas.microsoft.com/office/drawing/2014/main" val="2616487404"/>
                  </a:ext>
                </a:extLst>
              </a:tr>
            </a:tbl>
          </a:graphicData>
        </a:graphic>
      </p:graphicFrame>
      <p:graphicFrame>
        <p:nvGraphicFramePr>
          <p:cNvPr id="3" name="Table 4">
            <a:extLst>
              <a:ext uri="{FF2B5EF4-FFF2-40B4-BE49-F238E27FC236}">
                <a16:creationId xmlns:a16="http://schemas.microsoft.com/office/drawing/2014/main" id="{DF5A5798-4977-457A-BE47-39B4BDDDB8E5}"/>
              </a:ext>
            </a:extLst>
          </p:cNvPr>
          <p:cNvGraphicFramePr>
            <a:graphicFrameLocks noGrp="1"/>
          </p:cNvGraphicFramePr>
          <p:nvPr>
            <p:extLst>
              <p:ext uri="{D42A27DB-BD31-4B8C-83A1-F6EECF244321}">
                <p14:modId xmlns:p14="http://schemas.microsoft.com/office/powerpoint/2010/main" val="1737972024"/>
              </p:ext>
            </p:extLst>
          </p:nvPr>
        </p:nvGraphicFramePr>
        <p:xfrm>
          <a:off x="2938066" y="6026338"/>
          <a:ext cx="8168640" cy="392031"/>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66632595"/>
                    </a:ext>
                  </a:extLst>
                </a:gridCol>
                <a:gridCol w="4084320">
                  <a:extLst>
                    <a:ext uri="{9D8B030D-6E8A-4147-A177-3AD203B41FA5}">
                      <a16:colId xmlns:a16="http://schemas.microsoft.com/office/drawing/2014/main" val="4255806741"/>
                    </a:ext>
                  </a:extLst>
                </a:gridCol>
              </a:tblGrid>
              <a:tr h="392031">
                <a:tc>
                  <a:txBody>
                    <a:bodyPr/>
                    <a:lstStyle/>
                    <a:p>
                      <a:r>
                        <a:rPr lang="en-US"/>
                        <a:t>TOTAL NPV</a:t>
                      </a:r>
                    </a:p>
                  </a:txBody>
                  <a:tcPr/>
                </a:tc>
                <a:tc>
                  <a:txBody>
                    <a:bodyPr/>
                    <a:lstStyle/>
                    <a:p>
                      <a:r>
                        <a:rPr lang="en-US"/>
                        <a:t>$12.48</a:t>
                      </a:r>
                    </a:p>
                  </a:txBody>
                  <a:tcPr/>
                </a:tc>
                <a:extLst>
                  <a:ext uri="{0D108BD9-81ED-4DB2-BD59-A6C34878D82A}">
                    <a16:rowId xmlns:a16="http://schemas.microsoft.com/office/drawing/2014/main" val="1131953528"/>
                  </a:ext>
                </a:extLst>
              </a:tr>
            </a:tbl>
          </a:graphicData>
        </a:graphic>
      </p:graphicFrame>
      <p:graphicFrame>
        <p:nvGraphicFramePr>
          <p:cNvPr id="6" name="Table 4">
            <a:extLst>
              <a:ext uri="{FF2B5EF4-FFF2-40B4-BE49-F238E27FC236}">
                <a16:creationId xmlns:a16="http://schemas.microsoft.com/office/drawing/2014/main" id="{341F598E-0CB4-4AD5-ABBF-FCB90F6A9A98}"/>
              </a:ext>
            </a:extLst>
          </p:cNvPr>
          <p:cNvGraphicFramePr>
            <a:graphicFrameLocks noGrp="1"/>
          </p:cNvGraphicFramePr>
          <p:nvPr>
            <p:extLst>
              <p:ext uri="{D42A27DB-BD31-4B8C-83A1-F6EECF244321}">
                <p14:modId xmlns:p14="http://schemas.microsoft.com/office/powerpoint/2010/main" val="4191099166"/>
              </p:ext>
            </p:extLst>
          </p:nvPr>
        </p:nvGraphicFramePr>
        <p:xfrm>
          <a:off x="2905817" y="6394318"/>
          <a:ext cx="8164694" cy="417598"/>
        </p:xfrm>
        <a:graphic>
          <a:graphicData uri="http://schemas.openxmlformats.org/drawingml/2006/table">
            <a:tbl>
              <a:tblPr firstRow="1" bandRow="1">
                <a:tableStyleId>{5C22544A-7EE6-4342-B048-85BDC9FD1C3A}</a:tableStyleId>
              </a:tblPr>
              <a:tblGrid>
                <a:gridCol w="4133372">
                  <a:extLst>
                    <a:ext uri="{9D8B030D-6E8A-4147-A177-3AD203B41FA5}">
                      <a16:colId xmlns:a16="http://schemas.microsoft.com/office/drawing/2014/main" val="4266632595"/>
                    </a:ext>
                  </a:extLst>
                </a:gridCol>
                <a:gridCol w="1989580">
                  <a:extLst>
                    <a:ext uri="{9D8B030D-6E8A-4147-A177-3AD203B41FA5}">
                      <a16:colId xmlns:a16="http://schemas.microsoft.com/office/drawing/2014/main" val="4255806741"/>
                    </a:ext>
                  </a:extLst>
                </a:gridCol>
                <a:gridCol w="2041742">
                  <a:extLst>
                    <a:ext uri="{9D8B030D-6E8A-4147-A177-3AD203B41FA5}">
                      <a16:colId xmlns:a16="http://schemas.microsoft.com/office/drawing/2014/main" val="4151036562"/>
                    </a:ext>
                  </a:extLst>
                </a:gridCol>
              </a:tblGrid>
              <a:tr h="417598">
                <a:tc>
                  <a:txBody>
                    <a:bodyPr/>
                    <a:lstStyle/>
                    <a:p>
                      <a:r>
                        <a:rPr lang="en-US"/>
                        <a:t>COSTS </a:t>
                      </a:r>
                    </a:p>
                  </a:txBody>
                  <a:tcPr/>
                </a:tc>
                <a:tc>
                  <a:txBody>
                    <a:bodyPr/>
                    <a:lstStyle/>
                    <a:p>
                      <a:pPr lvl="0">
                        <a:buNone/>
                      </a:pPr>
                      <a:r>
                        <a:rPr lang="en-US"/>
                        <a:t>$10.85</a:t>
                      </a:r>
                    </a:p>
                  </a:txBody>
                  <a:tcPr/>
                </a:tc>
                <a:tc>
                  <a:txBody>
                    <a:bodyPr/>
                    <a:lstStyle/>
                    <a:p>
                      <a:pPr lvl="0">
                        <a:buNone/>
                      </a:pPr>
                      <a:r>
                        <a:rPr lang="en-US" sz="1600"/>
                        <a:t>Remaining: $2.15</a:t>
                      </a:r>
                    </a:p>
                  </a:txBody>
                  <a:tcPr/>
                </a:tc>
                <a:extLst>
                  <a:ext uri="{0D108BD9-81ED-4DB2-BD59-A6C34878D82A}">
                    <a16:rowId xmlns:a16="http://schemas.microsoft.com/office/drawing/2014/main" val="1131953528"/>
                  </a:ext>
                </a:extLst>
              </a:tr>
            </a:tbl>
          </a:graphicData>
        </a:graphic>
      </p:graphicFrame>
      <p:sp>
        <p:nvSpPr>
          <p:cNvPr id="5" name="TextBox 4">
            <a:extLst>
              <a:ext uri="{FF2B5EF4-FFF2-40B4-BE49-F238E27FC236}">
                <a16:creationId xmlns:a16="http://schemas.microsoft.com/office/drawing/2014/main" id="{65EDE62B-9FDA-45DB-A31E-9D92F744788C}"/>
              </a:ext>
            </a:extLst>
          </p:cNvPr>
          <p:cNvSpPr txBox="1"/>
          <p:nvPr/>
        </p:nvSpPr>
        <p:spPr>
          <a:xfrm>
            <a:off x="312821" y="6398345"/>
            <a:ext cx="19009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*Exclude from Capital Budget</a:t>
            </a:r>
          </a:p>
        </p:txBody>
      </p:sp>
    </p:spTree>
    <p:extLst>
      <p:ext uri="{BB962C8B-B14F-4D97-AF65-F5344CB8AC3E}">
        <p14:creationId xmlns:p14="http://schemas.microsoft.com/office/powerpoint/2010/main" val="2099064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0109597B5DC2B4B94F713B3364E8216" ma:contentTypeVersion="2" ma:contentTypeDescription="Create a new document." ma:contentTypeScope="" ma:versionID="511852198d0b58106af9763d066dc9fe">
  <xsd:schema xmlns:xsd="http://www.w3.org/2001/XMLSchema" xmlns:xs="http://www.w3.org/2001/XMLSchema" xmlns:p="http://schemas.microsoft.com/office/2006/metadata/properties" xmlns:ns2="acf6b600-7ed0-4a4c-ac34-cc731a175f40" targetNamespace="http://schemas.microsoft.com/office/2006/metadata/properties" ma:root="true" ma:fieldsID="365654080ae8a5879ef36c54413158f3" ns2:_="">
    <xsd:import namespace="acf6b600-7ed0-4a4c-ac34-cc731a175f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6b600-7ed0-4a4c-ac34-cc731a175f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3157A8-FEB5-4E40-9162-C44A9566935D}">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acf6b600-7ed0-4a4c-ac34-cc731a175f40"/>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4B6AA68-3B77-459F-B229-0D6F85227C7D}">
  <ds:schemaRefs>
    <ds:schemaRef ds:uri="http://schemas.microsoft.com/sharepoint/v3/contenttype/forms"/>
  </ds:schemaRefs>
</ds:datastoreItem>
</file>

<file path=customXml/itemProps3.xml><?xml version="1.0" encoding="utf-8"?>
<ds:datastoreItem xmlns:ds="http://schemas.openxmlformats.org/officeDocument/2006/customXml" ds:itemID="{84FA0B45-8F01-42FF-B787-BE2D4B10D515}">
  <ds:schemaRefs>
    <ds:schemaRef ds:uri="acf6b600-7ed0-4a4c-ac34-cc731a175f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Wood Type</Template>
  <TotalTime>0</TotalTime>
  <Words>659</Words>
  <Application>Microsoft Office PowerPoint</Application>
  <PresentationFormat>Widescreen</PresentationFormat>
  <Paragraphs>259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Rockwell</vt:lpstr>
      <vt:lpstr>Rockwell Condensed</vt:lpstr>
      <vt:lpstr>Wingdings</vt:lpstr>
      <vt:lpstr>Wood Type</vt:lpstr>
      <vt:lpstr>Capital Budgeting Simulation Presentation</vt:lpstr>
      <vt:lpstr>New Heritage Capital Project Selection</vt:lpstr>
      <vt:lpstr>PowerPoint Presentation</vt:lpstr>
      <vt:lpstr>year 1 capital project selections</vt:lpstr>
      <vt:lpstr>PowerPoint Presentation</vt:lpstr>
      <vt:lpstr>PowerPoint Presentation</vt:lpstr>
      <vt:lpstr>year 2 capital project selections</vt:lpstr>
      <vt:lpstr>PowerPoint Presentation</vt:lpstr>
      <vt:lpstr>year 3 capital project selections</vt:lpstr>
      <vt:lpstr>PowerPoint Presentation</vt:lpstr>
      <vt:lpstr>year 4 capital project selections</vt:lpstr>
      <vt:lpstr>PowerPoint Presentation</vt:lpstr>
      <vt:lpstr>year 5 capital project selections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Dorleus</dc:creator>
  <cp:lastModifiedBy>Gregory Dorleus</cp:lastModifiedBy>
  <cp:revision>2</cp:revision>
  <dcterms:created xsi:type="dcterms:W3CDTF">2013-07-15T20:26:40Z</dcterms:created>
  <dcterms:modified xsi:type="dcterms:W3CDTF">2019-05-24T01:10:34Z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0x01010020109597B5DC2B4B94F713B3364E8216</vt:lpwstr>
  </property>
</Properties>
</file>