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media/image1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3"/>
          <p:cNvSpPr/>
          <p:nvPr/>
        </p:nvSpPr>
        <p:spPr>
          <a:xfrm>
            <a:off x="-1153440" y="55123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Box 4"/>
          <p:cNvSpPr/>
          <p:nvPr/>
        </p:nvSpPr>
        <p:spPr>
          <a:xfrm>
            <a:off x="-1153440" y="55123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Box 6"/>
          <p:cNvSpPr/>
          <p:nvPr/>
        </p:nvSpPr>
        <p:spPr>
          <a:xfrm>
            <a:off x="6797880" y="65376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Box 7"/>
          <p:cNvSpPr/>
          <p:nvPr/>
        </p:nvSpPr>
        <p:spPr>
          <a:xfrm>
            <a:off x="7881120" y="5695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TextBox 1"/>
          <p:cNvSpPr/>
          <p:nvPr/>
        </p:nvSpPr>
        <p:spPr>
          <a:xfrm>
            <a:off x="6797880" y="65376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TextBox 2"/>
          <p:cNvSpPr/>
          <p:nvPr/>
        </p:nvSpPr>
        <p:spPr>
          <a:xfrm>
            <a:off x="7881120" y="5695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"/>
          <p:cNvSpPr/>
          <p:nvPr/>
        </p:nvSpPr>
        <p:spPr>
          <a:xfrm>
            <a:off x="-1153440" y="55123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Box 4"/>
          <p:cNvSpPr/>
          <p:nvPr/>
        </p:nvSpPr>
        <p:spPr>
          <a:xfrm>
            <a:off x="-1153440" y="55123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"/>
          <p:cNvSpPr/>
          <p:nvPr/>
        </p:nvSpPr>
        <p:spPr>
          <a:xfrm>
            <a:off x="-1153440" y="55123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Box 4"/>
          <p:cNvSpPr/>
          <p:nvPr/>
        </p:nvSpPr>
        <p:spPr>
          <a:xfrm>
            <a:off x="-1153440" y="5512320"/>
            <a:ext cx="18360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828800" y="2743200"/>
            <a:ext cx="8533440" cy="22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A study of the influence of news reports and other contextual open-source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latin typeface="Golos Text DemiBold"/>
                <a:ea typeface="Noto Sans CJK SC"/>
              </a:rPr>
              <a:t>information on the consumer behavior of bank card users</a:t>
            </a:r>
            <a:br>
              <a:rPr sz="2800"/>
            </a:br>
            <a:br>
              <a:rPr sz="2800"/>
            </a:br>
            <a:r>
              <a:rPr b="0" i="1" lang="ru-RU" sz="2800" spc="-1" strike="noStrike">
                <a:latin typeface="Golos Text DemiBold"/>
                <a:ea typeface="Noto Sans CJK SC"/>
              </a:rPr>
              <a:t>Grigoryev Mikhail, J4133c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PlaceHolder 5"/>
          <p:cNvSpPr txBox="1"/>
          <p:nvPr/>
        </p:nvSpPr>
        <p:spPr>
          <a:xfrm>
            <a:off x="6782760" y="5486400"/>
            <a:ext cx="5104440" cy="11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Supervisor: Chunaev Petr Vladimirovich</a:t>
            </a:r>
            <a:br>
              <a:rPr sz="1600"/>
            </a:b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Associate Professor, Department of Digital Transformation</a:t>
            </a:r>
            <a:br>
              <a:rPr sz="1600"/>
            </a:br>
            <a:br>
              <a:rPr sz="1600"/>
            </a:br>
            <a:r>
              <a:rPr b="1" lang="ru-RU" sz="1600" spc="-1" strike="noStrike">
                <a:solidFill>
                  <a:srgbClr val="ffffff"/>
                </a:solidFill>
                <a:latin typeface="Golos Text DemiBold"/>
                <a:ea typeface="Noto Sans CJK SC"/>
              </a:rPr>
              <a:t>Consultant: Kovantsev Anton Nikolaevich</a:t>
            </a: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34840" y="2959200"/>
            <a:ext cx="8533440" cy="93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860" spc="-1" strike="noStrike">
                <a:solidFill>
                  <a:srgbClr val="ffffff"/>
                </a:solidFill>
                <a:latin typeface="Golos Text DemiBold"/>
              </a:rPr>
              <a:t>Thank you for attention!</a:t>
            </a:r>
            <a:endParaRPr b="0" lang="en-US" sz="58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/>
          <p:nvPr/>
        </p:nvSpPr>
        <p:spPr>
          <a:xfrm>
            <a:off x="502560" y="408600"/>
            <a:ext cx="9097920" cy="70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Literature overview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57200" y="1572480"/>
            <a:ext cx="11201040" cy="444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1" descr=""/>
          <p:cNvPicPr/>
          <p:nvPr/>
        </p:nvPicPr>
        <p:blipFill>
          <a:blip r:embed="rId1"/>
          <a:stretch/>
        </p:blipFill>
        <p:spPr>
          <a:xfrm>
            <a:off x="1627920" y="1600200"/>
            <a:ext cx="8958960" cy="4492440"/>
          </a:xfrm>
          <a:prstGeom prst="rect">
            <a:avLst/>
          </a:prstGeom>
          <a:ln w="0">
            <a:noFill/>
          </a:ln>
        </p:spPr>
      </p:pic>
      <p:sp>
        <p:nvSpPr>
          <p:cNvPr id="129" name="Заголовок 2"/>
          <p:cNvSpPr/>
          <p:nvPr/>
        </p:nvSpPr>
        <p:spPr>
          <a:xfrm>
            <a:off x="502560" y="408600"/>
            <a:ext cx="9097920" cy="70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  <a:ea typeface="DejaVu Sans"/>
              </a:rPr>
              <a:t>Plan of the experiment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2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6786720" cy="3387600"/>
          </a:xfrm>
          <a:prstGeom prst="rect">
            <a:avLst/>
          </a:prstGeom>
          <a:ln w="0">
            <a:noFill/>
          </a:ln>
        </p:spPr>
      </p:pic>
      <p:pic>
        <p:nvPicPr>
          <p:cNvPr id="131" name="Рисунок 5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5105160" cy="340992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920" cy="70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Data 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TextBox 1"/>
          <p:cNvSpPr/>
          <p:nvPr/>
        </p:nvSpPr>
        <p:spPr>
          <a:xfrm>
            <a:off x="2286000" y="1828800"/>
            <a:ext cx="3245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Synthetic transactions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3"/>
          <p:cNvSpPr/>
          <p:nvPr/>
        </p:nvSpPr>
        <p:spPr>
          <a:xfrm>
            <a:off x="7315200" y="1828800"/>
            <a:ext cx="365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News after topic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Box 4"/>
          <p:cNvSpPr/>
          <p:nvPr/>
        </p:nvSpPr>
        <p:spPr>
          <a:xfrm>
            <a:off x="1828800" y="5533200"/>
            <a:ext cx="8915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Additionally, </a:t>
            </a:r>
            <a:r>
              <a:rPr b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20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macroeconomical and epidemiological </a:t>
            </a:r>
            <a:r>
              <a:rPr b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time series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were added to the context.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6" descr=""/>
          <p:cNvPicPr/>
          <p:nvPr/>
        </p:nvPicPr>
        <p:blipFill>
          <a:blip r:embed="rId1"/>
          <a:stretch/>
        </p:blipFill>
        <p:spPr>
          <a:xfrm>
            <a:off x="686880" y="1354320"/>
            <a:ext cx="8272800" cy="414828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920" cy="70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using the whole context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TextBox 2"/>
          <p:cNvSpPr/>
          <p:nvPr/>
        </p:nvSpPr>
        <p:spPr>
          <a:xfrm>
            <a:off x="8276040" y="2971800"/>
            <a:ext cx="33822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100" spc="-1" strike="noStrike">
                <a:solidFill>
                  <a:srgbClr val="000000"/>
                </a:solidFill>
                <a:latin typeface="Consolas"/>
                <a:ea typeface="DejaVu Sans"/>
              </a:rPr>
              <a:t>Error metrics are averaged across 10 runs with different prediction dates.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39" name="TextBox 6"/>
          <p:cNvSpPr/>
          <p:nvPr/>
        </p:nvSpPr>
        <p:spPr>
          <a:xfrm>
            <a:off x="1249560" y="5574600"/>
            <a:ext cx="10467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ARIMAX consumption forecast using the whole context is of low quality. </a:t>
            </a:r>
            <a:r>
              <a:rPr b="1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Selection of exogenous variables is required.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8" descr=""/>
          <p:cNvPicPr/>
          <p:nvPr/>
        </p:nvPicPr>
        <p:blipFill>
          <a:blip r:embed="rId1"/>
          <a:stretch/>
        </p:blipFill>
        <p:spPr>
          <a:xfrm>
            <a:off x="651240" y="2165040"/>
            <a:ext cx="8035200" cy="400680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920" cy="70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predictions for the best categories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2" name="TextBox 6"/>
          <p:cNvSpPr/>
          <p:nvPr/>
        </p:nvSpPr>
        <p:spPr>
          <a:xfrm>
            <a:off x="3612600" y="1801080"/>
            <a:ext cx="2330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Health – 3.14%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Box 12"/>
          <p:cNvSpPr/>
          <p:nvPr/>
        </p:nvSpPr>
        <p:spPr>
          <a:xfrm>
            <a:off x="8144640" y="2503800"/>
            <a:ext cx="328500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5 best topics</a:t>
            </a: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, used for the model: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Real estate affordability, Russia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Real estate affordability, SPb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COVID news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GDP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COVID-19 in Russia, new cases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Рисунок 7" descr=""/>
          <p:cNvPicPr/>
          <p:nvPr/>
        </p:nvPicPr>
        <p:blipFill>
          <a:blip r:embed="rId1"/>
          <a:stretch/>
        </p:blipFill>
        <p:spPr>
          <a:xfrm>
            <a:off x="565920" y="1889280"/>
            <a:ext cx="8577720" cy="428256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920" cy="70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ARIMAX prediction enhancement via adding exogenous variables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TextBox 2"/>
          <p:cNvSpPr/>
          <p:nvPr/>
        </p:nvSpPr>
        <p:spPr>
          <a:xfrm>
            <a:off x="3200400" y="1525320"/>
            <a:ext cx="299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Kids – 29.96</a:t>
            </a:r>
            <a:r>
              <a:rPr b="1" i="1" lang="ru-RU" sz="1800" spc="-1" strike="noStrike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→ </a:t>
            </a:r>
            <a:r>
              <a:rPr b="1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7.13%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Box 10"/>
          <p:cNvSpPr/>
          <p:nvPr/>
        </p:nvSpPr>
        <p:spPr>
          <a:xfrm>
            <a:off x="8578800" y="2333160"/>
            <a:ext cx="285084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Added variables: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Consumer price index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Consumer price index, food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Consumer price index, services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First two topics are negatively correlated with consumption with zero day lag.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408600"/>
            <a:ext cx="9097920" cy="70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Golos Text DemiBold"/>
              </a:rPr>
              <a:t>Consumption and context cross-correlation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TextBox 5"/>
          <p:cNvSpPr/>
          <p:nvPr/>
        </p:nvSpPr>
        <p:spPr>
          <a:xfrm>
            <a:off x="2286000" y="5486400"/>
            <a:ext cx="845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Pearson cross-correlation maximum and corresponding lag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59800" y="2057400"/>
            <a:ext cx="11098440" cy="338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609480" y="1412280"/>
            <a:ext cx="5195160" cy="231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Data: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7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50" spc="-1" strike="noStrike">
                <a:solidFill>
                  <a:srgbClr val="ffffff"/>
                </a:solidFill>
                <a:latin typeface="Golos Text"/>
              </a:rPr>
              <a:t>Transactional data, enhanced with an autoencoder.</a:t>
            </a:r>
            <a:endParaRPr b="0" lang="en-US" sz="18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7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50" spc="-1" strike="noStrike">
                <a:solidFill>
                  <a:srgbClr val="ffffff"/>
                </a:solidFill>
                <a:latin typeface="Golos Text"/>
              </a:rPr>
              <a:t>78000 news headings processed with BERTopic.</a:t>
            </a:r>
            <a:endParaRPr b="0" lang="en-US" sz="185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7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50" spc="-1" strike="noStrike">
                <a:solidFill>
                  <a:srgbClr val="ffffff"/>
                </a:solidFill>
                <a:latin typeface="Golos Text"/>
              </a:rPr>
              <a:t>Interpolated macroeconomical and COVID data.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4141080"/>
            <a:ext cx="5195160" cy="21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Models: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Deep dense autoencoder (see report for the architecture)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BERTopic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ARIMAX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386400" y="1412280"/>
            <a:ext cx="4842000" cy="491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Findings: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Mining and processing methods as well as ARIMAX models were implemented in Python3.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Some consumption categories show dependency on context such as news. The best predictions are achieved when context is carefully selected.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Time-lagged cross-correlation can be used to confirm or refuse causal hypotheses.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Conclusion: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Golos Text"/>
              </a:rPr>
              <a:t>The Individual task was fully completed, although further research is needed.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title"/>
          </p:nvPr>
        </p:nvSpPr>
        <p:spPr>
          <a:xfrm>
            <a:off x="609480" y="408600"/>
            <a:ext cx="8388000" cy="70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buNone/>
            </a:pPr>
            <a:r>
              <a:rPr b="1" lang="ru-RU" sz="4250" spc="-1" strike="noStrike">
                <a:solidFill>
                  <a:srgbClr val="000000"/>
                </a:solidFill>
                <a:latin typeface="Golos Text DemiBold"/>
              </a:rPr>
              <a:t>Findings &amp; conclusion</a:t>
            </a:r>
            <a:endParaRPr b="0" lang="en-US" sz="42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LibreOffice/7.3.7.2$Linux_X86_64 LibreOffice_project/30$Build-2</Application>
  <AppVersion>15.0000</AppVersion>
  <Words>1715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2022-10-14T08:28:17Z</dcterms:created>
  <dc:creator/>
  <dc:description/>
  <dc:language>en-US</dc:language>
  <cp:lastModifiedBy/>
  <dcterms:modified xsi:type="dcterms:W3CDTF">2023-01-18T16:05:42Z</dcterms:modified>
  <cp:revision>69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43</vt:i4>
  </property>
</Properties>
</file>