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13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3"/>
          <p:cNvSpPr/>
          <p:nvPr/>
        </p:nvSpPr>
        <p:spPr>
          <a:xfrm>
            <a:off x="-1153440" y="551232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Box 4"/>
          <p:cNvSpPr/>
          <p:nvPr/>
        </p:nvSpPr>
        <p:spPr>
          <a:xfrm>
            <a:off x="-1153440" y="551232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Box 6"/>
          <p:cNvSpPr/>
          <p:nvPr/>
        </p:nvSpPr>
        <p:spPr>
          <a:xfrm>
            <a:off x="6797880" y="65376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Box 7"/>
          <p:cNvSpPr/>
          <p:nvPr/>
        </p:nvSpPr>
        <p:spPr>
          <a:xfrm>
            <a:off x="7881120" y="56952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TextBox 1"/>
          <p:cNvSpPr/>
          <p:nvPr/>
        </p:nvSpPr>
        <p:spPr>
          <a:xfrm>
            <a:off x="6797880" y="65376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TextBox 2"/>
          <p:cNvSpPr/>
          <p:nvPr/>
        </p:nvSpPr>
        <p:spPr>
          <a:xfrm>
            <a:off x="7881120" y="56952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1153440" y="551232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Box 4"/>
          <p:cNvSpPr/>
          <p:nvPr/>
        </p:nvSpPr>
        <p:spPr>
          <a:xfrm>
            <a:off x="-1153440" y="5512320"/>
            <a:ext cx="1828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28800" y="2287080"/>
            <a:ext cx="8532720" cy="228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A study of the influence of news reports and other contextual open-source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latin typeface="Golos Text DemiBold"/>
                <a:ea typeface="Noto Sans CJK SC"/>
              </a:rPr>
              <a:t>information on the consumer behavior of bank card users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PlaceHolder 5"/>
          <p:cNvSpPr/>
          <p:nvPr/>
        </p:nvSpPr>
        <p:spPr>
          <a:xfrm>
            <a:off x="6782760" y="4572000"/>
            <a:ext cx="5103720" cy="18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Student: Grigoryev Mikhail, J4133c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Supervisor: Chunaev Petr Vladimirovich</a:t>
            </a:r>
            <a:br>
              <a:rPr sz="1600"/>
            </a:b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Associate Professor, Department of Digital Transformation</a:t>
            </a:r>
            <a:br>
              <a:rPr sz="1600"/>
            </a:br>
            <a:br>
              <a:rPr sz="1600"/>
            </a:b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Consultant: Kovantsev Anton Nikolaevich</a:t>
            </a: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250" spc="-1" strike="noStrike">
                <a:solidFill>
                  <a:srgbClr val="ffffff"/>
                </a:solidFill>
                <a:latin typeface="Golos Text DemiBold"/>
              </a:rPr>
              <a:t>Findings &amp; conclusion</a:t>
            </a:r>
            <a:endParaRPr b="0" lang="en-US" sz="4250" spc="-1" strike="noStrike">
              <a:latin typeface="Arial"/>
            </a:endParaRPr>
          </a:p>
        </p:txBody>
      </p:sp>
      <p:sp>
        <p:nvSpPr>
          <p:cNvPr id="114" name="PlaceHolder 9"/>
          <p:cNvSpPr/>
          <p:nvPr/>
        </p:nvSpPr>
        <p:spPr>
          <a:xfrm>
            <a:off x="914400" y="1715040"/>
            <a:ext cx="9600840" cy="42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Golos text"/>
              </a:rPr>
              <a:t>Findings: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</a:rPr>
              <a:t>Mining and processing methods as well as ARIMAX models were implemented in Python3.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</a:rPr>
              <a:t>Some consumption categories show dependency on context such as news. The best predictions are achieved when context is carefully selected.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</a:rPr>
              <a:t>Time-lagged cross-correlation can be used to confirm or refuse causal hypotheses.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Golos text"/>
              </a:rPr>
              <a:t>Conclusion: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</a:rPr>
              <a:t>The Individual task was fully completed, although further research is needed.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34840" y="2959200"/>
            <a:ext cx="8532720" cy="93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860" spc="-1" strike="noStrike">
                <a:solidFill>
                  <a:srgbClr val="ffffff"/>
                </a:solidFill>
                <a:latin typeface="Golos Text DemiBold"/>
              </a:rPr>
              <a:t>Thank you for attention!</a:t>
            </a:r>
            <a:endParaRPr b="0" lang="en-US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Заголовок 1"/>
          <p:cNvSpPr/>
          <p:nvPr/>
        </p:nvSpPr>
        <p:spPr>
          <a:xfrm>
            <a:off x="50256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Application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329840" y="2171160"/>
            <a:ext cx="8957160" cy="354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3"/>
          <p:cNvSpPr/>
          <p:nvPr/>
        </p:nvSpPr>
        <p:spPr>
          <a:xfrm>
            <a:off x="50256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Literature overview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004760" y="1820880"/>
            <a:ext cx="9281880" cy="41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2"/>
          <p:cNvSpPr/>
          <p:nvPr/>
        </p:nvSpPr>
        <p:spPr>
          <a:xfrm>
            <a:off x="50256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Plan of the experiment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8686440" cy="463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2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6786000" cy="3386880"/>
          </a:xfrm>
          <a:prstGeom prst="rect">
            <a:avLst/>
          </a:prstGeom>
          <a:ln w="0">
            <a:noFill/>
          </a:ln>
        </p:spPr>
      </p:pic>
      <p:pic>
        <p:nvPicPr>
          <p:cNvPr id="93" name="Рисунок 5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5104440" cy="340920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Data 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TextBox 1"/>
          <p:cNvSpPr/>
          <p:nvPr/>
        </p:nvSpPr>
        <p:spPr>
          <a:xfrm>
            <a:off x="2514600" y="1828800"/>
            <a:ext cx="3244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Synthetic transactions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7688520" y="1828800"/>
            <a:ext cx="365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News after topic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1828800" y="5533200"/>
            <a:ext cx="8914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Additionally, </a:t>
            </a: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20</a:t>
            </a: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 macroeconomical and epidemiological </a:t>
            </a: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time series</a:t>
            </a: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 were added to the context.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Рисунок 6" descr=""/>
          <p:cNvPicPr/>
          <p:nvPr/>
        </p:nvPicPr>
        <p:blipFill>
          <a:blip r:embed="rId1"/>
          <a:stretch/>
        </p:blipFill>
        <p:spPr>
          <a:xfrm>
            <a:off x="686880" y="1354320"/>
            <a:ext cx="8272080" cy="414756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using the whole context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TextBox 2"/>
          <p:cNvSpPr/>
          <p:nvPr/>
        </p:nvSpPr>
        <p:spPr>
          <a:xfrm>
            <a:off x="8276040" y="2971800"/>
            <a:ext cx="338148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Error metrics are averaged across 10 runs with different prediction dates.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1" name="TextBox 6"/>
          <p:cNvSpPr/>
          <p:nvPr/>
        </p:nvSpPr>
        <p:spPr>
          <a:xfrm>
            <a:off x="1249560" y="5574600"/>
            <a:ext cx="10466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ARIMAX consumption forecast using the whole context is of low quality. </a:t>
            </a: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Selection of exogenous variables is required.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Рисунок 8" descr=""/>
          <p:cNvPicPr/>
          <p:nvPr/>
        </p:nvPicPr>
        <p:blipFill>
          <a:blip r:embed="rId1"/>
          <a:stretch/>
        </p:blipFill>
        <p:spPr>
          <a:xfrm>
            <a:off x="651240" y="2165040"/>
            <a:ext cx="8034480" cy="400608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predictions for the best categories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TextBox 6"/>
          <p:cNvSpPr/>
          <p:nvPr/>
        </p:nvSpPr>
        <p:spPr>
          <a:xfrm>
            <a:off x="3612600" y="1801080"/>
            <a:ext cx="232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Health – 3.14%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12"/>
          <p:cNvSpPr/>
          <p:nvPr/>
        </p:nvSpPr>
        <p:spPr>
          <a:xfrm>
            <a:off x="8144640" y="2503800"/>
            <a:ext cx="32842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5 best topics</a:t>
            </a: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, used for the model: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Real estate affordability, Russia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Real estate affordability, SPb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COVID news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GDP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olos Text"/>
                <a:ea typeface="DejaVu Sans"/>
              </a:rPr>
              <a:t>COVID-19 in Russia, new cases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7" descr=""/>
          <p:cNvPicPr/>
          <p:nvPr/>
        </p:nvPicPr>
        <p:blipFill>
          <a:blip r:embed="rId1"/>
          <a:stretch/>
        </p:blipFill>
        <p:spPr>
          <a:xfrm>
            <a:off x="565920" y="1889280"/>
            <a:ext cx="8577000" cy="428184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prediction enhancement via adding exogenous variables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3200400" y="1525320"/>
            <a:ext cx="299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Kids – 29.96</a:t>
            </a: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Calibri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Calibri"/>
              </a:rPr>
              <a:t>→ </a:t>
            </a:r>
            <a:r>
              <a:rPr b="1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7.13%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10"/>
          <p:cNvSpPr/>
          <p:nvPr/>
        </p:nvSpPr>
        <p:spPr>
          <a:xfrm>
            <a:off x="8578800" y="2333160"/>
            <a:ext cx="2850120" cy="33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Added variables: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Consumer price index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Consumer price index, food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Consumer price index,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First two topics are negatively correlated with consumption with zero day lag.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200" cy="7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Consumption and context cross-correlation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TextBox 5"/>
          <p:cNvSpPr/>
          <p:nvPr/>
        </p:nvSpPr>
        <p:spPr>
          <a:xfrm>
            <a:off x="3582000" y="5486400"/>
            <a:ext cx="512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Lag in days and Pearson cross-correlation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59800" y="2057400"/>
            <a:ext cx="11097720" cy="338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LibreOffice/7.3.7.2$Linux_X86_64 LibreOffice_project/30$Build-2</Application>
  <AppVersion>15.0000</AppVersion>
  <Words>1715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2022-10-14T08:28:17Z</dcterms:created>
  <dc:creator/>
  <dc:description/>
  <dc:language>en-US</dc:language>
  <cp:lastModifiedBy/>
  <dcterms:modified xsi:type="dcterms:W3CDTF">2023-06-03T02:50:50Z</dcterms:modified>
  <cp:revision>78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43</vt:i4>
  </property>
</Properties>
</file>