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jpeg" ContentType="image/jpe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7E47C2-75AD-41E6-9848-7F0987C3161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2EDD42-ABDF-4C78-A301-EE5F48DDA9F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7C2A94-4EC7-4214-AD30-AD28C2B9404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6E4573-4A4C-44F1-8292-C6AD6AFE78B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B59956-8A0E-4DBF-9B4C-B77CE7DC7F9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72EF76-9CF6-415F-B506-75780C2EA0D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27F50C-3A06-4C6B-B884-6E9A43F030A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0A530B-6690-4A49-8BB4-C06C2AA0019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4C542D-C7BF-4410-979E-2D90B51BB60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8467B4-C781-4FFA-9281-2F6869651D6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071CD7-545B-437D-9E5C-CC904B2FA0B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B4EFE6-DF47-4939-A89B-BCFD92BE6A2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3"/>
          <p:cNvSpPr/>
          <p:nvPr/>
        </p:nvSpPr>
        <p:spPr>
          <a:xfrm>
            <a:off x="-1153440" y="5512320"/>
            <a:ext cx="1821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Box 4"/>
          <p:cNvSpPr/>
          <p:nvPr/>
        </p:nvSpPr>
        <p:spPr>
          <a:xfrm>
            <a:off x="-1153440" y="5512320"/>
            <a:ext cx="1821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TextBox 6"/>
          <p:cNvSpPr/>
          <p:nvPr/>
        </p:nvSpPr>
        <p:spPr>
          <a:xfrm>
            <a:off x="6797880" y="653760"/>
            <a:ext cx="1821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Box 7"/>
          <p:cNvSpPr/>
          <p:nvPr/>
        </p:nvSpPr>
        <p:spPr>
          <a:xfrm>
            <a:off x="7881120" y="569520"/>
            <a:ext cx="1821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TextBox 1"/>
          <p:cNvSpPr/>
          <p:nvPr/>
        </p:nvSpPr>
        <p:spPr>
          <a:xfrm>
            <a:off x="6797880" y="653760"/>
            <a:ext cx="1821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TextBox 2"/>
          <p:cNvSpPr/>
          <p:nvPr/>
        </p:nvSpPr>
        <p:spPr>
          <a:xfrm>
            <a:off x="7881120" y="569520"/>
            <a:ext cx="1821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-1153440" y="5512320"/>
            <a:ext cx="1821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Box 4"/>
          <p:cNvSpPr/>
          <p:nvPr/>
        </p:nvSpPr>
        <p:spPr>
          <a:xfrm>
            <a:off x="-1153440" y="5512320"/>
            <a:ext cx="1821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DBF8A52-52F7-4AB9-A3F3-4429C85C7C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828800" y="2287080"/>
            <a:ext cx="8532000" cy="22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A study of the influence of news reports and </a:t>
            </a: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other contextual open-source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latin typeface="Golos Text DemiBold"/>
                <a:ea typeface="Noto Sans CJK SC"/>
              </a:rPr>
              <a:t>information on the consumer behavior of </a:t>
            </a:r>
            <a:r>
              <a:rPr b="1" lang="ru-RU" sz="2800" spc="-1" strike="noStrike">
                <a:latin typeface="Golos Text DemiBold"/>
                <a:ea typeface="Noto Sans CJK SC"/>
              </a:rPr>
              <a:t>bank card users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PlaceHolder 5"/>
          <p:cNvSpPr/>
          <p:nvPr/>
        </p:nvSpPr>
        <p:spPr>
          <a:xfrm>
            <a:off x="6782760" y="4572000"/>
            <a:ext cx="5103000" cy="182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Student: Grigoryev Mikhail, J4133c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Supervisor: Chunaev Petr Vladimirovich</a:t>
            </a:r>
            <a:br>
              <a:rPr sz="1600"/>
            </a:b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Associate Professor, Department of Digital Transformation</a:t>
            </a:r>
            <a:br>
              <a:rPr sz="1600"/>
            </a:br>
            <a:br>
              <a:rPr sz="1600"/>
            </a:b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Consultant: Kovantsev Anton Nikolaevich</a:t>
            </a: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Consumption and context cross-correlation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TextBox 5"/>
          <p:cNvSpPr/>
          <p:nvPr/>
        </p:nvSpPr>
        <p:spPr>
          <a:xfrm>
            <a:off x="3582000" y="5486400"/>
            <a:ext cx="512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Lag in days and Pearson cross-correlation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59800" y="2057400"/>
            <a:ext cx="11097000" cy="3380760"/>
          </a:xfrm>
          <a:prstGeom prst="rect">
            <a:avLst/>
          </a:prstGeom>
          <a:ln w="0">
            <a:noFill/>
          </a:ln>
        </p:spPr>
      </p:pic>
      <p:sp>
        <p:nvSpPr>
          <p:cNvPr id="125" name="TextBox 20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10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Context choice automation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TextBox 8"/>
          <p:cNvSpPr/>
          <p:nvPr/>
        </p:nvSpPr>
        <p:spPr>
          <a:xfrm>
            <a:off x="685800" y="5579640"/>
            <a:ext cx="365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ARIMAX auto context picking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343400" y="2414160"/>
            <a:ext cx="6876720" cy="375768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6830640" cy="3757680"/>
          </a:xfrm>
          <a:prstGeom prst="rect">
            <a:avLst/>
          </a:prstGeom>
          <a:ln w="0">
            <a:noFill/>
          </a:ln>
        </p:spPr>
      </p:pic>
      <p:sp>
        <p:nvSpPr>
          <p:cNvPr id="130" name="TextBox 21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11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250" spc="-1" strike="noStrike">
                <a:solidFill>
                  <a:srgbClr val="ffffff"/>
                </a:solidFill>
                <a:latin typeface="Golos Text DemiBold"/>
              </a:rPr>
              <a:t>Findings &amp; conclusion</a:t>
            </a:r>
            <a:endParaRPr b="0" lang="en-US" sz="4250" spc="-1" strike="noStrike">
              <a:latin typeface="Arial"/>
            </a:endParaRPr>
          </a:p>
        </p:txBody>
      </p:sp>
      <p:sp>
        <p:nvSpPr>
          <p:cNvPr id="132" name="PlaceHolder 9"/>
          <p:cNvSpPr/>
          <p:nvPr/>
        </p:nvSpPr>
        <p:spPr>
          <a:xfrm>
            <a:off x="914400" y="1715040"/>
            <a:ext cx="9600120" cy="42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Findings: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Mining and processing methods as well as ARIMAX models were implemented in Python3.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Some consumption categories show dependency on context such as news. The best predictions are achieved when context is carefully selected.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Time-lagged cross-correlation can be used to confirm or refuse causal hypotheses.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Picking context can be automated.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Autoregressive models seem to perform poorly on non-stationary data.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Conclusion: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The Individual task was fully completed, although further research and implementation of non-autoregressive models is needed.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12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34840" y="2959200"/>
            <a:ext cx="8532000" cy="93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860" spc="-1" strike="noStrike">
                <a:solidFill>
                  <a:srgbClr val="ffffff"/>
                </a:solidFill>
                <a:latin typeface="Golos Text DemiBold"/>
              </a:rPr>
              <a:t>Thank you for attention!</a:t>
            </a:r>
            <a:endParaRPr b="0" lang="en-US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/>
          <p:nvPr/>
        </p:nvSpPr>
        <p:spPr>
          <a:xfrm>
            <a:off x="50256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Goal, object and subject of research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TextBox 7"/>
          <p:cNvSpPr/>
          <p:nvPr/>
        </p:nvSpPr>
        <p:spPr>
          <a:xfrm>
            <a:off x="914400" y="1828800"/>
            <a:ext cx="5715000" cy="42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Goal:</a:t>
            </a: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 to use open-source context information to increase consumption forecasting quality and to identify exogenous impact of this information on consumption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Tasks:</a:t>
            </a: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1) review relevant literature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2) scrape and process context info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3) implement forecasting model </a:t>
            </a: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	</a:t>
            </a: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        (preferrably dynamic)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4) evaluate model quality on real         data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89" name="TextBox 9"/>
          <p:cNvSpPr/>
          <p:nvPr/>
        </p:nvSpPr>
        <p:spPr>
          <a:xfrm>
            <a:off x="7086600" y="1828800"/>
            <a:ext cx="360936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Object:</a:t>
            </a: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 impact of context information (news) on consumption of bank card users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Subject:</a:t>
            </a: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 correlations between transactions in different categories and context time series (news topic, macroeconomical data, etc.)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90" name="TextBox 11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2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4"/>
          <p:cNvSpPr/>
          <p:nvPr/>
        </p:nvSpPr>
        <p:spPr>
          <a:xfrm>
            <a:off x="50256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Application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329840" y="2171160"/>
            <a:ext cx="8956440" cy="3543120"/>
          </a:xfrm>
          <a:prstGeom prst="rect">
            <a:avLst/>
          </a:prstGeom>
          <a:ln w="0">
            <a:noFill/>
          </a:ln>
        </p:spPr>
      </p:pic>
      <p:sp>
        <p:nvSpPr>
          <p:cNvPr id="93" name="TextBox 13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3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3"/>
          <p:cNvSpPr/>
          <p:nvPr/>
        </p:nvSpPr>
        <p:spPr>
          <a:xfrm>
            <a:off x="50256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Literature overview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04760" y="1820880"/>
            <a:ext cx="9281160" cy="4121640"/>
          </a:xfrm>
          <a:prstGeom prst="rect">
            <a:avLst/>
          </a:prstGeom>
          <a:ln w="0">
            <a:noFill/>
          </a:ln>
        </p:spPr>
      </p:pic>
      <p:sp>
        <p:nvSpPr>
          <p:cNvPr id="96" name="TextBox 14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4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Заголовок 2"/>
          <p:cNvSpPr/>
          <p:nvPr/>
        </p:nvSpPr>
        <p:spPr>
          <a:xfrm>
            <a:off x="50256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Plan of the experiment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8685720" cy="4638240"/>
          </a:xfrm>
          <a:prstGeom prst="rect">
            <a:avLst/>
          </a:prstGeom>
          <a:ln w="0">
            <a:noFill/>
          </a:ln>
        </p:spPr>
      </p:pic>
      <p:sp>
        <p:nvSpPr>
          <p:cNvPr id="99" name="TextBox 15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5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Рисунок 2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6785280" cy="3386160"/>
          </a:xfrm>
          <a:prstGeom prst="rect">
            <a:avLst/>
          </a:prstGeom>
          <a:ln w="0">
            <a:noFill/>
          </a:ln>
        </p:spPr>
      </p:pic>
      <p:pic>
        <p:nvPicPr>
          <p:cNvPr id="101" name="Рисунок 5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5103720" cy="340848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Data overview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TextBox 1"/>
          <p:cNvSpPr/>
          <p:nvPr/>
        </p:nvSpPr>
        <p:spPr>
          <a:xfrm>
            <a:off x="2514600" y="1828800"/>
            <a:ext cx="3243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Synthetic transactions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7688520" y="1828800"/>
            <a:ext cx="365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News after topic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4"/>
          <p:cNvSpPr/>
          <p:nvPr/>
        </p:nvSpPr>
        <p:spPr>
          <a:xfrm>
            <a:off x="1828800" y="5533200"/>
            <a:ext cx="8913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Additionally, </a:t>
            </a:r>
            <a:r>
              <a:rPr b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20</a:t>
            </a: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 macroeconomical and epidemiological </a:t>
            </a:r>
            <a:r>
              <a:rPr b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time series</a:t>
            </a: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 were added to the context.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Box 16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6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Рисунок 6" descr=""/>
          <p:cNvPicPr/>
          <p:nvPr/>
        </p:nvPicPr>
        <p:blipFill>
          <a:blip r:embed="rId1"/>
          <a:stretch/>
        </p:blipFill>
        <p:spPr>
          <a:xfrm>
            <a:off x="686880" y="1354320"/>
            <a:ext cx="8271360" cy="414684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using the whole context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TextBox 2"/>
          <p:cNvSpPr/>
          <p:nvPr/>
        </p:nvSpPr>
        <p:spPr>
          <a:xfrm>
            <a:off x="8276040" y="2971800"/>
            <a:ext cx="33807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Error metrics are averaged across 10 runs with different prediction dates.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10" name="TextBox 6"/>
          <p:cNvSpPr/>
          <p:nvPr/>
        </p:nvSpPr>
        <p:spPr>
          <a:xfrm>
            <a:off x="1249560" y="5574600"/>
            <a:ext cx="10465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ARIMAX consumption forecast using the whole context is of low quality. </a:t>
            </a: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Selection of exogenous variables is required.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7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7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8" descr=""/>
          <p:cNvPicPr/>
          <p:nvPr/>
        </p:nvPicPr>
        <p:blipFill>
          <a:blip r:embed="rId1"/>
          <a:stretch/>
        </p:blipFill>
        <p:spPr>
          <a:xfrm>
            <a:off x="651240" y="2165040"/>
            <a:ext cx="8033760" cy="400536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predictions for the best categories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TextBox 6"/>
          <p:cNvSpPr/>
          <p:nvPr/>
        </p:nvSpPr>
        <p:spPr>
          <a:xfrm>
            <a:off x="3612600" y="1801080"/>
            <a:ext cx="232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Health – 3.14%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Box 12"/>
          <p:cNvSpPr/>
          <p:nvPr/>
        </p:nvSpPr>
        <p:spPr>
          <a:xfrm>
            <a:off x="8144640" y="2503800"/>
            <a:ext cx="328356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5 best topics</a:t>
            </a: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, used for the model: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Real estate affordability, Russia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Real estate affordability, SPb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COVID news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GDP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COVID-19 in Russia, new cases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TextBox 18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8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7" descr=""/>
          <p:cNvPicPr/>
          <p:nvPr/>
        </p:nvPicPr>
        <p:blipFill>
          <a:blip r:embed="rId1"/>
          <a:stretch/>
        </p:blipFill>
        <p:spPr>
          <a:xfrm>
            <a:off x="565920" y="1889280"/>
            <a:ext cx="8576280" cy="42811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6480" cy="70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prediction enhancement via adding exogenous variables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TextBox 2"/>
          <p:cNvSpPr/>
          <p:nvPr/>
        </p:nvSpPr>
        <p:spPr>
          <a:xfrm>
            <a:off x="3200400" y="1525320"/>
            <a:ext cx="2992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Kids – 29.96</a:t>
            </a: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Calibri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Golos Text"/>
                <a:ea typeface="Calibri"/>
              </a:rPr>
              <a:t>→ </a:t>
            </a: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7.13%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TextBox 10"/>
          <p:cNvSpPr/>
          <p:nvPr/>
        </p:nvSpPr>
        <p:spPr>
          <a:xfrm>
            <a:off x="8578800" y="2333160"/>
            <a:ext cx="2849400" cy="33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Added variables: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Consumer price index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Consumer price index, food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Consumer price index, services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First two topics are negatively correlated with consumption with zero day lag.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Box 19"/>
          <p:cNvSpPr/>
          <p:nvPr/>
        </p:nvSpPr>
        <p:spPr>
          <a:xfrm>
            <a:off x="11165400" y="6341040"/>
            <a:ext cx="914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"/>
                <a:ea typeface="DejaVu Sans"/>
              </a:rPr>
              <a:t>9</a:t>
            </a:r>
            <a:endParaRPr b="1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LibreOffice/7.3.7.2$Linux_X86_64 LibreOffice_project/30$Build-2</Application>
  <AppVersion>15.0000</AppVersion>
  <Words>1715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2022-10-14T08:28:17Z</dcterms:created>
  <dc:creator/>
  <dc:description/>
  <dc:language>en-US</dc:language>
  <cp:lastModifiedBy/>
  <dcterms:modified xsi:type="dcterms:W3CDTF">2023-06-21T01:43:43Z</dcterms:modified>
  <cp:revision>80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43</vt:i4>
  </property>
</Properties>
</file>