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74" r:id="rId5"/>
    <p:sldId id="273" r:id="rId6"/>
    <p:sldId id="268" r:id="rId7"/>
    <p:sldId id="261" r:id="rId8"/>
    <p:sldId id="263" r:id="rId9"/>
    <p:sldId id="269" r:id="rId10"/>
    <p:sldId id="265" r:id="rId11"/>
    <p:sldId id="270" r:id="rId12"/>
    <p:sldId id="275" r:id="rId13"/>
    <p:sldId id="276" r:id="rId14"/>
    <p:sldId id="277" r:id="rId15"/>
    <p:sldId id="260" r:id="rId16"/>
    <p:sldId id="271" r:id="rId17"/>
    <p:sldId id="272" r:id="rId18"/>
    <p:sldId id="266" r:id="rId19"/>
    <p:sldId id="267" r:id="rId20"/>
    <p:sldId id="284" r:id="rId21"/>
    <p:sldId id="286" r:id="rId22"/>
    <p:sldId id="285" r:id="rId23"/>
    <p:sldId id="278" r:id="rId24"/>
    <p:sldId id="279" r:id="rId25"/>
    <p:sldId id="287" r:id="rId26"/>
    <p:sldId id="280" r:id="rId27"/>
    <p:sldId id="288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0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1387C-79FC-4237-9438-A2AA18B075FA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D09B8-587F-49FC-9CF8-8F393B322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D09B8-587F-49FC-9CF8-8F393B3229C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0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D09B8-587F-49FC-9CF8-8F393B3229C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69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768B-E87B-404D-838A-CB46871C2429}" type="datetime1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C3FF-53F4-4248-A5DE-FCAA63C20485}" type="datetime1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414-70D1-480A-B00B-5C1F9D19A7A0}" type="datetime1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D4EA-45D1-48A5-A2CA-2A5727508139}" type="datetime1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7BD4-0B0B-4095-A4FD-AF9E07DC3F00}" type="datetime1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6352-C1EC-46C5-8BB4-DE4BF236C942}" type="datetime1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A453-B628-4723-B3B4-99B30825D012}" type="datetime1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394E-6F51-4BF1-81A4-5906CA27978F}" type="datetime1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6CC5-B4BE-4236-B07A-1CDB70DB7E54}" type="datetime1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CD64-6B23-439E-BFDA-8BF55B7E608A}" type="datetime1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952-4DC5-4386-B915-C8A5772DF442}" type="datetime1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A45A-0F65-4603-ADDF-09432F366811}" type="datetime1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sevier.com/journalauthors/highlights" TargetMode="External"/><Relationship Id="rId2" Type="http://schemas.openxmlformats.org/officeDocument/2006/relationships/hyperlink" Target="http://www.elsevier.com/graphicalabstrac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r>
              <a:rPr lang="ru-RU" dirty="0" smtClean="0"/>
              <a:t>ой промежуточный отчет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6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Слайд 5. Содержание ПЗ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Плохой пример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 </a:t>
            </a:r>
            <a:r>
              <a:rPr lang="ru-RU" dirty="0">
                <a:solidFill>
                  <a:srgbClr val="FF0000"/>
                </a:solidFill>
              </a:rPr>
              <a:t>Анализ предметной области и существующих аналогов</a:t>
            </a:r>
            <a:r>
              <a:rPr lang="ru-RU" dirty="0"/>
              <a:t>	6</a:t>
            </a:r>
          </a:p>
          <a:p>
            <a:pPr marL="0" indent="0">
              <a:buNone/>
            </a:pPr>
            <a:r>
              <a:rPr lang="ru-RU" dirty="0"/>
              <a:t>1.1 </a:t>
            </a:r>
            <a:r>
              <a:rPr lang="ru-RU" dirty="0">
                <a:solidFill>
                  <a:srgbClr val="FF0000"/>
                </a:solidFill>
              </a:rPr>
              <a:t>Анализ предметной области</a:t>
            </a:r>
            <a:r>
              <a:rPr lang="ru-RU" dirty="0"/>
              <a:t>	6</a:t>
            </a:r>
          </a:p>
          <a:p>
            <a:pPr marL="0" indent="0">
              <a:buNone/>
            </a:pPr>
            <a:r>
              <a:rPr lang="ru-RU" dirty="0"/>
              <a:t>1.1.1 Общие сведения о структурных организациях	6</a:t>
            </a:r>
          </a:p>
          <a:p>
            <a:pPr marL="0" indent="0">
              <a:buNone/>
            </a:pPr>
            <a:r>
              <a:rPr lang="ru-RU" dirty="0"/>
              <a:t>1.1.2 Организационная структура компании	7</a:t>
            </a:r>
          </a:p>
          <a:p>
            <a:pPr marL="0" indent="0">
              <a:buNone/>
            </a:pPr>
            <a:r>
              <a:rPr lang="ru-RU" dirty="0"/>
              <a:t>1.1.3 Состав решаемых задач	8</a:t>
            </a:r>
          </a:p>
          <a:p>
            <a:pPr marL="0" indent="0">
              <a:buNone/>
            </a:pPr>
            <a:r>
              <a:rPr lang="ru-RU" dirty="0"/>
              <a:t>1.1.4 Состав автоматизированных задач	9</a:t>
            </a:r>
          </a:p>
          <a:p>
            <a:pPr marL="0" indent="0">
              <a:buNone/>
            </a:pPr>
            <a:r>
              <a:rPr lang="ru-RU" dirty="0"/>
              <a:t>1.1.5 </a:t>
            </a:r>
            <a:r>
              <a:rPr lang="ru-RU" dirty="0">
                <a:solidFill>
                  <a:srgbClr val="FF0000"/>
                </a:solidFill>
              </a:rPr>
              <a:t>Функциональный состав решаемых задач</a:t>
            </a:r>
            <a:r>
              <a:rPr lang="ru-RU" dirty="0"/>
              <a:t>	9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1.1.6 Обзор используемой системы автоматизации в компании</a:t>
            </a:r>
            <a:r>
              <a:rPr lang="ru-RU" dirty="0"/>
              <a:t>	10</a:t>
            </a:r>
          </a:p>
          <a:p>
            <a:pPr marL="0" indent="0">
              <a:buNone/>
            </a:pPr>
            <a:r>
              <a:rPr lang="ru-RU" dirty="0"/>
              <a:t>1.2 </a:t>
            </a:r>
            <a:r>
              <a:rPr lang="ru-RU" dirty="0">
                <a:solidFill>
                  <a:srgbClr val="FF0000"/>
                </a:solidFill>
              </a:rPr>
              <a:t>Проблемы автоматизации компании и методы их решения</a:t>
            </a:r>
            <a:r>
              <a:rPr lang="ru-RU" dirty="0"/>
              <a:t>	12</a:t>
            </a:r>
          </a:p>
          <a:p>
            <a:pPr marL="0" indent="0">
              <a:buNone/>
            </a:pPr>
            <a:r>
              <a:rPr lang="ru-RU" dirty="0"/>
              <a:t>1.2.1 Описание проблем автоматизации	12</a:t>
            </a:r>
          </a:p>
          <a:p>
            <a:pPr marL="0" indent="0">
              <a:buNone/>
            </a:pPr>
            <a:r>
              <a:rPr lang="ru-RU" dirty="0"/>
              <a:t>1.2.2 Обзор существующего ПО	12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1.2.2.1 </a:t>
            </a:r>
            <a:r>
              <a:rPr lang="ru-RU" dirty="0" err="1">
                <a:solidFill>
                  <a:srgbClr val="FF0000"/>
                </a:solidFill>
              </a:rPr>
              <a:t>Jira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Software</a:t>
            </a:r>
            <a:r>
              <a:rPr lang="ru-RU" dirty="0"/>
              <a:t>	12</a:t>
            </a:r>
          </a:p>
          <a:p>
            <a:pPr marL="0" indent="0">
              <a:buNone/>
            </a:pPr>
            <a:r>
              <a:rPr lang="ru-RU" dirty="0"/>
              <a:t>1.2.2.2 </a:t>
            </a:r>
            <a:r>
              <a:rPr lang="en-US" dirty="0"/>
              <a:t>Asana</a:t>
            </a:r>
            <a:r>
              <a:rPr lang="ru-RU" dirty="0"/>
              <a:t>	13</a:t>
            </a:r>
          </a:p>
          <a:p>
            <a:pPr marL="0" indent="0">
              <a:buNone/>
            </a:pPr>
            <a:r>
              <a:rPr lang="en-GB" dirty="0"/>
              <a:t>1.2.3 </a:t>
            </a:r>
            <a:r>
              <a:rPr lang="en-GB" dirty="0" err="1"/>
              <a:t>Выбор</a:t>
            </a:r>
            <a:r>
              <a:rPr lang="en-GB" dirty="0"/>
              <a:t> </a:t>
            </a:r>
            <a:r>
              <a:rPr lang="en-GB" dirty="0" err="1"/>
              <a:t>способа</a:t>
            </a:r>
            <a:r>
              <a:rPr lang="en-GB" dirty="0"/>
              <a:t> </a:t>
            </a:r>
            <a:r>
              <a:rPr lang="en-GB" dirty="0" err="1"/>
              <a:t>автоматизации</a:t>
            </a:r>
            <a:r>
              <a:rPr lang="en-GB" dirty="0"/>
              <a:t>	14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7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Содержание ПЗ</a:t>
            </a:r>
            <a:r>
              <a:rPr lang="en-US" dirty="0"/>
              <a:t>. </a:t>
            </a:r>
            <a:r>
              <a:rPr lang="ru-RU" dirty="0" smtClean="0"/>
              <a:t>Плохой пример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4248472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Анализ предметной области и существующих аналогов	6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Анализ предметной области	6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Общие сведения о структурных организациях	6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1.1.2 Организационная структура компании	7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1.1.3 Состав решаемых задач	8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1.1.4 Состав автоматизированных задач	9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1.1.5 Функциональный состав решаемых задач	9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1.1.6 Обзор используемой системы автоматизации в компании	10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Проблемы автоматизации компании и методы их решения	12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1.2.1 Описание проблем автоматизации	12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1.2.2 Обзор существующего ПО	12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1.2.2.1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12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1.2.2.2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Asana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13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1.2.3 Выбор способа автоматизации	14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Проектирование системы	16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Функционал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Входные данные	17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Выходные данные	17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16016" y="1196752"/>
            <a:ext cx="4176464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	18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База данных	20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Пользовательский интерфейс	21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 Выбор средств разработки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23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2.7.1 Серверная часть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23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2.7.1.1 </a:t>
            </a:r>
            <a:r>
              <a:rPr lang="ru-RU" sz="1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23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2.7.1.2 </a:t>
            </a:r>
            <a:r>
              <a:rPr lang="ru-RU" sz="1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24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2.7.2 Клиентская часть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25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2.7.2.1 Общие сведения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25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2.7.2.1 </a:t>
            </a:r>
            <a:r>
              <a:rPr lang="en-US" sz="1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25</a:t>
            </a:r>
          </a:p>
          <a:p>
            <a:pPr marL="0" indent="0">
              <a:buNone/>
            </a:pPr>
            <a:r>
              <a:rPr lang="en-US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2.7.2.2 </a:t>
            </a: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1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26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2.7.2.3 </a:t>
            </a:r>
            <a:r>
              <a:rPr lang="en-US" sz="1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27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 Архитектура системы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28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2.8.1 Серверная часть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28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2.8.1.1 Общие сведения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28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2.8.1.2 Структура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29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2.8.2 Клиентская часть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30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2.8.2.1 Общие сведения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30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2.8.2.1 Структура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30</a:t>
            </a:r>
          </a:p>
          <a:p>
            <a:pPr marL="0" indent="0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2.8.3 Файловая структура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31</a:t>
            </a:r>
          </a:p>
          <a:p>
            <a:pPr marL="0" indent="0">
              <a:buNone/>
            </a:pP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2.8.4 </a:t>
            </a:r>
            <a:r>
              <a:rPr lang="en-GB" sz="1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Публичная</a:t>
            </a: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8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Слайды 6-7. Проект </a:t>
            </a:r>
            <a:r>
              <a:rPr lang="ru-RU" dirty="0" smtClean="0"/>
              <a:t>программы.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dirty="0"/>
              <a:t>U</a:t>
            </a:r>
            <a:r>
              <a:rPr lang="ru-RU" dirty="0" err="1"/>
              <a:t>se-case</a:t>
            </a:r>
            <a:r>
              <a:rPr lang="ru-RU" dirty="0"/>
              <a:t> диаграмма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— это письменное описание того, как пользователь может взаимодействовать с системой, чтобы достичь определённой цели.</a:t>
            </a:r>
          </a:p>
          <a:p>
            <a:r>
              <a:rPr lang="en-US" dirty="0" smtClean="0"/>
              <a:t>U</a:t>
            </a:r>
            <a:r>
              <a:rPr lang="ru-RU" dirty="0" err="1"/>
              <a:t>se-case</a:t>
            </a:r>
            <a:r>
              <a:rPr lang="ru-RU" dirty="0"/>
              <a:t> диаграмма </a:t>
            </a:r>
            <a:r>
              <a:rPr lang="ru-RU" dirty="0" smtClean="0"/>
              <a:t>описывает варианты </a:t>
            </a:r>
            <a:r>
              <a:rPr lang="ru-RU" dirty="0"/>
              <a:t>использования </a:t>
            </a:r>
            <a:r>
              <a:rPr lang="ru-RU" dirty="0" smtClean="0"/>
              <a:t>- процессы, </a:t>
            </a:r>
            <a:r>
              <a:rPr lang="ru-RU" dirty="0"/>
              <a:t>которые могут выполнять </a:t>
            </a:r>
            <a:r>
              <a:rPr lang="ru-RU" dirty="0" smtClean="0"/>
              <a:t>пользователи</a:t>
            </a:r>
          </a:p>
          <a:p>
            <a:pPr fontAlgn="base"/>
            <a:r>
              <a:rPr lang="ru-RU" dirty="0"/>
              <a:t> </a:t>
            </a:r>
            <a:r>
              <a:rPr lang="ru-RU" dirty="0" smtClean="0"/>
              <a:t>Каждый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представляет собой последовательность простых шагов, которые пользователь должен пройти, чтобы достичь цели. </a:t>
            </a:r>
            <a:endParaRPr lang="ru-RU" dirty="0" smtClean="0"/>
          </a:p>
          <a:p>
            <a:pPr fontAlgn="base"/>
            <a:r>
              <a:rPr lang="ru-RU" dirty="0" err="1" smtClean="0"/>
              <a:t>Use</a:t>
            </a:r>
            <a:r>
              <a:rPr lang="ru-RU" dirty="0" smtClean="0"/>
              <a:t> </a:t>
            </a:r>
            <a:r>
              <a:rPr lang="ru-RU" dirty="0" err="1"/>
              <a:t>Case</a:t>
            </a:r>
            <a:r>
              <a:rPr lang="ru-RU" dirty="0"/>
              <a:t> описывает, что делает система, а не </a:t>
            </a:r>
            <a:r>
              <a:rPr lang="ru-RU" dirty="0" smtClean="0"/>
              <a:t>как</a:t>
            </a:r>
            <a:endParaRPr lang="en-US" dirty="0" smtClean="0"/>
          </a:p>
          <a:p>
            <a:pPr fontAlgn="base"/>
            <a:r>
              <a:rPr lang="en-US" dirty="0" smtClean="0"/>
              <a:t>U</a:t>
            </a:r>
            <a:r>
              <a:rPr lang="ru-RU" dirty="0" err="1" smtClean="0"/>
              <a:t>se-case</a:t>
            </a:r>
            <a:r>
              <a:rPr lang="ru-RU" dirty="0" smtClean="0"/>
              <a:t> должна </a:t>
            </a:r>
            <a:r>
              <a:rPr lang="ru-RU" dirty="0"/>
              <a:t>выражать </a:t>
            </a:r>
            <a:r>
              <a:rPr lang="ru-RU" dirty="0" smtClean="0"/>
              <a:t>требования </a:t>
            </a:r>
            <a:r>
              <a:rPr lang="ru-RU" dirty="0"/>
              <a:t>к системе, а не детали ее </a:t>
            </a:r>
            <a:r>
              <a:rPr lang="ru-RU" dirty="0" smtClean="0"/>
              <a:t>реализации</a:t>
            </a:r>
          </a:p>
          <a:p>
            <a:pPr fontAlgn="base"/>
            <a:r>
              <a:rPr lang="ru-RU" dirty="0"/>
              <a:t>На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smtClean="0"/>
              <a:t>изображаются</a:t>
            </a:r>
            <a:r>
              <a:rPr lang="ru-RU" dirty="0"/>
              <a:t>:</a:t>
            </a:r>
          </a:p>
          <a:p>
            <a:pPr lvl="1" fontAlgn="base"/>
            <a:r>
              <a:rPr lang="ru-RU" dirty="0" err="1" smtClean="0"/>
              <a:t>Акторы</a:t>
            </a:r>
            <a:r>
              <a:rPr lang="ru-RU" dirty="0" smtClean="0"/>
              <a:t> (</a:t>
            </a:r>
            <a:r>
              <a:rPr lang="en-US" dirty="0" smtClean="0"/>
              <a:t>actor</a:t>
            </a:r>
            <a:r>
              <a:rPr lang="ru-RU" dirty="0" smtClean="0"/>
              <a:t>) </a:t>
            </a:r>
            <a:r>
              <a:rPr lang="ru-RU" dirty="0"/>
              <a:t>– группы лиц или систем, взаимодействующих с нашей системой;</a:t>
            </a:r>
          </a:p>
          <a:p>
            <a:pPr lvl="1" fontAlgn="base"/>
            <a:r>
              <a:rPr lang="ru-RU" dirty="0"/>
              <a:t>варианты использования (прецеденты) – сервисы, которые </a:t>
            </a:r>
            <a:r>
              <a:rPr lang="ru-RU" dirty="0" smtClean="0"/>
              <a:t>система </a:t>
            </a:r>
            <a:r>
              <a:rPr lang="ru-RU" dirty="0"/>
              <a:t>предоставляет </a:t>
            </a:r>
            <a:r>
              <a:rPr lang="ru-RU" dirty="0" err="1"/>
              <a:t>акторам</a:t>
            </a:r>
            <a:r>
              <a:rPr lang="ru-RU" dirty="0"/>
              <a:t>;</a:t>
            </a:r>
          </a:p>
          <a:p>
            <a:pPr lvl="1" fontAlgn="base"/>
            <a:r>
              <a:rPr lang="ru-RU" dirty="0"/>
              <a:t>комментарии;</a:t>
            </a:r>
          </a:p>
          <a:p>
            <a:pPr lvl="1" fontAlgn="base"/>
            <a:r>
              <a:rPr lang="ru-RU" dirty="0"/>
              <a:t>отношения между элементами диаграммы.</a:t>
            </a:r>
          </a:p>
          <a:p>
            <a:pPr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9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Отношения</a:t>
            </a:r>
            <a:r>
              <a:rPr lang="en-US" sz="3600" dirty="0" smtClean="0"/>
              <a:t> </a:t>
            </a:r>
            <a:r>
              <a:rPr lang="ru-RU" sz="3600" dirty="0" smtClean="0"/>
              <a:t>между элементами </a:t>
            </a:r>
            <a:r>
              <a:rPr lang="en-US" sz="3600" dirty="0" smtClean="0"/>
              <a:t>Use Case.</a:t>
            </a:r>
            <a:br>
              <a:rPr lang="en-US" sz="3600" dirty="0" smtClean="0"/>
            </a:br>
            <a:r>
              <a:rPr lang="ru-RU" sz="3600" dirty="0" smtClean="0"/>
              <a:t> </a:t>
            </a:r>
            <a:r>
              <a:rPr lang="ru-RU" sz="3600" dirty="0"/>
              <a:t>Отношение </a:t>
            </a:r>
            <a:r>
              <a:rPr lang="ru-RU" sz="3600" dirty="0" smtClean="0"/>
              <a:t>включения</a:t>
            </a:r>
            <a:r>
              <a:rPr lang="en-US" sz="3600" dirty="0"/>
              <a:t> (</a:t>
            </a:r>
            <a:r>
              <a:rPr lang="en-US" sz="3600" i="1" dirty="0"/>
              <a:t>include</a:t>
            </a:r>
            <a:r>
              <a:rPr lang="en-US" sz="3600" dirty="0"/>
              <a:t>)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Отношение </a:t>
            </a:r>
            <a:r>
              <a:rPr lang="ru-RU" dirty="0" smtClean="0"/>
              <a:t>включения </a:t>
            </a:r>
            <a:r>
              <a:rPr lang="en-US" dirty="0" smtClean="0"/>
              <a:t>(</a:t>
            </a:r>
            <a:r>
              <a:rPr lang="en-US" i="1" dirty="0" smtClean="0"/>
              <a:t>include</a:t>
            </a:r>
            <a:r>
              <a:rPr lang="en-US" dirty="0" smtClean="0"/>
              <a:t>) </a:t>
            </a:r>
            <a:r>
              <a:rPr lang="ru-RU" dirty="0" smtClean="0"/>
              <a:t>указывает </a:t>
            </a:r>
            <a:r>
              <a:rPr lang="ru-RU" dirty="0"/>
              <a:t>на то, что поведение одного прецедента включается в некоторой точке в другой прецедент в качестве составного компонента.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Включаемый </a:t>
            </a:r>
            <a:r>
              <a:rPr lang="ru-RU" dirty="0"/>
              <a:t>прецедент должен быть обязательным для дополняемого (включение должно быть безусловным, а дополняемый вариант использования без включения не сможет выполняться), т.е. это </a:t>
            </a:r>
            <a:r>
              <a:rPr lang="ru-RU" dirty="0" smtClean="0"/>
              <a:t>отношение </a:t>
            </a:r>
            <a:r>
              <a:rPr lang="ru-RU" dirty="0"/>
              <a:t>задает очень сильную связь.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1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Отношения</a:t>
            </a:r>
            <a:r>
              <a:rPr lang="en-US" sz="3600" dirty="0"/>
              <a:t> </a:t>
            </a:r>
            <a:r>
              <a:rPr lang="ru-RU" sz="3600" dirty="0"/>
              <a:t>между элементами </a:t>
            </a:r>
            <a:r>
              <a:rPr lang="en-US" sz="3600" dirty="0"/>
              <a:t>Use Case.</a:t>
            </a:r>
            <a:br>
              <a:rPr lang="en-US" sz="3600" dirty="0"/>
            </a:br>
            <a:r>
              <a:rPr lang="ru-RU" sz="3600" dirty="0" smtClean="0"/>
              <a:t>Отношение </a:t>
            </a:r>
            <a:r>
              <a:rPr lang="ru-RU" sz="3600" dirty="0"/>
              <a:t>расширения (</a:t>
            </a:r>
            <a:r>
              <a:rPr lang="en-US" sz="3600" i="1" dirty="0"/>
              <a:t>extend</a:t>
            </a:r>
            <a:r>
              <a:rPr lang="ru-RU" sz="3600" dirty="0"/>
              <a:t>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Отношение </a:t>
            </a:r>
            <a:r>
              <a:rPr lang="ru-RU" dirty="0"/>
              <a:t>расширения (</a:t>
            </a:r>
            <a:r>
              <a:rPr lang="en-US" i="1" dirty="0"/>
              <a:t>extend</a:t>
            </a:r>
            <a:r>
              <a:rPr lang="ru-RU" dirty="0" smtClean="0"/>
              <a:t>) отражает</a:t>
            </a:r>
            <a:r>
              <a:rPr lang="ru-RU" dirty="0"/>
              <a:t> возможное присоединение одного варианта использования к другому в некоторой точке (точке расширения). </a:t>
            </a:r>
          </a:p>
          <a:p>
            <a:pPr marL="0" indent="0" algn="just">
              <a:buNone/>
            </a:pPr>
            <a:r>
              <a:rPr lang="ru-RU" dirty="0" smtClean="0"/>
              <a:t>Расширяющий </a:t>
            </a:r>
            <a:r>
              <a:rPr lang="ru-RU" dirty="0"/>
              <a:t>вариант использования выполняется лишь при определенных условиях и не является обязательным для выполнения основного прецедента.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Отношение расширения изображается </a:t>
            </a:r>
            <a:r>
              <a:rPr lang="ru-RU" dirty="0"/>
              <a:t>стрелкой, направленной к расширяемому прецеденту, в отдельном разделе которого может быть описана точка </a:t>
            </a:r>
            <a:r>
              <a:rPr lang="ru-RU" dirty="0" smtClean="0"/>
              <a:t>расширения.</a:t>
            </a:r>
          </a:p>
          <a:p>
            <a:pPr marL="0" indent="0" algn="just">
              <a:buNone/>
            </a:pPr>
            <a:r>
              <a:rPr lang="ru-RU" dirty="0" smtClean="0"/>
              <a:t>Условия </a:t>
            </a:r>
            <a:r>
              <a:rPr lang="ru-RU" dirty="0"/>
              <a:t>расширения могут быть приведены в комментарии с ключевым словом </a:t>
            </a:r>
            <a:r>
              <a:rPr lang="ru-RU" i="1" dirty="0" err="1"/>
              <a:t>Condition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Расширение </a:t>
            </a:r>
            <a:r>
              <a:rPr lang="ru-RU" dirty="0"/>
              <a:t>позволяет моделировать необязательное поведение системы, которое является условным и не изменяет </a:t>
            </a:r>
            <a:r>
              <a:rPr lang="ru-RU" dirty="0" smtClean="0"/>
              <a:t>поведение основного </a:t>
            </a:r>
            <a:r>
              <a:rPr lang="ru-RU" dirty="0"/>
              <a:t>прецедента.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2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Прототипиро</a:t>
            </a:r>
            <a:r>
              <a:rPr lang="ru-RU" dirty="0" err="1"/>
              <a:t>в</a:t>
            </a:r>
            <a:r>
              <a:rPr lang="ru-RU" dirty="0" err="1" smtClean="0"/>
              <a:t>ание</a:t>
            </a:r>
            <a:r>
              <a:rPr lang="ru-RU" dirty="0" smtClean="0"/>
              <a:t> интерфейса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Виды прототипов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552728" cy="49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7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Разделы ТЗ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 ГОСТ 19.201-78 </a:t>
            </a:r>
            <a:r>
              <a:rPr lang="ru-RU" dirty="0"/>
              <a:t>Техническое задание, требования к содержанию и оформлению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Разделы ТЗ:</a:t>
            </a:r>
            <a:endParaRPr lang="ru-RU" dirty="0"/>
          </a:p>
          <a:p>
            <a:pPr marL="400050" lvl="1" indent="0">
              <a:buNone/>
            </a:pPr>
            <a:r>
              <a:rPr lang="ru-RU" dirty="0"/>
              <a:t>- введение;</a:t>
            </a:r>
          </a:p>
          <a:p>
            <a:pPr marL="400050" lvl="1" indent="0">
              <a:buNone/>
            </a:pPr>
            <a:r>
              <a:rPr lang="ru-RU" dirty="0"/>
              <a:t>- основания для разработки;</a:t>
            </a:r>
          </a:p>
          <a:p>
            <a:pPr marL="400050" lvl="1" indent="0">
              <a:buNone/>
            </a:pPr>
            <a:r>
              <a:rPr lang="ru-RU" dirty="0"/>
              <a:t>- назначение разработки;</a:t>
            </a:r>
          </a:p>
          <a:p>
            <a:pPr marL="400050" lvl="1" indent="0">
              <a:buNone/>
            </a:pPr>
            <a:r>
              <a:rPr lang="ru-RU" dirty="0"/>
              <a:t>- требования к программе или программному изделию;</a:t>
            </a:r>
          </a:p>
          <a:p>
            <a:pPr marL="400050" lvl="1" indent="0">
              <a:buNone/>
            </a:pPr>
            <a:r>
              <a:rPr lang="ru-RU" dirty="0"/>
              <a:t>- требования к программной документации;</a:t>
            </a:r>
          </a:p>
          <a:p>
            <a:pPr marL="400050" lvl="1" indent="0">
              <a:buNone/>
            </a:pPr>
            <a:r>
              <a:rPr lang="ru-RU" dirty="0"/>
              <a:t>- технико-экономические показатели;</a:t>
            </a:r>
          </a:p>
          <a:p>
            <a:pPr marL="400050" lvl="1" indent="0">
              <a:buNone/>
            </a:pPr>
            <a:r>
              <a:rPr lang="ru-RU" dirty="0"/>
              <a:t>- стадии и этапы разработки;</a:t>
            </a:r>
          </a:p>
          <a:p>
            <a:pPr marL="400050" lvl="1" indent="0">
              <a:buNone/>
            </a:pPr>
            <a:r>
              <a:rPr lang="ru-RU" dirty="0"/>
              <a:t>- порядок контроля и приемки;</a:t>
            </a:r>
          </a:p>
          <a:p>
            <a:pPr marL="0" indent="0">
              <a:buNone/>
            </a:pPr>
            <a:r>
              <a:rPr lang="ru-RU" dirty="0" smtClean="0"/>
              <a:t>В ТЗ допускается </a:t>
            </a:r>
            <a:r>
              <a:rPr lang="ru-RU" dirty="0"/>
              <a:t>включать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1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Раздел "Требования к программе или программному изделию"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2.4. Раздел "Требования к программе или программному изделию" должен содержать следующие подразделы: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b="1" dirty="0"/>
              <a:t>требования к функциональным характеристикам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- требования к надежности;</a:t>
            </a:r>
          </a:p>
          <a:p>
            <a:pPr marL="0" indent="0">
              <a:buNone/>
            </a:pPr>
            <a:r>
              <a:rPr lang="ru-RU" dirty="0"/>
              <a:t>- условия эксплуатации;</a:t>
            </a:r>
          </a:p>
          <a:p>
            <a:pPr marL="0" indent="0">
              <a:buNone/>
            </a:pPr>
            <a:r>
              <a:rPr lang="ru-RU" dirty="0"/>
              <a:t>- требования к составу и параметрам технических средств;</a:t>
            </a:r>
          </a:p>
          <a:p>
            <a:pPr marL="0" indent="0">
              <a:buNone/>
            </a:pPr>
            <a:r>
              <a:rPr lang="ru-RU" dirty="0"/>
              <a:t>- требования к информационной и программной совместимости;</a:t>
            </a:r>
          </a:p>
          <a:p>
            <a:pPr marL="0" indent="0">
              <a:buNone/>
            </a:pPr>
            <a:r>
              <a:rPr lang="ru-RU" dirty="0"/>
              <a:t>- требования к маркировке и упаковке;</a:t>
            </a:r>
          </a:p>
          <a:p>
            <a:pPr marL="0" indent="0">
              <a:buNone/>
            </a:pPr>
            <a:r>
              <a:rPr lang="ru-RU" dirty="0"/>
              <a:t>- требования к транспортированию и хранению;</a:t>
            </a:r>
          </a:p>
          <a:p>
            <a:pPr>
              <a:buFontTx/>
              <a:buChar char="-"/>
            </a:pPr>
            <a:r>
              <a:rPr lang="ru-RU" dirty="0" smtClean="0"/>
              <a:t>специальные </a:t>
            </a:r>
            <a:r>
              <a:rPr lang="ru-RU" dirty="0"/>
              <a:t>требования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2.4.1. В подразделе "Требования к функциональным характеристикам" должны быть указаны требования к составу выполняемых функций, организации входных и выходных данных, временным характеристикам и т. п.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1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/>
            <a:r>
              <a:rPr lang="ru-RU" sz="3100" dirty="0" smtClean="0"/>
              <a:t>Пример*.</a:t>
            </a:r>
            <a:br>
              <a:rPr lang="ru-RU" sz="3100" dirty="0" smtClean="0"/>
            </a:br>
            <a:r>
              <a:rPr lang="ru-RU" sz="3100" dirty="0" smtClean="0"/>
              <a:t>Требования </a:t>
            </a:r>
            <a:r>
              <a:rPr lang="ru-RU" sz="3100" dirty="0"/>
              <a:t>к программе</a:t>
            </a:r>
            <a:br>
              <a:rPr lang="ru-RU" sz="3100" dirty="0"/>
            </a:br>
            <a:r>
              <a:rPr lang="ru-RU" sz="3100" dirty="0"/>
              <a:t>Требования к функциональным характеристикам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777" y="1628800"/>
            <a:ext cx="4248472" cy="4824536"/>
          </a:xfrm>
        </p:spPr>
        <p:txBody>
          <a:bodyPr>
            <a:normAutofit fontScale="55000" lnSpcReduction="20000"/>
          </a:bodyPr>
          <a:lstStyle/>
          <a:p>
            <a:pPr marL="914400" lvl="2" indent="0">
              <a:buNone/>
            </a:pPr>
            <a:r>
              <a:rPr lang="ru-RU" sz="3300" dirty="0"/>
              <a:t>Состав выполняемых функций</a:t>
            </a:r>
          </a:p>
          <a:p>
            <a:pPr marL="0" indent="0">
              <a:buNone/>
            </a:pPr>
            <a:r>
              <a:rPr lang="ru-RU" dirty="0"/>
              <a:t>Главные функции:</a:t>
            </a:r>
          </a:p>
          <a:p>
            <a:pPr marL="0" lvl="0" indent="0">
              <a:buNone/>
            </a:pPr>
            <a:r>
              <a:rPr lang="ru-RU" dirty="0"/>
              <a:t>создание сюжетных линий;</a:t>
            </a:r>
          </a:p>
          <a:p>
            <a:pPr marL="0" lvl="0" indent="0">
              <a:buNone/>
            </a:pPr>
            <a:r>
              <a:rPr lang="ru-RU" dirty="0"/>
              <a:t>контроль выполнения заданий сюжетной линии в процессе игры.</a:t>
            </a:r>
          </a:p>
          <a:p>
            <a:pPr marL="0" indent="0">
              <a:buNone/>
            </a:pPr>
            <a:r>
              <a:rPr lang="ru-RU" dirty="0"/>
              <a:t>Основные функции:</a:t>
            </a:r>
          </a:p>
          <a:p>
            <a:pPr lvl="0"/>
            <a:r>
              <a:rPr lang="ru-RU" dirty="0"/>
              <a:t>создание новой сюжетной линии;</a:t>
            </a:r>
          </a:p>
          <a:p>
            <a:pPr lvl="0"/>
            <a:r>
              <a:rPr lang="ru-RU" dirty="0"/>
              <a:t>редактирование сюжетной линии;</a:t>
            </a:r>
          </a:p>
          <a:p>
            <a:pPr lvl="0"/>
            <a:r>
              <a:rPr lang="ru-RU" dirty="0"/>
              <a:t>сохранение сюжетной линии в файл;</a:t>
            </a:r>
          </a:p>
          <a:p>
            <a:pPr lvl="0"/>
            <a:r>
              <a:rPr lang="ru-RU" dirty="0"/>
              <a:t>загрузка сюжетной линии из файла;</a:t>
            </a:r>
          </a:p>
          <a:p>
            <a:pPr lvl="0"/>
            <a:r>
              <a:rPr lang="ru-RU" dirty="0"/>
              <a:t>загрузка </a:t>
            </a:r>
            <a:r>
              <a:rPr lang="en-US" dirty="0" err="1"/>
              <a:t>Lua</a:t>
            </a:r>
            <a:r>
              <a:rPr lang="ru-RU" dirty="0"/>
              <a:t>-сценариев сюжетной линии;</a:t>
            </a:r>
          </a:p>
          <a:p>
            <a:pPr lvl="0"/>
            <a:r>
              <a:rPr lang="ru-RU" dirty="0"/>
              <a:t>проверка заданий сюжетной линии;</a:t>
            </a:r>
          </a:p>
          <a:p>
            <a:pPr lvl="0"/>
            <a:r>
              <a:rPr lang="ru-RU" dirty="0"/>
              <a:t>сохранение прогресса в файл;</a:t>
            </a:r>
          </a:p>
          <a:p>
            <a:pPr lvl="0"/>
            <a:r>
              <a:rPr lang="ru-RU" dirty="0"/>
              <a:t>загрузка прогресса из файла.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499992" y="1628800"/>
            <a:ext cx="4406583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Сервисные функции:</a:t>
            </a:r>
          </a:p>
          <a:p>
            <a:r>
              <a:rPr lang="ru-RU" dirty="0" smtClean="0"/>
              <a:t>создание нового задания;</a:t>
            </a:r>
          </a:p>
          <a:p>
            <a:r>
              <a:rPr lang="ru-RU" dirty="0" smtClean="0"/>
              <a:t>редактирование свойств задания;</a:t>
            </a:r>
          </a:p>
          <a:p>
            <a:r>
              <a:rPr lang="ru-RU" dirty="0" smtClean="0"/>
              <a:t>создание новой задачи;</a:t>
            </a:r>
          </a:p>
          <a:p>
            <a:r>
              <a:rPr lang="ru-RU" dirty="0" smtClean="0"/>
              <a:t>редактирование свойств задачи;</a:t>
            </a:r>
          </a:p>
          <a:p>
            <a:r>
              <a:rPr lang="ru-RU" dirty="0" smtClean="0"/>
              <a:t>создание нового решения;</a:t>
            </a:r>
          </a:p>
          <a:p>
            <a:r>
              <a:rPr lang="ru-RU" dirty="0" smtClean="0"/>
              <a:t>редактирование свойств решения;</a:t>
            </a:r>
          </a:p>
          <a:p>
            <a:r>
              <a:rPr lang="ru-RU" dirty="0" smtClean="0"/>
              <a:t>выбор </a:t>
            </a:r>
            <a:r>
              <a:rPr lang="en-US" dirty="0" err="1" smtClean="0"/>
              <a:t>Lua</a:t>
            </a:r>
            <a:r>
              <a:rPr lang="ru-RU" dirty="0" smtClean="0"/>
              <a:t>-сценария загрузки сюжетной линии;</a:t>
            </a:r>
          </a:p>
          <a:p>
            <a:r>
              <a:rPr lang="ru-RU" dirty="0" smtClean="0"/>
              <a:t>добавление переменных </a:t>
            </a:r>
            <a:r>
              <a:rPr lang="en-US" dirty="0" err="1" smtClean="0"/>
              <a:t>Lua</a:t>
            </a:r>
            <a:r>
              <a:rPr lang="ru-RU" dirty="0" smtClean="0"/>
              <a:t> для сохранения;</a:t>
            </a:r>
          </a:p>
          <a:p>
            <a:r>
              <a:rPr lang="ru-RU" dirty="0" smtClean="0"/>
              <a:t>удаление переменных </a:t>
            </a:r>
            <a:r>
              <a:rPr lang="en-US" dirty="0" err="1" smtClean="0"/>
              <a:t>Lua</a:t>
            </a:r>
            <a:r>
              <a:rPr lang="ru-RU" dirty="0" smtClean="0"/>
              <a:t> для сохранения;</a:t>
            </a:r>
          </a:p>
          <a:p>
            <a:r>
              <a:rPr lang="ru-RU" dirty="0" smtClean="0"/>
              <a:t>отмена операции;</a:t>
            </a:r>
          </a:p>
          <a:p>
            <a:r>
              <a:rPr lang="ru-RU" dirty="0" smtClean="0"/>
              <a:t>повтор отмененной операции;</a:t>
            </a:r>
          </a:p>
          <a:p>
            <a:r>
              <a:rPr lang="ru-RU" dirty="0" smtClean="0"/>
              <a:t>вызов справки.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6309320"/>
            <a:ext cx="247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*</a:t>
            </a:r>
            <a:r>
              <a:rPr lang="ru-RU" dirty="0" smtClean="0"/>
              <a:t>ВКР Алимова А., 2010.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5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2800" dirty="0" smtClean="0"/>
              <a:t>Организация входных и выходных данных</a:t>
            </a:r>
            <a:r>
              <a:rPr lang="en-US" sz="2800" dirty="0" smtClean="0"/>
              <a:t>*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14400" lvl="2" indent="0">
              <a:buNone/>
            </a:pPr>
            <a:r>
              <a:rPr lang="ru-RU" b="1" dirty="0"/>
              <a:t>Входные данные</a:t>
            </a:r>
          </a:p>
          <a:p>
            <a:pPr marL="0" indent="0">
              <a:buNone/>
            </a:pPr>
            <a:r>
              <a:rPr lang="ru-RU" dirty="0"/>
              <a:t>В процессе работы программы вводимой информацией являются параметры заданий, задач (идентификатор, название, описание, имена файлов </a:t>
            </a:r>
            <a:r>
              <a:rPr lang="en-US" dirty="0" err="1"/>
              <a:t>Lua</a:t>
            </a:r>
            <a:r>
              <a:rPr lang="ru-RU" dirty="0"/>
              <a:t>-сценариев), параметры решений (идентификатор и описание), связи между заданиями, задачами и решениями.</a:t>
            </a:r>
          </a:p>
          <a:p>
            <a:pPr marL="0" indent="0">
              <a:buNone/>
            </a:pPr>
            <a:r>
              <a:rPr lang="ru-RU" dirty="0"/>
              <a:t>Входными данными </a:t>
            </a:r>
            <a:r>
              <a:rPr lang="ru-RU" dirty="0" smtClean="0"/>
              <a:t>являются </a:t>
            </a:r>
            <a:r>
              <a:rPr lang="en-US" dirty="0" err="1"/>
              <a:t>Lua</a:t>
            </a:r>
            <a:r>
              <a:rPr lang="ru-RU" dirty="0"/>
              <a:t>-сценарии, файлы с сюжетной линией, файлы сохранений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914400" lvl="2" indent="0">
              <a:buNone/>
            </a:pPr>
            <a:r>
              <a:rPr lang="ru-RU" b="1" dirty="0"/>
              <a:t>Выходные данные</a:t>
            </a:r>
          </a:p>
          <a:p>
            <a:pPr marL="0" indent="0">
              <a:buNone/>
            </a:pPr>
            <a:r>
              <a:rPr lang="ru-RU" dirty="0"/>
              <a:t>Выводимыми данными программы должна быть информация о сюжетной линии, ее элементах, предоставляемая игре, файлы сюжетной линии и файлы сохранений.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6309320"/>
            <a:ext cx="247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*</a:t>
            </a:r>
            <a:r>
              <a:rPr lang="ru-RU" dirty="0" smtClean="0"/>
              <a:t>ВКР Алимова А., 2010.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61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ко 2-му промежуточному отчету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71550" lvl="1" indent="-514350">
              <a:buAutoNum type="arabicPeriod"/>
            </a:pPr>
            <a:r>
              <a:rPr lang="ru-RU" dirty="0" smtClean="0"/>
              <a:t>Презентация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Распечатанное </a:t>
            </a:r>
            <a:r>
              <a:rPr lang="ru-RU" dirty="0"/>
              <a:t>ТЗ на программу (ГОСТ </a:t>
            </a:r>
            <a:r>
              <a:rPr lang="ru-RU" dirty="0" smtClean="0"/>
              <a:t>19.201-78)</a:t>
            </a: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3. </a:t>
            </a:r>
            <a:r>
              <a:rPr lang="en-US" dirty="0" err="1" smtClean="0"/>
              <a:t>Прототип</a:t>
            </a:r>
            <a:r>
              <a:rPr lang="en-US" dirty="0" smtClean="0"/>
              <a:t> </a:t>
            </a:r>
            <a:r>
              <a:rPr lang="en-US" dirty="0" err="1"/>
              <a:t>программы</a:t>
            </a:r>
            <a:r>
              <a:rPr lang="ru-RU" dirty="0"/>
              <a:t> (компилируемый программный код</a:t>
            </a:r>
            <a:r>
              <a:rPr lang="ru-RU" dirty="0" smtClean="0"/>
              <a:t>)</a:t>
            </a:r>
          </a:p>
          <a:p>
            <a:r>
              <a:rPr lang="ru-RU" dirty="0"/>
              <a:t>Руководитель должен оценить состояние дел, исходя из 6-ти баллов</a:t>
            </a:r>
          </a:p>
          <a:p>
            <a:r>
              <a:rPr lang="ru-RU" dirty="0" smtClean="0"/>
              <a:t>Презентация и ТЗ должны быть подписаны </a:t>
            </a:r>
            <a:r>
              <a:rPr lang="ru-RU" dirty="0"/>
              <a:t>руководителем</a:t>
            </a:r>
          </a:p>
          <a:p>
            <a:r>
              <a:rPr lang="ru-RU" dirty="0" smtClean="0"/>
              <a:t>Студенты</a:t>
            </a:r>
            <a:r>
              <a:rPr lang="ru-RU" dirty="0"/>
              <a:t>, не получившие оценку </a:t>
            </a:r>
            <a:r>
              <a:rPr lang="ru-RU" dirty="0" smtClean="0"/>
              <a:t>руководителя</a:t>
            </a:r>
            <a:r>
              <a:rPr lang="ru-RU" dirty="0"/>
              <a:t>, к отчету не допускаются</a:t>
            </a:r>
          </a:p>
          <a:p>
            <a:pPr marL="457200" lvl="1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8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dirty="0"/>
              <a:t>Требования к разработке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Работа должна включать:</a:t>
            </a:r>
            <a:endParaRPr lang="ru-RU" sz="1600" dirty="0"/>
          </a:p>
          <a:p>
            <a:pPr lvl="1"/>
            <a:r>
              <a:rPr lang="ru-RU" sz="1600" dirty="0"/>
              <a:t>и</a:t>
            </a:r>
            <a:r>
              <a:rPr lang="ru-RU" sz="1600" dirty="0" smtClean="0"/>
              <a:t>сследование </a:t>
            </a:r>
            <a:r>
              <a:rPr lang="ru-RU" sz="1600" dirty="0"/>
              <a:t>аналогов и прототипов (при их наличии) создаваемого ПО. Обоснование выбора представленных аналогов и прототипов, а также критериев их оценки;</a:t>
            </a:r>
            <a:endParaRPr lang="ru-RU" sz="1400" dirty="0"/>
          </a:p>
          <a:p>
            <a:pPr lvl="1"/>
            <a:r>
              <a:rPr lang="ru-RU" sz="1600" dirty="0"/>
              <a:t>о</a:t>
            </a:r>
            <a:r>
              <a:rPr lang="ru-RU" sz="1600" dirty="0" smtClean="0"/>
              <a:t>писание </a:t>
            </a:r>
            <a:r>
              <a:rPr lang="ru-RU" sz="1600" dirty="0"/>
              <a:t>постановки задачи на проектирование с указанием основных функций, подлежащих проектированию, специфических требований к создаваемому ПО;</a:t>
            </a:r>
            <a:endParaRPr lang="ru-RU" sz="14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редставление </a:t>
            </a:r>
            <a:r>
              <a:rPr lang="ru-RU" sz="1600" dirty="0"/>
              <a:t>архитектуры проектируемого ПО с графическим представлением основных компонентов ПО и связей между ними;</a:t>
            </a:r>
            <a:endParaRPr lang="ru-RU" sz="1400" dirty="0"/>
          </a:p>
          <a:p>
            <a:pPr lvl="1"/>
            <a:r>
              <a:rPr lang="ru-RU" sz="1600" dirty="0"/>
              <a:t>о</a:t>
            </a:r>
            <a:r>
              <a:rPr lang="ru-RU" sz="1600" dirty="0" smtClean="0"/>
              <a:t>писание </a:t>
            </a:r>
            <a:r>
              <a:rPr lang="ru-RU" sz="1600" dirty="0"/>
              <a:t>процессов проектирования с использованием современных средств (например, диаграмм языка </a:t>
            </a:r>
            <a:r>
              <a:rPr lang="en-US" sz="1600" dirty="0"/>
              <a:t>UML</a:t>
            </a:r>
            <a:r>
              <a:rPr lang="ru-RU" sz="1600" dirty="0"/>
              <a:t>);</a:t>
            </a:r>
            <a:endParaRPr lang="ru-RU" sz="14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редставление </a:t>
            </a:r>
            <a:r>
              <a:rPr lang="ru-RU" sz="1600" dirty="0"/>
              <a:t>иерархического описания подчинения функций создаваемого продукта;</a:t>
            </a:r>
            <a:endParaRPr lang="ru-RU" sz="14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роектирование </a:t>
            </a:r>
            <a:r>
              <a:rPr lang="ru-RU" sz="1600" dirty="0"/>
              <a:t>пользовательского интерфейса (если необходимо) – представление графического описания макетов экранных форм в следующей последовательности: </a:t>
            </a:r>
            <a:endParaRPr lang="ru-RU" sz="1600" dirty="0" smtClean="0"/>
          </a:p>
          <a:p>
            <a:pPr lvl="2"/>
            <a:r>
              <a:rPr lang="ru-RU" sz="1400" dirty="0"/>
              <a:t>о</a:t>
            </a:r>
            <a:r>
              <a:rPr lang="ru-RU" sz="1400" dirty="0" smtClean="0"/>
              <a:t>бщие </a:t>
            </a:r>
            <a:r>
              <a:rPr lang="ru-RU" sz="1400" dirty="0"/>
              <a:t>требования к дизайну ПО; </a:t>
            </a:r>
            <a:endParaRPr lang="ru-RU" sz="1400" dirty="0" smtClean="0"/>
          </a:p>
          <a:p>
            <a:pPr lvl="2"/>
            <a:r>
              <a:rPr lang="ru-RU" sz="1400" dirty="0"/>
              <a:t>ф</a:t>
            </a:r>
            <a:r>
              <a:rPr lang="ru-RU" sz="1400" dirty="0" smtClean="0"/>
              <a:t>ормы </a:t>
            </a:r>
            <a:r>
              <a:rPr lang="ru-RU" sz="1400" dirty="0"/>
              <a:t>входной информации; </a:t>
            </a:r>
            <a:endParaRPr lang="ru-RU" sz="1400" dirty="0" smtClean="0"/>
          </a:p>
          <a:p>
            <a:pPr lvl="2"/>
            <a:r>
              <a:rPr lang="ru-RU" sz="1400" dirty="0"/>
              <a:t>ф</a:t>
            </a:r>
            <a:r>
              <a:rPr lang="ru-RU" sz="1400" dirty="0" smtClean="0"/>
              <a:t>ормы </a:t>
            </a:r>
            <a:r>
              <a:rPr lang="ru-RU" sz="1400" dirty="0"/>
              <a:t>основных процессов или вычислений</a:t>
            </a:r>
            <a:r>
              <a:rPr lang="ru-RU" sz="1400" dirty="0" smtClean="0"/>
              <a:t>;</a:t>
            </a:r>
          </a:p>
          <a:p>
            <a:pPr lvl="2"/>
            <a:r>
              <a:rPr lang="ru-RU" sz="1400" dirty="0" smtClean="0"/>
              <a:t>формы </a:t>
            </a:r>
            <a:r>
              <a:rPr lang="ru-RU" sz="1400" dirty="0"/>
              <a:t>выходной информации. </a:t>
            </a:r>
            <a:endParaRPr lang="ru-RU" sz="1400" dirty="0" smtClean="0"/>
          </a:p>
          <a:p>
            <a:pPr lvl="1"/>
            <a:r>
              <a:rPr lang="ru-RU" sz="1600" dirty="0" smtClean="0"/>
              <a:t>Эскизы </a:t>
            </a:r>
            <a:r>
              <a:rPr lang="ru-RU" sz="1600" dirty="0"/>
              <a:t>форм, могут выполняться с применением специальных средств или от руки. </a:t>
            </a:r>
            <a:endParaRPr lang="ru-RU" sz="14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4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2800" dirty="0"/>
              <a:t>Требования к программному </a:t>
            </a:r>
            <a:r>
              <a:rPr lang="ru-RU" sz="2800" dirty="0" smtClean="0"/>
              <a:t>коду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62500" lnSpcReduction="20000"/>
          </a:bodyPr>
          <a:lstStyle/>
          <a:p>
            <a:pPr marL="0" lvl="1" indent="0">
              <a:buNone/>
            </a:pPr>
            <a:r>
              <a:rPr lang="ru-RU" dirty="0"/>
              <a:t>Использование стандарта кодирования </a:t>
            </a:r>
            <a:endParaRPr lang="ru-RU" sz="2400" dirty="0"/>
          </a:p>
          <a:p>
            <a:pPr lvl="2"/>
            <a:r>
              <a:rPr lang="ru-RU" dirty="0"/>
              <a:t>допускается использовать любой опубликованный стандарт кодирования, если рекомендуемый стандарт не соответствует специфике работы; </a:t>
            </a:r>
            <a:endParaRPr lang="ru-RU" sz="1600" dirty="0"/>
          </a:p>
          <a:p>
            <a:pPr lvl="2"/>
            <a:r>
              <a:rPr lang="ru-RU" dirty="0"/>
              <a:t>для ПО, являющегося компонентой существующих систем, необходимо использовать стандарт кодирования, рекомендуемый разработчиками системы;</a:t>
            </a:r>
            <a:endParaRPr lang="ru-RU" sz="1600" dirty="0"/>
          </a:p>
          <a:p>
            <a:pPr lvl="2"/>
            <a:r>
              <a:rPr lang="ru-RU" dirty="0"/>
              <a:t>комментарии к функциям должны содержать описание назначения, параметров и возвращаемого результата функции, даже если это не требуется используемым стандартом кодирования </a:t>
            </a:r>
            <a:endParaRPr lang="ru-RU" sz="1600" dirty="0"/>
          </a:p>
          <a:p>
            <a:pPr marL="0" lvl="1" indent="92075">
              <a:buNone/>
            </a:pPr>
            <a:r>
              <a:rPr lang="ru-RU" dirty="0"/>
              <a:t>Исходные файлы за авторством студента должны содержать в начале файла комментарий, содержащий: </a:t>
            </a:r>
            <a:endParaRPr lang="ru-RU" sz="2400" dirty="0"/>
          </a:p>
          <a:p>
            <a:pPr lvl="2"/>
            <a:r>
              <a:rPr lang="ru-RU" dirty="0"/>
              <a:t>описание файла (1 абзац), </a:t>
            </a:r>
            <a:endParaRPr lang="ru-RU" sz="1600" dirty="0"/>
          </a:p>
          <a:p>
            <a:pPr lvl="2"/>
            <a:r>
              <a:rPr lang="ru-RU" dirty="0"/>
              <a:t>ФИО студента (или псевдоним)</a:t>
            </a:r>
            <a:endParaRPr lang="ru-RU" sz="1600" dirty="0"/>
          </a:p>
          <a:p>
            <a:pPr lvl="2"/>
            <a:r>
              <a:rPr lang="ru-RU" dirty="0"/>
              <a:t>знак копирайта (с),</a:t>
            </a:r>
            <a:endParaRPr lang="ru-RU" sz="1600" dirty="0"/>
          </a:p>
          <a:p>
            <a:pPr lvl="2"/>
            <a:r>
              <a:rPr lang="ru-RU" dirty="0"/>
              <a:t>дату (год) создания файла, и его последнего изменения, </a:t>
            </a:r>
            <a:endParaRPr lang="ru-RU" sz="1600" dirty="0"/>
          </a:p>
          <a:p>
            <a:pPr lvl="2"/>
            <a:r>
              <a:rPr lang="ru-RU" dirty="0"/>
              <a:t>контактную информацию. </a:t>
            </a:r>
            <a:endParaRPr lang="ru-RU" sz="1600" dirty="0"/>
          </a:p>
          <a:p>
            <a:pPr marL="0" indent="0">
              <a:buNone/>
            </a:pPr>
            <a:r>
              <a:rPr lang="ru-RU" dirty="0"/>
              <a:t>Ставя подпись на документации к ВКР, студент утверждает свое авторство и берет ответственность за возможный плагиат. </a:t>
            </a:r>
            <a:endParaRPr lang="ru-RU" sz="2800" dirty="0"/>
          </a:p>
          <a:p>
            <a:pPr marL="0" lvl="1" indent="0">
              <a:buNone/>
            </a:pPr>
            <a:r>
              <a:rPr lang="ru-RU" dirty="0"/>
              <a:t>Исходные коды программы должны сдаваться в электронном виде. </a:t>
            </a:r>
            <a:endParaRPr lang="ru-RU" sz="2000" dirty="0"/>
          </a:p>
          <a:p>
            <a:pPr marL="0" lvl="1" indent="0">
              <a:buNone/>
            </a:pPr>
            <a:r>
              <a:rPr lang="ru-RU" dirty="0"/>
              <a:t>Файлы исходного кода, которые разработаны студентом, должны быть помещены в отдельную директорию с названием </a:t>
            </a:r>
            <a:r>
              <a:rPr lang="en-US" dirty="0" err="1"/>
              <a:t>src</a:t>
            </a:r>
            <a:r>
              <a:rPr lang="ru-RU" dirty="0"/>
              <a:t>, все сторонние библиотеки – в папку </a:t>
            </a:r>
            <a:r>
              <a:rPr lang="en-US" dirty="0"/>
              <a:t>lib</a:t>
            </a:r>
            <a:r>
              <a:rPr lang="ru-RU" dirty="0"/>
              <a:t>. 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1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2800" dirty="0"/>
              <a:t>Требования к </a:t>
            </a:r>
            <a:r>
              <a:rPr lang="en-US" sz="2800" dirty="0"/>
              <a:t>Web</a:t>
            </a:r>
            <a:r>
              <a:rPr lang="ru-RU" sz="2800" dirty="0" smtClean="0"/>
              <a:t>-приложениям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ru-RU" sz="4500" dirty="0" smtClean="0"/>
              <a:t>Разработка должна содержать ИО и МО (БД и алгоритмы, реализуемые на стороне сервера и/или клиента). </a:t>
            </a:r>
            <a:endParaRPr lang="ru-RU" sz="4000" dirty="0" smtClean="0"/>
          </a:p>
          <a:p>
            <a:pPr marL="0" lvl="0" indent="0">
              <a:buNone/>
            </a:pPr>
            <a:r>
              <a:rPr lang="ru-RU" sz="4500" dirty="0" smtClean="0"/>
              <a:t>Сайт </a:t>
            </a:r>
            <a:r>
              <a:rPr lang="ru-RU" sz="4500" dirty="0"/>
              <a:t>с использованием только статического </a:t>
            </a:r>
            <a:r>
              <a:rPr lang="en-US" sz="4500" dirty="0"/>
              <a:t>HTML</a:t>
            </a:r>
            <a:r>
              <a:rPr lang="ru-RU" sz="4500" dirty="0"/>
              <a:t>, или незначительно использующий </a:t>
            </a:r>
            <a:r>
              <a:rPr lang="en-US" sz="4500" dirty="0"/>
              <a:t>JavaScript</a:t>
            </a:r>
            <a:r>
              <a:rPr lang="ru-RU" sz="4500" dirty="0"/>
              <a:t>, не является </a:t>
            </a:r>
            <a:r>
              <a:rPr lang="en-US" sz="4500" dirty="0"/>
              <a:t>WEB</a:t>
            </a:r>
            <a:r>
              <a:rPr lang="ru-RU" sz="4500" dirty="0"/>
              <a:t> - приложением. </a:t>
            </a:r>
            <a:endParaRPr lang="ru-RU" sz="4000" dirty="0"/>
          </a:p>
          <a:p>
            <a:pPr marL="0" lvl="0" indent="0">
              <a:buNone/>
            </a:pPr>
            <a:r>
              <a:rPr lang="ru-RU" sz="4500" dirty="0"/>
              <a:t>Описание ИО и МО должны соответствовать предъявляемым к ним требованиям.</a:t>
            </a:r>
            <a:endParaRPr lang="ru-RU" sz="4000" dirty="0"/>
          </a:p>
          <a:p>
            <a:pPr marL="0" lvl="0" indent="0">
              <a:buNone/>
            </a:pPr>
            <a:r>
              <a:rPr lang="ru-RU" sz="4500" dirty="0"/>
              <a:t>Соблюдение стандартов кодирования</a:t>
            </a:r>
            <a:endParaRPr lang="ru-RU" sz="4000" dirty="0"/>
          </a:p>
          <a:p>
            <a:pPr marL="0" lvl="0" indent="0">
              <a:buNone/>
            </a:pPr>
            <a:r>
              <a:rPr lang="ru-RU" sz="4500" dirty="0"/>
              <a:t>Выполнение проектирования структуры сайта и интерфейса (для не </a:t>
            </a:r>
            <a:r>
              <a:rPr lang="en-US" sz="4500" dirty="0"/>
              <a:t>Web</a:t>
            </a:r>
            <a:r>
              <a:rPr lang="ru-RU" sz="4500" dirty="0"/>
              <a:t>-сервисов) или проектирования </a:t>
            </a:r>
            <a:r>
              <a:rPr lang="en-US" sz="4500" dirty="0"/>
              <a:t>API</a:t>
            </a:r>
            <a:r>
              <a:rPr lang="ru-RU" sz="4500" dirty="0"/>
              <a:t> (для </a:t>
            </a:r>
            <a:r>
              <a:rPr lang="en-US" sz="4500" dirty="0"/>
              <a:t>Web</a:t>
            </a:r>
            <a:r>
              <a:rPr lang="ru-RU" sz="4500" dirty="0"/>
              <a:t>-сервисов) </a:t>
            </a:r>
            <a:endParaRPr lang="ru-RU" sz="4000" dirty="0"/>
          </a:p>
          <a:p>
            <a:pPr marL="0" lvl="0" indent="0">
              <a:buNone/>
            </a:pPr>
            <a:r>
              <a:rPr lang="ru-RU" sz="4500" dirty="0"/>
              <a:t>Допускается использование </a:t>
            </a:r>
            <a:r>
              <a:rPr lang="en-US" sz="4500" dirty="0"/>
              <a:t>CMS</a:t>
            </a:r>
            <a:r>
              <a:rPr lang="ru-RU" sz="4500" dirty="0"/>
              <a:t> для разработки интерфейса </a:t>
            </a:r>
            <a:r>
              <a:rPr lang="en-US" sz="4500" dirty="0"/>
              <a:t>Web</a:t>
            </a:r>
            <a:r>
              <a:rPr lang="ru-RU" sz="4500" dirty="0"/>
              <a:t>- приложения. </a:t>
            </a:r>
            <a:endParaRPr lang="ru-RU" sz="4000" dirty="0"/>
          </a:p>
          <a:p>
            <a:pPr marL="0" indent="0">
              <a:buNone/>
            </a:pPr>
            <a:r>
              <a:rPr lang="ru-RU" sz="4500" dirty="0" smtClean="0"/>
              <a:t>Технологии </a:t>
            </a:r>
            <a:r>
              <a:rPr lang="ru-RU" sz="4500" dirty="0"/>
              <a:t>реализации:</a:t>
            </a:r>
            <a:endParaRPr lang="ru-RU" sz="4000" dirty="0"/>
          </a:p>
          <a:p>
            <a:pPr lvl="1"/>
            <a:r>
              <a:rPr lang="en-US" sz="4100" dirty="0"/>
              <a:t>ASP</a:t>
            </a:r>
            <a:r>
              <a:rPr lang="ru-RU" sz="4100" dirty="0"/>
              <a:t>.</a:t>
            </a:r>
            <a:r>
              <a:rPr lang="en-US" sz="4100" dirty="0"/>
              <a:t>NET</a:t>
            </a:r>
            <a:r>
              <a:rPr lang="ru-RU" sz="4100" dirty="0"/>
              <a:t>,</a:t>
            </a:r>
            <a:endParaRPr lang="ru-RU" sz="3600" dirty="0"/>
          </a:p>
          <a:p>
            <a:pPr lvl="1"/>
            <a:r>
              <a:rPr lang="en-US" sz="4100" dirty="0"/>
              <a:t>PHP</a:t>
            </a:r>
            <a:r>
              <a:rPr lang="ru-RU" sz="4100" dirty="0"/>
              <a:t>,</a:t>
            </a:r>
            <a:endParaRPr lang="ru-RU" sz="3600" dirty="0"/>
          </a:p>
          <a:p>
            <a:pPr lvl="1"/>
            <a:r>
              <a:rPr lang="en-US" sz="4100" dirty="0"/>
              <a:t>Perl</a:t>
            </a:r>
            <a:r>
              <a:rPr lang="ru-RU" sz="4100" dirty="0"/>
              <a:t>,</a:t>
            </a:r>
            <a:endParaRPr lang="ru-RU" sz="3600" dirty="0"/>
          </a:p>
          <a:p>
            <a:pPr lvl="1"/>
            <a:r>
              <a:rPr lang="en-US" sz="4100" dirty="0"/>
              <a:t>Java</a:t>
            </a:r>
            <a:r>
              <a:rPr lang="ru-RU" sz="4100" dirty="0"/>
              <a:t>,</a:t>
            </a:r>
            <a:endParaRPr lang="ru-RU" sz="3600" dirty="0"/>
          </a:p>
          <a:p>
            <a:pPr lvl="1"/>
            <a:r>
              <a:rPr lang="en-US" sz="4100" dirty="0"/>
              <a:t>JavaScript</a:t>
            </a:r>
            <a:r>
              <a:rPr lang="ru-RU" sz="4100" dirty="0"/>
              <a:t>,</a:t>
            </a:r>
            <a:endParaRPr lang="ru-RU" sz="3600" dirty="0"/>
          </a:p>
          <a:p>
            <a:pPr lvl="1"/>
            <a:r>
              <a:rPr lang="ru-RU" sz="4100" dirty="0"/>
              <a:t>другие технологии с их обоснованием выбора. </a:t>
            </a:r>
            <a:endParaRPr lang="ru-RU" sz="36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5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разработке ИО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Описание процесса проектирования ИО (модель данных, </a:t>
            </a:r>
            <a:r>
              <a:rPr lang="en-US" dirty="0"/>
              <a:t>ER</a:t>
            </a:r>
            <a:r>
              <a:rPr lang="ru-RU" dirty="0"/>
              <a:t>-диаграммы, инфологическая модель, нормализация, типы данных).</a:t>
            </a:r>
          </a:p>
          <a:p>
            <a:pPr lvl="0"/>
            <a:r>
              <a:rPr lang="ru-RU" dirty="0"/>
              <a:t>Обоснование выбора СУБД (если используется).</a:t>
            </a:r>
          </a:p>
          <a:p>
            <a:pPr lvl="0"/>
            <a:r>
              <a:rPr lang="ru-RU" dirty="0"/>
              <a:t>Проектирование интерфейса.</a:t>
            </a:r>
          </a:p>
          <a:p>
            <a:pPr lvl="0"/>
            <a:r>
              <a:rPr lang="ru-RU" dirty="0"/>
              <a:t>Обоснование выбора инструментария для разработки интерфейса (если есть).</a:t>
            </a:r>
          </a:p>
          <a:p>
            <a:pPr lvl="0"/>
            <a:r>
              <a:rPr lang="ru-RU" dirty="0"/>
              <a:t>Разработка ИО (порядка 10-15 сущностей, если разработка ИО является основным компонентом), представление архитектуры, схемы данных, таблиц, связей и триггеров (если есть).</a:t>
            </a:r>
          </a:p>
          <a:p>
            <a:pPr lvl="0"/>
            <a:r>
              <a:rPr lang="ru-RU" dirty="0"/>
              <a:t>Тестирование ИО: </a:t>
            </a:r>
          </a:p>
          <a:p>
            <a:pPr lvl="0"/>
            <a:r>
              <a:rPr lang="ru-RU" dirty="0"/>
              <a:t>тестирование функционала, </a:t>
            </a:r>
          </a:p>
          <a:p>
            <a:pPr lvl="0"/>
            <a:r>
              <a:rPr lang="ru-RU" dirty="0" err="1"/>
              <a:t>юзабилити</a:t>
            </a:r>
            <a:r>
              <a:rPr lang="ru-RU" dirty="0"/>
              <a:t>,</a:t>
            </a:r>
          </a:p>
          <a:p>
            <a:pPr lvl="0"/>
            <a:r>
              <a:rPr lang="ru-RU" dirty="0"/>
              <a:t>основные характеристики (целостность, непротиворечивость, минимальное дублирование, независимость, безопасность, для распределенных – синхронизация, транзакции).</a:t>
            </a:r>
          </a:p>
          <a:p>
            <a:pPr lvl="0"/>
            <a:r>
              <a:rPr lang="ru-RU" dirty="0"/>
              <a:t>Разделение функций ИО (реализованных лично) и СУБД.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9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Требования к разработке МО. </a:t>
            </a:r>
            <a:br>
              <a:rPr lang="ru-RU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ru-RU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Требования к представлению математических моделей</a:t>
            </a:r>
            <a:br>
              <a:rPr lang="ru-RU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ru-RU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случае представления в качестве результата работы математических моделей необходимо: </a:t>
            </a:r>
            <a:endParaRPr lang="ru-RU" sz="2800" dirty="0"/>
          </a:p>
          <a:p>
            <a:pPr lvl="1"/>
            <a:r>
              <a:rPr lang="ru-RU" sz="2600" dirty="0"/>
              <a:t>определить цели моделирования;</a:t>
            </a:r>
            <a:endParaRPr lang="ru-RU" sz="2300" dirty="0"/>
          </a:p>
          <a:p>
            <a:pPr lvl="1"/>
            <a:r>
              <a:rPr lang="ru-RU" sz="2600" dirty="0"/>
              <a:t>описать объект  моделирования с точки зрения решаемой задачи;</a:t>
            </a:r>
            <a:endParaRPr lang="ru-RU" sz="2300" dirty="0"/>
          </a:p>
          <a:p>
            <a:pPr lvl="1"/>
            <a:r>
              <a:rPr lang="ru-RU" sz="2600" dirty="0"/>
              <a:t>проанализировать способы формализации;</a:t>
            </a:r>
            <a:endParaRPr lang="ru-RU" sz="2300" dirty="0"/>
          </a:p>
          <a:p>
            <a:pPr lvl="1"/>
            <a:r>
              <a:rPr lang="ru-RU" sz="2600" dirty="0"/>
              <a:t>сравнить  подходы к решению задачи и обосновать выбор метода;</a:t>
            </a:r>
            <a:endParaRPr lang="ru-RU" sz="2300" dirty="0"/>
          </a:p>
          <a:p>
            <a:pPr lvl="1"/>
            <a:r>
              <a:rPr lang="ru-RU" sz="2600" dirty="0"/>
              <a:t>разработать модели;</a:t>
            </a:r>
            <a:endParaRPr lang="ru-RU" sz="2300" dirty="0"/>
          </a:p>
          <a:p>
            <a:pPr lvl="1"/>
            <a:r>
              <a:rPr lang="ru-RU" sz="2600" dirty="0"/>
              <a:t>оценить модели;</a:t>
            </a:r>
            <a:endParaRPr lang="ru-RU" sz="2300" dirty="0"/>
          </a:p>
          <a:p>
            <a:pPr lvl="1"/>
            <a:r>
              <a:rPr lang="ru-RU" sz="2600" dirty="0"/>
              <a:t>проанализировать  результаты моделирования</a:t>
            </a:r>
            <a:r>
              <a:rPr lang="ru-RU" sz="2600" dirty="0" smtClean="0"/>
              <a:t>.</a:t>
            </a:r>
          </a:p>
          <a:p>
            <a:pPr lvl="1"/>
            <a:endParaRPr lang="ru-RU" sz="3100" dirty="0"/>
          </a:p>
          <a:p>
            <a:pPr marL="0" lvl="2" indent="0">
              <a:buNone/>
            </a:pPr>
            <a:r>
              <a:rPr lang="ru-RU" sz="3100" dirty="0"/>
              <a:t>Варианты реализации математических </a:t>
            </a:r>
            <a:r>
              <a:rPr lang="ru-RU" sz="3100" dirty="0" smtClean="0"/>
              <a:t>моделей:</a:t>
            </a:r>
            <a:endParaRPr lang="ru-RU" sz="3100" dirty="0"/>
          </a:p>
          <a:p>
            <a:pPr lvl="1"/>
            <a:r>
              <a:rPr lang="ru-RU" sz="2600" dirty="0"/>
              <a:t>разработка собственного  ПО (в соответствии с требованиями)</a:t>
            </a:r>
          </a:p>
          <a:p>
            <a:pPr lvl="1"/>
            <a:r>
              <a:rPr lang="ru-RU" sz="2600" dirty="0"/>
              <a:t>использовать существующие инструментальные средства (необходимо обоснование выбора) </a:t>
            </a:r>
            <a:endParaRPr lang="ru-RU" sz="2600" dirty="0" smtClean="0"/>
          </a:p>
          <a:p>
            <a:pPr lvl="1"/>
            <a:endParaRPr lang="ru-RU" sz="2600" dirty="0"/>
          </a:p>
          <a:p>
            <a:pPr marL="0" lvl="1" indent="0">
              <a:buNone/>
            </a:pPr>
            <a:r>
              <a:rPr lang="ru-RU" sz="2100" dirty="0"/>
              <a:t>Примечание: целесообразно при формулировке темы ВРБ включать в постановку задачи разработку собственного ПО.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72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Требования к разработке МО (продолжение). </a:t>
            </a:r>
            <a:br>
              <a:rPr lang="ru-RU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ru-RU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Требования к разработке алгоритмов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Алгоритмы </a:t>
            </a:r>
            <a:r>
              <a:rPr lang="ru-RU" dirty="0"/>
              <a:t>должны быть описаны по шагам на естественном языке и/или с использованием псевдокода, блок-схем, </a:t>
            </a:r>
            <a:r>
              <a:rPr lang="en-US" dirty="0"/>
              <a:t>R</a:t>
            </a:r>
            <a:r>
              <a:rPr lang="ru-RU" dirty="0"/>
              <a:t>-графа.</a:t>
            </a:r>
            <a:endParaRPr lang="ru-RU" sz="2800" dirty="0"/>
          </a:p>
          <a:p>
            <a:pPr lvl="0"/>
            <a:r>
              <a:rPr lang="ru-RU" dirty="0"/>
              <a:t>Алгоритмы должны быть </a:t>
            </a:r>
            <a:r>
              <a:rPr lang="ru-RU" dirty="0" smtClean="0"/>
              <a:t>верифицированы</a:t>
            </a:r>
            <a:r>
              <a:rPr lang="ru-RU" dirty="0"/>
              <a:t>, то есть должны быть приведены результаты тестовых испытаний, которые показывают правильность работы алгоритмов.</a:t>
            </a:r>
            <a:endParaRPr lang="ru-RU" sz="2800" dirty="0"/>
          </a:p>
          <a:p>
            <a:pPr lvl="0"/>
            <a:r>
              <a:rPr lang="ru-RU" dirty="0"/>
              <a:t>Должен быть дан общий анализ разрабатываемых алгоритмов: </a:t>
            </a:r>
            <a:endParaRPr lang="ru-RU" sz="2800" dirty="0"/>
          </a:p>
          <a:p>
            <a:pPr lvl="1"/>
            <a:r>
              <a:rPr lang="ru-RU" dirty="0"/>
              <a:t>точность расчёта и её зависимость от количества итераций;</a:t>
            </a:r>
            <a:endParaRPr lang="ru-RU" sz="2400" dirty="0"/>
          </a:p>
          <a:p>
            <a:pPr lvl="1"/>
            <a:r>
              <a:rPr lang="ru-RU" dirty="0"/>
              <a:t>класс алгоритма (его асимптотика), </a:t>
            </a:r>
            <a:endParaRPr lang="ru-RU" sz="2400" dirty="0"/>
          </a:p>
          <a:p>
            <a:pPr lvl="1"/>
            <a:r>
              <a:rPr lang="ru-RU" dirty="0"/>
              <a:t>зависимость времени работы алгоритма и объёма требуемой памяти от размера входных данных, </a:t>
            </a:r>
            <a:endParaRPr lang="ru-RU" sz="2400" dirty="0"/>
          </a:p>
          <a:p>
            <a:pPr lvl="1"/>
            <a:r>
              <a:rPr lang="ru-RU" dirty="0"/>
              <a:t>предлагаемые подходы к оптимизации (как алгоритмической, так и с точки зрения реализации), </a:t>
            </a:r>
            <a:endParaRPr lang="ru-RU" sz="2400" dirty="0"/>
          </a:p>
          <a:p>
            <a:pPr lvl="1"/>
            <a:r>
              <a:rPr lang="ru-RU" dirty="0"/>
              <a:t>способность к распараллеливанию (если это актуально).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05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к разработке ЛО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Описание ЛО должно включать:</a:t>
            </a:r>
          </a:p>
          <a:p>
            <a:pPr marL="400050" lvl="1" indent="0">
              <a:buNone/>
            </a:pPr>
            <a:r>
              <a:rPr lang="ru-RU" sz="1600" dirty="0"/>
              <a:t>1. Описание грамматик разрабатываемых языков, с пояснениями к выбору </a:t>
            </a:r>
            <a:r>
              <a:rPr lang="ru-RU" sz="1600" dirty="0" err="1"/>
              <a:t>нетерминалов</a:t>
            </a:r>
            <a:r>
              <a:rPr lang="ru-RU" sz="1600" dirty="0"/>
              <a:t>, терминалов. Пример вывода произвольной наиболее полной цепочки языка, порожденного разрабатываемыми грамматиками. Приведение дерева вывода.</a:t>
            </a:r>
          </a:p>
          <a:p>
            <a:pPr marL="400050" lvl="1" indent="0">
              <a:buNone/>
            </a:pPr>
            <a:r>
              <a:rPr lang="ru-RU" sz="1600" dirty="0"/>
              <a:t>2. Алгоритм анализа цепочки на разрабатываемом языке или описание автомата разбора. Пример работы </a:t>
            </a:r>
            <a:r>
              <a:rPr lang="ru-RU" sz="1600" dirty="0" err="1"/>
              <a:t>парсера</a:t>
            </a:r>
            <a:r>
              <a:rPr lang="ru-RU" sz="1600" dirty="0"/>
              <a:t> для произвольной цепочки на разрабатываемом языке.</a:t>
            </a:r>
          </a:p>
          <a:p>
            <a:pPr marL="400050" lvl="1" indent="0">
              <a:buNone/>
            </a:pPr>
            <a:r>
              <a:rPr lang="ru-RU" sz="1600" dirty="0"/>
              <a:t>3. Описание алгоритма трансляции входной цепочки в выходную. Пример работы транслятора.</a:t>
            </a:r>
          </a:p>
          <a:p>
            <a:pPr marL="400050" lvl="1" indent="0">
              <a:buNone/>
            </a:pPr>
            <a:r>
              <a:rPr lang="ru-RU" sz="1600" dirty="0"/>
              <a:t>Грамматика языка должна быть записана в виде грамматики Хомского. Грамматика должна быть контекстно-свободной (приведенной к нормальной форме Хомского или </a:t>
            </a:r>
            <a:r>
              <a:rPr lang="ru-RU" sz="1600" dirty="0" err="1"/>
              <a:t>Грейбаха</a:t>
            </a:r>
            <a:r>
              <a:rPr lang="ru-RU" sz="1600" dirty="0"/>
              <a:t>) или автоматной.</a:t>
            </a:r>
          </a:p>
          <a:p>
            <a:pPr marL="400050" lvl="1" indent="0">
              <a:buNone/>
            </a:pPr>
            <a:r>
              <a:rPr lang="ru-RU" sz="1600" dirty="0"/>
              <a:t>Синтаксис языка должен быть описан в виде БНФ, РБНФ или диаграмм Вирта.</a:t>
            </a:r>
          </a:p>
          <a:p>
            <a:pPr marL="400050" lvl="1" indent="0">
              <a:buNone/>
            </a:pPr>
            <a:r>
              <a:rPr lang="ru-RU" sz="1600" dirty="0"/>
              <a:t>Для создания программы могут быть выбраны любые язык программирования и среда разработки, отвечающие всем требованиям разработчика. </a:t>
            </a:r>
          </a:p>
          <a:p>
            <a:pPr marL="400050" lvl="1" indent="0">
              <a:buNone/>
            </a:pPr>
            <a:r>
              <a:rPr lang="ru-RU" sz="1600" dirty="0"/>
              <a:t>Выбор языка программирования и среды разработки должны быть обоснованы.</a:t>
            </a:r>
          </a:p>
          <a:p>
            <a:pPr marL="400050" lvl="1" indent="0">
              <a:buNone/>
            </a:pPr>
            <a:r>
              <a:rPr lang="ru-RU" sz="1600" dirty="0"/>
              <a:t>Разрабатываемая программа должна реагировать на непредусмотренные и некорректные действия пользователя и выдавать соответствующие сообщения. </a:t>
            </a:r>
          </a:p>
          <a:p>
            <a:pPr marL="400050" lvl="1" indent="0">
              <a:buNone/>
            </a:pPr>
            <a:r>
              <a:rPr lang="ru-RU" sz="1600" dirty="0"/>
              <a:t>В  программе должна быть предусмотрена контекстно-зависимая помощь.  </a:t>
            </a:r>
          </a:p>
          <a:p>
            <a:pPr marL="400050" lvl="1" indent="0">
              <a:buNone/>
            </a:pPr>
            <a:r>
              <a:rPr lang="ru-RU" sz="1600" dirty="0"/>
              <a:t>Требования к разработкой графических и анимационных решений и их программной реализацией.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Требования к разработке геометрического обеспечения </a:t>
            </a:r>
            <a:r>
              <a:rPr lang="ru-RU" b="1" i="1" dirty="0"/>
              <a:t/>
            </a:r>
            <a:br>
              <a:rPr lang="ru-RU" b="1" i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качестве графических решений могут выполняться:</a:t>
            </a:r>
            <a:endParaRPr lang="ru-RU" sz="2800" dirty="0"/>
          </a:p>
          <a:p>
            <a:pPr lvl="0"/>
            <a:r>
              <a:rPr lang="ru-RU" dirty="0"/>
              <a:t>Геометрические 3</a:t>
            </a:r>
            <a:r>
              <a:rPr lang="en-US" dirty="0"/>
              <a:t>D</a:t>
            </a:r>
            <a:r>
              <a:rPr lang="ru-RU" dirty="0"/>
              <a:t> модели (создание или доработка)</a:t>
            </a:r>
            <a:r>
              <a:rPr lang="ru-RU" b="1" dirty="0"/>
              <a:t>:</a:t>
            </a:r>
            <a:endParaRPr lang="ru-RU" sz="2400" dirty="0"/>
          </a:p>
          <a:p>
            <a:pPr lvl="1"/>
            <a:r>
              <a:rPr lang="ru-RU" dirty="0"/>
              <a:t>е</a:t>
            </a:r>
            <a:r>
              <a:rPr lang="ru-RU" dirty="0" smtClean="0"/>
              <a:t>диничные </a:t>
            </a:r>
            <a:r>
              <a:rPr lang="ru-RU" dirty="0"/>
              <a:t>(например: детали, элементы сборки</a:t>
            </a:r>
            <a:r>
              <a:rPr lang="ru-RU" dirty="0" smtClean="0"/>
              <a:t>);</a:t>
            </a:r>
            <a:endParaRPr lang="ru-RU" sz="2000" dirty="0"/>
          </a:p>
          <a:p>
            <a:pPr lvl="1"/>
            <a:r>
              <a:rPr lang="ru-RU" dirty="0"/>
              <a:t>п</a:t>
            </a:r>
            <a:r>
              <a:rPr lang="ru-RU" dirty="0" smtClean="0"/>
              <a:t>араметризованные;</a:t>
            </a:r>
            <a:endParaRPr lang="ru-RU" dirty="0"/>
          </a:p>
          <a:p>
            <a:pPr lvl="1"/>
            <a:r>
              <a:rPr lang="ru-RU" dirty="0"/>
              <a:t>с</a:t>
            </a:r>
            <a:r>
              <a:rPr lang="ru-RU" dirty="0" smtClean="0"/>
              <a:t>борочные;</a:t>
            </a:r>
            <a:endParaRPr lang="ru-RU" sz="2000" dirty="0"/>
          </a:p>
          <a:p>
            <a:pPr lvl="1"/>
            <a:r>
              <a:rPr lang="ru-RU" dirty="0"/>
              <a:t>и</a:t>
            </a:r>
            <a:r>
              <a:rPr lang="ru-RU" dirty="0" smtClean="0"/>
              <a:t>зобразительные </a:t>
            </a:r>
            <a:r>
              <a:rPr lang="ru-RU" dirty="0"/>
              <a:t>(например: дизайнерские решения, модели анимационных персонажей</a:t>
            </a:r>
            <a:r>
              <a:rPr lang="ru-RU" dirty="0" smtClean="0"/>
              <a:t>);</a:t>
            </a:r>
            <a:endParaRPr lang="ru-RU" sz="2000" dirty="0"/>
          </a:p>
          <a:p>
            <a:pPr lvl="0"/>
            <a:r>
              <a:rPr lang="ru-RU" dirty="0"/>
              <a:t>2</a:t>
            </a:r>
            <a:r>
              <a:rPr lang="en-US" dirty="0"/>
              <a:t>D</a:t>
            </a:r>
            <a:r>
              <a:rPr lang="ru-RU" dirty="0"/>
              <a:t> чертежи, схемы, шаблоны, карты, </a:t>
            </a:r>
            <a:r>
              <a:rPr lang="ru-RU" dirty="0" smtClean="0"/>
              <a:t>объекты.</a:t>
            </a:r>
          </a:p>
          <a:p>
            <a:pPr lvl="0"/>
            <a:endParaRPr lang="ru-RU" sz="2400" dirty="0"/>
          </a:p>
          <a:p>
            <a:pPr marL="0" indent="0">
              <a:buNone/>
            </a:pPr>
            <a:r>
              <a:rPr lang="ru-RU" dirty="0"/>
              <a:t>Процесс разработки графических и анимационных решений должен быть описан в отдельном разделе пояснительной записки.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04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оформлению ВКР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06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ВКР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ru-RU" dirty="0"/>
              <a:t>В верхнем колонтитуле указывается идентификационный номер:  </a:t>
            </a:r>
          </a:p>
          <a:p>
            <a:r>
              <a:rPr lang="ru-RU" dirty="0"/>
              <a:t>Код института, кафедры</a:t>
            </a:r>
          </a:p>
          <a:p>
            <a:r>
              <a:rPr lang="en-US" dirty="0" smtClean="0"/>
              <a:t>XX </a:t>
            </a:r>
            <a:r>
              <a:rPr lang="ru-RU" dirty="0" smtClean="0"/>
              <a:t>Номер </a:t>
            </a:r>
            <a:r>
              <a:rPr lang="ru-RU" dirty="0"/>
              <a:t>в приказе</a:t>
            </a:r>
          </a:p>
          <a:p>
            <a:r>
              <a:rPr lang="en-US" dirty="0" smtClean="0"/>
              <a:t>YY </a:t>
            </a:r>
            <a:r>
              <a:rPr lang="ru-RU" dirty="0" smtClean="0"/>
              <a:t>Год</a:t>
            </a:r>
            <a:endParaRPr lang="ru-RU" dirty="0"/>
          </a:p>
          <a:p>
            <a:r>
              <a:rPr lang="en-US" dirty="0" smtClean="0"/>
              <a:t>ZZ </a:t>
            </a:r>
            <a:r>
              <a:rPr lang="ru-RU" dirty="0" smtClean="0"/>
              <a:t>Код </a:t>
            </a:r>
            <a:r>
              <a:rPr lang="ru-RU" dirty="0"/>
              <a:t>документа</a:t>
            </a:r>
          </a:p>
          <a:p>
            <a:r>
              <a:rPr lang="ru-RU" dirty="0" smtClean="0"/>
              <a:t>Вид работы–</a:t>
            </a:r>
            <a:r>
              <a:rPr lang="ru-RU" u="sng" dirty="0" smtClean="0"/>
              <a:t>40 </a:t>
            </a:r>
            <a:r>
              <a:rPr lang="ru-RU" u="sng" dirty="0"/>
              <a:t>461 </a:t>
            </a:r>
            <a:r>
              <a:rPr lang="ru-RU" u="sng" dirty="0" smtClean="0"/>
              <a:t>806–10.27</a:t>
            </a:r>
            <a:r>
              <a:rPr lang="ru-RU" dirty="0" smtClean="0"/>
              <a:t>–</a:t>
            </a:r>
            <a:r>
              <a:rPr lang="en-US" u="sng" dirty="0" smtClean="0"/>
              <a:t>XX</a:t>
            </a:r>
            <a:r>
              <a:rPr lang="ru-RU" dirty="0" smtClean="0"/>
              <a:t>–</a:t>
            </a:r>
            <a:r>
              <a:rPr lang="en-US" u="sng" dirty="0" smtClean="0"/>
              <a:t>YY</a:t>
            </a:r>
            <a:r>
              <a:rPr lang="ru-RU" dirty="0" smtClean="0"/>
              <a:t>.</a:t>
            </a:r>
            <a:r>
              <a:rPr lang="en-US" dirty="0" smtClean="0"/>
              <a:t>ZZ</a:t>
            </a:r>
            <a:r>
              <a:rPr lang="ru-RU" dirty="0" smtClean="0"/>
              <a:t> </a:t>
            </a:r>
            <a:r>
              <a:rPr lang="ru-RU" dirty="0"/>
              <a:t>	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	</a:t>
            </a:r>
          </a:p>
          <a:p>
            <a:r>
              <a:rPr lang="en-US" dirty="0" smtClean="0"/>
              <a:t>ZZ </a:t>
            </a:r>
            <a:r>
              <a:rPr lang="ru-RU" dirty="0" smtClean="0"/>
              <a:t>Код </a:t>
            </a:r>
            <a:r>
              <a:rPr lang="ru-RU" dirty="0"/>
              <a:t>документа проставляется согласно ГОСТ 19.101-77. </a:t>
            </a:r>
            <a:endParaRPr lang="ru-RU" dirty="0" smtClean="0"/>
          </a:p>
          <a:p>
            <a:r>
              <a:rPr lang="ru-RU" dirty="0" smtClean="0"/>
              <a:t>Распространенные </a:t>
            </a:r>
            <a:r>
              <a:rPr lang="ru-RU" dirty="0"/>
              <a:t>коды программных документов: </a:t>
            </a:r>
          </a:p>
          <a:p>
            <a:pPr lvl="1"/>
            <a:r>
              <a:rPr lang="ru-RU" dirty="0"/>
              <a:t>техническое задание (ТЗ) – 90;</a:t>
            </a:r>
          </a:p>
          <a:p>
            <a:pPr lvl="1"/>
            <a:r>
              <a:rPr lang="ru-RU" dirty="0"/>
              <a:t>пояснительная записка (ПЗ) к техническому проекту (ТП) – 91;</a:t>
            </a:r>
          </a:p>
          <a:p>
            <a:pPr lvl="1"/>
            <a:r>
              <a:rPr lang="ru-RU" dirty="0"/>
              <a:t>ПЗ к рабочему проекту (РП) – 92;</a:t>
            </a:r>
          </a:p>
          <a:p>
            <a:pPr lvl="1"/>
            <a:r>
              <a:rPr lang="ru-RU" dirty="0"/>
              <a:t>руководство программиста – 33;</a:t>
            </a:r>
          </a:p>
          <a:p>
            <a:pPr lvl="1"/>
            <a:r>
              <a:rPr lang="ru-RU" dirty="0"/>
              <a:t>руководство оператора – 34;</a:t>
            </a:r>
          </a:p>
          <a:p>
            <a:pPr lvl="1"/>
            <a:r>
              <a:rPr lang="ru-RU" dirty="0"/>
              <a:t>руководство системного программиста – 32;</a:t>
            </a:r>
          </a:p>
          <a:p>
            <a:pPr lvl="1"/>
            <a:r>
              <a:rPr lang="ru-RU" dirty="0"/>
              <a:t>спецификация – 93;</a:t>
            </a:r>
          </a:p>
          <a:p>
            <a:pPr lvl="1"/>
            <a:r>
              <a:rPr lang="ru-RU" dirty="0"/>
              <a:t>описание программы – 13.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3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Слайд 1. Название работы, цель, требования (формулирует руководитель)</a:t>
            </a:r>
          </a:p>
          <a:p>
            <a:pPr marL="0" indent="0">
              <a:buNone/>
            </a:pPr>
            <a:r>
              <a:rPr lang="ru-RU" dirty="0"/>
              <a:t>Слайд 2. Задачи работы(формулирует студент)</a:t>
            </a:r>
          </a:p>
          <a:p>
            <a:pPr marL="0" indent="0">
              <a:buNone/>
            </a:pPr>
            <a:r>
              <a:rPr lang="ru-RU" dirty="0"/>
              <a:t>Слайд </a:t>
            </a:r>
            <a:r>
              <a:rPr lang="ru-RU" dirty="0" smtClean="0"/>
              <a:t>3. </a:t>
            </a:r>
            <a:r>
              <a:rPr lang="ru-RU" dirty="0"/>
              <a:t>Аннотация (</a:t>
            </a:r>
            <a:r>
              <a:rPr lang="en-US" dirty="0"/>
              <a:t>T</a:t>
            </a:r>
            <a:r>
              <a:rPr lang="ru-RU" dirty="0" err="1"/>
              <a:t>ext</a:t>
            </a:r>
            <a:r>
              <a:rPr lang="ru-RU" dirty="0"/>
              <a:t> </a:t>
            </a:r>
            <a:r>
              <a:rPr lang="ru-RU" dirty="0" err="1"/>
              <a:t>abstract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Слайд </a:t>
            </a:r>
            <a:r>
              <a:rPr lang="ru-RU" dirty="0" smtClean="0"/>
              <a:t>4. </a:t>
            </a:r>
            <a:r>
              <a:rPr lang="ru-RU" dirty="0"/>
              <a:t>Графическая аннотация (</a:t>
            </a:r>
            <a:r>
              <a:rPr lang="ru-RU" dirty="0" err="1"/>
              <a:t>Graphical</a:t>
            </a:r>
            <a:r>
              <a:rPr lang="ru-RU" dirty="0"/>
              <a:t> </a:t>
            </a:r>
            <a:r>
              <a:rPr lang="ru-RU" dirty="0" err="1"/>
              <a:t>abstract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Слайд </a:t>
            </a:r>
            <a:r>
              <a:rPr lang="ru-RU" dirty="0" smtClean="0"/>
              <a:t>5. </a:t>
            </a:r>
            <a:r>
              <a:rPr lang="ru-RU" dirty="0"/>
              <a:t>Содержание ПЗ (Названия разделов и два уровня вложения)</a:t>
            </a:r>
          </a:p>
          <a:p>
            <a:pPr marL="0" indent="0">
              <a:buNone/>
            </a:pPr>
            <a:r>
              <a:rPr lang="ru-RU" dirty="0"/>
              <a:t>Слайды </a:t>
            </a:r>
            <a:r>
              <a:rPr lang="ru-RU" dirty="0" smtClean="0"/>
              <a:t>6-7. Проект программы</a:t>
            </a:r>
            <a:r>
              <a:rPr lang="ru-RU" dirty="0"/>
              <a:t>. Описание процесса проектирования в нотации </a:t>
            </a:r>
            <a:r>
              <a:rPr lang="en-US" dirty="0"/>
              <a:t>UML</a:t>
            </a:r>
            <a:r>
              <a:rPr lang="ru-RU" dirty="0"/>
              <a:t> (</a:t>
            </a:r>
            <a:r>
              <a:rPr lang="en-US" dirty="0"/>
              <a:t>Use Case</a:t>
            </a:r>
            <a:r>
              <a:rPr lang="ru-RU" dirty="0"/>
              <a:t>, </a:t>
            </a:r>
            <a:r>
              <a:rPr lang="en-US" dirty="0"/>
              <a:t>Class diagram</a:t>
            </a:r>
            <a:r>
              <a:rPr lang="ru-RU" dirty="0"/>
              <a:t>, остальные по готовности)</a:t>
            </a:r>
          </a:p>
          <a:p>
            <a:pPr marL="0" indent="0">
              <a:buNone/>
            </a:pPr>
            <a:r>
              <a:rPr lang="ru-RU" dirty="0"/>
              <a:t>Слайды </a:t>
            </a:r>
            <a:r>
              <a:rPr lang="ru-RU" dirty="0" smtClean="0"/>
              <a:t>8-9. Экранные формы прототипа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Слайды 5-6. Если в работу включена разработка информационного, математического и/или лингвистического обеспечения (ИО, МО и/или ЛО), графические решения и т.д., описать их в соответствии с  требованиями: (структура БД, описание моделей и алгоритмов и т.д.).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65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47248" cy="418058"/>
          </a:xfrm>
        </p:spPr>
        <p:txBody>
          <a:bodyPr>
            <a:noAutofit/>
          </a:bodyPr>
          <a:lstStyle/>
          <a:p>
            <a:r>
              <a:rPr lang="ru-RU" sz="2000" dirty="0"/>
              <a:t>Виды программных </a:t>
            </a:r>
            <a:r>
              <a:rPr lang="ru-RU" sz="2000" dirty="0" smtClean="0"/>
              <a:t>документов и </a:t>
            </a:r>
            <a:r>
              <a:rPr lang="ru-RU" sz="2000" dirty="0"/>
              <a:t>их </a:t>
            </a:r>
            <a:r>
              <a:rPr lang="ru-RU" sz="2000" dirty="0" smtClean="0"/>
              <a:t>коды (</a:t>
            </a:r>
            <a:r>
              <a:rPr lang="ru-RU" sz="2000" dirty="0"/>
              <a:t>ГОСТ 19.101-77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5264249" cy="63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5608" y="2260322"/>
            <a:ext cx="3276872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" pitchFamily="34" charset="0"/>
                <a:cs typeface="Arial" pitchFamily="34" charset="0"/>
              </a:rPr>
              <a:t>- документ обязательный;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" pitchFamily="34" charset="0"/>
                <a:cs typeface="Arial" pitchFamily="34" charset="0"/>
              </a:rPr>
              <a:t>- документ обязательный для компонентов, имеющих самостоятельное применение;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" pitchFamily="34" charset="0"/>
                <a:cs typeface="Arial" pitchFamily="34" charset="0"/>
              </a:rPr>
              <a:t>- необходимость составления документа определяется на этапе разработки и утверждения ТЗ;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" pitchFamily="34" charset="0"/>
                <a:cs typeface="Arial" pitchFamily="34" charset="0"/>
              </a:rPr>
              <a:t>- - документ не составляют.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8" descr="ГОСТ 19.101-77 Единая система программной документации (ЕСПД). Виды программ и программных документов (с Изменением N 1)"/>
          <p:cNvSpPr>
            <a:spLocks noChangeAspect="1" noChangeArrowheads="1"/>
          </p:cNvSpPr>
          <p:nvPr/>
        </p:nvSpPr>
        <p:spPr bwMode="auto">
          <a:xfrm>
            <a:off x="155575" y="-90011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9" descr="ГОСТ 19.101-77 Единая система программной документации (ЕСПД). Виды программ и программных документов (с Изменением N 1)"/>
          <p:cNvSpPr>
            <a:spLocks noChangeAspect="1" noChangeArrowheads="1"/>
          </p:cNvSpPr>
          <p:nvPr/>
        </p:nvSpPr>
        <p:spPr bwMode="auto">
          <a:xfrm>
            <a:off x="155575" y="-35083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0" descr="ГОСТ 19.101-77 Единая система программной документации (ЕСПД). Виды программ и программных документов (с Изменением N 1)"/>
          <p:cNvSpPr>
            <a:spLocks noChangeAspect="1" noChangeArrowheads="1"/>
          </p:cNvSpPr>
          <p:nvPr/>
        </p:nvSpPr>
        <p:spPr bwMode="auto">
          <a:xfrm>
            <a:off x="155575" y="19843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51" y="2390452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80" y="2683396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522" y="3144982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3. Аннотация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 Аннотация к </a:t>
            </a:r>
            <a:r>
              <a:rPr lang="ru-RU" dirty="0" smtClean="0"/>
              <a:t>ВКР–краткое описание</a:t>
            </a:r>
            <a:r>
              <a:rPr lang="ru-RU" dirty="0"/>
              <a:t> </a:t>
            </a:r>
            <a:r>
              <a:rPr lang="ru-RU" dirty="0" smtClean="0"/>
              <a:t>работы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Размер аннотации – до половины </a:t>
            </a:r>
            <a:r>
              <a:rPr lang="ru-RU" dirty="0"/>
              <a:t>листа А4. 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Содержание </a:t>
            </a:r>
            <a:r>
              <a:rPr lang="ru-RU" dirty="0"/>
              <a:t>аннотации должно отражать тему диплома,  его объем, количество таблиц и рисунков.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Аннотация </a:t>
            </a:r>
            <a:r>
              <a:rPr lang="ru-RU" dirty="0"/>
              <a:t>не содержит результатов </a:t>
            </a:r>
            <a:r>
              <a:rPr lang="ru-RU" dirty="0" smtClean="0"/>
              <a:t>работы, она описывает </a:t>
            </a:r>
            <a:r>
              <a:rPr lang="ru-RU" dirty="0"/>
              <a:t>цели и показывает, что включено в эту работу.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55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Слайд 3. </a:t>
            </a:r>
            <a:r>
              <a:rPr lang="ru-RU" dirty="0" smtClean="0"/>
              <a:t>Аннотация.</a:t>
            </a:r>
            <a:br>
              <a:rPr lang="ru-RU" dirty="0" smtClean="0"/>
            </a:br>
            <a:r>
              <a:rPr lang="ru-RU" dirty="0" smtClean="0"/>
              <a:t>Плохой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данном документе описываются проблемы автоматизации рабочего процесса в компании «Смарт </a:t>
            </a:r>
            <a:r>
              <a:rPr lang="ru-RU" dirty="0" err="1"/>
              <a:t>Технолоджис</a:t>
            </a:r>
            <a:r>
              <a:rPr lang="ru-RU" dirty="0"/>
              <a:t>», рассматриваются пути их решения, а также проектные решения, принятые в ходе разработки: архитектура системы, функциональная структура, пользовательский интерфейс</a:t>
            </a:r>
            <a:r>
              <a:rPr lang="ru-RU" dirty="0" smtClean="0"/>
              <a:t>. </a:t>
            </a:r>
            <a:r>
              <a:rPr lang="ru-RU" dirty="0" smtClean="0">
                <a:solidFill>
                  <a:srgbClr val="FF0000"/>
                </a:solidFill>
              </a:rPr>
              <a:t>А дальше?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6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</a:t>
            </a:r>
            <a:r>
              <a:rPr lang="ru-RU" dirty="0" smtClean="0"/>
              <a:t>4. </a:t>
            </a:r>
            <a:r>
              <a:rPr lang="en-US" dirty="0" smtClean="0"/>
              <a:t>Graphical Abstract</a:t>
            </a:r>
            <a:r>
              <a:rPr lang="en-US" dirty="0"/>
              <a:t>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Graphical Abstract is a single, concise, pictorial and visual summary of the main findings of the article. </a:t>
            </a:r>
            <a:endParaRPr lang="ru-RU" dirty="0" smtClean="0"/>
          </a:p>
          <a:p>
            <a:r>
              <a:rPr lang="en-US" dirty="0" smtClean="0"/>
              <a:t>This </a:t>
            </a:r>
            <a:r>
              <a:rPr lang="en-US" dirty="0"/>
              <a:t>could either be the concluding figure from the article or a figure that is specially designed for the purpose, which captures the content of the article for readers at a single glance.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3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абстракт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Графический абстракт не перегружен текстом, </a:t>
            </a:r>
            <a:r>
              <a:rPr lang="ru-RU" dirty="0" smtClean="0"/>
              <a:t>кроме </a:t>
            </a:r>
            <a:r>
              <a:rPr lang="ru-RU" dirty="0"/>
              <a:t>картинок и функциональных связей между ними почти ничего не содержит </a:t>
            </a:r>
            <a:r>
              <a:rPr lang="ru-RU" dirty="0" smtClean="0"/>
              <a:t>(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www.elsevier.com/graphicalabstracts</a:t>
            </a:r>
            <a:r>
              <a:rPr lang="ru-RU" dirty="0" smtClean="0"/>
              <a:t> ). </a:t>
            </a:r>
          </a:p>
          <a:p>
            <a:r>
              <a:rPr lang="ru-RU" dirty="0" smtClean="0"/>
              <a:t>Графический </a:t>
            </a:r>
            <a:r>
              <a:rPr lang="ru-RU" dirty="0"/>
              <a:t>постер обращен, главным образом, к правому полушарию и предусматривает одномоментное (симультанное) восприятие информации. </a:t>
            </a:r>
            <a:endParaRPr lang="ru-RU" dirty="0" smtClean="0"/>
          </a:p>
          <a:p>
            <a:r>
              <a:rPr lang="ru-RU" dirty="0" smtClean="0"/>
              <a:t>Методы:</a:t>
            </a:r>
          </a:p>
          <a:p>
            <a:pPr lvl="1"/>
            <a:r>
              <a:rPr lang="ru-RU" dirty="0" smtClean="0"/>
              <a:t>метод ментальных карт;</a:t>
            </a:r>
          </a:p>
          <a:p>
            <a:pPr lvl="1"/>
            <a:r>
              <a:rPr lang="ru-RU" dirty="0" smtClean="0"/>
              <a:t>Метод </a:t>
            </a:r>
            <a:r>
              <a:rPr lang="ru-RU" dirty="0" err="1" smtClean="0"/>
              <a:t>Highlights</a:t>
            </a:r>
            <a:r>
              <a:rPr lang="ru-RU" dirty="0"/>
              <a:t>» </a:t>
            </a:r>
            <a:r>
              <a:rPr lang="ru-RU" dirty="0" smtClean="0"/>
              <a:t>(</a:t>
            </a:r>
            <a:r>
              <a:rPr lang="ru-RU" dirty="0" smtClean="0">
                <a:hlinkClick r:id="rId3"/>
              </a:rPr>
              <a:t>http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www.elsevier.com/journalauthors/highlights</a:t>
            </a:r>
            <a:r>
              <a:rPr lang="ru-RU" dirty="0" smtClean="0"/>
              <a:t> - ) </a:t>
            </a:r>
            <a:r>
              <a:rPr lang="ru-RU" dirty="0"/>
              <a:t>содержание всей статьи в 2-5 коротких предложениях или звуковых </a:t>
            </a:r>
            <a:r>
              <a:rPr lang="ru-RU" dirty="0" smtClean="0"/>
              <a:t>файлов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0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графических абстрактов</a:t>
            </a:r>
            <a:endParaRPr lang="ru-RU" dirty="0"/>
          </a:p>
        </p:txBody>
      </p:sp>
      <p:pic>
        <p:nvPicPr>
          <p:cNvPr id="2050" name="Picture 2" descr="Картинки по запросу примеры графический абстракт в стать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15724"/>
            <a:ext cx="4701777" cy="22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примеры графический абстракт в стать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72171"/>
            <a:ext cx="4543746" cy="177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примеры графический абстракт в стать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679129" cy="204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3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графических абстрактов</a:t>
            </a:r>
          </a:p>
        </p:txBody>
      </p:sp>
      <p:pic>
        <p:nvPicPr>
          <p:cNvPr id="1026" name="Picture 2" descr="Graphical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4419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ical abstr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435292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8594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1880</Words>
  <Application>Microsoft Office PowerPoint</Application>
  <PresentationFormat>Экран (4:3)</PresentationFormat>
  <Paragraphs>324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Тема Office</vt:lpstr>
      <vt:lpstr>2-ой промежуточный отчет</vt:lpstr>
      <vt:lpstr>Требования ко 2-му промежуточному отчету </vt:lpstr>
      <vt:lpstr>Требования к презентации</vt:lpstr>
      <vt:lpstr>Слайд 3. Аннотация</vt:lpstr>
      <vt:lpstr>Слайд 3. Аннотация. Плохой пример</vt:lpstr>
      <vt:lpstr>Слайд 4. Graphical Abstracts</vt:lpstr>
      <vt:lpstr>Графический абстракт</vt:lpstr>
      <vt:lpstr>Примеры графических абстрактов</vt:lpstr>
      <vt:lpstr>Примеры графических абстрактов</vt:lpstr>
      <vt:lpstr>Слайд 5. Содержание ПЗ.  Плохой пример </vt:lpstr>
      <vt:lpstr>Содержание ПЗ. Плохой пример </vt:lpstr>
      <vt:lpstr>Слайды 6-7. Проект программы.  Use-case диаграмма </vt:lpstr>
      <vt:lpstr>Отношения между элементами Use Case.  Отношение включения (include) </vt:lpstr>
      <vt:lpstr>Отношения между элементами Use Case. Отношение расширения (extend) </vt:lpstr>
      <vt:lpstr>Прототипирование интерфейса.  Виды прототипов</vt:lpstr>
      <vt:lpstr>Разделы ТЗ</vt:lpstr>
      <vt:lpstr>Раздел "Требования к программе или программному изделию"</vt:lpstr>
      <vt:lpstr>Пример*. Требования к программе Требования к функциональным характеристикам </vt:lpstr>
      <vt:lpstr>Организация входных и выходных данных*</vt:lpstr>
      <vt:lpstr>Требования к разработке ПО</vt:lpstr>
      <vt:lpstr>Требования к программному коду</vt:lpstr>
      <vt:lpstr>Требования к Web-приложениям</vt:lpstr>
      <vt:lpstr>Требования к разработке ИО</vt:lpstr>
      <vt:lpstr>Требования к разработке МО.  Требования к представлению математических моделей </vt:lpstr>
      <vt:lpstr>Требования к разработке МО (продолжение).  Требования к разработке алгоритмов</vt:lpstr>
      <vt:lpstr>Требования к разработке ЛО</vt:lpstr>
      <vt:lpstr>Требования к разработке геометрического обеспечения  </vt:lpstr>
      <vt:lpstr>Требования к оформлению ВКР</vt:lpstr>
      <vt:lpstr>Шифр ВКР</vt:lpstr>
      <vt:lpstr>Виды программных документов и их коды (ГОСТ 19.101-77)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2-ой промежуточный отчет</dc:title>
  <dc:creator>s</dc:creator>
  <cp:lastModifiedBy>s</cp:lastModifiedBy>
  <cp:revision>53</cp:revision>
  <dcterms:created xsi:type="dcterms:W3CDTF">2017-02-14T12:43:40Z</dcterms:created>
  <dcterms:modified xsi:type="dcterms:W3CDTF">2020-02-07T10:18:33Z</dcterms:modified>
</cp:coreProperties>
</file>