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85" r:id="rId11"/>
    <p:sldId id="264" r:id="rId12"/>
    <p:sldId id="265" r:id="rId13"/>
    <p:sldId id="266" r:id="rId14"/>
    <p:sldId id="267" r:id="rId15"/>
    <p:sldId id="268" r:id="rId16"/>
    <p:sldId id="286" r:id="rId17"/>
    <p:sldId id="269" r:id="rId18"/>
    <p:sldId id="279" r:id="rId19"/>
    <p:sldId id="281" r:id="rId20"/>
    <p:sldId id="270" r:id="rId21"/>
    <p:sldId id="282" r:id="rId22"/>
    <p:sldId id="288" r:id="rId23"/>
    <p:sldId id="272" r:id="rId24"/>
    <p:sldId id="289" r:id="rId25"/>
    <p:sldId id="291" r:id="rId26"/>
    <p:sldId id="292" r:id="rId27"/>
    <p:sldId id="275" r:id="rId28"/>
    <p:sldId id="276" r:id="rId29"/>
    <p:sldId id="277" r:id="rId30"/>
    <p:sldId id="295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6884" autoAdjust="0"/>
  </p:normalViewPr>
  <p:slideViewPr>
    <p:cSldViewPr>
      <p:cViewPr varScale="1">
        <p:scale>
          <a:sx n="59" d="100"/>
          <a:sy n="59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9ECB1-919B-42C5-AA5F-B6FF93A13277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7E666-62E4-4027-96F6-57B86E4213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Ориентирование в закрытом пространстве – часть многих повседневных действий, однако существующие системы навигации не приспособлены для использования людьми с интеллектуальными ограничениями (</a:t>
            </a:r>
            <a:r>
              <a:rPr lang="en-US" dirty="0" smtClean="0"/>
              <a:t>People with Intellectual Disabilities</a:t>
            </a:r>
            <a:r>
              <a:rPr lang="ru-RU" dirty="0" smtClean="0"/>
              <a:t>, </a:t>
            </a:r>
            <a:r>
              <a:rPr lang="en-US" dirty="0" smtClean="0"/>
              <a:t>PID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Точные алгоритмы нахождения оптимального пути не применимы, т.к. не обеспечивают достаточного быстродействия. На основании анализа эвристических  алгоритмов был выбран жадный алгоритм.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E666-62E4-4027-96F6-57B86E421368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506C-4A27-4990-AB3D-92272210FEE6}" type="datetime1">
              <a:rPr lang="ru-RU" smtClean="0"/>
              <a:pPr/>
              <a:t>15.05.2020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F2FF-F39C-4228-8E5B-4863C172CF95}" type="datetime1">
              <a:rPr lang="ru-RU" smtClean="0"/>
              <a:pPr/>
              <a:t>15.05.2020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F935-D04E-411F-A279-98DE6B6A4C79}" type="datetime1">
              <a:rPr lang="ru-RU" smtClean="0"/>
              <a:pPr/>
              <a:t>15.05.2020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8C50-CA2F-4B04-93DF-FD6D1ABA950F}" type="datetime1">
              <a:rPr lang="ru-RU" smtClean="0"/>
              <a:pPr/>
              <a:t>15.05.2020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3F56-B052-45D1-B20C-2777091927D8}" type="datetime1">
              <a:rPr lang="ru-RU" smtClean="0"/>
              <a:pPr/>
              <a:t>15.05.2020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417F-4EFB-465B-B459-8B01ECA45824}" type="datetime1">
              <a:rPr lang="ru-RU" smtClean="0"/>
              <a:pPr/>
              <a:t>15.05.2020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9177-D18A-46D3-8A9C-7FC4205B814D}" type="datetime1">
              <a:rPr lang="ru-RU" smtClean="0"/>
              <a:pPr/>
              <a:t>15.05.2020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A6C9-CF17-437D-8636-873DF23AB0D2}" type="datetime1">
              <a:rPr lang="ru-RU" smtClean="0"/>
              <a:pPr/>
              <a:t>15.05.2020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2696-4A38-45CE-9CCD-98F9B3C1691C}" type="datetime1">
              <a:rPr lang="ru-RU" smtClean="0"/>
              <a:pPr/>
              <a:t>15.05.2020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F76D-F0F4-417A-9B36-B11D5FA36E3D}" type="datetime1">
              <a:rPr lang="ru-RU" smtClean="0"/>
              <a:pPr/>
              <a:t>15.05.2020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5C9-6E5B-4CA2-AFAF-B94C96F5874E}" type="datetime1">
              <a:rPr lang="ru-RU" smtClean="0"/>
              <a:pPr/>
              <a:t>15.05.2020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E239A-CCFF-48A9-96E0-D03DD82855C1}" type="datetime1">
              <a:rPr lang="ru-RU" smtClean="0"/>
              <a:pPr/>
              <a:t>15.05.2020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63D9-3FD3-4C3B-A045-98BC1BB0B6C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142984"/>
            <a:ext cx="7772400" cy="1470025"/>
          </a:xfrm>
        </p:spPr>
        <p:txBody>
          <a:bodyPr/>
          <a:lstStyle/>
          <a:p>
            <a:r>
              <a:rPr lang="ru-RU" dirty="0" smtClean="0"/>
              <a:t>Разработка модуля генерации «2</a:t>
            </a:r>
            <a:r>
              <a:rPr lang="en-US" dirty="0" smtClean="0"/>
              <a:t>D </a:t>
            </a:r>
            <a:r>
              <a:rPr lang="ru-RU" dirty="0" smtClean="0"/>
              <a:t>прогулок»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3857628"/>
            <a:ext cx="7715304" cy="2286016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70000"/>
              </a:lnSpc>
            </a:pPr>
            <a:r>
              <a:rPr lang="ru-RU" u="sng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Выполнила: 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C</a:t>
            </a:r>
            <a:r>
              <a:rPr lang="ru-RU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тудентка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группы ИВТ-465 </a:t>
            </a:r>
            <a:r>
              <a:rPr lang="ru-RU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Волосникова</a:t>
            </a:r>
            <a:r>
              <a:rPr lang="ru-RU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И.А.</a:t>
            </a:r>
          </a:p>
          <a:p>
            <a:pPr algn="l">
              <a:lnSpc>
                <a:spcPct val="170000"/>
              </a:lnSpc>
            </a:pPr>
            <a:r>
              <a:rPr lang="ru-RU" u="sng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Руководитель: </a:t>
            </a:r>
          </a:p>
          <a:p>
            <a:pPr algn="l">
              <a:lnSpc>
                <a:spcPct val="170000"/>
              </a:lnSpc>
            </a:pPr>
            <a:r>
              <a:rPr lang="ru-RU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Шабалина О.А.</a:t>
            </a:r>
            <a:endParaRPr lang="ru-RU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00240"/>
            <a:ext cx="8229600" cy="2428892"/>
          </a:xfrm>
        </p:spPr>
        <p:txBody>
          <a:bodyPr>
            <a:normAutofit/>
          </a:bodyPr>
          <a:lstStyle/>
          <a:p>
            <a:r>
              <a:rPr lang="ru-RU" dirty="0" smtClean="0"/>
              <a:t>2. Разработка алгоритмов генерации 2</a:t>
            </a:r>
            <a:r>
              <a:rPr lang="en-US" dirty="0" smtClean="0"/>
              <a:t>D </a:t>
            </a:r>
            <a:r>
              <a:rPr lang="ru-RU" dirty="0" smtClean="0"/>
              <a:t>маршрута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Формализация этапов генерации 2</a:t>
            </a:r>
            <a:r>
              <a:rPr lang="en-US" dirty="0" smtClean="0"/>
              <a:t>D</a:t>
            </a:r>
            <a:r>
              <a:rPr lang="ru-RU" dirty="0" smtClean="0"/>
              <a:t> маршрута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571612"/>
            <a:ext cx="3643338" cy="2000264"/>
          </a:xfrm>
          <a:prstGeom prst="rect">
            <a:avLst/>
          </a:prstGeom>
          <a:noFill/>
        </p:spPr>
      </p:pic>
      <p:cxnSp>
        <p:nvCxnSpPr>
          <p:cNvPr id="8" name="Прямая со стрелкой 7"/>
          <p:cNvCxnSpPr>
            <a:stCxn id="11" idx="3"/>
            <a:endCxn id="6" idx="1"/>
          </p:cNvCxnSpPr>
          <p:nvPr/>
        </p:nvCxnSpPr>
        <p:spPr>
          <a:xfrm flipV="1">
            <a:off x="4000496" y="2571744"/>
            <a:ext cx="857256" cy="1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1"/>
            <a:endCxn id="29" idx="3"/>
          </p:cNvCxnSpPr>
          <p:nvPr/>
        </p:nvCxnSpPr>
        <p:spPr>
          <a:xfrm rot="10800000">
            <a:off x="4071934" y="5179231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1571612"/>
            <a:ext cx="3357586" cy="200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Содержимое 2"/>
          <p:cNvSpPr txBox="1">
            <a:spLocks/>
          </p:cNvSpPr>
          <p:nvPr/>
        </p:nvSpPr>
        <p:spPr>
          <a:xfrm>
            <a:off x="1071538" y="3714752"/>
            <a:ext cx="2428892" cy="357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Модель пространства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Содержимое 2"/>
          <p:cNvSpPr txBox="1">
            <a:spLocks/>
          </p:cNvSpPr>
          <p:nvPr/>
        </p:nvSpPr>
        <p:spPr>
          <a:xfrm>
            <a:off x="4500562" y="3643314"/>
            <a:ext cx="4357718" cy="285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dirty="0" smtClean="0"/>
              <a:t>Формализация пространства в виде графа</a:t>
            </a: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Рисунок 1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4214818"/>
            <a:ext cx="350046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Содержимое 2"/>
          <p:cNvSpPr txBox="1">
            <a:spLocks/>
          </p:cNvSpPr>
          <p:nvPr/>
        </p:nvSpPr>
        <p:spPr>
          <a:xfrm>
            <a:off x="5214942" y="6357958"/>
            <a:ext cx="3071834" cy="285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dirty="0" smtClean="0"/>
              <a:t>Нахождение пути на графе</a:t>
            </a: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Содержимое 2"/>
          <p:cNvSpPr txBox="1">
            <a:spLocks/>
          </p:cNvSpPr>
          <p:nvPr/>
        </p:nvSpPr>
        <p:spPr>
          <a:xfrm>
            <a:off x="785786" y="6357958"/>
            <a:ext cx="3071834" cy="285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dirty="0" smtClean="0"/>
              <a:t>Визуализация маршрута</a:t>
            </a: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" name="Рисунок 28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3929066"/>
            <a:ext cx="350046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Прямая со стрелкой 36"/>
          <p:cNvCxnSpPr>
            <a:stCxn id="6" idx="2"/>
            <a:endCxn id="19" idx="0"/>
          </p:cNvCxnSpPr>
          <p:nvPr/>
        </p:nvCxnSpPr>
        <p:spPr>
          <a:xfrm rot="5400000">
            <a:off x="6357950" y="3893347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алгоритмов построения графа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1740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6262" y="1643050"/>
            <a:ext cx="36985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785786" y="6072206"/>
            <a:ext cx="3000396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Алгоритм построения графа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571612"/>
            <a:ext cx="3652834" cy="452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Содержимое 2"/>
          <p:cNvSpPr txBox="1">
            <a:spLocks/>
          </p:cNvSpPr>
          <p:nvPr/>
        </p:nvSpPr>
        <p:spPr>
          <a:xfrm>
            <a:off x="4786314" y="6172233"/>
            <a:ext cx="3643338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Алгоритм стягивания ребер графа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алгоритма построения маршрута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13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00034" y="1571612"/>
          <a:ext cx="8215369" cy="4740144"/>
        </p:xfrm>
        <a:graphic>
          <a:graphicData uri="http://schemas.openxmlformats.org/drawingml/2006/table">
            <a:tbl>
              <a:tblPr/>
              <a:tblGrid>
                <a:gridCol w="1612361"/>
                <a:gridCol w="2303375"/>
                <a:gridCol w="1996259"/>
                <a:gridCol w="2303374"/>
              </a:tblGrid>
              <a:tr h="90705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Алгоритм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Длина оптимального маршрута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Затраченное время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Количество итераций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388">
                <a:tc gridSpan="4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Количество вершин - 100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38947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Алгоритм ближайшего соседа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26664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2,5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100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705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Генетический алгоритм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25479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45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10000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417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Жадный алгоритм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23311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0,07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34834" marR="348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алгоритма визуализации маршрута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1536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428736"/>
            <a:ext cx="3286148" cy="5059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800" dirty="0" smtClean="0"/>
              <a:t>Разработка алгоритма моделирования прохождения маршрута</a:t>
            </a:r>
            <a:endParaRPr lang="ru-RU" sz="3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1" y="1428736"/>
            <a:ext cx="4473381" cy="5357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00240"/>
            <a:ext cx="8229600" cy="2428892"/>
          </a:xfrm>
        </p:spPr>
        <p:txBody>
          <a:bodyPr>
            <a:normAutofit/>
          </a:bodyPr>
          <a:lstStyle/>
          <a:p>
            <a:r>
              <a:rPr lang="ru-RU" dirty="0" smtClean="0"/>
              <a:t>3. Проектирование модуля генерации «2</a:t>
            </a:r>
            <a:r>
              <a:rPr lang="en-US" dirty="0" smtClean="0"/>
              <a:t>D </a:t>
            </a:r>
            <a:r>
              <a:rPr lang="ru-RU" dirty="0" smtClean="0"/>
              <a:t>прогулок»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модуля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lvl="0" indent="-514350">
              <a:lnSpc>
                <a:spcPct val="170000"/>
              </a:lnSpc>
              <a:buAutoNum type="arabicPeriod"/>
            </a:pPr>
            <a:r>
              <a:rPr lang="ru-RU" dirty="0" smtClean="0"/>
              <a:t>Загрузка </a:t>
            </a:r>
            <a:r>
              <a:rPr lang="ru-RU" dirty="0"/>
              <a:t>и отображение выбранной карты </a:t>
            </a:r>
            <a:r>
              <a:rPr lang="ru-RU" dirty="0" smtClean="0"/>
              <a:t>пространства</a:t>
            </a:r>
          </a:p>
          <a:p>
            <a:pPr marL="514350" lvl="0" indent="-514350">
              <a:lnSpc>
                <a:spcPct val="170000"/>
              </a:lnSpc>
              <a:buAutoNum type="arabicPeriod"/>
            </a:pPr>
            <a:r>
              <a:rPr lang="ru-RU" dirty="0" smtClean="0"/>
              <a:t>Загрузка </a:t>
            </a:r>
            <a:r>
              <a:rPr lang="ru-RU" dirty="0"/>
              <a:t>списка объектов для построения </a:t>
            </a:r>
            <a:r>
              <a:rPr lang="ru-RU" dirty="0" smtClean="0"/>
              <a:t>маршрута</a:t>
            </a:r>
          </a:p>
          <a:p>
            <a:pPr marL="514350" lvl="0" indent="-514350">
              <a:lnSpc>
                <a:spcPct val="170000"/>
              </a:lnSpc>
              <a:buAutoNum type="arabicPeriod"/>
            </a:pPr>
            <a:r>
              <a:rPr lang="ru-RU" dirty="0" smtClean="0"/>
              <a:t>Построение </a:t>
            </a:r>
            <a:r>
              <a:rPr lang="ru-RU" dirty="0"/>
              <a:t>размеченного </a:t>
            </a:r>
            <a:r>
              <a:rPr lang="ru-RU" dirty="0" smtClean="0"/>
              <a:t>маршрута</a:t>
            </a:r>
          </a:p>
          <a:p>
            <a:pPr marL="514350" lvl="0" indent="-514350">
              <a:lnSpc>
                <a:spcPct val="170000"/>
              </a:lnSpc>
              <a:buAutoNum type="arabicPeriod"/>
            </a:pPr>
            <a:r>
              <a:rPr lang="ru-RU" dirty="0" smtClean="0"/>
              <a:t>Отображение </a:t>
            </a:r>
            <a:r>
              <a:rPr lang="ru-RU" dirty="0"/>
              <a:t>игрового персонажа на карте </a:t>
            </a:r>
            <a:r>
              <a:rPr lang="ru-RU" dirty="0" smtClean="0"/>
              <a:t>пространства</a:t>
            </a:r>
          </a:p>
          <a:p>
            <a:pPr marL="514350" lvl="0" indent="-514350">
              <a:lnSpc>
                <a:spcPct val="170000"/>
              </a:lnSpc>
              <a:buAutoNum type="arabicPeriod"/>
            </a:pPr>
            <a:r>
              <a:rPr lang="ru-RU" dirty="0" smtClean="0"/>
              <a:t>Отображение </a:t>
            </a:r>
            <a:r>
              <a:rPr lang="ru-RU" dirty="0"/>
              <a:t>текущего участка маршрута на карте </a:t>
            </a:r>
            <a:r>
              <a:rPr lang="ru-RU" dirty="0" smtClean="0"/>
              <a:t>пространства</a:t>
            </a:r>
          </a:p>
          <a:p>
            <a:pPr marL="514350" lvl="0" indent="-514350">
              <a:lnSpc>
                <a:spcPct val="170000"/>
              </a:lnSpc>
              <a:buAutoNum type="arabicPeriod"/>
            </a:pPr>
            <a:r>
              <a:rPr lang="ru-RU" dirty="0" smtClean="0"/>
              <a:t>Моделирование </a:t>
            </a:r>
            <a:r>
              <a:rPr lang="ru-RU" dirty="0"/>
              <a:t>передвижения игрового персонажа по </a:t>
            </a:r>
            <a:r>
              <a:rPr lang="ru-RU" dirty="0" smtClean="0"/>
              <a:t>маршруту</a:t>
            </a:r>
          </a:p>
          <a:p>
            <a:pPr marL="514350" lvl="0" indent="-514350">
              <a:lnSpc>
                <a:spcPct val="170000"/>
              </a:lnSpc>
              <a:buAutoNum type="arabicPeriod"/>
            </a:pPr>
            <a:r>
              <a:rPr lang="ru-RU" dirty="0" smtClean="0"/>
              <a:t>Отображение </a:t>
            </a:r>
            <a:r>
              <a:rPr lang="ru-RU" dirty="0"/>
              <a:t>результатов моделирования прохождения </a:t>
            </a:r>
            <a:r>
              <a:rPr lang="ru-RU" dirty="0" smtClean="0"/>
              <a:t>маршрута</a:t>
            </a:r>
          </a:p>
          <a:p>
            <a:pPr marL="514350" lvl="0" indent="-514350">
              <a:lnSpc>
                <a:spcPct val="170000"/>
              </a:lnSpc>
              <a:buAutoNum type="arabicPeriod"/>
            </a:pPr>
            <a:r>
              <a:rPr lang="ru-RU" dirty="0" smtClean="0"/>
              <a:t>Сохранение </a:t>
            </a:r>
            <a:r>
              <a:rPr lang="ru-RU" dirty="0"/>
              <a:t>результатов «2</a:t>
            </a:r>
            <a:r>
              <a:rPr lang="en-US" dirty="0"/>
              <a:t>D</a:t>
            </a:r>
            <a:r>
              <a:rPr lang="ru-RU" dirty="0"/>
              <a:t> прогулки</a:t>
            </a:r>
            <a:r>
              <a:rPr lang="ru-RU" dirty="0" smtClean="0"/>
              <a:t>»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сценариев использования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571472" y="1357298"/>
          <a:ext cx="8229600" cy="4929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3164"/>
                <a:gridCol w="2028868"/>
                <a:gridCol w="3657568"/>
              </a:tblGrid>
              <a:tr h="587889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Название сценария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Пользователь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Доступные действия</a:t>
                      </a:r>
                      <a:endParaRPr lang="ru-RU" sz="2200" dirty="0"/>
                    </a:p>
                  </a:txBody>
                  <a:tcPr/>
                </a:tc>
              </a:tr>
              <a:tr h="2396778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Использование модуля в рамках приложения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PID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Управление</a:t>
                      </a:r>
                      <a:r>
                        <a:rPr lang="ru-RU" sz="2200" baseline="0" dirty="0" smtClean="0"/>
                        <a:t> персонажем, получение оценки прохождения участка маршрута и итоговой оценки прохождения маршрута</a:t>
                      </a:r>
                      <a:endParaRPr lang="ru-RU" sz="2200" dirty="0"/>
                    </a:p>
                  </a:txBody>
                  <a:tcPr/>
                </a:tc>
              </a:tr>
              <a:tr h="1944555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Настройка модуля при автономном использовании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Опекун </a:t>
                      </a:r>
                      <a:r>
                        <a:rPr lang="en-US" sz="2200" dirty="0" smtClean="0"/>
                        <a:t>PID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Выбор модели пространства, составление списка объектов, через которые будет построен маршрут</a:t>
                      </a:r>
                      <a:endParaRPr lang="ru-RU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12" name="Рисунок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500174"/>
            <a:ext cx="6067425" cy="508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Схема графического интерфейса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Актуальность работы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24580" name="Picture 4" descr="Навигация в торговом центре- зачем? какая? кто?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428736"/>
            <a:ext cx="5715040" cy="4286280"/>
          </a:xfrm>
          <a:prstGeom prst="rect">
            <a:avLst/>
          </a:prstGeom>
          <a:noFill/>
        </p:spPr>
      </p:pic>
      <p:sp>
        <p:nvSpPr>
          <p:cNvPr id="10" name="Содержимое 2"/>
          <p:cNvSpPr txBox="1">
            <a:spLocks/>
          </p:cNvSpPr>
          <p:nvPr/>
        </p:nvSpPr>
        <p:spPr>
          <a:xfrm>
            <a:off x="2643174" y="5857892"/>
            <a:ext cx="4000528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Система навигации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торгового центра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Проектирование графического интерфейса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643050"/>
            <a:ext cx="271464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714488"/>
            <a:ext cx="271464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1428728" y="5786454"/>
            <a:ext cx="2714644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Макет экрана основного меню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4786314" y="5786454"/>
            <a:ext cx="2714644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Макет экрана выбора тестовых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285720" y="5643578"/>
            <a:ext cx="3071834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lvl="0" algn="ctr"/>
            <a:r>
              <a:rPr lang="ru-RU" sz="3200" dirty="0" smtClean="0"/>
              <a:t>Макет экрана моделирования прохождения маршрута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286116" y="5715016"/>
            <a:ext cx="2714644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Макет окна результатов прохождения участка маршрута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264320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857364"/>
            <a:ext cx="264320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Рисунок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1857364"/>
            <a:ext cx="257176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Содержимое 2"/>
          <p:cNvSpPr txBox="1">
            <a:spLocks/>
          </p:cNvSpPr>
          <p:nvPr/>
        </p:nvSpPr>
        <p:spPr>
          <a:xfrm>
            <a:off x="6072198" y="5715016"/>
            <a:ext cx="2786082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Макет экрана результатов прохождения маршрута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Проектирование графического интерфейса (продолжение)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00240"/>
            <a:ext cx="8229600" cy="2428892"/>
          </a:xfrm>
        </p:spPr>
        <p:txBody>
          <a:bodyPr>
            <a:normAutofit/>
          </a:bodyPr>
          <a:lstStyle/>
          <a:p>
            <a:r>
              <a:rPr lang="ru-RU" dirty="0"/>
              <a:t>4</a:t>
            </a:r>
            <a:r>
              <a:rPr lang="ru-RU" dirty="0" smtClean="0"/>
              <a:t>. Реализация модуля генерации «2</a:t>
            </a:r>
            <a:r>
              <a:rPr lang="en-US" dirty="0" smtClean="0"/>
              <a:t>D </a:t>
            </a:r>
            <a:r>
              <a:rPr lang="ru-RU" dirty="0" smtClean="0"/>
              <a:t>прогулок»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средств реализации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614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653655">
                <a:tc>
                  <a:txBody>
                    <a:bodyPr/>
                    <a:lstStyle/>
                    <a:p>
                      <a:r>
                        <a:rPr lang="ru-RU" dirty="0" smtClean="0"/>
                        <a:t>Целевая платформа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4.4 </a:t>
                      </a: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выше</a:t>
                      </a:r>
                      <a:endParaRPr lang="ru-RU" dirty="0"/>
                    </a:p>
                  </a:txBody>
                  <a:tcPr/>
                </a:tc>
              </a:tr>
              <a:tr h="653655"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Среда разработки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Unity</a:t>
                      </a:r>
                      <a:r>
                        <a:rPr lang="en-US" baseline="0" dirty="0" smtClean="0"/>
                        <a:t> Personal 2018</a:t>
                      </a:r>
                      <a:endParaRPr lang="ru-RU" dirty="0"/>
                    </a:p>
                  </a:txBody>
                  <a:tcPr/>
                </a:tc>
              </a:tr>
              <a:tr h="653655">
                <a:tc>
                  <a:txBody>
                    <a:bodyPr/>
                    <a:lstStyle/>
                    <a:p>
                      <a:r>
                        <a:rPr lang="ru-RU" dirty="0" smtClean="0"/>
                        <a:t>Язык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ru-RU" dirty="0"/>
                    </a:p>
                  </a:txBody>
                  <a:tcPr/>
                </a:tc>
              </a:tr>
              <a:tr h="653655">
                <a:tc>
                  <a:txBody>
                    <a:bodyPr/>
                    <a:lstStyle/>
                    <a:p>
                      <a:r>
                        <a:rPr lang="ru-RU" dirty="0" smtClean="0"/>
                        <a:t>Дополнительные библиотеки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Модели объектов из </a:t>
                      </a:r>
                      <a:r>
                        <a:rPr lang="en-US" dirty="0" smtClean="0"/>
                        <a:t>Unity Asset Store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6908"/>
          </a:xfrm>
        </p:spPr>
        <p:txBody>
          <a:bodyPr>
            <a:normAutofit/>
          </a:bodyPr>
          <a:lstStyle/>
          <a:p>
            <a:r>
              <a:rPr lang="ru-RU" dirty="0" smtClean="0"/>
              <a:t>Модель пространства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24</a:t>
            </a:fld>
            <a:endParaRPr lang="ru-RU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14422"/>
            <a:ext cx="7774320" cy="513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Экран визуализации текущего участка маршрута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25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07249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Экранные формы </a:t>
            </a:r>
            <a:r>
              <a:rPr lang="ru-RU" dirty="0" smtClean="0"/>
              <a:t>оценки прохождения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500034" y="4786322"/>
            <a:ext cx="3571900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400" dirty="0" smtClean="0"/>
              <a:t>Окно оценки прохождения участка маршрута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4857752" y="4786322"/>
            <a:ext cx="3571900" cy="542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400" dirty="0" smtClean="0"/>
              <a:t>Экран оценки прохождения маршрута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400052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857364"/>
            <a:ext cx="428628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модуля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27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714348" y="1500174"/>
          <a:ext cx="7929619" cy="4920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0264"/>
                <a:gridCol w="1285884"/>
                <a:gridCol w="2214578"/>
                <a:gridCol w="2428893"/>
              </a:tblGrid>
              <a:tr h="844362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Пользователь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Возраст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Категория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Тестируемые функции</a:t>
                      </a:r>
                      <a:endParaRPr lang="ru-RU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151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Мария</a:t>
                      </a:r>
                      <a:endParaRPr lang="ru-RU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года</a:t>
                      </a:r>
                      <a:endParaRPr lang="ru-RU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Опекун</a:t>
                      </a:r>
                      <a:endParaRPr lang="ru-RU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2400" dirty="0" smtClean="0"/>
                        <a:t>Настройка тестовых данных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4054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Елена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 года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Опекун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206232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Андрей</a:t>
                      </a:r>
                      <a:endParaRPr lang="ru-RU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лет</a:t>
                      </a:r>
                      <a:endParaRPr lang="ru-RU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 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(задержка умственного развития)</a:t>
                      </a:r>
                      <a:endParaRPr lang="ru-RU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2400" dirty="0" smtClean="0"/>
                        <a:t>Прохождение маршрута</a:t>
                      </a:r>
                      <a:endParaRPr lang="ru-RU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06232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Антон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лет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 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(расстройство </a:t>
                      </a:r>
                      <a:r>
                        <a:rPr lang="ru-RU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аутистического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спектра)</a:t>
                      </a:r>
                      <a:endParaRPr lang="ru-RU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тестирования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Опекуны:</a:t>
            </a:r>
          </a:p>
          <a:p>
            <a:pPr>
              <a:buFontTx/>
              <a:buChar char="-"/>
            </a:pPr>
            <a:r>
              <a:rPr lang="ru-RU" dirty="0" smtClean="0"/>
              <a:t>настройка модуля не вызвала сложностей;</a:t>
            </a:r>
          </a:p>
          <a:p>
            <a:pPr>
              <a:buFontTx/>
              <a:buChar char="-"/>
            </a:pPr>
            <a:r>
              <a:rPr lang="ru-RU" dirty="0"/>
              <a:t>и</a:t>
            </a:r>
            <a:r>
              <a:rPr lang="ru-RU" dirty="0" smtClean="0"/>
              <a:t>нтерфейс был интуитивно понятен.</a:t>
            </a:r>
          </a:p>
          <a:p>
            <a:pPr>
              <a:buNone/>
            </a:pPr>
            <a:r>
              <a:rPr lang="en-US" dirty="0" smtClean="0"/>
              <a:t>PID: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управление персонажем и ориентирование в виртуальном пространстве были понятны;</a:t>
            </a:r>
          </a:p>
          <a:p>
            <a:pPr>
              <a:buFontTx/>
              <a:buChar char="-"/>
            </a:pPr>
            <a:r>
              <a:rPr lang="ru-RU" dirty="0"/>
              <a:t>б</a:t>
            </a:r>
            <a:r>
              <a:rPr lang="ru-RU" dirty="0" smtClean="0"/>
              <a:t>ыло отмечено сходство с процессом реального посещения магазина.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Tx/>
              <a:buChar char="-"/>
            </a:pPr>
            <a:r>
              <a:rPr lang="ru-RU" dirty="0" smtClean="0"/>
              <a:t>проведен анализ способов генерации 2</a:t>
            </a:r>
            <a:r>
              <a:rPr lang="en-US" dirty="0" smtClean="0"/>
              <a:t>D </a:t>
            </a:r>
            <a:r>
              <a:rPr lang="ru-RU" dirty="0" smtClean="0"/>
              <a:t>маршрута на карте закрытого пространства;</a:t>
            </a:r>
          </a:p>
          <a:p>
            <a:pPr marL="514350" indent="-514350">
              <a:buFontTx/>
              <a:buChar char="-"/>
            </a:pPr>
            <a:r>
              <a:rPr lang="ru-RU" dirty="0" smtClean="0"/>
              <a:t>разработаны алгоритмы генерации 2</a:t>
            </a:r>
            <a:r>
              <a:rPr lang="en-US" dirty="0" smtClean="0"/>
              <a:t>D </a:t>
            </a:r>
            <a:r>
              <a:rPr lang="ru-RU" dirty="0" smtClean="0"/>
              <a:t>маршрута;</a:t>
            </a:r>
          </a:p>
          <a:p>
            <a:pPr marL="514350" indent="-514350">
              <a:buFontTx/>
              <a:buChar char="-"/>
            </a:pPr>
            <a:r>
              <a:rPr lang="ru-RU" dirty="0" smtClean="0"/>
              <a:t>разработан модуль генерации «2</a:t>
            </a:r>
            <a:r>
              <a:rPr lang="en-US" dirty="0" smtClean="0"/>
              <a:t>D</a:t>
            </a:r>
            <a:r>
              <a:rPr lang="ru-RU" dirty="0" smtClean="0"/>
              <a:t> прогулок»;</a:t>
            </a:r>
          </a:p>
          <a:p>
            <a:pPr marL="514350" indent="-514350">
              <a:buFontTx/>
              <a:buChar char="-"/>
            </a:pPr>
            <a:r>
              <a:rPr lang="ru-RU" dirty="0" smtClean="0"/>
              <a:t>проведено тестирование работы модуля с реальными пользователями.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928694"/>
          </a:xfrm>
        </p:spPr>
        <p:txBody>
          <a:bodyPr/>
          <a:lstStyle/>
          <a:p>
            <a:pPr algn="l"/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286124"/>
            <a:ext cx="8229600" cy="307183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/>
              <a:t>Анализ способов генерации 2</a:t>
            </a:r>
            <a:r>
              <a:rPr lang="en-US" sz="2800" dirty="0" smtClean="0"/>
              <a:t>D </a:t>
            </a:r>
            <a:r>
              <a:rPr lang="ru-RU" sz="2800" dirty="0" smtClean="0"/>
              <a:t>маршрута на карте закрытого пространства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/>
              <a:t>Разработка алгоритмов генерации 2</a:t>
            </a:r>
            <a:r>
              <a:rPr lang="en-US" sz="2800" dirty="0" smtClean="0"/>
              <a:t>D </a:t>
            </a:r>
            <a:r>
              <a:rPr lang="ru-RU" sz="2800" dirty="0" smtClean="0"/>
              <a:t>маршрута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/>
              <a:t>Проектирование модуля генерации «2</a:t>
            </a:r>
            <a:r>
              <a:rPr lang="en-US" sz="2800" dirty="0" smtClean="0"/>
              <a:t>D </a:t>
            </a:r>
            <a:r>
              <a:rPr lang="ru-RU" sz="2800" dirty="0" smtClean="0"/>
              <a:t>прогулок»</a:t>
            </a:r>
            <a:endParaRPr lang="ru-RU" sz="2800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/>
              <a:t>Реализация и тестирование модуля генерации «2</a:t>
            </a:r>
            <a:r>
              <a:rPr lang="en-US" sz="2800" dirty="0" smtClean="0"/>
              <a:t>D </a:t>
            </a:r>
            <a:r>
              <a:rPr lang="ru-RU" sz="2800" dirty="0" smtClean="0"/>
              <a:t>прогулок».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00034" y="23574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noProof="0" dirty="0" smtClean="0">
                <a:latin typeface="+mj-lt"/>
                <a:ea typeface="+mj-ea"/>
                <a:cs typeface="+mj-cs"/>
              </a:rPr>
              <a:t>З</a:t>
            </a: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адачи работы</a:t>
            </a: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500034" y="1500175"/>
            <a:ext cx="8372476" cy="78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Разработка модуля генерации «2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прогулок»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Направления дальнейшей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расширение набора моделей пространств;</a:t>
            </a:r>
          </a:p>
          <a:p>
            <a:pPr>
              <a:buFontTx/>
              <a:buChar char="-"/>
            </a:pPr>
            <a:r>
              <a:rPr lang="ru-RU" dirty="0" smtClean="0"/>
              <a:t>создание инструмента для добавления моделей пространств пользователями;</a:t>
            </a:r>
          </a:p>
          <a:p>
            <a:pPr>
              <a:buFontTx/>
              <a:buChar char="-"/>
            </a:pPr>
            <a:r>
              <a:rPr lang="ru-RU" dirty="0" smtClean="0"/>
              <a:t>подключение модуля к </a:t>
            </a:r>
            <a:r>
              <a:rPr lang="ru-RU" dirty="0" err="1" smtClean="0"/>
              <a:t>веб-системе</a:t>
            </a:r>
            <a:r>
              <a:rPr lang="ru-RU" dirty="0" smtClean="0"/>
              <a:t> управления мобильными приложениями для </a:t>
            </a:r>
            <a:r>
              <a:rPr lang="en-US" dirty="0" smtClean="0"/>
              <a:t>PID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00240"/>
            <a:ext cx="8229600" cy="242889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1. Анализ способов генерации 2</a:t>
            </a:r>
            <a:r>
              <a:rPr lang="en-US" dirty="0" smtClean="0"/>
              <a:t>D </a:t>
            </a:r>
            <a:r>
              <a:rPr lang="ru-RU" dirty="0" smtClean="0"/>
              <a:t>маршрута на карте закрытого пространства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построения «2</a:t>
            </a:r>
            <a:r>
              <a:rPr lang="en-US" dirty="0" smtClean="0"/>
              <a:t>D </a:t>
            </a:r>
            <a:r>
              <a:rPr lang="ru-RU" dirty="0" smtClean="0"/>
              <a:t>прогулки»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 smtClean="0"/>
              <a:t>«</a:t>
            </a:r>
            <a:r>
              <a:rPr lang="ru-RU" sz="2800" dirty="0"/>
              <a:t>2</a:t>
            </a:r>
            <a:r>
              <a:rPr lang="en-US" sz="2800" dirty="0"/>
              <a:t>D</a:t>
            </a:r>
            <a:r>
              <a:rPr lang="ru-RU" sz="2800" dirty="0"/>
              <a:t> </a:t>
            </a:r>
            <a:r>
              <a:rPr lang="ru-RU" sz="2800" dirty="0" smtClean="0"/>
              <a:t>прогулка» </a:t>
            </a:r>
            <a:r>
              <a:rPr lang="ru-RU" sz="2800" dirty="0"/>
              <a:t>(«2</a:t>
            </a:r>
            <a:r>
              <a:rPr lang="en-US" sz="2800" dirty="0"/>
              <a:t>D walkthrough</a:t>
            </a:r>
            <a:r>
              <a:rPr lang="ru-RU" sz="2800" dirty="0"/>
              <a:t>») </a:t>
            </a:r>
            <a:r>
              <a:rPr lang="ru-RU" sz="2800" dirty="0" smtClean="0"/>
              <a:t>– это 2</a:t>
            </a:r>
            <a:r>
              <a:rPr lang="en-US" sz="2800" dirty="0"/>
              <a:t>D</a:t>
            </a:r>
            <a:r>
              <a:rPr lang="ru-RU" sz="2800" dirty="0"/>
              <a:t> </a:t>
            </a:r>
            <a:r>
              <a:rPr lang="ru-RU" sz="2800" dirty="0" smtClean="0"/>
              <a:t>маршрут </a:t>
            </a:r>
            <a:r>
              <a:rPr lang="ru-RU" sz="2800" dirty="0"/>
              <a:t>на карте закрытого </a:t>
            </a:r>
            <a:r>
              <a:rPr lang="ru-RU" sz="2800" dirty="0" smtClean="0"/>
              <a:t>пространства.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 smtClean="0"/>
              <a:t>Этапы </a:t>
            </a:r>
            <a:r>
              <a:rPr lang="ru-RU" sz="2800" dirty="0"/>
              <a:t>генерации 2</a:t>
            </a:r>
            <a:r>
              <a:rPr lang="en-US" sz="2800" dirty="0"/>
              <a:t>D</a:t>
            </a:r>
            <a:r>
              <a:rPr lang="ru-RU" sz="2800" dirty="0"/>
              <a:t> </a:t>
            </a:r>
            <a:r>
              <a:rPr lang="ru-RU" sz="2800" dirty="0" smtClean="0"/>
              <a:t>маршрута:</a:t>
            </a:r>
            <a:endParaRPr lang="ru-RU" sz="2800" dirty="0"/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2800" dirty="0" smtClean="0"/>
              <a:t>отображение </a:t>
            </a:r>
            <a:r>
              <a:rPr lang="ru-RU" sz="2800" dirty="0"/>
              <a:t>карты закрытого </a:t>
            </a:r>
            <a:r>
              <a:rPr lang="ru-RU" sz="2800" dirty="0" smtClean="0"/>
              <a:t>пространства;</a:t>
            </a:r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2800" dirty="0" smtClean="0"/>
              <a:t>построение </a:t>
            </a:r>
            <a:r>
              <a:rPr lang="ru-RU" sz="2800" dirty="0"/>
              <a:t>маршрута через две и более заданные на карте </a:t>
            </a:r>
            <a:r>
              <a:rPr lang="ru-RU" sz="2800" dirty="0" smtClean="0"/>
              <a:t>точки;</a:t>
            </a:r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2800" dirty="0" smtClean="0"/>
              <a:t>изображение </a:t>
            </a:r>
            <a:r>
              <a:rPr lang="ru-RU" sz="2800" dirty="0"/>
              <a:t>маршрута на карте </a:t>
            </a:r>
            <a:r>
              <a:rPr lang="ru-RU" sz="2800" dirty="0" smtClean="0"/>
              <a:t>пространства;</a:t>
            </a:r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2800" dirty="0" smtClean="0"/>
              <a:t>моделирование </a:t>
            </a:r>
            <a:r>
              <a:rPr lang="ru-RU" sz="2800" dirty="0"/>
              <a:t>прохождения маршрута.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Способы представления закрытого пространства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29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346"/>
                <a:gridCol w="4143404"/>
                <a:gridCol w="2328850"/>
              </a:tblGrid>
              <a:tr h="38035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Изображение</a:t>
                      </a:r>
                      <a:endParaRPr lang="ru-RU" dirty="0"/>
                    </a:p>
                  </a:txBody>
                  <a:tcPr/>
                </a:tc>
              </a:tr>
              <a:tr h="1482947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Сетка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 smtClean="0"/>
                        <a:t>Карта пространства разбивается на небольшие участки простой формы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/>
                </a:tc>
              </a:tr>
              <a:tr h="1482947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Полигональная карта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 smtClean="0"/>
                        <a:t>Препятствия представляются в виде полигонов,</a:t>
                      </a:r>
                      <a:r>
                        <a:rPr lang="ru-RU" sz="1800" kern="1200" baseline="0" dirty="0" smtClean="0"/>
                        <a:t> их в</a:t>
                      </a:r>
                      <a:r>
                        <a:rPr lang="ru-RU" sz="1800" kern="1200" dirty="0" smtClean="0"/>
                        <a:t>ершины соединяются отрезками,</a:t>
                      </a:r>
                      <a:r>
                        <a:rPr lang="ru-RU" sz="1800" kern="1200" baseline="0" dirty="0" smtClean="0"/>
                        <a:t> </a:t>
                      </a:r>
                      <a:r>
                        <a:rPr lang="ru-RU" sz="1800" kern="1200" dirty="0" smtClean="0"/>
                        <a:t>если между ними есть прямой путь без препятствий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/>
                    </a:p>
                  </a:txBody>
                  <a:tcPr/>
                </a:tc>
              </a:tr>
              <a:tr h="1482947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Навигационная сетка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 smtClean="0"/>
                        <a:t>Доступное для передвижения пространство представляется в виде непересекающихся полигонов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2143116"/>
            <a:ext cx="1357322" cy="123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3571876"/>
            <a:ext cx="1428760" cy="1300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16" y="5072074"/>
            <a:ext cx="1428760" cy="131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построения маршрута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70000"/>
              </a:lnSpc>
              <a:buNone/>
            </a:pPr>
            <a:r>
              <a:rPr lang="ru-RU" dirty="0" smtClean="0"/>
              <a:t>1. Формализовать пространство в виде графа</a:t>
            </a:r>
          </a:p>
          <a:p>
            <a:pPr marL="514350" indent="-514350">
              <a:lnSpc>
                <a:spcPct val="170000"/>
              </a:lnSpc>
              <a:buNone/>
            </a:pPr>
            <a:r>
              <a:rPr lang="ru-RU" dirty="0" smtClean="0"/>
              <a:t>2. Задать список вершин, через которые должен проходить маршрут</a:t>
            </a:r>
          </a:p>
          <a:p>
            <a:pPr marL="514350" indent="-514350">
              <a:lnSpc>
                <a:spcPct val="170000"/>
              </a:lnSpc>
              <a:buNone/>
            </a:pPr>
            <a:r>
              <a:rPr lang="ru-RU" dirty="0" smtClean="0"/>
              <a:t>3. Найти путь между каждой парой заданных вершин</a:t>
            </a:r>
          </a:p>
          <a:p>
            <a:pPr marL="514350" indent="-514350">
              <a:lnSpc>
                <a:spcPct val="170000"/>
              </a:lnSpc>
              <a:buNone/>
            </a:pPr>
            <a:r>
              <a:rPr lang="ru-RU" dirty="0" smtClean="0"/>
              <a:t>4. Найти путь обхода вершин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поиска пути</a:t>
            </a:r>
            <a:endParaRPr lang="ru-RU" dirty="0"/>
          </a:p>
        </p:txBody>
      </p:sp>
      <p:sp>
        <p:nvSpPr>
          <p:cNvPr id="7" name="Содержимое 5"/>
          <p:cNvSpPr txBox="1">
            <a:spLocks/>
          </p:cNvSpPr>
          <p:nvPr/>
        </p:nvSpPr>
        <p:spPr>
          <a:xfrm>
            <a:off x="214282" y="1571612"/>
            <a:ext cx="4071966" cy="11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Алгоритмы поиска оптимального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пути на графе: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5"/>
          <p:cNvSpPr txBox="1">
            <a:spLocks/>
          </p:cNvSpPr>
          <p:nvPr/>
        </p:nvSpPr>
        <p:spPr>
          <a:xfrm>
            <a:off x="5072066" y="1428736"/>
            <a:ext cx="3176582" cy="15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Алгоритмы нахождения путей обхода вершин:</a:t>
            </a:r>
          </a:p>
        </p:txBody>
      </p:sp>
      <p:sp>
        <p:nvSpPr>
          <p:cNvPr id="14" name="Содержимое 5"/>
          <p:cNvSpPr txBox="1">
            <a:spLocks/>
          </p:cNvSpPr>
          <p:nvPr/>
        </p:nvSpPr>
        <p:spPr>
          <a:xfrm>
            <a:off x="428596" y="2786058"/>
            <a:ext cx="3929090" cy="2571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алгоритм </a:t>
            </a:r>
            <a:r>
              <a:rPr kumimoji="0" lang="ru-RU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Дейкстры</a:t>
            </a: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алгоритм Беллмана-Форда;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2800" dirty="0" smtClean="0"/>
              <a:t> алгоритм </a:t>
            </a:r>
            <a:r>
              <a:rPr lang="ru-RU" sz="2800" dirty="0" err="1" smtClean="0"/>
              <a:t>Флойда-Уоршелла</a:t>
            </a:r>
            <a:r>
              <a:rPr lang="ru-RU" sz="2800" dirty="0" smtClean="0"/>
              <a:t>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алгоритм Ли;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2800" dirty="0"/>
              <a:t> </a:t>
            </a:r>
            <a:r>
              <a:rPr lang="ru-RU" sz="2800" dirty="0" smtClean="0"/>
              <a:t>алгоритм А*.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Содержимое 5"/>
          <p:cNvSpPr txBox="1">
            <a:spLocks/>
          </p:cNvSpPr>
          <p:nvPr/>
        </p:nvSpPr>
        <p:spPr>
          <a:xfrm>
            <a:off x="5143504" y="2714620"/>
            <a:ext cx="3643338" cy="3571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метод полного перебора;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метод ветвей и границ;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2800" dirty="0" smtClean="0"/>
              <a:t> метод отсечений;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алгоритм ближайшего соседа;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2800" dirty="0"/>
              <a:t> </a:t>
            </a:r>
            <a:r>
              <a:rPr lang="ru-RU" sz="2800" dirty="0" smtClean="0"/>
              <a:t>алгоритм поиска с запретами;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жадный алгоритм;</a:t>
            </a: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2800" dirty="0" smtClean="0"/>
              <a:t> генетический алгоритм.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63D9-3FD3-4C3B-A045-98BC1BB0B6C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Анализ программных решений по навигации в закрытом пространстве</a:t>
            </a:r>
            <a:endParaRPr lang="ru-RU" sz="3600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571472" y="1571612"/>
          <a:ext cx="8143931" cy="4743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954"/>
                <a:gridCol w="1616755"/>
                <a:gridCol w="1143008"/>
                <a:gridCol w="1331002"/>
                <a:gridCol w="1026452"/>
                <a:gridCol w="1428760"/>
              </a:tblGrid>
              <a:tr h="316230">
                <a:tc row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Программное</a:t>
                      </a:r>
                      <a:r>
                        <a:rPr lang="ru-RU" sz="1600" baseline="0" dirty="0" smtClean="0"/>
                        <a:t> решение</a:t>
                      </a:r>
                      <a:endParaRPr lang="ru-RU" sz="16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Критерии анализа</a:t>
                      </a:r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</a:tr>
              <a:tr h="776201">
                <a:tc v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Кол-во карт для построения маршрута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Поиск объектов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Составление маршрута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Режим работы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Необходимые навыки</a:t>
                      </a:r>
                      <a:endParaRPr lang="ru-RU" sz="1600" dirty="0"/>
                    </a:p>
                  </a:txBody>
                  <a:tcPr anchor="ctr"/>
                </a:tc>
              </a:tr>
              <a:tr h="54621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baseline="0" dirty="0" smtClean="0"/>
                        <a:t>Мобильный гид «Кунсткамера»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Нет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Нет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err="1" smtClean="0"/>
                        <a:t>Оффлайн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 anchor="ctr"/>
                </a:tc>
              </a:tr>
              <a:tr h="77620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baseline="0" dirty="0" smtClean="0"/>
                        <a:t>Мобильный гид  по музею А.С. Пушкина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err="1" smtClean="0"/>
                        <a:t>Онлайн</a:t>
                      </a:r>
                      <a:r>
                        <a:rPr lang="ru-RU" sz="1600" dirty="0" smtClean="0"/>
                        <a:t> и </a:t>
                      </a:r>
                      <a:r>
                        <a:rPr lang="ru-RU" sz="1600" dirty="0" err="1" smtClean="0"/>
                        <a:t>оффлайн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 anchor="ctr"/>
                </a:tc>
              </a:tr>
              <a:tr h="100618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baseline="0" dirty="0" smtClean="0"/>
                        <a:t>Мобильное приложение </a:t>
                      </a:r>
                      <a:r>
                        <a:rPr lang="ru-RU" sz="1600" dirty="0" smtClean="0"/>
                        <a:t>«</a:t>
                      </a:r>
                      <a:r>
                        <a:rPr lang="en-US" sz="1600" dirty="0" smtClean="0"/>
                        <a:t>Shopping</a:t>
                      </a:r>
                      <a:r>
                        <a:rPr lang="en-US" sz="1600" baseline="0" dirty="0" smtClean="0"/>
                        <a:t> Guide</a:t>
                      </a:r>
                      <a:r>
                        <a:rPr lang="ru-RU" sz="1600" baseline="0" dirty="0" smtClean="0"/>
                        <a:t>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45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Оффлайн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 anchor="ctr"/>
                </a:tc>
              </a:tr>
              <a:tr h="77620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baseline="0" dirty="0" smtClean="0"/>
                        <a:t>Мобильное приложение </a:t>
                      </a:r>
                      <a:r>
                        <a:rPr lang="ru-RU" sz="1600" dirty="0" smtClean="0"/>
                        <a:t>«</a:t>
                      </a:r>
                      <a:r>
                        <a:rPr lang="en-US" sz="1600" dirty="0" err="1" smtClean="0"/>
                        <a:t>NaviMail</a:t>
                      </a:r>
                      <a:r>
                        <a:rPr lang="ru-RU" sz="1600" dirty="0" smtClean="0"/>
                        <a:t>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Нет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Онлайн</a:t>
                      </a:r>
                      <a:r>
                        <a:rPr lang="ru-RU" sz="1600" dirty="0" smtClean="0"/>
                        <a:t> и </a:t>
                      </a:r>
                      <a:r>
                        <a:rPr lang="ru-RU" sz="1600" dirty="0" err="1" smtClean="0"/>
                        <a:t>оффлайн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 anchor="ctr"/>
                </a:tc>
              </a:tr>
              <a:tr h="54621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Чат-бот «Картография»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5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Онлайн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600" dirty="0" smtClean="0"/>
                        <a:t>Чтение и письмо</a:t>
                      </a:r>
                      <a:endParaRPr lang="ru-RU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6500826" y="6492875"/>
            <a:ext cx="2133600" cy="365125"/>
          </a:xfrm>
        </p:spPr>
        <p:txBody>
          <a:bodyPr/>
          <a:lstStyle/>
          <a:p>
            <a:fld id="{3DCB63D9-3FD3-4C3B-A045-98BC1BB0B6C2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887</Words>
  <Application>Microsoft Office PowerPoint</Application>
  <PresentationFormat>Экран (4:3)</PresentationFormat>
  <Paragraphs>237</Paragraphs>
  <Slides>30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Разработка модуля генерации «2D прогулок»</vt:lpstr>
      <vt:lpstr>Актуальность работы</vt:lpstr>
      <vt:lpstr>Цель работы</vt:lpstr>
      <vt:lpstr>1. Анализ способов генерации 2D маршрута на карте закрытого пространства </vt:lpstr>
      <vt:lpstr>Задача построения «2D прогулки»</vt:lpstr>
      <vt:lpstr>Способы представления закрытого пространства</vt:lpstr>
      <vt:lpstr>Процесс построения маршрута</vt:lpstr>
      <vt:lpstr>Алгоритмы поиска пути</vt:lpstr>
      <vt:lpstr>Анализ программных решений по навигации в закрытом пространстве</vt:lpstr>
      <vt:lpstr>2. Разработка алгоритмов генерации 2D маршрута </vt:lpstr>
      <vt:lpstr>Формализация этапов генерации 2D маршрута</vt:lpstr>
      <vt:lpstr>Разработка алгоритмов построения графа</vt:lpstr>
      <vt:lpstr>Выбор алгоритма построения маршрута</vt:lpstr>
      <vt:lpstr>Разработка алгоритма визуализации маршрута</vt:lpstr>
      <vt:lpstr>Разработка алгоритма моделирования прохождения маршрута</vt:lpstr>
      <vt:lpstr>3. Проектирование модуля генерации «2D прогулок» </vt:lpstr>
      <vt:lpstr>Функции модуля</vt:lpstr>
      <vt:lpstr>Описание сценариев использования</vt:lpstr>
      <vt:lpstr>Схема графического интерфейса</vt:lpstr>
      <vt:lpstr>Проектирование графического интерфейса</vt:lpstr>
      <vt:lpstr>Проектирование графического интерфейса (продолжение)</vt:lpstr>
      <vt:lpstr>4. Реализация модуля генерации «2D прогулок» </vt:lpstr>
      <vt:lpstr>Выбор средств реализации</vt:lpstr>
      <vt:lpstr>Модель пространства</vt:lpstr>
      <vt:lpstr>Экран визуализации текущего участка маршрута</vt:lpstr>
      <vt:lpstr>Экранные формы оценки прохождения</vt:lpstr>
      <vt:lpstr>Тестирование модуля</vt:lpstr>
      <vt:lpstr>Результаты тестирования</vt:lpstr>
      <vt:lpstr>Выводы</vt:lpstr>
      <vt:lpstr>Направления дальнейшей работы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модуля генерации «2D прогулок»</dc:title>
  <dc:creator>Инга Волосникова</dc:creator>
  <cp:lastModifiedBy>Инга Волосникова</cp:lastModifiedBy>
  <cp:revision>61</cp:revision>
  <dcterms:created xsi:type="dcterms:W3CDTF">2020-05-14T05:13:23Z</dcterms:created>
  <dcterms:modified xsi:type="dcterms:W3CDTF">2020-05-15T15:06:14Z</dcterms:modified>
</cp:coreProperties>
</file>