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85" r:id="rId11"/>
    <p:sldId id="264" r:id="rId12"/>
    <p:sldId id="265" r:id="rId13"/>
    <p:sldId id="266" r:id="rId14"/>
    <p:sldId id="267" r:id="rId15"/>
    <p:sldId id="268" r:id="rId16"/>
    <p:sldId id="286" r:id="rId17"/>
    <p:sldId id="269" r:id="rId18"/>
    <p:sldId id="279" r:id="rId19"/>
    <p:sldId id="270" r:id="rId20"/>
    <p:sldId id="282" r:id="rId21"/>
    <p:sldId id="281" r:id="rId22"/>
    <p:sldId id="288" r:id="rId23"/>
    <p:sldId id="272" r:id="rId24"/>
    <p:sldId id="273" r:id="rId25"/>
    <p:sldId id="290" r:id="rId26"/>
    <p:sldId id="289" r:id="rId27"/>
    <p:sldId id="291" r:id="rId28"/>
    <p:sldId id="292" r:id="rId29"/>
    <p:sldId id="275" r:id="rId30"/>
    <p:sldId id="276" r:id="rId31"/>
    <p:sldId id="277" r:id="rId32"/>
    <p:sldId id="295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884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9ECB1-919B-42C5-AA5F-B6FF93A1327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E666-62E4-4027-96F6-57B86E4213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Ориентирование в закрытом пространстве – часть многих повседневных действий, однако существующие системы навигации не приспособлены для использования людьми с интеллектуальными ограничениями (</a:t>
            </a:r>
            <a:r>
              <a:rPr lang="en-US" dirty="0" smtClean="0"/>
              <a:t>People with Intellectual Disabilities</a:t>
            </a:r>
            <a:r>
              <a:rPr lang="ru-RU" dirty="0" smtClean="0"/>
              <a:t>, </a:t>
            </a:r>
            <a:r>
              <a:rPr lang="en-US" dirty="0" smtClean="0"/>
              <a:t>PID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первое место – количество</a:t>
            </a:r>
            <a:r>
              <a:rPr lang="ru-RU" baseline="0" dirty="0" smtClean="0"/>
              <a:t> карт, поиск объектов, составление маршрута, режим работы, необходимые навыки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Точные алгоритмы нахождения оптимального пути не применимы, т.к. не обеспечивают достаточного быстродействия. На основании анализа эвристических  алгоритмов был выбран жадный алгоритм.</a:t>
            </a:r>
          </a:p>
          <a:p>
            <a:endParaRPr lang="ru-RU" dirty="0" smtClean="0"/>
          </a:p>
          <a:p>
            <a:r>
              <a:rPr lang="ru-RU" dirty="0" smtClean="0"/>
              <a:t>Таблицу крупно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Выкинуть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Разделить опекунов и </a:t>
            </a:r>
            <a:r>
              <a:rPr lang="ru-RU" dirty="0" err="1" smtClean="0"/>
              <a:t>пидов</a:t>
            </a:r>
            <a:r>
              <a:rPr lang="ru-RU" dirty="0" smtClean="0"/>
              <a:t>, добавить столбец функций для тестирования, начать с опекунов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t>32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06C-4A27-4990-AB3D-92272210FEE6}" type="datetime1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F2FF-F39C-4228-8E5B-4863C172CF95}" type="datetime1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935-D04E-411F-A279-98DE6B6A4C79}" type="datetime1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50-CA2F-4B04-93DF-FD6D1ABA950F}" type="datetime1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3F56-B052-45D1-B20C-2777091927D8}" type="datetime1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417F-4EFB-465B-B459-8B01ECA45824}" type="datetime1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9177-D18A-46D3-8A9C-7FC4205B814D}" type="datetime1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A6C9-CF17-437D-8636-873DF23AB0D2}" type="datetime1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2696-4A38-45CE-9CCD-98F9B3C1691C}" type="datetime1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F76D-F0F4-417A-9B36-B11D5FA36E3D}" type="datetime1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5C9-6E5B-4CA2-AFAF-B94C96F5874E}" type="datetime1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239A-CCFF-48A9-96E0-D03DD82855C1}" type="datetime1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63D9-3FD3-4C3B-A045-98BC1BB0B6C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1470025"/>
          </a:xfrm>
        </p:spPr>
        <p:txBody>
          <a:bodyPr/>
          <a:lstStyle/>
          <a:p>
            <a:r>
              <a:rPr lang="ru-RU" dirty="0" smtClean="0"/>
              <a:t>Разработка модуля генерации «2</a:t>
            </a:r>
            <a:r>
              <a:rPr lang="en-US" dirty="0" smtClean="0"/>
              <a:t>D </a:t>
            </a:r>
            <a:r>
              <a:rPr lang="ru-RU" dirty="0" smtClean="0"/>
              <a:t>прогулок»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3857628"/>
            <a:ext cx="7715304" cy="228601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ru-RU" u="sng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Выполнила: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</a:t>
            </a:r>
            <a:r>
              <a:rPr lang="ru-RU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тудентка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группы ИВТ-465 </a:t>
            </a:r>
            <a:r>
              <a:rPr lang="ru-RU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Волосникова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И.А.</a:t>
            </a:r>
          </a:p>
          <a:p>
            <a:pPr algn="l">
              <a:lnSpc>
                <a:spcPct val="170000"/>
              </a:lnSpc>
            </a:pPr>
            <a:r>
              <a:rPr lang="ru-RU" u="sng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Руководитель: </a:t>
            </a:r>
          </a:p>
          <a:p>
            <a:pPr algn="l">
              <a:lnSpc>
                <a:spcPct val="170000"/>
              </a:lnSpc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Шабалина О.А.</a:t>
            </a:r>
            <a:endParaRPr lang="ru-RU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00240"/>
            <a:ext cx="8229600" cy="2428892"/>
          </a:xfrm>
        </p:spPr>
        <p:txBody>
          <a:bodyPr>
            <a:normAutofit/>
          </a:bodyPr>
          <a:lstStyle/>
          <a:p>
            <a:r>
              <a:rPr lang="ru-RU" dirty="0" smtClean="0"/>
              <a:t>2. Разработка алгоритмов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Формализация этапов генерации 2</a:t>
            </a:r>
            <a:r>
              <a:rPr lang="en-US" dirty="0" smtClean="0"/>
              <a:t>D</a:t>
            </a:r>
            <a:r>
              <a:rPr lang="ru-RU" dirty="0" smtClean="0"/>
              <a:t>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3685663" cy="261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500174"/>
            <a:ext cx="3286148" cy="2357454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>
            <a:stCxn id="1026" idx="3"/>
            <a:endCxn id="6" idx="1"/>
          </p:cNvCxnSpPr>
          <p:nvPr/>
        </p:nvCxnSpPr>
        <p:spPr>
          <a:xfrm>
            <a:off x="4328573" y="2666563"/>
            <a:ext cx="743493" cy="12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4214818"/>
            <a:ext cx="4429156" cy="218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 стрелкой 13"/>
          <p:cNvCxnSpPr>
            <a:stCxn id="6" idx="2"/>
            <a:endCxn id="1027" idx="0"/>
          </p:cNvCxnSpPr>
          <p:nvPr/>
        </p:nvCxnSpPr>
        <p:spPr>
          <a:xfrm rot="5400000">
            <a:off x="6536545" y="403622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4000504"/>
            <a:ext cx="3736462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Прямая со стрелкой 31"/>
          <p:cNvCxnSpPr/>
          <p:nvPr/>
        </p:nvCxnSpPr>
        <p:spPr>
          <a:xfrm rot="10800000">
            <a:off x="4429124" y="535623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алгоритмов построения графа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12</a:t>
            </a:fld>
            <a:endParaRPr lang="ru-RU"/>
          </a:p>
        </p:txBody>
      </p:sp>
      <p:pic>
        <p:nvPicPr>
          <p:cNvPr id="1740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262" y="1643050"/>
            <a:ext cx="36985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785786" y="6072206"/>
            <a:ext cx="3000396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построения графа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71612"/>
            <a:ext cx="3652834" cy="452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4786314" y="6172233"/>
            <a:ext cx="3643338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стягивания ребер графа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алгоритма построения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42911" y="1684433"/>
          <a:ext cx="7643864" cy="4628680"/>
        </p:xfrm>
        <a:graphic>
          <a:graphicData uri="http://schemas.openxmlformats.org/drawingml/2006/table">
            <a:tbl>
              <a:tblPr/>
              <a:tblGrid>
                <a:gridCol w="2115338"/>
                <a:gridCol w="1842585"/>
                <a:gridCol w="1842585"/>
                <a:gridCol w="1843356"/>
              </a:tblGrid>
              <a:tr h="97572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Алгоритм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Длина оптимального маршрута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Затраченное время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итераций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88"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вершин - 100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6696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Алгоритм ближайшего соседа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26664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2,5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02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Генетический алгоритм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25479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45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10000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46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Жадный алгоритм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23311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0,07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алгоритма визуализации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14</a:t>
            </a:fld>
            <a:endParaRPr lang="ru-RU"/>
          </a:p>
        </p:txBody>
      </p:sp>
      <p:pic>
        <p:nvPicPr>
          <p:cNvPr id="1536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428736"/>
            <a:ext cx="3286148" cy="505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 smtClean="0"/>
              <a:t>Разработка алгоритма моделирования прохождения маршрута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15</a:t>
            </a:fld>
            <a:endParaRPr lang="ru-RU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1" y="1428736"/>
            <a:ext cx="4473381" cy="535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00240"/>
            <a:ext cx="8229600" cy="2428892"/>
          </a:xfrm>
        </p:spPr>
        <p:txBody>
          <a:bodyPr>
            <a:normAutofit/>
          </a:bodyPr>
          <a:lstStyle/>
          <a:p>
            <a:r>
              <a:rPr lang="ru-RU" dirty="0" smtClean="0"/>
              <a:t>3. Проектирование модуля генерации «2</a:t>
            </a:r>
            <a:r>
              <a:rPr lang="en-US" dirty="0" smtClean="0"/>
              <a:t>D </a:t>
            </a:r>
            <a:r>
              <a:rPr lang="ru-RU" dirty="0" smtClean="0"/>
              <a:t>прогулок»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модуля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lnSpc>
                <a:spcPct val="170000"/>
              </a:lnSpc>
              <a:buNone/>
            </a:pPr>
            <a:r>
              <a:rPr lang="ru-RU" dirty="0" smtClean="0"/>
              <a:t>- загрузка </a:t>
            </a:r>
            <a:r>
              <a:rPr lang="ru-RU" dirty="0"/>
              <a:t>и отображение выбранной карты пространства;</a:t>
            </a:r>
          </a:p>
          <a:p>
            <a:pPr lvl="0">
              <a:lnSpc>
                <a:spcPct val="170000"/>
              </a:lnSpc>
              <a:buNone/>
            </a:pPr>
            <a:r>
              <a:rPr lang="ru-RU" dirty="0" smtClean="0"/>
              <a:t>- загрузка </a:t>
            </a:r>
            <a:r>
              <a:rPr lang="ru-RU" dirty="0"/>
              <a:t>списка объектов для построения маршрута;</a:t>
            </a:r>
          </a:p>
          <a:p>
            <a:pPr lvl="0">
              <a:lnSpc>
                <a:spcPct val="170000"/>
              </a:lnSpc>
              <a:buNone/>
            </a:pPr>
            <a:r>
              <a:rPr lang="ru-RU" dirty="0" smtClean="0"/>
              <a:t>- построение </a:t>
            </a:r>
            <a:r>
              <a:rPr lang="ru-RU" dirty="0"/>
              <a:t>размеченного маршрута;</a:t>
            </a:r>
          </a:p>
          <a:p>
            <a:pPr lvl="0">
              <a:lnSpc>
                <a:spcPct val="170000"/>
              </a:lnSpc>
              <a:buNone/>
            </a:pPr>
            <a:r>
              <a:rPr lang="ru-RU" dirty="0" smtClean="0"/>
              <a:t>- отображение </a:t>
            </a:r>
            <a:r>
              <a:rPr lang="ru-RU" dirty="0"/>
              <a:t>игрового персонажа на карте пространства;</a:t>
            </a:r>
          </a:p>
          <a:p>
            <a:pPr lvl="0">
              <a:lnSpc>
                <a:spcPct val="170000"/>
              </a:lnSpc>
              <a:buNone/>
            </a:pPr>
            <a:r>
              <a:rPr lang="ru-RU" dirty="0" smtClean="0"/>
              <a:t>- отображение </a:t>
            </a:r>
            <a:r>
              <a:rPr lang="ru-RU" dirty="0"/>
              <a:t>текущего участка маршрута на карте пространства;</a:t>
            </a:r>
          </a:p>
          <a:p>
            <a:pPr lvl="0">
              <a:lnSpc>
                <a:spcPct val="170000"/>
              </a:lnSpc>
              <a:buNone/>
            </a:pPr>
            <a:r>
              <a:rPr lang="ru-RU" dirty="0" smtClean="0"/>
              <a:t>- моделирование </a:t>
            </a:r>
            <a:r>
              <a:rPr lang="ru-RU" dirty="0"/>
              <a:t>передвижения игрового персонажа по маршруту;</a:t>
            </a:r>
          </a:p>
          <a:p>
            <a:pPr lvl="0">
              <a:lnSpc>
                <a:spcPct val="170000"/>
              </a:lnSpc>
              <a:buNone/>
            </a:pPr>
            <a:r>
              <a:rPr lang="ru-RU" dirty="0" smtClean="0"/>
              <a:t>- отображение </a:t>
            </a:r>
            <a:r>
              <a:rPr lang="ru-RU" dirty="0"/>
              <a:t>результатов моделирования прохождения маршрута;</a:t>
            </a:r>
          </a:p>
          <a:p>
            <a:pPr lvl="0">
              <a:lnSpc>
                <a:spcPct val="170000"/>
              </a:lnSpc>
              <a:buNone/>
            </a:pPr>
            <a:r>
              <a:rPr lang="ru-RU" dirty="0" smtClean="0"/>
              <a:t>- сохранение </a:t>
            </a:r>
            <a:r>
              <a:rPr lang="ru-RU" dirty="0"/>
              <a:t>результатов «2</a:t>
            </a:r>
            <a:r>
              <a:rPr lang="en-US" dirty="0"/>
              <a:t>D</a:t>
            </a:r>
            <a:r>
              <a:rPr lang="ru-RU" dirty="0"/>
              <a:t> прогулки».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сценариев использования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Доступные действия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 модуля в рамках приложения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персонажем, получение оценки прохождения участка маршрута и итоговой оценки прохождения маршрута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 модуля при автономном использовании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Опекун </a:t>
                      </a:r>
                      <a:r>
                        <a:rPr lang="en-US" dirty="0" smtClean="0"/>
                        <a:t>PID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 модели пространства, составление списка объектов, через которые будет построен маршрут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графического интерфейса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271464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14488"/>
            <a:ext cx="271464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1428728" y="5786454"/>
            <a:ext cx="2714644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экрана основного меню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786314" y="5786454"/>
            <a:ext cx="2714644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экрана выбора тестовых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Актуальность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</a:t>
            </a:fld>
            <a:endParaRPr lang="ru-RU"/>
          </a:p>
        </p:txBody>
      </p:sp>
      <p:pic>
        <p:nvPicPr>
          <p:cNvPr id="24580" name="Picture 4" descr="Навигация в торговом центре- зачем? какая? кто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714488"/>
            <a:ext cx="4429156" cy="3321867"/>
          </a:xfrm>
          <a:prstGeom prst="rect">
            <a:avLst/>
          </a:prstGeom>
          <a:noFill/>
        </p:spPr>
      </p:pic>
      <p:sp>
        <p:nvSpPr>
          <p:cNvPr id="10" name="Содержимое 2"/>
          <p:cNvSpPr txBox="1">
            <a:spLocks/>
          </p:cNvSpPr>
          <p:nvPr/>
        </p:nvSpPr>
        <p:spPr>
          <a:xfrm>
            <a:off x="2571736" y="5286388"/>
            <a:ext cx="4000528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Система навигации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торгового центра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20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85720" y="5643578"/>
            <a:ext cx="307183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lvl="0" algn="ctr"/>
            <a:r>
              <a:rPr lang="ru-RU" sz="3200" dirty="0" smtClean="0"/>
              <a:t>Макет экрана </a:t>
            </a:r>
            <a:r>
              <a:rPr lang="ru-RU" sz="3200" dirty="0" smtClean="0"/>
              <a:t>моделирования прохождения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286116" y="5715016"/>
            <a:ext cx="271464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окна результатов прохождения участка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264320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57364"/>
            <a:ext cx="264320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857364"/>
            <a:ext cx="257176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одержимое 2"/>
          <p:cNvSpPr txBox="1">
            <a:spLocks/>
          </p:cNvSpPr>
          <p:nvPr/>
        </p:nvSpPr>
        <p:spPr>
          <a:xfrm>
            <a:off x="6072198" y="5715016"/>
            <a:ext cx="2786082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экрана результатов прохождения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графического интерфейса (продолжение)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21</a:t>
            </a:fld>
            <a:endParaRPr lang="ru-RU"/>
          </a:p>
        </p:txBody>
      </p:sp>
      <p:pic>
        <p:nvPicPr>
          <p:cNvPr id="12" name="Рисунок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500174"/>
            <a:ext cx="6067425" cy="508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графического интерфейса (продолжение)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00240"/>
            <a:ext cx="8229600" cy="2428892"/>
          </a:xfrm>
        </p:spPr>
        <p:txBody>
          <a:bodyPr>
            <a:norm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Реализация модуля генерации «2</a:t>
            </a:r>
            <a:r>
              <a:rPr lang="en-US" dirty="0" smtClean="0"/>
              <a:t>D </a:t>
            </a:r>
            <a:r>
              <a:rPr lang="ru-RU" dirty="0" smtClean="0"/>
              <a:t>прогулок»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1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Целевая платформа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4.4 </a:t>
                      </a: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выше</a:t>
                      </a:r>
                      <a:endParaRPr lang="ru-RU" dirty="0"/>
                    </a:p>
                  </a:txBody>
                  <a:tcPr/>
                </a:tc>
              </a:tr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Среда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Personal 2018</a:t>
                      </a:r>
                      <a:endParaRPr lang="ru-RU" dirty="0"/>
                    </a:p>
                  </a:txBody>
                  <a:tcPr/>
                </a:tc>
              </a:tr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</a:tr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Дополнительные библиотеки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Модели объектов из </a:t>
                      </a:r>
                      <a:r>
                        <a:rPr lang="en-US" dirty="0" smtClean="0"/>
                        <a:t>Unity Asset Store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входных и выходных данных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032"/>
                <a:gridCol w="2071702"/>
                <a:gridCol w="461486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Категория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 передачи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Формат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Входные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Поля статического</a:t>
                      </a:r>
                      <a:r>
                        <a:rPr lang="ru-RU" baseline="0" dirty="0" smtClean="0"/>
                        <a:t>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Tx/>
                        <a:buChar char="-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пространства: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Tx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список объектов для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построения маршрута: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Выходные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 </a:t>
                      </a:r>
                      <a:r>
                        <a:rPr lang="en-US" dirty="0" smtClean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дата и время начала прохождения маршрута: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дата и время окончания прохождения маршрута: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пространства: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маршрута: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длина сгенерированного пути: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длина пути, пройденного пользователем: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флаг завершения прохождения маршрута: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 модуля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00306"/>
            <a:ext cx="414340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500306"/>
            <a:ext cx="414340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1142976" y="5000636"/>
            <a:ext cx="2714644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Основное меню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929190" y="5000636"/>
            <a:ext cx="3643338" cy="54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noProof="0" dirty="0" smtClean="0"/>
              <a:t>Выбор тестовых данных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Экранная форма моде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26</a:t>
            </a:fld>
            <a:endParaRPr lang="ru-RU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643050"/>
            <a:ext cx="6000792" cy="39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Экранные формы модуля (продолжение)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27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214546" y="5643578"/>
            <a:ext cx="4929222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Визуализация текущего участка маршрута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50085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Экранные формы модуля (продолжение)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28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714348" y="5643578"/>
            <a:ext cx="357190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Оценка прохождения участка маршрута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643438" y="5643578"/>
            <a:ext cx="357190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Оценка прохождения маршрута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модуля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357298"/>
            <a:ext cx="7929618" cy="1857388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/>
              <a:t>Тестирование проводилось с участием </a:t>
            </a:r>
            <a:r>
              <a:rPr lang="en-US" sz="2400" dirty="0" smtClean="0"/>
              <a:t>PID </a:t>
            </a:r>
            <a:r>
              <a:rPr lang="ru-RU" sz="2400" dirty="0" smtClean="0"/>
              <a:t>и их опекунов.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При проведении тестирования опекуны выполняли настройку тестовых данных, </a:t>
            </a:r>
            <a:r>
              <a:rPr lang="en-US" sz="2400" dirty="0"/>
              <a:t>PID </a:t>
            </a:r>
            <a:r>
              <a:rPr lang="ru-RU" sz="2400" dirty="0"/>
              <a:t>выполняли </a:t>
            </a:r>
            <a:r>
              <a:rPr lang="ru-RU" sz="2400" dirty="0" smtClean="0"/>
              <a:t>прохождение </a:t>
            </a:r>
            <a:r>
              <a:rPr lang="ru-RU" sz="2400" dirty="0"/>
              <a:t>маршрута.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29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42910" y="3357561"/>
          <a:ext cx="7929618" cy="2749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206"/>
                <a:gridCol w="2643206"/>
                <a:gridCol w="2643206"/>
              </a:tblGrid>
              <a:tr h="453704"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Возраст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Категория</a:t>
                      </a:r>
                      <a:endParaRPr lang="ru-RU" dirty="0"/>
                    </a:p>
                  </a:txBody>
                  <a:tcPr/>
                </a:tc>
              </a:tr>
              <a:tr h="694190">
                <a:tc>
                  <a:txBody>
                    <a:bodyPr/>
                    <a:lstStyle/>
                    <a:p>
                      <a:r>
                        <a:rPr lang="ru-RU" dirty="0" smtClean="0"/>
                        <a:t>Андрей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(задержка умственного развития)</a:t>
                      </a:r>
                      <a:endParaRPr lang="ru-RU" dirty="0"/>
                    </a:p>
                  </a:txBody>
                  <a:tcPr/>
                </a:tc>
              </a:tr>
              <a:tr h="453704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года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dirty="0"/>
                    </a:p>
                  </a:txBody>
                  <a:tcPr/>
                </a:tc>
              </a:tr>
              <a:tr h="694190">
                <a:tc>
                  <a:txBody>
                    <a:bodyPr/>
                    <a:lstStyle/>
                    <a:p>
                      <a:r>
                        <a:rPr lang="ru-RU" dirty="0" smtClean="0"/>
                        <a:t>Антон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(расстройство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аутистического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спектра)</a:t>
                      </a:r>
                      <a:endParaRPr lang="ru-RU" dirty="0"/>
                    </a:p>
                  </a:txBody>
                  <a:tcPr/>
                </a:tc>
              </a:tr>
              <a:tr h="453704">
                <a:tc>
                  <a:txBody>
                    <a:bodyPr/>
                    <a:lstStyle/>
                    <a:p>
                      <a:r>
                        <a:rPr lang="ru-RU" dirty="0" smtClean="0"/>
                        <a:t>Елена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года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928694"/>
          </a:xfrm>
        </p:spPr>
        <p:txBody>
          <a:bodyPr/>
          <a:lstStyle/>
          <a:p>
            <a:pPr algn="l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307183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Анализ способов генерации 2</a:t>
            </a:r>
            <a:r>
              <a:rPr lang="en-US" sz="2800" dirty="0" smtClean="0"/>
              <a:t>D </a:t>
            </a:r>
            <a:r>
              <a:rPr lang="ru-RU" sz="2800" dirty="0" smtClean="0"/>
              <a:t>маршрута на карте закрытого пространства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Разработка алгоритмов генерации 2</a:t>
            </a:r>
            <a:r>
              <a:rPr lang="en-US" sz="2800" dirty="0" smtClean="0"/>
              <a:t>D </a:t>
            </a:r>
            <a:r>
              <a:rPr lang="ru-RU" sz="2800" dirty="0" smtClean="0"/>
              <a:t>маршрута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Проектирование модуля генерации</a:t>
            </a:r>
            <a:r>
              <a:rPr lang="ru-RU" sz="2800" dirty="0" smtClean="0"/>
              <a:t> «2</a:t>
            </a:r>
            <a:r>
              <a:rPr lang="en-US" sz="2800" dirty="0" smtClean="0"/>
              <a:t>D </a:t>
            </a:r>
            <a:r>
              <a:rPr lang="ru-RU" sz="2800" dirty="0" smtClean="0"/>
              <a:t>прогулок»</a:t>
            </a:r>
            <a:endParaRPr lang="ru-RU" sz="28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Реализация и тестирование модуля генерации «2</a:t>
            </a:r>
            <a:r>
              <a:rPr lang="en-US" sz="2800" dirty="0" smtClean="0"/>
              <a:t>D </a:t>
            </a:r>
            <a:r>
              <a:rPr lang="ru-RU" sz="2800" dirty="0" smtClean="0"/>
              <a:t>прогулок».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0034" y="23574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З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адачи работы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00034" y="1500175"/>
            <a:ext cx="8372476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Разработка модуля генерации «2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прогулок»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для опекунов настройка модуля не вызвала сложностей;</a:t>
            </a:r>
          </a:p>
          <a:p>
            <a:pPr>
              <a:buFontTx/>
              <a:buChar char="-"/>
            </a:pPr>
            <a:r>
              <a:rPr lang="ru-RU" dirty="0"/>
              <a:t>и</a:t>
            </a:r>
            <a:r>
              <a:rPr lang="ru-RU" dirty="0" smtClean="0"/>
              <a:t>нтерфейс был интуитивно понятен;</a:t>
            </a:r>
          </a:p>
          <a:p>
            <a:pPr>
              <a:buFontTx/>
              <a:buChar char="-"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en-US" dirty="0" smtClean="0"/>
              <a:t>PID </a:t>
            </a:r>
            <a:r>
              <a:rPr lang="ru-RU" dirty="0" smtClean="0"/>
              <a:t>управление персонажем и ориентирование в виртуальном пространстве были понятны;</a:t>
            </a:r>
          </a:p>
          <a:p>
            <a:pPr>
              <a:buFontTx/>
              <a:buChar char="-"/>
            </a:pPr>
            <a:r>
              <a:rPr lang="ru-RU" dirty="0"/>
              <a:t>б</a:t>
            </a:r>
            <a:r>
              <a:rPr lang="ru-RU" dirty="0" smtClean="0"/>
              <a:t>ыло отмечено сходство с процессом реального посещения магазина.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31</a:t>
            </a:fld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Проведен анализ способов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 на карте закрытого пространства;</a:t>
            </a:r>
          </a:p>
          <a:p>
            <a:pPr>
              <a:buFontTx/>
              <a:buChar char="-"/>
            </a:pPr>
            <a:r>
              <a:rPr lang="ru-RU" dirty="0" smtClean="0"/>
              <a:t>разработаны алгоритмы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маршрута;</a:t>
            </a:r>
          </a:p>
          <a:p>
            <a:pPr>
              <a:buFontTx/>
              <a:buChar char="-"/>
            </a:pPr>
            <a:r>
              <a:rPr lang="ru-RU" dirty="0" smtClean="0"/>
              <a:t>разработан модуль генерации «2</a:t>
            </a:r>
            <a:r>
              <a:rPr lang="en-US" dirty="0" smtClean="0"/>
              <a:t>D</a:t>
            </a:r>
            <a:r>
              <a:rPr lang="ru-RU" dirty="0" smtClean="0"/>
              <a:t> прогулок»;</a:t>
            </a:r>
          </a:p>
          <a:p>
            <a:pPr>
              <a:buFontTx/>
              <a:buChar char="-"/>
            </a:pPr>
            <a:r>
              <a:rPr lang="ru-RU" dirty="0"/>
              <a:t>п</a:t>
            </a:r>
            <a:r>
              <a:rPr lang="ru-RU" dirty="0" smtClean="0"/>
              <a:t>роведено тестирование работы модуля с реальными пользователями.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Направления дальнейшей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Расширение набора моделей пространств</a:t>
            </a:r>
          </a:p>
          <a:p>
            <a:pPr>
              <a:buFontTx/>
              <a:buChar char="-"/>
            </a:pPr>
            <a:r>
              <a:rPr lang="ru-RU" dirty="0" smtClean="0"/>
              <a:t>Создание инструмента для добавления моделей пространств пользователями</a:t>
            </a:r>
          </a:p>
          <a:p>
            <a:pPr>
              <a:buFontTx/>
              <a:buChar char="-"/>
            </a:pPr>
            <a:r>
              <a:rPr lang="ru-RU" dirty="0" smtClean="0"/>
              <a:t>Подключение модуля к </a:t>
            </a:r>
            <a:r>
              <a:rPr lang="ru-RU" dirty="0" err="1" smtClean="0"/>
              <a:t>веб-системе</a:t>
            </a:r>
            <a:r>
              <a:rPr lang="ru-RU" dirty="0" smtClean="0"/>
              <a:t> управления мобильными приложениями для </a:t>
            </a:r>
            <a:r>
              <a:rPr lang="en-US" dirty="0" smtClean="0"/>
              <a:t>PID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00240"/>
            <a:ext cx="8229600" cy="24288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Анализ способов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 на карте закрытого пространства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построения «2</a:t>
            </a:r>
            <a:r>
              <a:rPr lang="en-US" dirty="0" smtClean="0"/>
              <a:t>D </a:t>
            </a:r>
            <a:r>
              <a:rPr lang="ru-RU" dirty="0" smtClean="0"/>
              <a:t>прогулки»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/>
              <a:t>«</a:t>
            </a:r>
            <a:r>
              <a:rPr lang="ru-RU" sz="2800" dirty="0"/>
              <a:t>2</a:t>
            </a:r>
            <a:r>
              <a:rPr lang="en-US" sz="2800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прогулка» </a:t>
            </a:r>
            <a:r>
              <a:rPr lang="ru-RU" sz="2800" dirty="0"/>
              <a:t>(«2</a:t>
            </a:r>
            <a:r>
              <a:rPr lang="en-US" sz="2800" dirty="0"/>
              <a:t>D walkthrough</a:t>
            </a:r>
            <a:r>
              <a:rPr lang="ru-RU" sz="2800" dirty="0"/>
              <a:t>») </a:t>
            </a:r>
            <a:r>
              <a:rPr lang="ru-RU" sz="2800" dirty="0" smtClean="0"/>
              <a:t>– это 2</a:t>
            </a:r>
            <a:r>
              <a:rPr lang="en-US" sz="2800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маршрут </a:t>
            </a:r>
            <a:r>
              <a:rPr lang="ru-RU" sz="2800" dirty="0"/>
              <a:t>на карте закрытого </a:t>
            </a:r>
            <a:r>
              <a:rPr lang="ru-RU" sz="2800" dirty="0" smtClean="0"/>
              <a:t>пространства.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/>
              <a:t>Этапы </a:t>
            </a:r>
            <a:r>
              <a:rPr lang="ru-RU" sz="2800" dirty="0"/>
              <a:t>генерации 2</a:t>
            </a:r>
            <a:r>
              <a:rPr lang="en-US" sz="2800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маршрута:</a:t>
            </a:r>
            <a:endParaRPr lang="ru-RU" sz="2800" dirty="0"/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отображение </a:t>
            </a:r>
            <a:r>
              <a:rPr lang="ru-RU" sz="2800" dirty="0"/>
              <a:t>карты закрытого </a:t>
            </a:r>
            <a:r>
              <a:rPr lang="ru-RU" sz="2800" dirty="0" smtClean="0"/>
              <a:t>пространства;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построение </a:t>
            </a:r>
            <a:r>
              <a:rPr lang="ru-RU" sz="2800" dirty="0"/>
              <a:t>маршрута через две и более заданные на карте </a:t>
            </a:r>
            <a:r>
              <a:rPr lang="ru-RU" sz="2800" dirty="0" smtClean="0"/>
              <a:t>точки;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изображение </a:t>
            </a:r>
            <a:r>
              <a:rPr lang="ru-RU" sz="2800" dirty="0"/>
              <a:t>маршрута на карте </a:t>
            </a:r>
            <a:r>
              <a:rPr lang="ru-RU" sz="2800" dirty="0" smtClean="0"/>
              <a:t>пространства;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моделирование </a:t>
            </a:r>
            <a:r>
              <a:rPr lang="ru-RU" sz="2800" dirty="0"/>
              <a:t>прохождения маршрута.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представления закрытого пространства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9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46"/>
                <a:gridCol w="4143404"/>
                <a:gridCol w="2328850"/>
              </a:tblGrid>
              <a:tr h="3803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Изображение</a:t>
                      </a:r>
                      <a:endParaRPr lang="ru-RU" dirty="0"/>
                    </a:p>
                  </a:txBody>
                  <a:tcPr/>
                </a:tc>
              </a:tr>
              <a:tr h="148294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/>
                        <a:t>Карта пространства разбивается на небольшие участки простой формы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/>
                </a:tc>
              </a:tr>
              <a:tr h="148294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Полигональная карта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/>
                        <a:t>Препятствия представляются в виде полигонов,</a:t>
                      </a:r>
                      <a:r>
                        <a:rPr lang="ru-RU" sz="1800" kern="1200" baseline="0" dirty="0" smtClean="0"/>
                        <a:t> их в</a:t>
                      </a:r>
                      <a:r>
                        <a:rPr lang="ru-RU" sz="1800" kern="1200" dirty="0" smtClean="0"/>
                        <a:t>ершины соединяются отрезками,</a:t>
                      </a:r>
                      <a:r>
                        <a:rPr lang="ru-RU" sz="1800" kern="1200" baseline="0" dirty="0" smtClean="0"/>
                        <a:t> </a:t>
                      </a:r>
                      <a:r>
                        <a:rPr lang="ru-RU" sz="1800" kern="1200" dirty="0" smtClean="0"/>
                        <a:t>если между ними есть прямой путь без препятствий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/>
                </a:tc>
              </a:tr>
              <a:tr h="148294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Навигационная сетка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/>
                        <a:t>Доступное для передвижения пространство представляется в виде непересекающихся полигонов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143116"/>
            <a:ext cx="1357322" cy="12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3571876"/>
            <a:ext cx="1428760" cy="130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5072074"/>
            <a:ext cx="1428760" cy="131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построения маршрута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1. Формализовать пространство в виде графа;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2. Задать список вершин, через которые должен проходить маршрут;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3. Найти путь между каждой парой заданных вершин;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4. Найти путь обхода вершин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 пути</a:t>
            </a:r>
            <a:endParaRPr lang="ru-RU" dirty="0"/>
          </a:p>
        </p:txBody>
      </p:sp>
      <p:sp>
        <p:nvSpPr>
          <p:cNvPr id="7" name="Содержимое 5"/>
          <p:cNvSpPr txBox="1">
            <a:spLocks/>
          </p:cNvSpPr>
          <p:nvPr/>
        </p:nvSpPr>
        <p:spPr>
          <a:xfrm>
            <a:off x="214282" y="2500306"/>
            <a:ext cx="4071966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Алгоритмы поиска оптимального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пути на графе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5072066" y="2357430"/>
            <a:ext cx="3176582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Алгоритмы нахождения путей обхода вершин</a:t>
            </a:r>
          </a:p>
        </p:txBody>
      </p:sp>
      <p:sp>
        <p:nvSpPr>
          <p:cNvPr id="14" name="Содержимое 5"/>
          <p:cNvSpPr txBox="1">
            <a:spLocks/>
          </p:cNvSpPr>
          <p:nvPr/>
        </p:nvSpPr>
        <p:spPr>
          <a:xfrm>
            <a:off x="357158" y="3429000"/>
            <a:ext cx="3929090" cy="2571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алгоритм </a:t>
            </a:r>
            <a:r>
              <a:rPr kumimoji="0" lang="ru-RU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Дейкстры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алгоритм Беллмана-Форда;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 smtClean="0"/>
              <a:t> алгоритм </a:t>
            </a:r>
            <a:r>
              <a:rPr lang="ru-RU" sz="2800" dirty="0" err="1" smtClean="0"/>
              <a:t>Флойда-Уоршелла</a:t>
            </a:r>
            <a:r>
              <a:rPr lang="ru-RU" sz="2800" dirty="0" smtClean="0"/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 Ли;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/>
              <a:t> </a:t>
            </a:r>
            <a:r>
              <a:rPr lang="ru-RU" sz="2800" dirty="0" smtClean="0"/>
              <a:t>алгоритм А*.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Содержимое 5"/>
          <p:cNvSpPr txBox="1">
            <a:spLocks/>
          </p:cNvSpPr>
          <p:nvPr/>
        </p:nvSpPr>
        <p:spPr>
          <a:xfrm>
            <a:off x="5143504" y="3429024"/>
            <a:ext cx="3643338" cy="357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метод полного перебора;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метод ветвей и границ;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 smtClean="0"/>
              <a:t> метод отсечений;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 ближайшего соседа;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/>
              <a:t> </a:t>
            </a:r>
            <a:r>
              <a:rPr lang="ru-RU" sz="2800" dirty="0" smtClean="0"/>
              <a:t>алгоритм поиска с запретами;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жадный алгоритм;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 smtClean="0"/>
              <a:t> генетический алгоритм.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Анализ программных решений по навигации в закрытом пространстве</a:t>
            </a:r>
            <a:endParaRPr lang="ru-RU" sz="36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357159" y="1571611"/>
          <a:ext cx="8501120" cy="5324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4280"/>
                <a:gridCol w="1416854"/>
                <a:gridCol w="1938852"/>
                <a:gridCol w="1938852"/>
                <a:gridCol w="1342282"/>
              </a:tblGrid>
              <a:tr h="421967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Программное</a:t>
                      </a:r>
                      <a:r>
                        <a:rPr lang="ru-RU" sz="1600" baseline="0" dirty="0" smtClean="0"/>
                        <a:t> решение</a:t>
                      </a:r>
                      <a:endParaRPr lang="ru-RU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Критерии анализа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</a:tr>
              <a:tr h="1050220">
                <a:tc v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Составление маршрута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Режим работы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Необходимые навыки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Кол-во карт для построения маршрута</a:t>
                      </a:r>
                      <a:endParaRPr lang="ru-RU" sz="1600" dirty="0"/>
                    </a:p>
                  </a:txBody>
                  <a:tcPr anchor="ctr"/>
                </a:tc>
              </a:tr>
              <a:tr h="570120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 smtClean="0"/>
                        <a:t>Мобильный гид «Кунсткамера»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Оффлайн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anchor="ctr"/>
                </a:tc>
              </a:tr>
              <a:tr h="884191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 smtClean="0"/>
                        <a:t>Мобильный гид </a:t>
                      </a:r>
                      <a:r>
                        <a:rPr lang="ru-RU" sz="1600" baseline="0" dirty="0" smtClean="0"/>
                        <a:t> по музею А.С. Пушкина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Онлайн</a:t>
                      </a:r>
                      <a:r>
                        <a:rPr lang="ru-RU" sz="1600" dirty="0" smtClean="0"/>
                        <a:t> и </a:t>
                      </a:r>
                      <a:r>
                        <a:rPr lang="ru-RU" sz="1600" dirty="0" err="1" smtClean="0"/>
                        <a:t>оффлайн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anchor="ctr"/>
                </a:tc>
              </a:tr>
              <a:tr h="810170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 smtClean="0"/>
                        <a:t>Мобильное приложение </a:t>
                      </a:r>
                      <a:r>
                        <a:rPr lang="ru-RU" sz="1600" dirty="0" smtClean="0"/>
                        <a:t>«</a:t>
                      </a:r>
                      <a:r>
                        <a:rPr lang="en-US" sz="1600" dirty="0" smtClean="0"/>
                        <a:t>Shopping</a:t>
                      </a:r>
                      <a:r>
                        <a:rPr lang="en-US" sz="1600" baseline="0" dirty="0" smtClean="0"/>
                        <a:t> Guide</a:t>
                      </a:r>
                      <a:r>
                        <a:rPr lang="ru-RU" sz="1600" baseline="0" dirty="0" smtClean="0"/>
                        <a:t>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Оффлайн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45</a:t>
                      </a:r>
                      <a:endParaRPr lang="ru-RU" sz="1600" dirty="0"/>
                    </a:p>
                  </a:txBody>
                  <a:tcPr anchor="ctr"/>
                </a:tc>
              </a:tr>
              <a:tr h="884191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 smtClean="0"/>
                        <a:t>Мобильное приложение </a:t>
                      </a:r>
                      <a:r>
                        <a:rPr lang="ru-RU" sz="1600" dirty="0" smtClean="0"/>
                        <a:t>«</a:t>
                      </a:r>
                      <a:r>
                        <a:rPr lang="en-US" sz="1600" dirty="0" err="1" smtClean="0"/>
                        <a:t>NaviMail</a:t>
                      </a:r>
                      <a:r>
                        <a:rPr lang="ru-RU" sz="1600" dirty="0" smtClean="0"/>
                        <a:t>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Онлайн</a:t>
                      </a:r>
                      <a:r>
                        <a:rPr lang="ru-RU" sz="1600" dirty="0" smtClean="0"/>
                        <a:t> и </a:t>
                      </a:r>
                      <a:r>
                        <a:rPr lang="ru-RU" sz="1600" dirty="0" err="1" smtClean="0"/>
                        <a:t>оффлайн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</a:tr>
              <a:tr h="66552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Чат-бот «Картография»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Онлайн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Чтение и письмо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1046</Words>
  <Application>Microsoft Office PowerPoint</Application>
  <PresentationFormat>Экран (4:3)</PresentationFormat>
  <Paragraphs>255</Paragraphs>
  <Slides>32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Разработка модуля генерации «2D прогулок»</vt:lpstr>
      <vt:lpstr>Актуальность работы</vt:lpstr>
      <vt:lpstr>Цель работы</vt:lpstr>
      <vt:lpstr>1. Анализ способов генерации 2D маршрута на карте закрытого пространства </vt:lpstr>
      <vt:lpstr>Задача построения «2D прогулки»</vt:lpstr>
      <vt:lpstr>Способы представления закрытого пространства</vt:lpstr>
      <vt:lpstr>Процесс построения маршрута</vt:lpstr>
      <vt:lpstr>Алгоритмы поиска пути</vt:lpstr>
      <vt:lpstr>Анализ программных решений по навигации в закрытом пространстве</vt:lpstr>
      <vt:lpstr>2. Разработка алгоритмов генерации 2D маршрута </vt:lpstr>
      <vt:lpstr>Формализация этапов генерации 2D маршрута</vt:lpstr>
      <vt:lpstr>Разработка алгоритмов построения графа</vt:lpstr>
      <vt:lpstr>Выбор алгоритма построения маршрута</vt:lpstr>
      <vt:lpstr>Разработка алгоритма визуализации маршрута</vt:lpstr>
      <vt:lpstr>Разработка алгоритма моделирования прохождения маршрута</vt:lpstr>
      <vt:lpstr>3. Проектирование модуля генерации «2D прогулок» </vt:lpstr>
      <vt:lpstr>Функции модуля</vt:lpstr>
      <vt:lpstr>Описание сценариев использования</vt:lpstr>
      <vt:lpstr>Проектирование графического интерфейса</vt:lpstr>
      <vt:lpstr>Проектирование графического интерфейса (продолжение)</vt:lpstr>
      <vt:lpstr>Проектирование графического интерфейса (продолжение)</vt:lpstr>
      <vt:lpstr>4. Реализация модуля генерации «2D прогулок» </vt:lpstr>
      <vt:lpstr>Выбор средств реализации</vt:lpstr>
      <vt:lpstr>Описание структуры входных и выходных данных</vt:lpstr>
      <vt:lpstr>Экранные формы модуля</vt:lpstr>
      <vt:lpstr>Экранная форма моде</vt:lpstr>
      <vt:lpstr>Экранные формы модуля (продолжение)</vt:lpstr>
      <vt:lpstr>Экранные формы модуля (продолжение)</vt:lpstr>
      <vt:lpstr>Тестирование модуля</vt:lpstr>
      <vt:lpstr>Результаты тестирования</vt:lpstr>
      <vt:lpstr>Выводы</vt:lpstr>
      <vt:lpstr>Направления дальнейшей работы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генерации «2D прогулок»</dc:title>
  <dc:creator>Инга Волосникова</dc:creator>
  <cp:lastModifiedBy>Инга Волосникова</cp:lastModifiedBy>
  <cp:revision>54</cp:revision>
  <dcterms:created xsi:type="dcterms:W3CDTF">2020-05-14T05:13:23Z</dcterms:created>
  <dcterms:modified xsi:type="dcterms:W3CDTF">2020-05-14T14:38:43Z</dcterms:modified>
</cp:coreProperties>
</file>