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3" r:id="rId5"/>
    <p:sldId id="272" r:id="rId6"/>
    <p:sldId id="260" r:id="rId7"/>
    <p:sldId id="262" r:id="rId8"/>
    <p:sldId id="264" r:id="rId9"/>
    <p:sldId id="271" r:id="rId10"/>
    <p:sldId id="265" r:id="rId11"/>
    <p:sldId id="270" r:id="rId12"/>
    <p:sldId id="268" r:id="rId13"/>
    <p:sldId id="274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8D52A-A0D2-494A-848B-CFD87FC261DA}" type="datetimeFigureOut">
              <a:rPr lang="ru-RU" smtClean="0"/>
              <a:pPr/>
              <a:t>20.05.2020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4BEF-7DEC-4800-A1F8-1AE6DBE16D0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4148-6F8A-42A7-BDAD-9A5345E7C84F}" type="datetime1">
              <a:rPr lang="ru-RU" smtClean="0"/>
              <a:pPr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44E-EB03-4842-AE63-363917D67BA9}" type="datetime1">
              <a:rPr lang="ru-RU" smtClean="0"/>
              <a:pPr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C9E-5158-4929-8638-52DD865BCAA9}" type="datetime1">
              <a:rPr lang="ru-RU" smtClean="0"/>
              <a:pPr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07E0-9D8F-4D71-A407-0158AE6FFC3B}" type="datetime1">
              <a:rPr lang="ru-RU" smtClean="0"/>
              <a:pPr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CDC6-D363-4DB8-8668-10F22428F807}" type="datetime1">
              <a:rPr lang="ru-RU" smtClean="0"/>
              <a:pPr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805-B881-44A9-B614-DB3B0D1583BB}" type="datetime1">
              <a:rPr lang="ru-RU" smtClean="0"/>
              <a:pPr/>
              <a:t>20.05.2020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A348-0AD9-4A32-A218-4728B7A6D4AE}" type="datetime1">
              <a:rPr lang="ru-RU" smtClean="0"/>
              <a:pPr/>
              <a:t>20.05.2020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B5C2-7751-4F1E-8652-2470B47072CB}" type="datetime1">
              <a:rPr lang="ru-RU" smtClean="0"/>
              <a:pPr/>
              <a:t>20.05.2020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78B9-81D6-4A70-B71A-0B81BF849C81}" type="datetime1">
              <a:rPr lang="ru-RU" smtClean="0"/>
              <a:pPr/>
              <a:t>20.05.2020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E05-780C-4042-86BC-FBC5BF928278}" type="datetime1">
              <a:rPr lang="ru-RU" smtClean="0"/>
              <a:pPr/>
              <a:t>20.05.2020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964A-0B83-420A-88D6-87AA6979053A}" type="datetime1">
              <a:rPr lang="ru-RU" smtClean="0"/>
              <a:pPr/>
              <a:t>20.05.2020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75BC9-3325-4B4A-B430-E95EB760373D}" type="datetime1">
              <a:rPr lang="ru-RU" smtClean="0"/>
              <a:pPr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4B8D-5F4E-4EC7-B306-AEABBF2C9E3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928802"/>
            <a:ext cx="7772400" cy="2028838"/>
          </a:xfrm>
        </p:spPr>
        <p:txBody>
          <a:bodyPr>
            <a:normAutofit fontScale="90000"/>
          </a:bodyPr>
          <a:lstStyle/>
          <a:p>
            <a:r>
              <a:rPr lang="ru-RU" sz="3100" b="1" dirty="0" smtClean="0"/>
              <a:t>Мобильное приложение для ориентирования людей с интеллектуальными ограничениями в замкнутом пространстве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6050" y="4071942"/>
            <a:ext cx="5643602" cy="1571636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Автор работы:</a:t>
            </a:r>
          </a:p>
          <a:p>
            <a:pPr algn="r"/>
            <a:r>
              <a:rPr lang="ru-RU" sz="2000" dirty="0" err="1" smtClean="0">
                <a:solidFill>
                  <a:schemeClr val="tx1"/>
                </a:solidFill>
              </a:rPr>
              <a:t>Волосникова</a:t>
            </a:r>
            <a:r>
              <a:rPr lang="ru-RU" sz="2000" dirty="0" smtClean="0">
                <a:solidFill>
                  <a:schemeClr val="tx1"/>
                </a:solidFill>
              </a:rPr>
              <a:t> И.А., студентка гр.ИВТ-465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Шабалина О.А., доц. каф. САПР и ПК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Направление №7 Программно-информационное обеспечение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28604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Факультет электроники и вычислительной техники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Кафедра «Системы автоматизированного проектирования и поискового конструирования»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714744" y="6072206"/>
            <a:ext cx="1928826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Волгоград</a:t>
            </a:r>
            <a:r>
              <a:rPr lang="ru-RU" sz="2000" dirty="0" smtClean="0"/>
              <a:t>, 2020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>
            <a:normAutofit/>
          </a:bodyPr>
          <a:lstStyle/>
          <a:p>
            <a:r>
              <a:rPr lang="ru-RU" sz="3400" dirty="0" smtClean="0"/>
              <a:t>Экранные формы модуля</a:t>
            </a:r>
            <a:endParaRPr lang="ru-RU" sz="3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785926"/>
            <a:ext cx="410700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Рисунок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85926"/>
            <a:ext cx="407196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428596" y="4714884"/>
            <a:ext cx="35719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dirty="0" smtClean="0"/>
              <a:t>Модель пространства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643438" y="4714884"/>
            <a:ext cx="4143404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dirty="0" smtClean="0"/>
              <a:t>Экран визуализации текущего участка маршрута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714380"/>
          </a:xfrm>
        </p:spPr>
        <p:txBody>
          <a:bodyPr>
            <a:normAutofit/>
          </a:bodyPr>
          <a:lstStyle/>
          <a:p>
            <a:r>
              <a:rPr lang="ru-RU" sz="3400" dirty="0" smtClean="0"/>
              <a:t>Проведение тестирования</a:t>
            </a:r>
            <a:endParaRPr lang="ru-RU" sz="3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11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14348" y="1085856"/>
          <a:ext cx="7929619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2"/>
                <a:gridCol w="1071570"/>
                <a:gridCol w="2357454"/>
                <a:gridCol w="2786083"/>
              </a:tblGrid>
              <a:tr h="357327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Пользователь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Возраст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Категория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Тестируемые функции</a:t>
                      </a:r>
                      <a:endParaRPr lang="ru-RU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1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Мария</a:t>
                      </a:r>
                      <a:endParaRPr lang="ru-RU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года</a:t>
                      </a:r>
                      <a:endParaRPr lang="ru-RU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Опекун</a:t>
                      </a:r>
                      <a:endParaRPr lang="ru-RU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2000" dirty="0" smtClean="0"/>
                        <a:t>Настройка тестовых данных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291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Елена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 года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Опекун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79431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Андрей</a:t>
                      </a:r>
                      <a:endParaRPr lang="ru-RU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лет</a:t>
                      </a:r>
                      <a:endParaRPr lang="ru-RU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 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(задержка умственного развития)</a:t>
                      </a:r>
                      <a:endParaRPr lang="ru-RU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2000" dirty="0" smtClean="0"/>
                        <a:t>Прохождение маршрута</a:t>
                      </a:r>
                      <a:endParaRPr lang="ru-RU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9431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Антон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лет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 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(расстройство </a:t>
                      </a:r>
                      <a:r>
                        <a:rPr lang="ru-RU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аутистического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спектра)</a:t>
                      </a:r>
                      <a:endParaRPr lang="ru-RU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14348" y="4429133"/>
            <a:ext cx="7929618" cy="25545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buNone/>
            </a:pPr>
            <a:r>
              <a:rPr lang="ru-RU" sz="2000" dirty="0" smtClean="0"/>
              <a:t>Опекуны:</a:t>
            </a:r>
          </a:p>
          <a:p>
            <a:pPr>
              <a:buFontTx/>
              <a:buChar char="-"/>
            </a:pPr>
            <a:r>
              <a:rPr lang="ru-RU" sz="2000" dirty="0" smtClean="0"/>
              <a:t> настройка модуля не вызвала сложностей;</a:t>
            </a:r>
          </a:p>
          <a:p>
            <a:pPr>
              <a:buFontTx/>
              <a:buChar char="-"/>
            </a:pPr>
            <a:r>
              <a:rPr lang="ru-RU" sz="2000" dirty="0" smtClean="0"/>
              <a:t> интерфейс был интуитивно понятен.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PID:</a:t>
            </a:r>
            <a:endParaRPr lang="ru-RU" sz="2000" dirty="0" smtClean="0"/>
          </a:p>
          <a:p>
            <a:pPr>
              <a:buFontTx/>
              <a:buChar char="-"/>
            </a:pPr>
            <a:r>
              <a:rPr lang="ru-RU" sz="2000" dirty="0" smtClean="0"/>
              <a:t> управление персонажем и ориентирование в виртуальном пространстве были понятны;</a:t>
            </a:r>
          </a:p>
          <a:p>
            <a:pPr>
              <a:buFontTx/>
              <a:buChar char="-"/>
            </a:pPr>
            <a:r>
              <a:rPr lang="ru-RU" sz="2000" dirty="0" smtClean="0"/>
              <a:t> было отмечено сходство с процессом реального посещения магазина.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4000"/>
              </a:lnSpc>
              <a:buAutoNum type="arabicPeriod"/>
            </a:pPr>
            <a:r>
              <a:rPr lang="ru-RU" sz="2400" dirty="0" smtClean="0"/>
              <a:t>Проведен </a:t>
            </a:r>
            <a:r>
              <a:rPr lang="ru-RU" sz="2400" dirty="0" smtClean="0"/>
              <a:t>анализ способов генерации 2</a:t>
            </a:r>
            <a:r>
              <a:rPr lang="en-US" sz="2400" dirty="0" smtClean="0"/>
              <a:t>D </a:t>
            </a:r>
            <a:r>
              <a:rPr lang="ru-RU" sz="2400" dirty="0" smtClean="0"/>
              <a:t>маршрута на карте закрытого </a:t>
            </a:r>
            <a:r>
              <a:rPr lang="ru-RU" sz="2400" dirty="0" smtClean="0"/>
              <a:t>пространства</a:t>
            </a:r>
            <a:endParaRPr lang="ru-RU" sz="2400" dirty="0" smtClean="0"/>
          </a:p>
          <a:p>
            <a:pPr marL="514350" indent="-514350">
              <a:lnSpc>
                <a:spcPct val="114000"/>
              </a:lnSpc>
              <a:buFontTx/>
              <a:buAutoNum type="arabicPeriod"/>
            </a:pPr>
            <a:r>
              <a:rPr lang="ru-RU" sz="2400" dirty="0" smtClean="0"/>
              <a:t>Разработаны </a:t>
            </a:r>
            <a:r>
              <a:rPr lang="ru-RU" sz="2400" dirty="0" smtClean="0"/>
              <a:t>алгоритмы генерации 2</a:t>
            </a:r>
            <a:r>
              <a:rPr lang="en-US" sz="2400" dirty="0" smtClean="0"/>
              <a:t>D </a:t>
            </a:r>
            <a:r>
              <a:rPr lang="ru-RU" sz="2400" dirty="0" smtClean="0"/>
              <a:t>маршрута</a:t>
            </a:r>
          </a:p>
          <a:p>
            <a:pPr marL="514350" indent="-514350">
              <a:lnSpc>
                <a:spcPct val="114000"/>
              </a:lnSpc>
              <a:buFontTx/>
              <a:buAutoNum type="arabicPeriod"/>
            </a:pPr>
            <a:r>
              <a:rPr lang="ru-RU" sz="2400" dirty="0" smtClean="0"/>
              <a:t>Р</a:t>
            </a:r>
            <a:r>
              <a:rPr lang="ru-RU" sz="2400" dirty="0" smtClean="0"/>
              <a:t>азработан </a:t>
            </a:r>
            <a:r>
              <a:rPr lang="ru-RU" sz="2400" dirty="0" smtClean="0"/>
              <a:t>модуль генерации «2</a:t>
            </a:r>
            <a:r>
              <a:rPr lang="en-US" sz="2400" dirty="0" smtClean="0"/>
              <a:t>D</a:t>
            </a:r>
            <a:r>
              <a:rPr lang="ru-RU" sz="2400" dirty="0" smtClean="0"/>
              <a:t> </a:t>
            </a:r>
            <a:r>
              <a:rPr lang="ru-RU" sz="2400" dirty="0" smtClean="0"/>
              <a:t>прогулок»</a:t>
            </a:r>
          </a:p>
          <a:p>
            <a:pPr marL="514350" indent="-514350">
              <a:lnSpc>
                <a:spcPct val="114000"/>
              </a:lnSpc>
              <a:buFontTx/>
              <a:buAutoNum type="arabicPeriod"/>
            </a:pPr>
            <a:r>
              <a:rPr lang="ru-RU" sz="2400" dirty="0" smtClean="0"/>
              <a:t>П</a:t>
            </a:r>
            <a:r>
              <a:rPr lang="ru-RU" sz="2400" dirty="0" smtClean="0"/>
              <a:t>роведено </a:t>
            </a:r>
            <a:r>
              <a:rPr lang="ru-RU" sz="2400" dirty="0" smtClean="0"/>
              <a:t>тестирование работы модуля с реальными </a:t>
            </a:r>
            <a:r>
              <a:rPr lang="ru-RU" sz="2400" dirty="0" smtClean="0"/>
              <a:t>пользователями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400" dirty="0" smtClean="0"/>
              <a:t>Выводы</a:t>
            </a:r>
            <a:endParaRPr kumimoji="0" lang="ru-RU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4000"/>
              </a:lnSpc>
              <a:buAutoNum type="arabicPeriod"/>
            </a:pPr>
            <a:r>
              <a:rPr lang="ru-RU" sz="2400" dirty="0" smtClean="0"/>
              <a:t>Расширение набора моделей пространств</a:t>
            </a:r>
            <a:endParaRPr lang="ru-RU" sz="2400" dirty="0"/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ru-RU" sz="2400" dirty="0" smtClean="0"/>
              <a:t>Создание инструмента для добавления моделей пространств пользователями</a:t>
            </a: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ru-RU" sz="2400" dirty="0"/>
              <a:t>П</a:t>
            </a:r>
            <a:r>
              <a:rPr lang="ru-RU" sz="2400" dirty="0" smtClean="0"/>
              <a:t>одключение модуля к </a:t>
            </a:r>
            <a:r>
              <a:rPr lang="ru-RU" sz="2400" dirty="0" err="1" smtClean="0"/>
              <a:t>веб-системе</a:t>
            </a:r>
            <a:r>
              <a:rPr lang="ru-RU" sz="2400" dirty="0" smtClean="0"/>
              <a:t> управления мобильными приложениями для </a:t>
            </a:r>
            <a:r>
              <a:rPr lang="en-US" sz="2400" dirty="0" smtClean="0"/>
              <a:t>PID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400" dirty="0" smtClean="0"/>
              <a:t>Направления дальнейшей работы</a:t>
            </a:r>
            <a:endParaRPr kumimoji="0" lang="ru-RU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400" noProof="0" dirty="0" smtClean="0"/>
              <a:t>Апробация работы</a:t>
            </a:r>
            <a:endParaRPr kumimoji="0" lang="ru-RU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250033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/>
              <a:t>Работа была представлена на </a:t>
            </a:r>
            <a:r>
              <a:rPr lang="en-US" sz="2400" dirty="0" smtClean="0"/>
              <a:t>XIII</a:t>
            </a:r>
            <a:r>
              <a:rPr lang="ru-RU" sz="2400" dirty="0" smtClean="0"/>
              <a:t> Всероссийской научно-практической студенческой конференции «России – творческую молодежь» 20-21 апреля 2020 г. в г.Камышин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3400" dirty="0" smtClean="0"/>
              <a:t>Цель и задачи работы</a:t>
            </a:r>
            <a:endParaRPr lang="ru-RU" sz="3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78645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400" dirty="0" smtClean="0"/>
              <a:t>Цель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 smtClean="0"/>
              <a:t>Разработка </a:t>
            </a:r>
            <a:r>
              <a:rPr lang="ru-RU" sz="3600" dirty="0"/>
              <a:t>модуля генерации «2</a:t>
            </a:r>
            <a:r>
              <a:rPr lang="en-US" sz="3600" dirty="0"/>
              <a:t>D </a:t>
            </a:r>
            <a:r>
              <a:rPr lang="ru-RU" sz="3600" dirty="0"/>
              <a:t>прогулок</a:t>
            </a:r>
            <a:r>
              <a:rPr lang="ru-RU" sz="3600" dirty="0" smtClean="0"/>
              <a:t>» - мобильного приложения для построения и визуализации 2</a:t>
            </a:r>
            <a:r>
              <a:rPr lang="en-US" sz="3600" dirty="0" smtClean="0"/>
              <a:t>D </a:t>
            </a:r>
            <a:r>
              <a:rPr lang="ru-RU" sz="3600" dirty="0" smtClean="0"/>
              <a:t>маршрута на карте закрытого пространства</a:t>
            </a:r>
            <a:endParaRPr lang="ru-RU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400" dirty="0" smtClean="0"/>
              <a:t>Задачи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600" dirty="0" smtClean="0"/>
              <a:t> Анализ способов генерации 2</a:t>
            </a:r>
            <a:r>
              <a:rPr lang="en-US" sz="3600" dirty="0" smtClean="0"/>
              <a:t>D </a:t>
            </a:r>
            <a:r>
              <a:rPr lang="ru-RU" sz="3600" dirty="0" smtClean="0"/>
              <a:t>маршрута на карте закрытого пространства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600" dirty="0" smtClean="0"/>
              <a:t> Разработка алгоритмов генерации 2</a:t>
            </a:r>
            <a:r>
              <a:rPr lang="en-US" sz="3600" dirty="0" smtClean="0"/>
              <a:t>D </a:t>
            </a:r>
            <a:r>
              <a:rPr lang="ru-RU" sz="3600" dirty="0" smtClean="0"/>
              <a:t>маршрута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600" dirty="0" smtClean="0"/>
              <a:t> Проектирование модуля генерации «2</a:t>
            </a:r>
            <a:r>
              <a:rPr lang="en-US" sz="3600" dirty="0" smtClean="0"/>
              <a:t>D </a:t>
            </a:r>
            <a:r>
              <a:rPr lang="ru-RU" sz="3600" dirty="0" smtClean="0"/>
              <a:t>прогулок»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600" dirty="0" smtClean="0"/>
              <a:t> Реализация и тестирование модуля генерации «2</a:t>
            </a:r>
            <a:r>
              <a:rPr lang="en-US" sz="3600" dirty="0" smtClean="0"/>
              <a:t>D </a:t>
            </a:r>
            <a:r>
              <a:rPr lang="ru-RU" sz="3600" dirty="0" smtClean="0"/>
              <a:t>прогулок»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400" dirty="0" smtClean="0"/>
              <a:t>Социальная значимость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 smtClean="0"/>
              <a:t>Поддержка людей с интеллектуальными ограничениями </a:t>
            </a:r>
            <a:r>
              <a:rPr lang="ru-RU" sz="3600" dirty="0"/>
              <a:t>(</a:t>
            </a:r>
            <a:r>
              <a:rPr lang="en-US" sz="3600" dirty="0"/>
              <a:t>People with Intellectual Disabilities</a:t>
            </a:r>
            <a:r>
              <a:rPr lang="ru-RU" sz="3600" dirty="0"/>
              <a:t>, </a:t>
            </a:r>
            <a:r>
              <a:rPr lang="en-US" sz="3600" dirty="0"/>
              <a:t>PID</a:t>
            </a:r>
            <a:r>
              <a:rPr lang="ru-RU" sz="3600" dirty="0"/>
              <a:t>) </a:t>
            </a:r>
            <a:r>
              <a:rPr lang="ru-RU" sz="3600" dirty="0" smtClean="0"/>
              <a:t> в самостоятельном выполнении повседневных действий - важный аспект их интеграции </a:t>
            </a:r>
            <a:r>
              <a:rPr lang="ru-RU" sz="3600" dirty="0"/>
              <a:t>в </a:t>
            </a:r>
            <a:r>
              <a:rPr lang="ru-RU" sz="3600" dirty="0" smtClean="0"/>
              <a:t>общество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3400" dirty="0" smtClean="0"/>
              <a:t>Постановка задачи</a:t>
            </a:r>
            <a:endParaRPr lang="ru-RU" sz="3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57216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950" dirty="0" smtClean="0"/>
              <a:t>«2</a:t>
            </a:r>
            <a:r>
              <a:rPr lang="en-US" sz="1950" dirty="0" smtClean="0"/>
              <a:t>D</a:t>
            </a:r>
            <a:r>
              <a:rPr lang="ru-RU" sz="1950" dirty="0" smtClean="0"/>
              <a:t> прогулка» («2</a:t>
            </a:r>
            <a:r>
              <a:rPr lang="en-US" sz="1950" dirty="0" smtClean="0"/>
              <a:t>D walkthrough</a:t>
            </a:r>
            <a:r>
              <a:rPr lang="ru-RU" sz="1950" dirty="0" smtClean="0"/>
              <a:t>») – это 2</a:t>
            </a:r>
            <a:r>
              <a:rPr lang="en-US" sz="1950" dirty="0" smtClean="0"/>
              <a:t>D</a:t>
            </a:r>
            <a:r>
              <a:rPr lang="ru-RU" sz="1950" dirty="0" smtClean="0"/>
              <a:t> маршрут на карте закрытого пространства.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195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950" dirty="0" smtClean="0"/>
              <a:t>Этапы генерации 2</a:t>
            </a:r>
            <a:r>
              <a:rPr lang="en-US" sz="1950" dirty="0" smtClean="0"/>
              <a:t>D</a:t>
            </a:r>
            <a:r>
              <a:rPr lang="ru-RU" sz="1950" dirty="0" smtClean="0"/>
              <a:t> маршрута: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1950" dirty="0" smtClean="0"/>
              <a:t> отображение карты закрытого пространства;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1950" dirty="0" smtClean="0"/>
              <a:t> построение маршрута через две и более заданные на карте точки;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1950" dirty="0" smtClean="0"/>
              <a:t> изображение маршрута на карте пространства;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1950" dirty="0" smtClean="0"/>
              <a:t> моделирование прохождения маршрута.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sz="195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ru-RU" sz="1950" dirty="0" smtClean="0"/>
              <a:t>Процесс построения маршрута:</a:t>
            </a:r>
            <a:endParaRPr lang="ru-RU" sz="195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1950" dirty="0" smtClean="0"/>
              <a:t> формализовать пространство в виде графа на основании анализа способов представления пространства;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1950" dirty="0" smtClean="0"/>
              <a:t> задать список вершин, через которые должен проходить маршрут;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1950" dirty="0" smtClean="0"/>
              <a:t> найти путь между каждой парой заданных вершин с использованием алгоритмов нахождения пути на графе;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1950" dirty="0" smtClean="0"/>
              <a:t> найти путь обхода вершин с использованием алгоритмов решения задачи коммивояжера.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rmAutofit/>
          </a:bodyPr>
          <a:lstStyle/>
          <a:p>
            <a:r>
              <a:rPr lang="ru-RU" sz="3400" dirty="0" smtClean="0"/>
              <a:t>Анализ </a:t>
            </a:r>
            <a:r>
              <a:rPr lang="ru-RU" sz="3400" dirty="0" smtClean="0"/>
              <a:t>программных решений по навигации в закрытом пространстве</a:t>
            </a:r>
            <a:endParaRPr lang="ru-RU" sz="34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</p:spPr>
        <p:txBody>
          <a:bodyPr/>
          <a:lstStyle/>
          <a:p>
            <a:fld id="{3DCB63D9-3FD3-4C3B-A045-98BC1BB0B6C2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7" name="Рисунок 6" descr="https://sun9-71.userapi.com/c857532/v857532071/1ea09a/vdv29Bz-QYY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785926"/>
            <a:ext cx="2081846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https://sun9-35.userapi.com/c855624/v855624015/22ba72/dlB3VU5GEf0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1785926"/>
            <a:ext cx="207170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https://sun9-50.userapi.com/c858032/v858032173/1e9167/rWIRU-65ukc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9824" y="1857364"/>
            <a:ext cx="2076450" cy="369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719420" y="5694769"/>
            <a:ext cx="2500330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dirty="0" smtClean="0"/>
              <a:t>Мобильный гид по Музею А.С.Пушкина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3286116" y="5694769"/>
            <a:ext cx="2500330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dirty="0" smtClean="0"/>
              <a:t>Мобильное приложение «</a:t>
            </a:r>
            <a:r>
              <a:rPr lang="en-US" sz="2400" dirty="0" smtClean="0"/>
              <a:t>Shopping Guide</a:t>
            </a:r>
            <a:r>
              <a:rPr lang="ru-RU" sz="2400" dirty="0" smtClean="0"/>
              <a:t>»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Рисунок 13" descr="https://sun9-50.userapi.com/c858032/v858032173/1e9167/rWIRU-65ukc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2198" y="1785926"/>
            <a:ext cx="2076450" cy="369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Содержимое 2"/>
          <p:cNvSpPr txBox="1">
            <a:spLocks/>
          </p:cNvSpPr>
          <p:nvPr/>
        </p:nvSpPr>
        <p:spPr>
          <a:xfrm>
            <a:off x="5860258" y="5694769"/>
            <a:ext cx="2500330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vl="0" algn="ctr">
              <a:defRPr/>
            </a:pPr>
            <a:r>
              <a:rPr lang="ru-RU" sz="2400" dirty="0" smtClean="0"/>
              <a:t>Мобильное приложение </a:t>
            </a:r>
            <a:r>
              <a:rPr lang="ru-RU" sz="2400" dirty="0" smtClean="0"/>
              <a:t>«</a:t>
            </a:r>
            <a:r>
              <a:rPr lang="en-US" sz="2400" dirty="0" err="1" smtClean="0"/>
              <a:t>NaviMail</a:t>
            </a:r>
            <a:r>
              <a:rPr lang="ru-RU" sz="2400" dirty="0" smtClean="0"/>
              <a:t>»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54098"/>
          </a:xfrm>
        </p:spPr>
        <p:txBody>
          <a:bodyPr>
            <a:noAutofit/>
          </a:bodyPr>
          <a:lstStyle/>
          <a:p>
            <a:r>
              <a:rPr lang="ru-RU" sz="3400" dirty="0" smtClean="0"/>
              <a:t>Анализ программных решений по навигации в закрытом </a:t>
            </a:r>
            <a:r>
              <a:rPr lang="ru-RU" sz="3400" dirty="0" smtClean="0"/>
              <a:t>пространстве (продолжение)</a:t>
            </a:r>
            <a:endParaRPr lang="ru-RU" sz="3400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571472" y="1571612"/>
          <a:ext cx="8143931" cy="4743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954"/>
                <a:gridCol w="1616755"/>
                <a:gridCol w="1143008"/>
                <a:gridCol w="1331002"/>
                <a:gridCol w="1026452"/>
                <a:gridCol w="1428760"/>
              </a:tblGrid>
              <a:tr h="316230"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Программное</a:t>
                      </a:r>
                      <a:r>
                        <a:rPr lang="ru-RU" sz="1600" baseline="0" dirty="0" smtClean="0"/>
                        <a:t> решение</a:t>
                      </a:r>
                      <a:endParaRPr lang="ru-RU" sz="16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Критерии анализа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</a:tr>
              <a:tr h="776201">
                <a:tc v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Кол-во карт для построения маршрута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Поиск объектов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Составление маршрута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Режим работы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Необходимые навыки</a:t>
                      </a:r>
                      <a:endParaRPr lang="ru-RU" sz="1600" dirty="0"/>
                    </a:p>
                  </a:txBody>
                  <a:tcPr anchor="ctr"/>
                </a:tc>
              </a:tr>
              <a:tr h="54621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baseline="0" dirty="0" smtClean="0"/>
                        <a:t>Мобильный гид «Кунсткамера»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Нет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Нет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err="1" smtClean="0"/>
                        <a:t>Оффлайн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 anchor="ctr"/>
                </a:tc>
              </a:tr>
              <a:tr h="77620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baseline="0" dirty="0" smtClean="0"/>
                        <a:t>Мобильный гид  по музею А.С. Пушкина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err="1" smtClean="0"/>
                        <a:t>Онлайн</a:t>
                      </a:r>
                      <a:r>
                        <a:rPr lang="ru-RU" sz="1600" dirty="0" smtClean="0"/>
                        <a:t> и </a:t>
                      </a:r>
                      <a:r>
                        <a:rPr lang="ru-RU" sz="1600" dirty="0" err="1" smtClean="0"/>
                        <a:t>оффлайн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 anchor="ctr"/>
                </a:tc>
              </a:tr>
              <a:tr h="100618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baseline="0" dirty="0" smtClean="0"/>
                        <a:t>Мобильное приложение </a:t>
                      </a:r>
                      <a:r>
                        <a:rPr lang="ru-RU" sz="1600" dirty="0" smtClean="0"/>
                        <a:t>«</a:t>
                      </a:r>
                      <a:r>
                        <a:rPr lang="en-US" sz="1600" dirty="0" smtClean="0"/>
                        <a:t>Shopping</a:t>
                      </a:r>
                      <a:r>
                        <a:rPr lang="en-US" sz="1600" baseline="0" dirty="0" smtClean="0"/>
                        <a:t> Guide</a:t>
                      </a:r>
                      <a:r>
                        <a:rPr lang="ru-RU" sz="1600" baseline="0" dirty="0" smtClean="0"/>
                        <a:t>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45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Оффлайн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 anchor="ctr"/>
                </a:tc>
              </a:tr>
              <a:tr h="77620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baseline="0" dirty="0" smtClean="0"/>
                        <a:t>Мобильное приложение </a:t>
                      </a:r>
                      <a:r>
                        <a:rPr lang="ru-RU" sz="1600" dirty="0" smtClean="0"/>
                        <a:t>«</a:t>
                      </a:r>
                      <a:r>
                        <a:rPr lang="en-US" sz="1600" dirty="0" err="1" smtClean="0"/>
                        <a:t>NaviMail</a:t>
                      </a:r>
                      <a:r>
                        <a:rPr lang="ru-RU" sz="1600" dirty="0" smtClean="0"/>
                        <a:t>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Нет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Онлайн</a:t>
                      </a:r>
                      <a:r>
                        <a:rPr lang="ru-RU" sz="1600" dirty="0" smtClean="0"/>
                        <a:t> и </a:t>
                      </a:r>
                      <a:r>
                        <a:rPr lang="ru-RU" sz="1600" dirty="0" err="1" smtClean="0"/>
                        <a:t>оффлайн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 anchor="ctr"/>
                </a:tc>
              </a:tr>
              <a:tr h="54621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Чат-бот «Картография»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Онлайн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Чтение и письмо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</p:spPr>
        <p:txBody>
          <a:bodyPr/>
          <a:lstStyle/>
          <a:p>
            <a:fld id="{3DCB63D9-3FD3-4C3B-A045-98BC1BB0B6C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6908"/>
          </a:xfrm>
        </p:spPr>
        <p:txBody>
          <a:bodyPr>
            <a:noAutofit/>
          </a:bodyPr>
          <a:lstStyle/>
          <a:p>
            <a:r>
              <a:rPr lang="ru-RU" sz="3400" dirty="0" smtClean="0"/>
              <a:t>Формализация этапов генерации 2</a:t>
            </a:r>
            <a:r>
              <a:rPr lang="en-US" sz="3400" dirty="0" smtClean="0"/>
              <a:t>D</a:t>
            </a:r>
            <a:r>
              <a:rPr lang="ru-RU" sz="3400" dirty="0" smtClean="0"/>
              <a:t> маршрута</a:t>
            </a:r>
            <a:endParaRPr lang="ru-RU" sz="3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28736"/>
            <a:ext cx="3643338" cy="2000264"/>
          </a:xfrm>
          <a:prstGeom prst="rect">
            <a:avLst/>
          </a:prstGeom>
          <a:noFill/>
        </p:spPr>
      </p:pic>
      <p:cxnSp>
        <p:nvCxnSpPr>
          <p:cNvPr id="8" name="Прямая со стрелкой 7"/>
          <p:cNvCxnSpPr>
            <a:stCxn id="11" idx="3"/>
            <a:endCxn id="6" idx="1"/>
          </p:cNvCxnSpPr>
          <p:nvPr/>
        </p:nvCxnSpPr>
        <p:spPr>
          <a:xfrm flipV="1">
            <a:off x="4000496" y="2428868"/>
            <a:ext cx="857256" cy="1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1"/>
            <a:endCxn id="29" idx="3"/>
          </p:cNvCxnSpPr>
          <p:nvPr/>
        </p:nvCxnSpPr>
        <p:spPr>
          <a:xfrm rot="10800000">
            <a:off x="4071934" y="5179231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428736"/>
            <a:ext cx="3357586" cy="200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Содержимое 2"/>
          <p:cNvSpPr txBox="1">
            <a:spLocks/>
          </p:cNvSpPr>
          <p:nvPr/>
        </p:nvSpPr>
        <p:spPr>
          <a:xfrm>
            <a:off x="4500562" y="3643314"/>
            <a:ext cx="4357718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 smtClean="0"/>
              <a:t>Формализация пространства в виде графа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4214818"/>
            <a:ext cx="350046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Содержимое 2"/>
          <p:cNvSpPr txBox="1">
            <a:spLocks/>
          </p:cNvSpPr>
          <p:nvPr/>
        </p:nvSpPr>
        <p:spPr>
          <a:xfrm>
            <a:off x="5214942" y="6357958"/>
            <a:ext cx="3071834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 smtClean="0"/>
              <a:t>Нахождение пути на графе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Содержимое 2"/>
          <p:cNvSpPr txBox="1">
            <a:spLocks/>
          </p:cNvSpPr>
          <p:nvPr/>
        </p:nvSpPr>
        <p:spPr>
          <a:xfrm>
            <a:off x="785786" y="6357958"/>
            <a:ext cx="3071834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 smtClean="0"/>
              <a:t>Визуализация маршрута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" name="Рисунок 28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3929066"/>
            <a:ext cx="350046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Прямая со стрелкой 36"/>
          <p:cNvCxnSpPr>
            <a:stCxn id="6" idx="2"/>
            <a:endCxn id="19" idx="0"/>
          </p:cNvCxnSpPr>
          <p:nvPr/>
        </p:nvCxnSpPr>
        <p:spPr>
          <a:xfrm rot="5400000">
            <a:off x="6286512" y="3821909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одержимое 2"/>
          <p:cNvSpPr txBox="1">
            <a:spLocks/>
          </p:cNvSpPr>
          <p:nvPr/>
        </p:nvSpPr>
        <p:spPr>
          <a:xfrm>
            <a:off x="1071538" y="3571876"/>
            <a:ext cx="2428892" cy="357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Модель пространства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536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9566" y="1035827"/>
            <a:ext cx="34338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042890"/>
            <a:ext cx="4401982" cy="527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28596" y="6286520"/>
            <a:ext cx="3643338" cy="328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Алгоритм визуализации маршрута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000528" y="6315085"/>
            <a:ext cx="4929190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Алгоритм моделирования прохождения маршрута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214290"/>
            <a:ext cx="91440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Разработка алгоритмов визуализации и моделирования прохождения маршрута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2" name="Рисунок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919183"/>
            <a:ext cx="7072362" cy="579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400" dirty="0" smtClean="0"/>
              <a:t>Схема графического интерфейса</a:t>
            </a:r>
            <a:endParaRPr kumimoji="0" lang="ru-RU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3400" dirty="0" smtClean="0"/>
              <a:t>Организация входных и выходных данных</a:t>
            </a:r>
            <a:endParaRPr lang="ru-RU" sz="3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572164"/>
          </a:xfrm>
        </p:spPr>
        <p:txBody>
          <a:bodyPr numCol="2">
            <a:no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 smtClean="0"/>
              <a:t>Входные данные передаются в следующем </a:t>
            </a:r>
            <a:r>
              <a:rPr lang="ru-RU" sz="1800" dirty="0" smtClean="0"/>
              <a:t>формате: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Tx/>
              <a:buChar char="-"/>
            </a:pPr>
            <a:r>
              <a:rPr lang="ru-RU" sz="1800" dirty="0" smtClean="0"/>
              <a:t>и</a:t>
            </a:r>
            <a:r>
              <a:rPr lang="ru-RU" sz="1800" dirty="0" smtClean="0"/>
              <a:t>дентификатор модели </a:t>
            </a:r>
            <a:r>
              <a:rPr lang="ru-RU" sz="1800" dirty="0" smtClean="0"/>
              <a:t>пространства: </a:t>
            </a:r>
            <a:r>
              <a:rPr lang="en-US" sz="1800" dirty="0" smtClean="0"/>
              <a:t>string</a:t>
            </a:r>
            <a:r>
              <a:rPr lang="ru-RU" sz="1800" dirty="0" smtClean="0"/>
              <a:t>; </a:t>
            </a:r>
            <a:endParaRPr lang="ru-RU" sz="1800" dirty="0" smtClean="0"/>
          </a:p>
          <a:p>
            <a:pPr marL="0" indent="0">
              <a:lnSpc>
                <a:spcPct val="114000"/>
              </a:lnSpc>
              <a:spcBef>
                <a:spcPts val="0"/>
              </a:spcBef>
              <a:buFontTx/>
              <a:buChar char="-"/>
            </a:pPr>
            <a:r>
              <a:rPr lang="ru-RU" sz="1800" dirty="0" smtClean="0"/>
              <a:t>список </a:t>
            </a:r>
            <a:r>
              <a:rPr lang="ru-RU" sz="1800" dirty="0" smtClean="0"/>
              <a:t>объектов для построения маршрута: </a:t>
            </a:r>
            <a:r>
              <a:rPr lang="en-US" sz="1800" dirty="0" err="1" smtClean="0"/>
              <a:t>HashSet</a:t>
            </a:r>
            <a:r>
              <a:rPr lang="ru-RU" sz="1800" dirty="0" smtClean="0"/>
              <a:t>&lt;</a:t>
            </a:r>
            <a:r>
              <a:rPr lang="en-US" sz="1800" dirty="0" smtClean="0"/>
              <a:t>string</a:t>
            </a:r>
            <a:r>
              <a:rPr lang="ru-RU" sz="1800" dirty="0" smtClean="0"/>
              <a:t>&gt;.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ru-RU" sz="1800" dirty="0" smtClean="0"/>
              <a:t>Описание моделей пространства реализовано при помощи языка </a:t>
            </a:r>
            <a:r>
              <a:rPr lang="ru-RU" sz="1800" dirty="0" err="1" smtClean="0"/>
              <a:t>сериализации</a:t>
            </a:r>
            <a:r>
              <a:rPr lang="ru-RU" sz="1800" dirty="0" smtClean="0"/>
              <a:t> данных </a:t>
            </a:r>
            <a:r>
              <a:rPr lang="en-US" sz="1800" dirty="0" smtClean="0"/>
              <a:t>YAML</a:t>
            </a:r>
            <a:r>
              <a:rPr lang="ru-RU" sz="1800" dirty="0" smtClean="0"/>
              <a:t>. Каждый объект в пространстве записан как отдельный </a:t>
            </a:r>
            <a:r>
              <a:rPr lang="en-US" sz="1800" dirty="0" smtClean="0"/>
              <a:t>YAML </a:t>
            </a:r>
            <a:r>
              <a:rPr lang="ru-RU" sz="1800" dirty="0" smtClean="0"/>
              <a:t>документ. Одним из свойств объекта является его название (</a:t>
            </a:r>
            <a:r>
              <a:rPr lang="en-US" sz="1800" dirty="0" smtClean="0"/>
              <a:t>Label</a:t>
            </a:r>
            <a:r>
              <a:rPr lang="ru-RU" sz="1800" dirty="0" smtClean="0"/>
              <a:t>), которое используется для задания списка объектов для построения маршрута.</a:t>
            </a:r>
            <a:endParaRPr lang="ru-RU" sz="1800" dirty="0" smtClean="0"/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 smtClean="0"/>
              <a:t>Выходными </a:t>
            </a:r>
            <a:r>
              <a:rPr lang="ru-RU" sz="1800" dirty="0" smtClean="0"/>
              <a:t>данными для модуля </a:t>
            </a:r>
            <a:r>
              <a:rPr lang="ru-RU" sz="1800" dirty="0" smtClean="0"/>
              <a:t>являются: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Tx/>
              <a:buChar char="-"/>
            </a:pPr>
            <a:r>
              <a:rPr lang="ru-RU" sz="1800" dirty="0" smtClean="0"/>
              <a:t>дата </a:t>
            </a:r>
            <a:r>
              <a:rPr lang="ru-RU" sz="1800" dirty="0" smtClean="0"/>
              <a:t>и время начала прохождения маршрута: </a:t>
            </a:r>
            <a:r>
              <a:rPr lang="en-US" sz="1800" dirty="0" err="1" smtClean="0"/>
              <a:t>DateTime</a:t>
            </a:r>
            <a:r>
              <a:rPr lang="ru-RU" sz="1800" dirty="0" smtClean="0"/>
              <a:t>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Tx/>
              <a:buChar char="-"/>
            </a:pPr>
            <a:r>
              <a:rPr lang="ru-RU" sz="1800" dirty="0" smtClean="0"/>
              <a:t>дата </a:t>
            </a:r>
            <a:r>
              <a:rPr lang="ru-RU" sz="1800" dirty="0" smtClean="0"/>
              <a:t>и время окончания прохождения маршрута: </a:t>
            </a:r>
            <a:r>
              <a:rPr lang="en-US" sz="1800" dirty="0" err="1" smtClean="0"/>
              <a:t>DateTime</a:t>
            </a:r>
            <a:r>
              <a:rPr lang="ru-RU" sz="1800" dirty="0" smtClean="0"/>
              <a:t>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Tx/>
              <a:buChar char="-"/>
            </a:pPr>
            <a:r>
              <a:rPr lang="ru-RU" sz="1800" dirty="0" smtClean="0"/>
              <a:t>идентификатор </a:t>
            </a:r>
            <a:r>
              <a:rPr lang="ru-RU" sz="1800" dirty="0" smtClean="0"/>
              <a:t>пространства: </a:t>
            </a:r>
            <a:r>
              <a:rPr lang="en-US" sz="1800" dirty="0" smtClean="0"/>
              <a:t>string</a:t>
            </a:r>
            <a:r>
              <a:rPr lang="ru-RU" sz="1800" dirty="0" smtClean="0"/>
              <a:t>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Tx/>
              <a:buChar char="-"/>
            </a:pPr>
            <a:r>
              <a:rPr lang="ru-RU" sz="1800" dirty="0" smtClean="0"/>
              <a:t>описание </a:t>
            </a:r>
            <a:r>
              <a:rPr lang="ru-RU" sz="1800" dirty="0" smtClean="0"/>
              <a:t>участков маршрута: </a:t>
            </a:r>
            <a:r>
              <a:rPr lang="en-US" sz="1800" dirty="0" smtClean="0"/>
              <a:t>List&lt;</a:t>
            </a:r>
            <a:r>
              <a:rPr lang="en-US" sz="1800" dirty="0" err="1" smtClean="0"/>
              <a:t>WalkPartModellingResult</a:t>
            </a:r>
            <a:r>
              <a:rPr lang="en-US" sz="1800" dirty="0" smtClean="0"/>
              <a:t>&gt;:</a:t>
            </a:r>
            <a:endParaRPr lang="ru-RU" sz="1800" dirty="0" smtClean="0"/>
          </a:p>
          <a:p>
            <a:pPr marL="0" indent="0">
              <a:lnSpc>
                <a:spcPct val="114000"/>
              </a:lnSpc>
              <a:spcBef>
                <a:spcPts val="0"/>
              </a:spcBef>
              <a:buFontTx/>
              <a:buChar char="-"/>
            </a:pPr>
            <a:r>
              <a:rPr lang="ru-RU" sz="1800" dirty="0" smtClean="0"/>
              <a:t>флаг </a:t>
            </a:r>
            <a:r>
              <a:rPr lang="ru-RU" sz="1800" dirty="0" smtClean="0"/>
              <a:t>завершения прохождения маршрута: </a:t>
            </a:r>
            <a:r>
              <a:rPr lang="en-US" sz="1800" dirty="0" err="1" smtClean="0"/>
              <a:t>bool</a:t>
            </a:r>
            <a:r>
              <a:rPr lang="ru-RU" sz="1800" dirty="0" smtClean="0"/>
              <a:t>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 smtClean="0"/>
              <a:t>Формат описания участка маршрута </a:t>
            </a:r>
            <a:r>
              <a:rPr lang="en-US" sz="1800" dirty="0" err="1" smtClean="0"/>
              <a:t>WalkPartModellingResult</a:t>
            </a:r>
            <a:r>
              <a:rPr lang="ru-RU" sz="1800" dirty="0" smtClean="0"/>
              <a:t>: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Tx/>
              <a:buChar char="-"/>
            </a:pPr>
            <a:r>
              <a:rPr lang="ru-RU" sz="1800" dirty="0" smtClean="0"/>
              <a:t>конечный </a:t>
            </a:r>
            <a:r>
              <a:rPr lang="ru-RU" sz="1800" dirty="0" smtClean="0"/>
              <a:t>объект участка: </a:t>
            </a:r>
            <a:r>
              <a:rPr lang="en-US" sz="1800" dirty="0" smtClean="0"/>
              <a:t>string</a:t>
            </a:r>
            <a:r>
              <a:rPr lang="ru-RU" sz="1800" dirty="0" smtClean="0"/>
              <a:t>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Tx/>
              <a:buChar char="-"/>
            </a:pPr>
            <a:r>
              <a:rPr lang="ru-RU" sz="1800" dirty="0" smtClean="0"/>
              <a:t>время </a:t>
            </a:r>
            <a:r>
              <a:rPr lang="ru-RU" sz="1800" dirty="0" smtClean="0"/>
              <a:t>прохождения участка: </a:t>
            </a:r>
            <a:r>
              <a:rPr lang="en-US" sz="1800" dirty="0" err="1" smtClean="0"/>
              <a:t>TimeSpan</a:t>
            </a:r>
            <a:r>
              <a:rPr lang="ru-RU" sz="1800" dirty="0" smtClean="0"/>
              <a:t>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Tx/>
              <a:buChar char="-"/>
            </a:pPr>
            <a:r>
              <a:rPr lang="ru-RU" sz="1800" dirty="0" smtClean="0"/>
              <a:t>длина </a:t>
            </a:r>
            <a:r>
              <a:rPr lang="ru-RU" sz="1800" dirty="0" smtClean="0"/>
              <a:t>пройденного пути: </a:t>
            </a:r>
            <a:r>
              <a:rPr lang="en-US" sz="1800" dirty="0" smtClean="0"/>
              <a:t>float</a:t>
            </a:r>
            <a:r>
              <a:rPr lang="ru-RU" sz="1800" dirty="0" smtClean="0"/>
              <a:t>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Tx/>
              <a:buChar char="-"/>
            </a:pPr>
            <a:r>
              <a:rPr lang="ru-RU" sz="1800" dirty="0" smtClean="0"/>
              <a:t>длина </a:t>
            </a:r>
            <a:r>
              <a:rPr lang="ru-RU" sz="1800" dirty="0" smtClean="0"/>
              <a:t>оптимального пути: </a:t>
            </a:r>
            <a:r>
              <a:rPr lang="en-US" sz="1800" dirty="0" smtClean="0"/>
              <a:t>float</a:t>
            </a:r>
            <a:r>
              <a:rPr lang="ru-RU" sz="1800" dirty="0" smtClean="0"/>
              <a:t>;</a:t>
            </a: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endParaRPr lang="ru-RU" sz="195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737</Words>
  <Application>Microsoft Office PowerPoint</Application>
  <PresentationFormat>Экран (4:3)</PresentationFormat>
  <Paragraphs>169</Paragraphs>
  <Slides>14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Мобильное приложение для ориентирования людей с интеллектуальными ограничениями в замкнутом пространстве </vt:lpstr>
      <vt:lpstr>Цель и задачи работы</vt:lpstr>
      <vt:lpstr>Постановка задачи</vt:lpstr>
      <vt:lpstr>Анализ программных решений по навигации в закрытом пространстве</vt:lpstr>
      <vt:lpstr>Анализ программных решений по навигации в закрытом пространстве (продолжение)</vt:lpstr>
      <vt:lpstr>Формализация этапов генерации 2D маршрута</vt:lpstr>
      <vt:lpstr>Слайд 7</vt:lpstr>
      <vt:lpstr>Слайд 8</vt:lpstr>
      <vt:lpstr>Организация входных и выходных данных</vt:lpstr>
      <vt:lpstr>Экранные формы модуля</vt:lpstr>
      <vt:lpstr>Проведение тестирования</vt:lpstr>
      <vt:lpstr>Слайд 12</vt:lpstr>
      <vt:lpstr>Слайд 13</vt:lpstr>
      <vt:lpstr>Слайд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для ориентирования людей с интеллектуальными ограничениями в замкнутом пространстве</dc:title>
  <dc:creator>Инга Волосникова</dc:creator>
  <cp:lastModifiedBy>Инга Волосникова</cp:lastModifiedBy>
  <cp:revision>11</cp:revision>
  <dcterms:created xsi:type="dcterms:W3CDTF">2020-05-16T03:03:06Z</dcterms:created>
  <dcterms:modified xsi:type="dcterms:W3CDTF">2020-05-20T06:19:17Z</dcterms:modified>
</cp:coreProperties>
</file>