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81" r:id="rId3"/>
    <p:sldId id="258" r:id="rId4"/>
    <p:sldId id="259" r:id="rId5"/>
    <p:sldId id="257" r:id="rId6"/>
    <p:sldId id="283" r:id="rId7"/>
    <p:sldId id="284" r:id="rId8"/>
    <p:sldId id="261" r:id="rId9"/>
    <p:sldId id="262" r:id="rId10"/>
    <p:sldId id="263" r:id="rId11"/>
    <p:sldId id="264" r:id="rId12"/>
    <p:sldId id="265" r:id="rId13"/>
    <p:sldId id="267" r:id="rId14"/>
    <p:sldId id="271" r:id="rId15"/>
    <p:sldId id="270" r:id="rId16"/>
    <p:sldId id="268" r:id="rId17"/>
    <p:sldId id="269" r:id="rId18"/>
    <p:sldId id="272" r:id="rId19"/>
    <p:sldId id="273" r:id="rId20"/>
    <p:sldId id="274" r:id="rId21"/>
    <p:sldId id="275" r:id="rId22"/>
    <p:sldId id="277" r:id="rId23"/>
    <p:sldId id="278" r:id="rId24"/>
    <p:sldId id="285" r:id="rId25"/>
    <p:sldId id="279" r:id="rId26"/>
    <p:sldId id="280" r:id="rId27"/>
    <p:sldId id="286" r:id="rId28"/>
    <p:sldId id="287" r:id="rId29"/>
    <p:sldId id="288" r:id="rId30"/>
    <p:sldId id="289" r:id="rId31"/>
    <p:sldId id="290" r:id="rId32"/>
    <p:sldId id="292" r:id="rId33"/>
    <p:sldId id="291" r:id="rId34"/>
    <p:sldId id="293" r:id="rId35"/>
    <p:sldId id="294" r:id="rId36"/>
    <p:sldId id="295" r:id="rId37"/>
    <p:sldId id="296" r:id="rId38"/>
    <p:sldId id="297" r:id="rId39"/>
    <p:sldId id="298" r:id="rId40"/>
    <p:sldId id="299" r:id="rId41"/>
    <p:sldId id="30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hu-HU"/>
              <a:t>Mintacím szerkesztése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0527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914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1850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2064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hu-HU"/>
              <a:t>Mintacím szerkesztése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a:xfrm>
            <a:off x="8593667" y="6272784"/>
            <a:ext cx="2644309" cy="365125"/>
          </a:xfrm>
        </p:spPr>
        <p:txBody>
          <a:bodyPr/>
          <a:lstStyle/>
          <a:p>
            <a:fld id="{8DFA1846-DA80-1C48-A609-854EA85C59AD}" type="datetimeFigureOut">
              <a:rPr lang="en-US" smtClean="0"/>
              <a:pPr/>
              <a:t>4/13/2016</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600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8897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u-HU"/>
              <a:t>Mintacím szerkesztése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4/13/2016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531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2498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576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hu-HU"/>
              <a:t>Mintacím szerkesztése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D0DF5E60-9974-AC48-9591-99C2BB44B7CF}" type="datetimeFigureOut">
              <a:rPr lang="en-US" smtClean="0"/>
              <a:pPr/>
              <a:t>4/13/2016</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2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hu-HU"/>
              <a:t>Mintacím szerkesztése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18C79C5D-2A6F-F04D-97DA-BEF2467B64E4}" type="datetimeFigureOut">
              <a:rPr lang="en-US" smtClean="0"/>
              <a:pPr/>
              <a:t>4/13/2016</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464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9B482E8-6E0E-1B4F-B1FD-C69DB9E858D9}" type="datetimeFigureOut">
              <a:rPr lang="en-US" smtClean="0"/>
              <a:pPr/>
              <a:t>4/13/2016</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372381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Magyarország </a:t>
            </a:r>
            <a:br>
              <a:rPr lang="hu-HU" dirty="0"/>
            </a:br>
            <a:r>
              <a:rPr lang="hu-HU" dirty="0"/>
              <a:t>1936–1945 </a:t>
            </a:r>
          </a:p>
        </p:txBody>
      </p:sp>
      <p:sp>
        <p:nvSpPr>
          <p:cNvPr id="3" name="Alcím 2"/>
          <p:cNvSpPr>
            <a:spLocks noGrp="1"/>
          </p:cNvSpPr>
          <p:nvPr>
            <p:ph type="subTitle" idx="1"/>
          </p:nvPr>
        </p:nvSpPr>
        <p:spPr/>
        <p:txBody>
          <a:bodyPr/>
          <a:lstStyle/>
          <a:p>
            <a:r>
              <a:rPr lang="hu-HU" b="1" dirty="0"/>
              <a:t>Készítette: Klementi Csaba</a:t>
            </a:r>
          </a:p>
        </p:txBody>
      </p:sp>
    </p:spTree>
    <p:extLst>
      <p:ext uri="{BB962C8B-B14F-4D97-AF65-F5344CB8AC3E}">
        <p14:creationId xmlns:p14="http://schemas.microsoft.com/office/powerpoint/2010/main" val="191413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Kieli</a:t>
            </a:r>
            <a:r>
              <a:rPr lang="hu-HU" dirty="0"/>
              <a:t> tárgyalások </a:t>
            </a:r>
            <a:r>
              <a:rPr lang="hu-HU" sz="4000" dirty="0"/>
              <a:t>(1938. szeptember)</a:t>
            </a:r>
            <a:endParaRPr lang="hu-HU" dirty="0"/>
          </a:p>
        </p:txBody>
      </p:sp>
      <p:sp>
        <p:nvSpPr>
          <p:cNvPr id="3" name="Tartalom helye 2"/>
          <p:cNvSpPr>
            <a:spLocks noGrp="1"/>
          </p:cNvSpPr>
          <p:nvPr>
            <p:ph sz="half" idx="1"/>
          </p:nvPr>
        </p:nvSpPr>
        <p:spPr>
          <a:xfrm>
            <a:off x="225288" y="2222287"/>
            <a:ext cx="5779298" cy="4483313"/>
          </a:xfrm>
        </p:spPr>
        <p:txBody>
          <a:bodyPr>
            <a:normAutofit fontScale="92500"/>
          </a:bodyPr>
          <a:lstStyle/>
          <a:p>
            <a:r>
              <a:rPr lang="hu-HU" sz="2400" dirty="0" err="1"/>
              <a:t>Bledi</a:t>
            </a:r>
            <a:r>
              <a:rPr lang="hu-HU" sz="2400" dirty="0"/>
              <a:t> tárgyalásokkal párhuzamosan kezdődik meg</a:t>
            </a:r>
          </a:p>
          <a:p>
            <a:r>
              <a:rPr lang="hu-HU" sz="2400" dirty="0"/>
              <a:t>Hideg találkozó</a:t>
            </a:r>
          </a:p>
          <a:p>
            <a:pPr lvl="1"/>
            <a:r>
              <a:rPr lang="hu-HU" sz="2000" dirty="0"/>
              <a:t>M.O. mással is tárgyal</a:t>
            </a:r>
          </a:p>
          <a:p>
            <a:r>
              <a:rPr lang="hu-HU" sz="2400" dirty="0"/>
              <a:t>Semlegesség hangoztatása egy esetleges csehszlovák – német konfliktus esetén</a:t>
            </a:r>
          </a:p>
          <a:p>
            <a:pPr lvl="1"/>
            <a:r>
              <a:rPr lang="hu-HU" sz="2000" dirty="0"/>
              <a:t>M.O. inkább más nyugati nagyhatalmaktól vár engedményt</a:t>
            </a:r>
          </a:p>
          <a:p>
            <a:pPr lvl="1"/>
            <a:r>
              <a:rPr lang="hu-HU" sz="2000" dirty="0"/>
              <a:t>Eredménytelen</a:t>
            </a:r>
          </a:p>
          <a:p>
            <a:r>
              <a:rPr lang="hu-HU" sz="2400" dirty="0"/>
              <a:t>Hitler lenyűgözi Imrédyt és Horthyt</a:t>
            </a:r>
          </a:p>
          <a:p>
            <a:r>
              <a:rPr lang="hu-HU" sz="2400" dirty="0"/>
              <a:t>Imrédy a náci módszerek meggyőződéses támogatója lesz</a:t>
            </a:r>
          </a:p>
          <a:p>
            <a:endParaRPr lang="hu-HU" dirty="0"/>
          </a:p>
        </p:txBody>
      </p:sp>
      <p:sp>
        <p:nvSpPr>
          <p:cNvPr id="4" name="Tartalom helye 3"/>
          <p:cNvSpPr>
            <a:spLocks noGrp="1"/>
          </p:cNvSpPr>
          <p:nvPr>
            <p:ph sz="half" idx="2"/>
          </p:nvPr>
        </p:nvSpPr>
        <p:spPr>
          <a:xfrm>
            <a:off x="6187415" y="2179984"/>
            <a:ext cx="5832307" cy="4678016"/>
          </a:xfrm>
        </p:spPr>
        <p:txBody>
          <a:bodyPr>
            <a:normAutofit fontScale="92500"/>
          </a:bodyPr>
          <a:lstStyle/>
          <a:p>
            <a:r>
              <a:rPr lang="hu-HU" b="1" dirty="0">
                <a:solidFill>
                  <a:schemeClr val="accent2">
                    <a:lumMod val="75000"/>
                  </a:schemeClr>
                </a:solidFill>
              </a:rPr>
              <a:t>„eljött a pillanat, hogy M.O. megtámadja Csehszlovákiát”</a:t>
            </a:r>
          </a:p>
          <a:p>
            <a:r>
              <a:rPr lang="hu-HU" b="1" dirty="0">
                <a:solidFill>
                  <a:schemeClr val="accent2">
                    <a:lumMod val="75000"/>
                  </a:schemeClr>
                </a:solidFill>
              </a:rPr>
              <a:t>Hitler M.O-t szeretné agresszorként feltűntetni</a:t>
            </a:r>
          </a:p>
          <a:p>
            <a:r>
              <a:rPr lang="hu-HU" b="1" dirty="0">
                <a:solidFill>
                  <a:schemeClr val="accent2">
                    <a:lumMod val="75000"/>
                  </a:schemeClr>
                </a:solidFill>
              </a:rPr>
              <a:t>Cserébe teljes Felvidéket visszacsatolná</a:t>
            </a:r>
          </a:p>
          <a:p>
            <a:r>
              <a:rPr lang="hu-HU" b="1" dirty="0">
                <a:solidFill>
                  <a:schemeClr val="accent2">
                    <a:lumMod val="75000"/>
                  </a:schemeClr>
                </a:solidFill>
              </a:rPr>
              <a:t>M.O.: túl kockázatos</a:t>
            </a:r>
          </a:p>
          <a:p>
            <a:pPr lvl="1"/>
            <a:r>
              <a:rPr lang="hu-HU" b="1" dirty="0">
                <a:solidFill>
                  <a:schemeClr val="accent2">
                    <a:lumMod val="75000"/>
                  </a:schemeClr>
                </a:solidFill>
              </a:rPr>
              <a:t>Békés revíziót akar</a:t>
            </a:r>
          </a:p>
          <a:p>
            <a:pPr lvl="1"/>
            <a:r>
              <a:rPr lang="hu-HU" b="1" dirty="0">
                <a:solidFill>
                  <a:schemeClr val="accent2">
                    <a:lumMod val="75000"/>
                  </a:schemeClr>
                </a:solidFill>
              </a:rPr>
              <a:t>Az I. </a:t>
            </a:r>
            <a:r>
              <a:rPr lang="hu-HU" b="1" dirty="0" err="1">
                <a:solidFill>
                  <a:schemeClr val="accent2">
                    <a:lumMod val="75000"/>
                  </a:schemeClr>
                </a:solidFill>
              </a:rPr>
              <a:t>vh</a:t>
            </a:r>
            <a:r>
              <a:rPr lang="hu-HU" b="1" dirty="0">
                <a:solidFill>
                  <a:schemeClr val="accent2">
                    <a:lumMod val="75000"/>
                  </a:schemeClr>
                </a:solidFill>
              </a:rPr>
              <a:t>. Is hasonlóan kezdődött =&gt; általános háborút is kirobbanthat</a:t>
            </a:r>
          </a:p>
          <a:p>
            <a:pPr lvl="1"/>
            <a:r>
              <a:rPr lang="hu-HU" b="1" dirty="0">
                <a:solidFill>
                  <a:schemeClr val="accent2">
                    <a:lumMod val="75000"/>
                  </a:schemeClr>
                </a:solidFill>
              </a:rPr>
              <a:t>Óvatosan utasítják el</a:t>
            </a:r>
          </a:p>
          <a:p>
            <a:r>
              <a:rPr lang="hu-HU" b="1" dirty="0">
                <a:solidFill>
                  <a:schemeClr val="accent2">
                    <a:lumMod val="75000"/>
                  </a:schemeClr>
                </a:solidFill>
              </a:rPr>
              <a:t>Hitler innentől kezdve végig bizalmatlan a magyarokkal szemben</a:t>
            </a:r>
          </a:p>
          <a:p>
            <a:r>
              <a:rPr lang="hu-HU" b="1" dirty="0">
                <a:solidFill>
                  <a:schemeClr val="accent2">
                    <a:lumMod val="75000"/>
                  </a:schemeClr>
                </a:solidFill>
              </a:rPr>
              <a:t>Amerikai diplomata: „Magyarország vonakodó csatlósa Németországnak”</a:t>
            </a:r>
          </a:p>
          <a:p>
            <a:endParaRPr lang="hu-HU" dirty="0"/>
          </a:p>
        </p:txBody>
      </p:sp>
    </p:spTree>
    <p:extLst>
      <p:ext uri="{BB962C8B-B14F-4D97-AF65-F5344CB8AC3E}">
        <p14:creationId xmlns:p14="http://schemas.microsoft.com/office/powerpoint/2010/main" val="73566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46174" y="341170"/>
            <a:ext cx="10571998" cy="970450"/>
          </a:xfrm>
        </p:spPr>
        <p:txBody>
          <a:bodyPr>
            <a:normAutofit fontScale="90000"/>
          </a:bodyPr>
          <a:lstStyle/>
          <a:p>
            <a:r>
              <a:rPr lang="hu-HU" dirty="0"/>
              <a:t>Az első bécsi döntés </a:t>
            </a:r>
            <a:br>
              <a:rPr lang="hu-HU" dirty="0"/>
            </a:br>
            <a:r>
              <a:rPr lang="hu-HU" sz="3200" dirty="0"/>
              <a:t>(1938. november 2.)</a:t>
            </a:r>
            <a:endParaRPr lang="hu-HU" dirty="0"/>
          </a:p>
        </p:txBody>
      </p:sp>
      <p:sp>
        <p:nvSpPr>
          <p:cNvPr id="3" name="Tartalom helye 2"/>
          <p:cNvSpPr>
            <a:spLocks noGrp="1"/>
          </p:cNvSpPr>
          <p:nvPr>
            <p:ph sz="half" idx="1"/>
          </p:nvPr>
        </p:nvSpPr>
        <p:spPr>
          <a:xfrm>
            <a:off x="112027" y="1653139"/>
            <a:ext cx="5877956" cy="4853678"/>
          </a:xfrm>
        </p:spPr>
        <p:txBody>
          <a:bodyPr>
            <a:noAutofit/>
          </a:bodyPr>
          <a:lstStyle/>
          <a:p>
            <a:r>
              <a:rPr lang="hu-HU" sz="2800" dirty="0"/>
              <a:t>Müncheni konferencia árnyékában indulnak meg a tárgyalások</a:t>
            </a:r>
          </a:p>
          <a:p>
            <a:r>
              <a:rPr lang="hu-HU" sz="2800" dirty="0"/>
              <a:t>1938. október 9.–12.: komáromi tárgyalások</a:t>
            </a:r>
          </a:p>
          <a:p>
            <a:r>
              <a:rPr lang="hu-HU" sz="2800" dirty="0"/>
              <a:t>Szlovák önkormányzattal tárgyalnak</a:t>
            </a:r>
          </a:p>
          <a:p>
            <a:r>
              <a:rPr lang="hu-HU" sz="2800" dirty="0"/>
              <a:t>Magyarok </a:t>
            </a:r>
          </a:p>
          <a:p>
            <a:pPr lvl="1"/>
            <a:r>
              <a:rPr lang="hu-HU" sz="2400" dirty="0"/>
              <a:t>etnikai és nyelvi határokat akarnak húzni</a:t>
            </a:r>
          </a:p>
          <a:p>
            <a:pPr lvl="1"/>
            <a:r>
              <a:rPr lang="hu-HU" sz="2400" dirty="0"/>
              <a:t>1910-es népszámlálás alapján</a:t>
            </a:r>
          </a:p>
          <a:p>
            <a:endParaRPr lang="hu-HU" sz="1200" dirty="0"/>
          </a:p>
        </p:txBody>
      </p:sp>
      <p:sp>
        <p:nvSpPr>
          <p:cNvPr id="4" name="Tartalom helye 3"/>
          <p:cNvSpPr>
            <a:spLocks noGrp="1"/>
          </p:cNvSpPr>
          <p:nvPr>
            <p:ph sz="half" idx="2"/>
          </p:nvPr>
        </p:nvSpPr>
        <p:spPr>
          <a:xfrm>
            <a:off x="5870714" y="2292626"/>
            <a:ext cx="5406887" cy="3935896"/>
          </a:xfrm>
        </p:spPr>
        <p:txBody>
          <a:bodyPr/>
          <a:lstStyle/>
          <a:p>
            <a:r>
              <a:rPr lang="hu-HU" sz="2800" dirty="0"/>
              <a:t>Szlovákok</a:t>
            </a:r>
          </a:p>
          <a:p>
            <a:pPr lvl="1"/>
            <a:r>
              <a:rPr lang="hu-HU" sz="2400" dirty="0"/>
              <a:t>1930-as népszámlálás alapján</a:t>
            </a:r>
          </a:p>
          <a:p>
            <a:pPr lvl="1"/>
            <a:r>
              <a:rPr lang="hu-HU" sz="2400" dirty="0"/>
              <a:t>1. kör: semmit sem akarnak visszaadni =&gt; autonómia</a:t>
            </a:r>
          </a:p>
          <a:p>
            <a:pPr lvl="1"/>
            <a:r>
              <a:rPr lang="hu-HU" sz="2400" dirty="0"/>
              <a:t>2. kör: Csallóköz (nincs 2000 km2)</a:t>
            </a:r>
          </a:p>
          <a:p>
            <a:pPr lvl="1"/>
            <a:r>
              <a:rPr lang="hu-HU" sz="2400" dirty="0"/>
              <a:t>3. kör: Felvidék 1/3-a (kb. 5000 km2)</a:t>
            </a:r>
            <a:endParaRPr lang="hu-HU" sz="2800" dirty="0"/>
          </a:p>
          <a:p>
            <a:r>
              <a:rPr lang="hu-HU" sz="2800" dirty="0"/>
              <a:t>Magyarok visszautasítják</a:t>
            </a:r>
          </a:p>
          <a:p>
            <a:pPr lvl="1"/>
            <a:r>
              <a:rPr lang="hu-HU" sz="2000" dirty="0"/>
              <a:t>Nagyhatalmi döntésben bíznak</a:t>
            </a:r>
          </a:p>
          <a:p>
            <a:endParaRPr lang="hu-HU" dirty="0"/>
          </a:p>
        </p:txBody>
      </p:sp>
      <p:pic>
        <p:nvPicPr>
          <p:cNvPr id="5122" name="Picture 2" descr="https://upload.wikimedia.org/wikipedia/commons/thumb/9/90/K%C3%A1lm%C3%A1n_K%C3%A1nya_(1869_-_1945).jpg/250px-K%C3%A1lm%C3%A1n_K%C3%A1nya_(1869_-_19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601" y="-349"/>
            <a:ext cx="2438400" cy="26529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undesarchiv Bild 146-2010-0049, Josef Tis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4677036"/>
            <a:ext cx="1524000" cy="218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289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1"/>
          <p:cNvSpPr>
            <a:spLocks noGrp="1"/>
          </p:cNvSpPr>
          <p:nvPr>
            <p:ph type="title"/>
          </p:nvPr>
        </p:nvSpPr>
        <p:spPr>
          <a:xfrm>
            <a:off x="225287" y="119270"/>
            <a:ext cx="6067878" cy="1417638"/>
          </a:xfrm>
        </p:spPr>
        <p:txBody>
          <a:bodyPr>
            <a:normAutofit fontScale="90000"/>
          </a:bodyPr>
          <a:lstStyle/>
          <a:p>
            <a:r>
              <a:rPr lang="hu-HU" dirty="0"/>
              <a:t>Az első bécsi döntés (1938. november 2.)</a:t>
            </a:r>
          </a:p>
        </p:txBody>
      </p:sp>
      <p:sp>
        <p:nvSpPr>
          <p:cNvPr id="3" name="Tartalom helye 2"/>
          <p:cNvSpPr>
            <a:spLocks noGrp="1"/>
          </p:cNvSpPr>
          <p:nvPr>
            <p:ph idx="1"/>
          </p:nvPr>
        </p:nvSpPr>
        <p:spPr>
          <a:xfrm>
            <a:off x="225287" y="2222287"/>
            <a:ext cx="11147999" cy="4271278"/>
          </a:xfrm>
        </p:spPr>
        <p:txBody>
          <a:bodyPr>
            <a:noAutofit/>
          </a:bodyPr>
          <a:lstStyle/>
          <a:p>
            <a:r>
              <a:rPr lang="hu-HU" sz="2400" dirty="0"/>
              <a:t>Hitler: „Ha Magyarország a lakomán részt akar venni, a főzésben is részt kell vennie!”</a:t>
            </a:r>
          </a:p>
          <a:p>
            <a:r>
              <a:rPr lang="hu-HU" sz="2400" dirty="0"/>
              <a:t>Egy órán keresztül szidja a magyarokat, hogy fegyverhez nem akarnak nyúlni, de most ingyen kérik Németország segítségét</a:t>
            </a:r>
          </a:p>
          <a:p>
            <a:r>
              <a:rPr lang="hu-HU" sz="2400" dirty="0"/>
              <a:t>Darányi tud németül, de nem biztos benne: „</a:t>
            </a:r>
            <a:r>
              <a:rPr lang="hu-HU" sz="2400" dirty="0" err="1"/>
              <a:t>Entschuldigung</a:t>
            </a:r>
            <a:r>
              <a:rPr lang="hu-HU" sz="2400" dirty="0"/>
              <a:t> mein Führer! </a:t>
            </a:r>
            <a:r>
              <a:rPr lang="hu-HU" sz="2400" dirty="0" err="1"/>
              <a:t>Können</a:t>
            </a:r>
            <a:r>
              <a:rPr lang="hu-HU" sz="2400" dirty="0"/>
              <a:t> </a:t>
            </a:r>
            <a:r>
              <a:rPr lang="hu-HU" sz="2400" dirty="0" err="1"/>
              <a:t>Sie</a:t>
            </a:r>
            <a:r>
              <a:rPr lang="hu-HU" sz="2400" dirty="0"/>
              <a:t> </a:t>
            </a:r>
            <a:r>
              <a:rPr lang="hu-HU" sz="2400" dirty="0" err="1"/>
              <a:t>mir</a:t>
            </a:r>
            <a:r>
              <a:rPr lang="hu-HU" sz="2400" dirty="0"/>
              <a:t> </a:t>
            </a:r>
            <a:r>
              <a:rPr lang="hu-HU" sz="2400" dirty="0" err="1"/>
              <a:t>bitte</a:t>
            </a:r>
            <a:r>
              <a:rPr lang="hu-HU" sz="2400" dirty="0"/>
              <a:t> </a:t>
            </a:r>
            <a:r>
              <a:rPr lang="hu-HU" sz="2400" dirty="0" err="1"/>
              <a:t>noch</a:t>
            </a:r>
            <a:r>
              <a:rPr lang="hu-HU" sz="2400" dirty="0"/>
              <a:t> </a:t>
            </a:r>
            <a:r>
              <a:rPr lang="hu-HU" sz="2400" dirty="0" err="1"/>
              <a:t>einmal</a:t>
            </a:r>
            <a:r>
              <a:rPr lang="hu-HU" sz="2400" dirty="0"/>
              <a:t> </a:t>
            </a:r>
            <a:r>
              <a:rPr lang="hu-HU" sz="2400" dirty="0" err="1"/>
              <a:t>sagen</a:t>
            </a:r>
            <a:r>
              <a:rPr lang="hu-HU" sz="2400" dirty="0"/>
              <a:t>?”</a:t>
            </a:r>
          </a:p>
          <a:p>
            <a:r>
              <a:rPr lang="hu-HU" sz="2400" dirty="0"/>
              <a:t>Hitler ott hagyja a tárgyalásokat és Ribbentrop folytatja</a:t>
            </a:r>
          </a:p>
          <a:p>
            <a:r>
              <a:rPr lang="hu-HU" sz="2400" dirty="0"/>
              <a:t>Müncheni konferencia:</a:t>
            </a:r>
          </a:p>
          <a:p>
            <a:pPr lvl="1"/>
            <a:r>
              <a:rPr lang="hu-HU" sz="2000" dirty="0"/>
              <a:t>A béke pillére</a:t>
            </a:r>
          </a:p>
          <a:p>
            <a:pPr lvl="1"/>
            <a:r>
              <a:rPr lang="hu-HU" sz="2000" dirty="0"/>
              <a:t>Nyugati hatalmak presztízs vesztesége </a:t>
            </a:r>
          </a:p>
          <a:p>
            <a:pPr lvl="1"/>
            <a:r>
              <a:rPr lang="hu-HU" sz="2000" dirty="0"/>
              <a:t>Azt a békét módosítják, amit ők alkottak</a:t>
            </a:r>
          </a:p>
        </p:txBody>
      </p:sp>
      <p:sp>
        <p:nvSpPr>
          <p:cNvPr id="6" name="Szövegdoboz 5"/>
          <p:cNvSpPr txBox="1"/>
          <p:nvPr/>
        </p:nvSpPr>
        <p:spPr>
          <a:xfrm>
            <a:off x="6387549" y="278295"/>
            <a:ext cx="5804452" cy="830997"/>
          </a:xfrm>
          <a:prstGeom prst="rect">
            <a:avLst/>
          </a:prstGeom>
          <a:noFill/>
        </p:spPr>
        <p:txBody>
          <a:bodyPr wrap="square" rtlCol="0">
            <a:spAutoFit/>
          </a:bodyPr>
          <a:lstStyle/>
          <a:p>
            <a:r>
              <a:rPr lang="hu-HU" sz="2400" b="1" dirty="0"/>
              <a:t>12 ezer km2-i terület</a:t>
            </a:r>
          </a:p>
          <a:p>
            <a:r>
              <a:rPr lang="hu-HU" sz="2400" b="1" dirty="0"/>
              <a:t>870 ezer lakosságú felvidéki terület</a:t>
            </a:r>
          </a:p>
        </p:txBody>
      </p:sp>
    </p:spTree>
    <p:extLst>
      <p:ext uri="{BB962C8B-B14F-4D97-AF65-F5344CB8AC3E}">
        <p14:creationId xmlns:p14="http://schemas.microsoft.com/office/powerpoint/2010/main" val="3037855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265043" y="166580"/>
            <a:ext cx="5967056" cy="1052620"/>
          </a:xfrm>
        </p:spPr>
        <p:txBody>
          <a:bodyPr/>
          <a:lstStyle/>
          <a:p>
            <a:r>
              <a:rPr lang="hu-HU" dirty="0"/>
              <a:t>Imrédy belpolitikája</a:t>
            </a:r>
          </a:p>
        </p:txBody>
      </p:sp>
      <p:sp>
        <p:nvSpPr>
          <p:cNvPr id="3" name="Tartalom helye 2"/>
          <p:cNvSpPr>
            <a:spLocks noGrp="1"/>
          </p:cNvSpPr>
          <p:nvPr>
            <p:ph sz="half" idx="1"/>
          </p:nvPr>
        </p:nvSpPr>
        <p:spPr>
          <a:xfrm>
            <a:off x="265043" y="1219201"/>
            <a:ext cx="5559685" cy="5526156"/>
          </a:xfrm>
        </p:spPr>
        <p:txBody>
          <a:bodyPr>
            <a:normAutofit lnSpcReduction="10000"/>
          </a:bodyPr>
          <a:lstStyle/>
          <a:p>
            <a:r>
              <a:rPr lang="hu-HU" dirty="0"/>
              <a:t>Németországból hazatérve a náci sikerek híve lett</a:t>
            </a:r>
          </a:p>
          <a:p>
            <a:pPr lvl="1"/>
            <a:r>
              <a:rPr lang="hu-HU" dirty="0"/>
              <a:t>„Csodálatos forradalom”</a:t>
            </a:r>
          </a:p>
          <a:p>
            <a:r>
              <a:rPr lang="hu-HU" dirty="0"/>
              <a:t>400 ellenzéki sajtótermék megszüntetése</a:t>
            </a:r>
          </a:p>
          <a:p>
            <a:r>
              <a:rPr lang="hu-HU" dirty="0"/>
              <a:t>Megkezdte a II. zsidótörvény kidolgozását</a:t>
            </a:r>
          </a:p>
          <a:p>
            <a:r>
              <a:rPr lang="hu-HU" dirty="0"/>
              <a:t>Általános felhatalmazást kért a rendeleti úton történő kormányzásra</a:t>
            </a:r>
          </a:p>
          <a:p>
            <a:pPr lvl="1"/>
            <a:r>
              <a:rPr lang="hu-HU" dirty="0"/>
              <a:t>A parlamentarizmus végét jelentette volna</a:t>
            </a:r>
          </a:p>
          <a:p>
            <a:r>
              <a:rPr lang="hu-HU" dirty="0"/>
              <a:t>Kormánypártiak és ellenzékiek összefogása =&gt; megbuktatják </a:t>
            </a:r>
          </a:p>
          <a:p>
            <a:pPr lvl="1"/>
            <a:r>
              <a:rPr lang="hu-HU" dirty="0"/>
              <a:t>lemond, de Horthy ismét kinevezi</a:t>
            </a:r>
          </a:p>
          <a:p>
            <a:pPr lvl="1"/>
            <a:r>
              <a:rPr lang="hu-HU" dirty="0"/>
              <a:t>Ő az egyetlen akit a parlament buktat meg =&gt; nem hitte el</a:t>
            </a:r>
          </a:p>
          <a:p>
            <a:r>
              <a:rPr lang="hu-HU" dirty="0"/>
              <a:t>Magyar Élet Mozgalma =&gt; csodaszarvas </a:t>
            </a:r>
          </a:p>
          <a:p>
            <a:pPr lvl="1"/>
            <a:r>
              <a:rPr lang="hu-HU" dirty="0"/>
              <a:t>1939 elején kísérletet tesz egy tömegbázis kiépítésére</a:t>
            </a:r>
          </a:p>
          <a:p>
            <a:pPr lvl="1"/>
            <a:r>
              <a:rPr lang="hu-HU" dirty="0"/>
              <a:t>Nemzetszocializmus, vezérelv, keresztény erkölcs</a:t>
            </a:r>
          </a:p>
          <a:p>
            <a:endParaRPr lang="hu-HU" dirty="0"/>
          </a:p>
          <a:p>
            <a:endParaRPr lang="hu-HU" dirty="0"/>
          </a:p>
          <a:p>
            <a:endParaRPr lang="hu-HU" dirty="0"/>
          </a:p>
        </p:txBody>
      </p:sp>
      <p:sp>
        <p:nvSpPr>
          <p:cNvPr id="4" name="Tartalom helye 3"/>
          <p:cNvSpPr>
            <a:spLocks noGrp="1"/>
          </p:cNvSpPr>
          <p:nvPr>
            <p:ph sz="half" idx="2"/>
          </p:nvPr>
        </p:nvSpPr>
        <p:spPr>
          <a:xfrm>
            <a:off x="6364223" y="1073426"/>
            <a:ext cx="5628993" cy="5098774"/>
          </a:xfrm>
        </p:spPr>
        <p:txBody>
          <a:bodyPr>
            <a:noAutofit/>
          </a:bodyPr>
          <a:lstStyle/>
          <a:p>
            <a:r>
              <a:rPr lang="hu-HU" sz="2400" dirty="0"/>
              <a:t>Parlamenti botrányok</a:t>
            </a:r>
          </a:p>
          <a:p>
            <a:r>
              <a:rPr lang="hu-HU" sz="2400" dirty="0"/>
              <a:t>Nyilas provokációk (Dohány utcai merénylet)</a:t>
            </a:r>
          </a:p>
          <a:p>
            <a:r>
              <a:rPr lang="hu-HU" sz="2400" dirty="0"/>
              <a:t>Egyes törvényjavaslatok benyújtásakor nem tárgyalt Horthyval</a:t>
            </a:r>
          </a:p>
          <a:p>
            <a:r>
              <a:rPr lang="hu-HU" sz="2400" dirty="0"/>
              <a:t>Horthy bizalma megrendül benne</a:t>
            </a:r>
          </a:p>
          <a:p>
            <a:r>
              <a:rPr lang="hu-HU" sz="2400" dirty="0" err="1"/>
              <a:t>Rassay</a:t>
            </a:r>
            <a:r>
              <a:rPr lang="hu-HU" sz="2400" dirty="0"/>
              <a:t> Károly bebizonyítja, hogy </a:t>
            </a:r>
            <a:r>
              <a:rPr lang="hu-HU" sz="2400" dirty="0" err="1"/>
              <a:t>dédanyja</a:t>
            </a:r>
            <a:r>
              <a:rPr lang="hu-HU" sz="2400" dirty="0"/>
              <a:t> zsidó származású volt</a:t>
            </a:r>
          </a:p>
          <a:p>
            <a:r>
              <a:rPr lang="hu-HU" sz="2400" dirty="0"/>
              <a:t>Ezt követően mond le</a:t>
            </a:r>
          </a:p>
          <a:p>
            <a:pPr lvl="1"/>
            <a:r>
              <a:rPr lang="hu-HU" sz="2000" dirty="0"/>
              <a:t>Pedig a németeknek is szimpatikus, de a bukástól ők sem menthették meg</a:t>
            </a:r>
          </a:p>
          <a:p>
            <a:pPr lvl="1"/>
            <a:r>
              <a:rPr lang="hu-HU" sz="2000" dirty="0"/>
              <a:t>A háború végéig aktívan politizál</a:t>
            </a:r>
          </a:p>
          <a:p>
            <a:pPr lvl="1"/>
            <a:r>
              <a:rPr lang="hu-HU" sz="2000" dirty="0"/>
              <a:t>Szélsőjobbosként (Magyar Megújulás Párt)</a:t>
            </a:r>
          </a:p>
        </p:txBody>
      </p:sp>
    </p:spTree>
    <p:extLst>
      <p:ext uri="{BB962C8B-B14F-4D97-AF65-F5344CB8AC3E}">
        <p14:creationId xmlns:p14="http://schemas.microsoft.com/office/powerpoint/2010/main" val="1212985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71595" y="219588"/>
            <a:ext cx="10247509" cy="694811"/>
          </a:xfrm>
        </p:spPr>
        <p:txBody>
          <a:bodyPr>
            <a:normAutofit fontScale="90000"/>
          </a:bodyPr>
          <a:lstStyle/>
          <a:p>
            <a:r>
              <a:rPr lang="hu-HU" dirty="0"/>
              <a:t>Teleki Pál második miniszterelnöksége</a:t>
            </a:r>
          </a:p>
        </p:txBody>
      </p:sp>
      <p:sp>
        <p:nvSpPr>
          <p:cNvPr id="3" name="Tartalom helye 2"/>
          <p:cNvSpPr>
            <a:spLocks noGrp="1"/>
          </p:cNvSpPr>
          <p:nvPr>
            <p:ph sz="half" idx="1"/>
          </p:nvPr>
        </p:nvSpPr>
        <p:spPr>
          <a:xfrm>
            <a:off x="159027" y="1293411"/>
            <a:ext cx="5692206" cy="5200153"/>
          </a:xfrm>
        </p:spPr>
        <p:txBody>
          <a:bodyPr>
            <a:noAutofit/>
          </a:bodyPr>
          <a:lstStyle/>
          <a:p>
            <a:r>
              <a:rPr lang="hu-HU" sz="2400" dirty="0"/>
              <a:t>1939. február 16.: Teleki miniszterelnöksége</a:t>
            </a:r>
          </a:p>
          <a:p>
            <a:r>
              <a:rPr lang="hu-HU" sz="2400" dirty="0"/>
              <a:t>Magyar Élet Pártja</a:t>
            </a:r>
          </a:p>
          <a:p>
            <a:r>
              <a:rPr lang="hu-HU" sz="2400" dirty="0"/>
              <a:t>Kinevezésének célja:</a:t>
            </a:r>
          </a:p>
          <a:p>
            <a:pPr lvl="1"/>
            <a:r>
              <a:rPr lang="hu-HU" sz="2200" dirty="0"/>
              <a:t>Békés revízió </a:t>
            </a:r>
            <a:r>
              <a:rPr lang="hu-HU" sz="2200" dirty="0" err="1"/>
              <a:t>valóraváltása</a:t>
            </a:r>
            <a:endParaRPr lang="hu-HU" sz="2200" dirty="0"/>
          </a:p>
          <a:p>
            <a:pPr lvl="1"/>
            <a:r>
              <a:rPr lang="hu-HU" sz="2200" dirty="0"/>
              <a:t>Rendszert veszélyezetető fenyegetések elhárítása (</a:t>
            </a:r>
            <a:r>
              <a:rPr lang="hu-HU" sz="2200" dirty="0" err="1"/>
              <a:t>stablizáció</a:t>
            </a:r>
            <a:r>
              <a:rPr lang="hu-HU" sz="2200" dirty="0"/>
              <a:t>)</a:t>
            </a:r>
          </a:p>
          <a:p>
            <a:r>
              <a:rPr lang="hu-HU" sz="2400" dirty="0"/>
              <a:t>Fegyveres semlegesség</a:t>
            </a:r>
          </a:p>
          <a:p>
            <a:pPr lvl="1"/>
            <a:r>
              <a:rPr lang="hu-HU" sz="2200" dirty="0"/>
              <a:t>Háborúból való kimaradás</a:t>
            </a:r>
          </a:p>
          <a:p>
            <a:pPr lvl="1"/>
            <a:r>
              <a:rPr lang="hu-HU" sz="2200" dirty="0"/>
              <a:t>Katonai erő megőrzése a háború utáni rendezésekig</a:t>
            </a:r>
          </a:p>
          <a:p>
            <a:pPr lvl="1"/>
            <a:r>
              <a:rPr lang="hu-HU" sz="2200" dirty="0"/>
              <a:t>Konfliktus elkerülése a nyugati demokráciával</a:t>
            </a:r>
          </a:p>
        </p:txBody>
      </p:sp>
      <p:sp>
        <p:nvSpPr>
          <p:cNvPr id="4" name="Tartalom helye 3"/>
          <p:cNvSpPr>
            <a:spLocks noGrp="1"/>
          </p:cNvSpPr>
          <p:nvPr>
            <p:ph sz="half" idx="2"/>
          </p:nvPr>
        </p:nvSpPr>
        <p:spPr>
          <a:xfrm>
            <a:off x="6255027" y="1293411"/>
            <a:ext cx="5380382" cy="5200153"/>
          </a:xfrm>
        </p:spPr>
        <p:txBody>
          <a:bodyPr/>
          <a:lstStyle/>
          <a:p>
            <a:r>
              <a:rPr lang="hu-HU" dirty="0"/>
              <a:t>1939. szeptember 1. II. </a:t>
            </a:r>
            <a:r>
              <a:rPr lang="hu-HU" dirty="0" err="1"/>
              <a:t>vh</a:t>
            </a:r>
            <a:r>
              <a:rPr lang="hu-HU" dirty="0"/>
              <a:t>. Kitörése</a:t>
            </a:r>
          </a:p>
          <a:p>
            <a:r>
              <a:rPr lang="hu-HU" dirty="0"/>
              <a:t>Teleki távol akar maradni</a:t>
            </a:r>
          </a:p>
          <a:p>
            <a:pPr lvl="1"/>
            <a:r>
              <a:rPr lang="hu-HU" dirty="0"/>
              <a:t>Magyar közvélemény lengyel barát</a:t>
            </a:r>
          </a:p>
          <a:p>
            <a:pPr lvl="1"/>
            <a:r>
              <a:rPr lang="hu-HU" dirty="0"/>
              <a:t>Nyugati hatalmakkal végső szakítást jelentene</a:t>
            </a:r>
          </a:p>
          <a:p>
            <a:r>
              <a:rPr lang="hu-HU" dirty="0"/>
              <a:t>Német csapatokat nem, csak a hadianyagot engedte át a kassai útvonalon</a:t>
            </a:r>
          </a:p>
          <a:p>
            <a:pPr lvl="1"/>
            <a:r>
              <a:rPr lang="hu-HU" dirty="0"/>
              <a:t>A csapatok átengedését a Románia elleni támadáshoz kötik</a:t>
            </a:r>
          </a:p>
          <a:p>
            <a:pPr lvl="1"/>
            <a:r>
              <a:rPr lang="hu-HU" dirty="0"/>
              <a:t>Hitler nyugalomra törekszik</a:t>
            </a:r>
          </a:p>
          <a:p>
            <a:r>
              <a:rPr lang="hu-HU" dirty="0"/>
              <a:t>Szeptember – október folyamán több mint 100 ezer lengyel menekült érkezett a kassai vasútvonalon</a:t>
            </a:r>
          </a:p>
        </p:txBody>
      </p:sp>
    </p:spTree>
    <p:extLst>
      <p:ext uri="{BB962C8B-B14F-4D97-AF65-F5344CB8AC3E}">
        <p14:creationId xmlns:p14="http://schemas.microsoft.com/office/powerpoint/2010/main" val="3487960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 y="0"/>
            <a:ext cx="6586330" cy="1497496"/>
          </a:xfrm>
        </p:spPr>
        <p:txBody>
          <a:bodyPr/>
          <a:lstStyle/>
          <a:p>
            <a:r>
              <a:rPr lang="hu-HU" dirty="0"/>
              <a:t>Kárpátalja megszállása </a:t>
            </a:r>
            <a:br>
              <a:rPr lang="hu-HU" dirty="0"/>
            </a:br>
            <a:r>
              <a:rPr lang="hu-HU" sz="3200" dirty="0"/>
              <a:t>(1939. március 14.–18.)</a:t>
            </a:r>
            <a:endParaRPr lang="hu-HU" dirty="0"/>
          </a:p>
        </p:txBody>
      </p:sp>
      <p:sp>
        <p:nvSpPr>
          <p:cNvPr id="3" name="Tartalom helye 2"/>
          <p:cNvSpPr>
            <a:spLocks noGrp="1"/>
          </p:cNvSpPr>
          <p:nvPr>
            <p:ph idx="1"/>
          </p:nvPr>
        </p:nvSpPr>
        <p:spPr>
          <a:xfrm>
            <a:off x="-1" y="1762538"/>
            <a:ext cx="12059479" cy="4784035"/>
          </a:xfrm>
        </p:spPr>
        <p:txBody>
          <a:bodyPr>
            <a:normAutofit/>
          </a:bodyPr>
          <a:lstStyle/>
          <a:p>
            <a:r>
              <a:rPr lang="hu-HU" sz="2400" dirty="0"/>
              <a:t>Hitler szól a magyar politikusoknak, hogy 48 órájuk van visszafoglalni és tartós fennhatóságuk alá vonni Kárpátalja területét, különben elismerik az önálló rutén kormányt</a:t>
            </a:r>
          </a:p>
          <a:p>
            <a:r>
              <a:rPr lang="hu-HU" sz="2400" dirty="0"/>
              <a:t>Magyarok bevetik a hadsereget</a:t>
            </a:r>
          </a:p>
          <a:p>
            <a:r>
              <a:rPr lang="hu-HU" sz="2400" dirty="0"/>
              <a:t>Szlovák – magyar kisháború (2 napos)</a:t>
            </a:r>
          </a:p>
          <a:p>
            <a:r>
              <a:rPr lang="hu-HU" sz="2400" dirty="0"/>
              <a:t>Magyar győzelem</a:t>
            </a:r>
          </a:p>
          <a:p>
            <a:r>
              <a:rPr lang="hu-HU" sz="2400" dirty="0"/>
              <a:t>12.171 km2-rel nőtt az ország területe</a:t>
            </a:r>
          </a:p>
          <a:p>
            <a:r>
              <a:rPr lang="hu-HU" sz="2400" dirty="0"/>
              <a:t>496 ezer lakossal bővült</a:t>
            </a:r>
          </a:p>
          <a:p>
            <a:r>
              <a:rPr lang="hu-HU" sz="2400" dirty="0"/>
              <a:t>Ebből magyar: 63 ezer (12,7%) </a:t>
            </a:r>
          </a:p>
          <a:p>
            <a:endParaRPr lang="hu-HU" dirty="0"/>
          </a:p>
        </p:txBody>
      </p:sp>
      <p:pic>
        <p:nvPicPr>
          <p:cNvPr id="4" name="Kép 3"/>
          <p:cNvPicPr>
            <a:picLocks noChangeAspect="1"/>
          </p:cNvPicPr>
          <p:nvPr/>
        </p:nvPicPr>
        <p:blipFill>
          <a:blip r:embed="rId2"/>
          <a:stretch>
            <a:fillRect/>
          </a:stretch>
        </p:blipFill>
        <p:spPr>
          <a:xfrm>
            <a:off x="5714204" y="2830596"/>
            <a:ext cx="6345274" cy="2947352"/>
          </a:xfrm>
          <a:prstGeom prst="rect">
            <a:avLst/>
          </a:prstGeom>
        </p:spPr>
      </p:pic>
    </p:spTree>
    <p:extLst>
      <p:ext uri="{BB962C8B-B14F-4D97-AF65-F5344CB8AC3E}">
        <p14:creationId xmlns:p14="http://schemas.microsoft.com/office/powerpoint/2010/main" val="2021653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291548" y="145774"/>
            <a:ext cx="11012556" cy="1192696"/>
          </a:xfrm>
        </p:spPr>
        <p:txBody>
          <a:bodyPr>
            <a:noAutofit/>
          </a:bodyPr>
          <a:lstStyle/>
          <a:p>
            <a:r>
              <a:rPr lang="hu-HU" sz="3600" dirty="0"/>
              <a:t>1939. évi IV. törvénycikk a zsidók közéleti és gazdasági térfoglalásáról – a „második zsidótörvény”)</a:t>
            </a:r>
          </a:p>
        </p:txBody>
      </p:sp>
      <p:sp>
        <p:nvSpPr>
          <p:cNvPr id="3" name="Tartalom helye 2"/>
          <p:cNvSpPr>
            <a:spLocks noGrp="1"/>
          </p:cNvSpPr>
          <p:nvPr>
            <p:ph idx="1"/>
          </p:nvPr>
        </p:nvSpPr>
        <p:spPr>
          <a:xfrm>
            <a:off x="291547" y="1444487"/>
            <a:ext cx="11370365" cy="5413513"/>
          </a:xfrm>
        </p:spPr>
        <p:txBody>
          <a:bodyPr>
            <a:normAutofit lnSpcReduction="10000"/>
          </a:bodyPr>
          <a:lstStyle/>
          <a:p>
            <a:r>
              <a:rPr lang="hu-HU" b="1" dirty="0"/>
              <a:t>1. § A jelen törvény alkalmazása szempontjából zsidónak kell tekinteni azt, aki ő maga vagy akinek legalább egyik szülője, vagy akinek nagyszülői közül legalább kettő a jelen törvény hatálybalépésekor az izraelita hitfelekezet tagja, vagy a jelen törvény hatálybalépése előtt az izraelita hitfelekezet tagja volt úgyszintén a </a:t>
            </a:r>
            <a:r>
              <a:rPr lang="hu-HU" b="1" dirty="0" err="1"/>
              <a:t>felsoroltaknak</a:t>
            </a:r>
            <a:r>
              <a:rPr lang="hu-HU" b="1" dirty="0"/>
              <a:t> a jelen törvény hatálybalépése után született ivadékait. […] 3. § Honosítás, házasságkötés vagy törvényesítés által zsidó magyar állampolgárságot nem szerezhet. […] 4. § Zsidót nem lehet az országgyűlés felsőházának tagjává megválasztani, kivéve az izraelita hitfelekezet képviseletére hivatott lelkészeket. Zsidónak csak akkor van országgyűlési, törvényhatósági és községi választójoga, és zsidót csak akkor lehet országgyűlési képviselőnek, törvényhatósági bizottsági és községi képviselőtestületi tagnak megválasztani, ha ő maga és szülői – amennyiben szülői az 1867. év december hó 31. napja után születtek, ezeknek szülői is – Magyarországon születtek […] 5. § Tisztviselőként vagy egyéb alkalmazottként zsidó nem léphet az állam, törvényhatóság, község, úgyszintén bármely más köztestület, közintézet vagy közüzem szolgálatába. […] 6. § Zsidót </a:t>
            </a:r>
            <a:r>
              <a:rPr lang="hu-HU" b="1" dirty="0" err="1"/>
              <a:t>kir</a:t>
            </a:r>
            <a:r>
              <a:rPr lang="hu-HU" b="1" dirty="0"/>
              <a:t>. közjegyzőnek, hites tolmácsnak, állandó bírósági vagy más hivatalos szakértőnek (becsüsnek) kinevezni, közjegyzői helyettesnek kirendelni, zsidónak szabadalmi ügyvivői jogosítványt adni nem lehet. […] 9. § Ügyvédi, mérnöki, orvosi kamarába, sajtókamarába, úgyszintén színművészeti és filmművészeti kamarába zsidót tagul csak olyan arányban lehet felvenni, hogy […] a csoportok tagjai számának hat százalékát ne haladja meg. </a:t>
            </a:r>
          </a:p>
          <a:p>
            <a:endParaRPr lang="hu-HU" dirty="0"/>
          </a:p>
        </p:txBody>
      </p:sp>
    </p:spTree>
    <p:extLst>
      <p:ext uri="{BB962C8B-B14F-4D97-AF65-F5344CB8AC3E}">
        <p14:creationId xmlns:p14="http://schemas.microsoft.com/office/powerpoint/2010/main" val="3340039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1590262" y="2108154"/>
            <a:ext cx="7911548" cy="4570941"/>
          </a:xfrm>
        </p:spPr>
        <p:txBody>
          <a:bodyPr>
            <a:normAutofit/>
          </a:bodyPr>
          <a:lstStyle/>
          <a:p>
            <a:r>
              <a:rPr lang="hu-HU" sz="2400" dirty="0"/>
              <a:t>1939. május 5.</a:t>
            </a:r>
          </a:p>
          <a:p>
            <a:r>
              <a:rPr lang="hu-HU" sz="2400" dirty="0"/>
              <a:t>Faji alapon határozza meg a zsidóságot</a:t>
            </a:r>
          </a:p>
          <a:p>
            <a:r>
              <a:rPr lang="hu-HU" sz="2400" dirty="0"/>
              <a:t>Vallási alapon</a:t>
            </a:r>
          </a:p>
          <a:p>
            <a:r>
              <a:rPr lang="hu-HU" sz="2400" dirty="0"/>
              <a:t>Legalább egyik szülője zsidó, vagy két nagyszülője</a:t>
            </a:r>
          </a:p>
          <a:p>
            <a:r>
              <a:rPr lang="hu-HU" sz="2400" dirty="0"/>
              <a:t>Kirekesztette a zsidókat a közhivatalokból</a:t>
            </a:r>
          </a:p>
          <a:p>
            <a:r>
              <a:rPr lang="hu-HU" sz="2400" dirty="0"/>
              <a:t>Értelmiségi és művészi pályákon 20%-</a:t>
            </a:r>
            <a:r>
              <a:rPr lang="hu-HU" sz="2400" dirty="0" err="1"/>
              <a:t>ról</a:t>
            </a:r>
            <a:r>
              <a:rPr lang="hu-HU" sz="2400" dirty="0"/>
              <a:t>, 6%-</a:t>
            </a:r>
            <a:r>
              <a:rPr lang="hu-HU" sz="2400" dirty="0" err="1"/>
              <a:t>ra</a:t>
            </a:r>
            <a:r>
              <a:rPr lang="hu-HU" sz="2400" dirty="0"/>
              <a:t> csökkentette</a:t>
            </a:r>
          </a:p>
          <a:p>
            <a:r>
              <a:rPr lang="hu-HU" sz="2400" dirty="0"/>
              <a:t>Határidő: 1943</a:t>
            </a:r>
          </a:p>
          <a:p>
            <a:r>
              <a:rPr lang="hu-HU" sz="2400" dirty="0"/>
              <a:t>Célja: zsidó tőke keresztény irányítás alá vonása</a:t>
            </a:r>
          </a:p>
        </p:txBody>
      </p:sp>
      <p:sp>
        <p:nvSpPr>
          <p:cNvPr id="4" name="Cím 1"/>
          <p:cNvSpPr>
            <a:spLocks noGrp="1"/>
          </p:cNvSpPr>
          <p:nvPr>
            <p:ph type="title"/>
          </p:nvPr>
        </p:nvSpPr>
        <p:spPr>
          <a:xfrm>
            <a:off x="181952" y="0"/>
            <a:ext cx="10058400" cy="1609344"/>
          </a:xfrm>
        </p:spPr>
        <p:txBody>
          <a:bodyPr>
            <a:noAutofit/>
          </a:bodyPr>
          <a:lstStyle/>
          <a:p>
            <a:r>
              <a:rPr lang="hu-HU" sz="3600" dirty="0"/>
              <a:t>1939. évi IV. törvénycikk a zsidók közéleti és gazdasági térfoglalásáról – a „második zsidótörvény”)</a:t>
            </a:r>
          </a:p>
        </p:txBody>
      </p:sp>
    </p:spTree>
    <p:extLst>
      <p:ext uri="{BB962C8B-B14F-4D97-AF65-F5344CB8AC3E}">
        <p14:creationId xmlns:p14="http://schemas.microsoft.com/office/powerpoint/2010/main" val="232138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39761" y="159026"/>
            <a:ext cx="11118574" cy="874643"/>
          </a:xfrm>
        </p:spPr>
        <p:txBody>
          <a:bodyPr>
            <a:noAutofit/>
          </a:bodyPr>
          <a:lstStyle/>
          <a:p>
            <a:r>
              <a:rPr lang="hu-HU" sz="4000" dirty="0"/>
              <a:t>1939. Május – A Horthy-korszak utolsó választása</a:t>
            </a:r>
          </a:p>
        </p:txBody>
      </p:sp>
      <p:sp>
        <p:nvSpPr>
          <p:cNvPr id="3" name="Tartalom helye 2"/>
          <p:cNvSpPr>
            <a:spLocks noGrp="1"/>
          </p:cNvSpPr>
          <p:nvPr>
            <p:ph idx="1"/>
          </p:nvPr>
        </p:nvSpPr>
        <p:spPr>
          <a:xfrm>
            <a:off x="344556" y="1669775"/>
            <a:ext cx="10863205" cy="4532244"/>
          </a:xfrm>
        </p:spPr>
        <p:txBody>
          <a:bodyPr>
            <a:normAutofit/>
          </a:bodyPr>
          <a:lstStyle/>
          <a:p>
            <a:r>
              <a:rPr lang="hu-HU" sz="2400" dirty="0"/>
              <a:t>Titkos választás, de magas cenzussal</a:t>
            </a:r>
          </a:p>
          <a:p>
            <a:r>
              <a:rPr lang="hu-HU" sz="2400" dirty="0"/>
              <a:t>Kormánypárt magabiztosan nyer (70%)</a:t>
            </a:r>
          </a:p>
          <a:p>
            <a:r>
              <a:rPr lang="hu-HU" sz="2400" dirty="0"/>
              <a:t>Szélsőjobboldal térnyerése (19%)</a:t>
            </a:r>
          </a:p>
          <a:p>
            <a:r>
              <a:rPr lang="hu-HU" sz="2400" dirty="0"/>
              <a:t>Kisgazda Párt (5%)</a:t>
            </a:r>
          </a:p>
          <a:p>
            <a:r>
              <a:rPr lang="hu-HU" sz="2400" dirty="0"/>
              <a:t>Szociáldemokraták (2%)</a:t>
            </a:r>
          </a:p>
          <a:p>
            <a:r>
              <a:rPr lang="hu-HU" sz="2400" dirty="0"/>
              <a:t>Nyilasok sikere:</a:t>
            </a:r>
          </a:p>
          <a:p>
            <a:pPr lvl="1"/>
            <a:r>
              <a:rPr lang="hu-HU" sz="2000" dirty="0"/>
              <a:t>Szociális demagógia</a:t>
            </a:r>
          </a:p>
          <a:p>
            <a:pPr lvl="1"/>
            <a:r>
              <a:rPr lang="hu-HU" sz="2000" dirty="0"/>
              <a:t>Harsány nemzeti retorika</a:t>
            </a:r>
          </a:p>
          <a:p>
            <a:pPr lvl="1"/>
            <a:r>
              <a:rPr lang="hu-HU" sz="2000" dirty="0"/>
              <a:t>Úgy tűnt, hogy az általuk képviselt irányvonal megegyezik a nemzetközi irányokkal, amelyek sikeresek</a:t>
            </a:r>
          </a:p>
          <a:p>
            <a:pPr lvl="1"/>
            <a:r>
              <a:rPr lang="hu-HU" sz="2000" dirty="0"/>
              <a:t>Középosztály a bázis, de a munkásokhoz is elérnek</a:t>
            </a:r>
          </a:p>
        </p:txBody>
      </p:sp>
    </p:spTree>
    <p:extLst>
      <p:ext uri="{BB962C8B-B14F-4D97-AF65-F5344CB8AC3E}">
        <p14:creationId xmlns:p14="http://schemas.microsoft.com/office/powerpoint/2010/main" val="263074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01752" y="193085"/>
            <a:ext cx="10817352" cy="827333"/>
          </a:xfrm>
        </p:spPr>
        <p:txBody>
          <a:bodyPr>
            <a:normAutofit fontScale="90000"/>
          </a:bodyPr>
          <a:lstStyle/>
          <a:p>
            <a:r>
              <a:rPr lang="hu-HU" dirty="0"/>
              <a:t>A második bécsi döntés </a:t>
            </a:r>
            <a:r>
              <a:rPr lang="hu-HU" sz="3600" dirty="0"/>
              <a:t>(1940. augusztus 30.)</a:t>
            </a:r>
            <a:endParaRPr lang="hu-HU" dirty="0"/>
          </a:p>
        </p:txBody>
      </p:sp>
      <p:sp>
        <p:nvSpPr>
          <p:cNvPr id="3" name="Tartalom helye 2"/>
          <p:cNvSpPr>
            <a:spLocks noGrp="1"/>
          </p:cNvSpPr>
          <p:nvPr>
            <p:ph sz="half" idx="1"/>
          </p:nvPr>
        </p:nvSpPr>
        <p:spPr>
          <a:xfrm>
            <a:off x="301752" y="1258957"/>
            <a:ext cx="5522976" cy="5287617"/>
          </a:xfrm>
        </p:spPr>
        <p:txBody>
          <a:bodyPr>
            <a:normAutofit fontScale="92500" lnSpcReduction="20000"/>
          </a:bodyPr>
          <a:lstStyle/>
          <a:p>
            <a:r>
              <a:rPr lang="hu-HU" sz="2400" dirty="0"/>
              <a:t>1940 júniusában Szovjetunió területi követelésekkel lép fel Romániával szemben</a:t>
            </a:r>
          </a:p>
          <a:p>
            <a:pPr lvl="1"/>
            <a:r>
              <a:rPr lang="hu-HU" sz="2100" dirty="0"/>
              <a:t>Besszarábia és Észak-Bukovina</a:t>
            </a:r>
          </a:p>
          <a:p>
            <a:r>
              <a:rPr lang="hu-HU" sz="2400" dirty="0"/>
              <a:t>Magyarország kihasználja a lehetőséget</a:t>
            </a:r>
          </a:p>
          <a:p>
            <a:r>
              <a:rPr lang="hu-HU" sz="2400" dirty="0"/>
              <a:t>500 ezer fős hadsereget von össze a Tiszántúlon</a:t>
            </a:r>
          </a:p>
          <a:p>
            <a:r>
              <a:rPr lang="hu-HU" sz="2400" dirty="0"/>
              <a:t>Teleki nem akarta, hogy Erdélyt is Németország adja vissza </a:t>
            </a:r>
          </a:p>
          <a:p>
            <a:pPr lvl="1"/>
            <a:r>
              <a:rPr lang="hu-HU" sz="2100" dirty="0"/>
              <a:t>fegyveresen akarta visszaszerezni </a:t>
            </a:r>
          </a:p>
          <a:p>
            <a:r>
              <a:rPr lang="hu-HU" sz="2400" dirty="0"/>
              <a:t>Németország nem engedheti, hogy két szövetségese háborúzzon</a:t>
            </a:r>
          </a:p>
          <a:p>
            <a:pPr lvl="1"/>
            <a:r>
              <a:rPr lang="hu-HU" sz="2100" dirty="0"/>
              <a:t>Magyarok élelmet, románok olajt szállítottak Németországba</a:t>
            </a:r>
          </a:p>
          <a:p>
            <a:r>
              <a:rPr lang="hu-HU" sz="2400" dirty="0"/>
              <a:t>Jelzik a magyar félnek, hogy fegyveres konfliktus esetén nem támogatják a magyar ügyet</a:t>
            </a:r>
          </a:p>
          <a:p>
            <a:endParaRPr lang="hu-HU" dirty="0"/>
          </a:p>
        </p:txBody>
      </p:sp>
      <p:sp>
        <p:nvSpPr>
          <p:cNvPr id="4" name="Tartalom helye 3"/>
          <p:cNvSpPr>
            <a:spLocks noGrp="1"/>
          </p:cNvSpPr>
          <p:nvPr>
            <p:ph sz="half" idx="2"/>
          </p:nvPr>
        </p:nvSpPr>
        <p:spPr>
          <a:xfrm>
            <a:off x="6109253" y="1258957"/>
            <a:ext cx="5300870" cy="5287617"/>
          </a:xfrm>
        </p:spPr>
        <p:txBody>
          <a:bodyPr>
            <a:noAutofit/>
          </a:bodyPr>
          <a:lstStyle/>
          <a:p>
            <a:r>
              <a:rPr lang="hu-HU" dirty="0"/>
              <a:t>Magyarok tárgyalást kezdenek a románokkal</a:t>
            </a:r>
          </a:p>
          <a:p>
            <a:pPr lvl="1"/>
            <a:r>
              <a:rPr lang="hu-HU" sz="2000" dirty="0"/>
              <a:t>Eredménytelen</a:t>
            </a:r>
          </a:p>
          <a:p>
            <a:r>
              <a:rPr lang="hu-HU" dirty="0"/>
              <a:t>Közlik a németekkel, hogy fegyveresen lépnek fel</a:t>
            </a:r>
          </a:p>
          <a:p>
            <a:r>
              <a:rPr lang="hu-HU" dirty="0"/>
              <a:t>Egyik fél sem akar igazán háborút</a:t>
            </a:r>
          </a:p>
          <a:p>
            <a:pPr lvl="1"/>
            <a:r>
              <a:rPr lang="hu-HU" sz="2000" dirty="0"/>
              <a:t>Kétes a kimenetele</a:t>
            </a:r>
          </a:p>
          <a:p>
            <a:pPr lvl="1"/>
            <a:r>
              <a:rPr lang="hu-HU" sz="2000" dirty="0"/>
              <a:t>Román hadsereg erősebb</a:t>
            </a:r>
          </a:p>
          <a:p>
            <a:pPr lvl="1"/>
            <a:r>
              <a:rPr lang="hu-HU" sz="2000" dirty="0"/>
              <a:t>Magyar hadsereg lelkesebb</a:t>
            </a:r>
          </a:p>
          <a:p>
            <a:r>
              <a:rPr lang="hu-HU" dirty="0"/>
              <a:t>Román fél döntőbíráskodást kér</a:t>
            </a:r>
          </a:p>
          <a:p>
            <a:pPr lvl="1"/>
            <a:r>
              <a:rPr lang="hu-HU" sz="2000" dirty="0"/>
              <a:t>Észak-Erdély és Székelyföld visszakerült</a:t>
            </a:r>
          </a:p>
          <a:p>
            <a:pPr lvl="1"/>
            <a:r>
              <a:rPr lang="hu-HU" sz="2000" dirty="0"/>
              <a:t>43.591 km2</a:t>
            </a:r>
          </a:p>
          <a:p>
            <a:pPr lvl="1"/>
            <a:r>
              <a:rPr lang="hu-HU" sz="2000" dirty="0"/>
              <a:t>2 millió 185 ezer lakos (51,4% magyar, 42,1% román)</a:t>
            </a:r>
          </a:p>
        </p:txBody>
      </p:sp>
    </p:spTree>
    <p:extLst>
      <p:ext uri="{BB962C8B-B14F-4D97-AF65-F5344CB8AC3E}">
        <p14:creationId xmlns:p14="http://schemas.microsoft.com/office/powerpoint/2010/main" val="2544255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40978" y="193084"/>
            <a:ext cx="3038326" cy="946603"/>
          </a:xfrm>
        </p:spPr>
        <p:txBody>
          <a:bodyPr/>
          <a:lstStyle/>
          <a:p>
            <a:r>
              <a:rPr lang="hu-HU" dirty="0"/>
              <a:t>Bevezetés</a:t>
            </a:r>
          </a:p>
        </p:txBody>
      </p:sp>
      <p:sp>
        <p:nvSpPr>
          <p:cNvPr id="3" name="Tartalom helye 2"/>
          <p:cNvSpPr>
            <a:spLocks noGrp="1"/>
          </p:cNvSpPr>
          <p:nvPr>
            <p:ph sz="half" idx="1"/>
          </p:nvPr>
        </p:nvSpPr>
        <p:spPr>
          <a:xfrm>
            <a:off x="119270" y="1139687"/>
            <a:ext cx="7726017" cy="5718313"/>
          </a:xfrm>
        </p:spPr>
        <p:txBody>
          <a:bodyPr>
            <a:noAutofit/>
          </a:bodyPr>
          <a:lstStyle/>
          <a:p>
            <a:r>
              <a:rPr lang="hu-HU" sz="2400" b="1" dirty="0"/>
              <a:t>1930-as években Németország fokozatosan megerősödött</a:t>
            </a:r>
          </a:p>
          <a:p>
            <a:pPr lvl="1"/>
            <a:r>
              <a:rPr lang="hu-HU" sz="2400" b="1" dirty="0"/>
              <a:t>Nemzetközi politika meghatározó tagja</a:t>
            </a:r>
          </a:p>
          <a:p>
            <a:r>
              <a:rPr lang="hu-HU" sz="2400" b="1" dirty="0"/>
              <a:t>Külpolitikája nagy hatást gyakorol a magyar politikai elitre (belpolitikában)</a:t>
            </a:r>
          </a:p>
          <a:p>
            <a:pPr lvl="1"/>
            <a:r>
              <a:rPr lang="hu-HU" sz="2400" b="1" dirty="0"/>
              <a:t>Nőtt az olyan politikusok száma, akik feltétlen német orientáció hívei lettek</a:t>
            </a:r>
          </a:p>
          <a:p>
            <a:r>
              <a:rPr lang="hu-HU" sz="2400" b="1" dirty="0"/>
              <a:t>Külpolitikát mégis Horthy és szűk köre maradt meghatározó</a:t>
            </a:r>
          </a:p>
          <a:p>
            <a:r>
              <a:rPr lang="hu-HU" sz="2400" b="1" dirty="0"/>
              <a:t>A szűk konzervatív csoport fel akarta használni a németek erejét a revízió céljára, de elkötelezettség nélkül</a:t>
            </a:r>
          </a:p>
          <a:p>
            <a:pPr lvl="1"/>
            <a:r>
              <a:rPr lang="hu-HU" sz="2400" b="1" dirty="0"/>
              <a:t>Fegyveres semlegesség</a:t>
            </a:r>
          </a:p>
          <a:p>
            <a:pPr lvl="1"/>
            <a:r>
              <a:rPr lang="hu-HU" sz="2400" b="1" dirty="0"/>
              <a:t>Magyar mozgástér és katonai erő megőrzése</a:t>
            </a:r>
          </a:p>
        </p:txBody>
      </p:sp>
      <p:sp>
        <p:nvSpPr>
          <p:cNvPr id="4" name="Tartalom helye 3"/>
          <p:cNvSpPr>
            <a:spLocks noGrp="1"/>
          </p:cNvSpPr>
          <p:nvPr>
            <p:ph sz="half" idx="2"/>
          </p:nvPr>
        </p:nvSpPr>
        <p:spPr>
          <a:xfrm>
            <a:off x="8307763" y="1139687"/>
            <a:ext cx="3778219" cy="3723861"/>
          </a:xfrm>
        </p:spPr>
        <p:txBody>
          <a:bodyPr>
            <a:normAutofit/>
          </a:bodyPr>
          <a:lstStyle/>
          <a:p>
            <a:r>
              <a:rPr lang="hu-HU" b="1" dirty="0">
                <a:solidFill>
                  <a:schemeClr val="accent2">
                    <a:lumMod val="75000"/>
                  </a:schemeClr>
                </a:solidFill>
              </a:rPr>
              <a:t>DE!</a:t>
            </a:r>
          </a:p>
          <a:p>
            <a:r>
              <a:rPr lang="hu-HU" b="1" dirty="0">
                <a:solidFill>
                  <a:schemeClr val="accent2">
                    <a:lumMod val="75000"/>
                  </a:schemeClr>
                </a:solidFill>
              </a:rPr>
              <a:t>A belpolitikai jobbratolódás és a külpolitikai német orientáció egymást erősítette</a:t>
            </a:r>
          </a:p>
          <a:p>
            <a:r>
              <a:rPr lang="hu-HU" b="1" dirty="0">
                <a:solidFill>
                  <a:schemeClr val="accent2">
                    <a:lumMod val="75000"/>
                  </a:schemeClr>
                </a:solidFill>
              </a:rPr>
              <a:t>Darányi – Imrédy – Teleki miniszterelnökségük végére sokkal inkább németbarátok lettek, mint előtte</a:t>
            </a:r>
          </a:p>
        </p:txBody>
      </p:sp>
    </p:spTree>
    <p:extLst>
      <p:ext uri="{BB962C8B-B14F-4D97-AF65-F5344CB8AC3E}">
        <p14:creationId xmlns:p14="http://schemas.microsoft.com/office/powerpoint/2010/main" val="3193134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endParaRPr lang="hu-HU" dirty="0"/>
          </a:p>
        </p:txBody>
      </p:sp>
      <p:pic>
        <p:nvPicPr>
          <p:cNvPr id="4" name="Tartalom hely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91597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27727" y="193083"/>
            <a:ext cx="7491056" cy="959855"/>
          </a:xfrm>
        </p:spPr>
        <p:txBody>
          <a:bodyPr>
            <a:normAutofit/>
          </a:bodyPr>
          <a:lstStyle/>
          <a:p>
            <a:r>
              <a:rPr lang="hu-HU" dirty="0"/>
              <a:t>Teleki </a:t>
            </a:r>
            <a:r>
              <a:rPr lang="hu-HU" dirty="0" err="1"/>
              <a:t>pál</a:t>
            </a:r>
            <a:r>
              <a:rPr lang="hu-HU" dirty="0"/>
              <a:t> öngyilkossága</a:t>
            </a:r>
          </a:p>
        </p:txBody>
      </p:sp>
      <p:sp>
        <p:nvSpPr>
          <p:cNvPr id="3" name="Tartalom helye 2"/>
          <p:cNvSpPr>
            <a:spLocks noGrp="1"/>
          </p:cNvSpPr>
          <p:nvPr>
            <p:ph idx="1"/>
          </p:nvPr>
        </p:nvSpPr>
        <p:spPr>
          <a:xfrm>
            <a:off x="327726" y="1458799"/>
            <a:ext cx="11440203" cy="5193792"/>
          </a:xfrm>
        </p:spPr>
        <p:txBody>
          <a:bodyPr>
            <a:normAutofit/>
          </a:bodyPr>
          <a:lstStyle/>
          <a:p>
            <a:r>
              <a:rPr lang="hu-HU" dirty="0"/>
              <a:t>Hitler 1941 elején a Balkán térségét biztosítani akarta a Szovjetunió elleni háború miatt</a:t>
            </a:r>
          </a:p>
          <a:p>
            <a:r>
              <a:rPr lang="hu-HU" dirty="0"/>
              <a:t>Görögországot ehhez meg kell szállnia</a:t>
            </a:r>
          </a:p>
          <a:p>
            <a:r>
              <a:rPr lang="hu-HU" b="1" dirty="0"/>
              <a:t>1940. december 12: magyar-jugoszláv örökbarátsági szerződés</a:t>
            </a:r>
          </a:p>
          <a:p>
            <a:pPr lvl="1"/>
            <a:r>
              <a:rPr lang="hu-HU" dirty="0"/>
              <a:t>Teleki diplomáciája a németektől való függetlenséget próbálta hangsúlyozni</a:t>
            </a:r>
          </a:p>
          <a:p>
            <a:pPr lvl="1"/>
            <a:r>
              <a:rPr lang="hu-HU" dirty="0"/>
              <a:t>Elsősorban Nagy-Britannia irányába</a:t>
            </a:r>
          </a:p>
          <a:p>
            <a:pPr lvl="1"/>
            <a:r>
              <a:rPr lang="hu-HU" dirty="0"/>
              <a:t>Jugoszláv kormány ekkoriban azonban német barát</a:t>
            </a:r>
          </a:p>
          <a:p>
            <a:r>
              <a:rPr lang="hu-HU" dirty="0"/>
              <a:t>1941. március végén Jugoszláviában németellenes fordulat ment végbe</a:t>
            </a:r>
          </a:p>
          <a:p>
            <a:pPr lvl="1"/>
            <a:r>
              <a:rPr lang="hu-HU" dirty="0"/>
              <a:t>Hitler katonai együttműködést és az átvonulás engedélyezését kérte</a:t>
            </a:r>
          </a:p>
          <a:p>
            <a:pPr lvl="1"/>
            <a:r>
              <a:rPr lang="hu-HU" dirty="0"/>
              <a:t>Brit kormány jelzi Telekinek, hogy diplomáciai kapcsolatok megszakításával, vagy hadüzenettel járhat a német oldalán történő katonai beavatkozás</a:t>
            </a:r>
          </a:p>
          <a:p>
            <a:pPr lvl="1"/>
            <a:r>
              <a:rPr lang="hu-HU" dirty="0"/>
              <a:t>Horthy és a vezérkar újabb revíziós sikert lát az akcióban</a:t>
            </a:r>
          </a:p>
          <a:p>
            <a:pPr lvl="1"/>
            <a:r>
              <a:rPr lang="hu-HU" dirty="0"/>
              <a:t>Csak Jugoszlávia megszűnése után, és a délvidéki magyarok veszélyezettsége esetén lépne fel fegyveresen</a:t>
            </a:r>
          </a:p>
          <a:p>
            <a:r>
              <a:rPr lang="hu-HU" dirty="0"/>
              <a:t>Teleki magára maradt, és az öngyilkosságban látta a kiutat </a:t>
            </a:r>
            <a:r>
              <a:rPr lang="hu-HU" b="1" dirty="0"/>
              <a:t>(1941. április 3.)</a:t>
            </a:r>
          </a:p>
          <a:p>
            <a:endParaRPr lang="hu-HU" dirty="0"/>
          </a:p>
          <a:p>
            <a:endParaRPr lang="hu-HU" dirty="0"/>
          </a:p>
        </p:txBody>
      </p:sp>
    </p:spTree>
    <p:extLst>
      <p:ext uri="{BB962C8B-B14F-4D97-AF65-F5344CB8AC3E}">
        <p14:creationId xmlns:p14="http://schemas.microsoft.com/office/powerpoint/2010/main" val="3091284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sz="half" idx="1"/>
          </p:nvPr>
        </p:nvSpPr>
        <p:spPr>
          <a:xfrm>
            <a:off x="248213" y="205740"/>
            <a:ext cx="3210604" cy="6257926"/>
          </a:xfrm>
        </p:spPr>
        <p:txBody>
          <a:bodyPr>
            <a:normAutofit lnSpcReduction="10000"/>
          </a:bodyPr>
          <a:lstStyle/>
          <a:p>
            <a:pPr marL="0" indent="0">
              <a:buNone/>
            </a:pPr>
            <a:r>
              <a:rPr lang="hu-HU" dirty="0"/>
              <a:t>Fő méltóságú Úr! </a:t>
            </a:r>
          </a:p>
          <a:p>
            <a:pPr marL="0" indent="0">
              <a:buNone/>
            </a:pPr>
            <a:r>
              <a:rPr lang="hu-HU" dirty="0"/>
              <a:t>Szószegők lettünk – gyávaságból – a mohácsi beszéden alapuló örökbéke szerződéssel szemben. A nemzet érzi és mi odadobtuk becsületét. A gazemberek oldalára álltunk – mert a mondvacsinált atrocitásokból egy szó sem igaz! Sem a magyarok ellen, de még a németek ellen sem! Hullarablók leszünk! A legpocsékabb nemzet.  </a:t>
            </a:r>
          </a:p>
          <a:p>
            <a:pPr marL="0" indent="0">
              <a:buNone/>
            </a:pPr>
            <a:r>
              <a:rPr lang="hu-HU" dirty="0"/>
              <a:t>Nem tartottalak vissza. Bűnös vagyok.  </a:t>
            </a:r>
          </a:p>
          <a:p>
            <a:pPr marL="0" indent="0">
              <a:buNone/>
            </a:pPr>
            <a:r>
              <a:rPr lang="hu-HU" dirty="0"/>
              <a:t>Teleki Pál </a:t>
            </a:r>
          </a:p>
          <a:p>
            <a:pPr marL="0" indent="0">
              <a:buNone/>
            </a:pPr>
            <a:r>
              <a:rPr lang="hu-HU" dirty="0"/>
              <a:t>1941. ápr. 3</a:t>
            </a:r>
          </a:p>
          <a:p>
            <a:pPr marL="0" indent="0">
              <a:buNone/>
            </a:pPr>
            <a:endParaRPr lang="hu-HU" dirty="0"/>
          </a:p>
          <a:p>
            <a:endParaRPr lang="hu-HU" dirty="0"/>
          </a:p>
        </p:txBody>
      </p:sp>
      <p:sp>
        <p:nvSpPr>
          <p:cNvPr id="5" name="Tartalom helye 4"/>
          <p:cNvSpPr>
            <a:spLocks noGrp="1"/>
          </p:cNvSpPr>
          <p:nvPr>
            <p:ph sz="half" idx="2"/>
          </p:nvPr>
        </p:nvSpPr>
        <p:spPr>
          <a:xfrm>
            <a:off x="7437120" y="205740"/>
            <a:ext cx="4754880" cy="3977640"/>
          </a:xfrm>
        </p:spPr>
        <p:txBody>
          <a:bodyPr>
            <a:normAutofit lnSpcReduction="10000"/>
          </a:bodyPr>
          <a:lstStyle/>
          <a:p>
            <a:pPr marL="0" indent="0">
              <a:buNone/>
            </a:pPr>
            <a:r>
              <a:rPr lang="hu-HU" dirty="0"/>
              <a:t>Főméltóságú Úr!</a:t>
            </a:r>
          </a:p>
          <a:p>
            <a:pPr marL="0" indent="0">
              <a:buNone/>
            </a:pPr>
            <a:r>
              <a:rPr lang="hu-HU" dirty="0"/>
              <a:t>Ha cselekedetem nem is sikerülne teljesen, és még élnék, ezennel lemondok.</a:t>
            </a:r>
          </a:p>
          <a:p>
            <a:pPr marL="0" indent="0">
              <a:buNone/>
            </a:pPr>
            <a:r>
              <a:rPr lang="hu-HU" dirty="0"/>
              <a:t>Mély tisztelettel</a:t>
            </a:r>
          </a:p>
          <a:p>
            <a:pPr marL="0" indent="0">
              <a:buNone/>
            </a:pPr>
            <a:r>
              <a:rPr lang="hu-HU" dirty="0"/>
              <a:t>Teleki Pál</a:t>
            </a:r>
          </a:p>
          <a:p>
            <a:r>
              <a:rPr lang="hu-HU" dirty="0"/>
              <a:t>1941. ápr. 3.</a:t>
            </a:r>
          </a:p>
        </p:txBody>
      </p:sp>
      <p:pic>
        <p:nvPicPr>
          <p:cNvPr id="1026" name="Picture 2" descr="http://www.bibl.u-szeged.hu/bibl/mil/ww2/doksi/tp_lev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0485" y="2865919"/>
            <a:ext cx="4248150" cy="38290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ibl.u-szeged.hu/bibl/mil/ww2/doksi/tp_lev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498" y="178031"/>
            <a:ext cx="3676650" cy="625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481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42196" y="100319"/>
            <a:ext cx="7053735" cy="973107"/>
          </a:xfrm>
        </p:spPr>
        <p:txBody>
          <a:bodyPr/>
          <a:lstStyle/>
          <a:p>
            <a:r>
              <a:rPr lang="hu-HU" dirty="0"/>
              <a:t>Délvidék visszacsatolása</a:t>
            </a:r>
          </a:p>
        </p:txBody>
      </p:sp>
      <p:sp>
        <p:nvSpPr>
          <p:cNvPr id="3" name="Tartalom helye 2"/>
          <p:cNvSpPr>
            <a:spLocks noGrp="1"/>
          </p:cNvSpPr>
          <p:nvPr>
            <p:ph sz="half" idx="1"/>
          </p:nvPr>
        </p:nvSpPr>
        <p:spPr>
          <a:xfrm>
            <a:off x="500003" y="1073426"/>
            <a:ext cx="6818377" cy="5784574"/>
          </a:xfrm>
        </p:spPr>
        <p:txBody>
          <a:bodyPr>
            <a:normAutofit fontScale="92500" lnSpcReduction="20000"/>
          </a:bodyPr>
          <a:lstStyle/>
          <a:p>
            <a:r>
              <a:rPr lang="hu-HU" sz="2400" dirty="0"/>
              <a:t>Teleki halála után külügyminisztere lesz a miniszterelnök</a:t>
            </a:r>
          </a:p>
          <a:p>
            <a:pPr lvl="1"/>
            <a:r>
              <a:rPr lang="hu-HU" sz="2200" dirty="0"/>
              <a:t>Bárdossy László</a:t>
            </a:r>
          </a:p>
          <a:p>
            <a:r>
              <a:rPr lang="hu-HU" sz="2400" dirty="0"/>
              <a:t>1941. </a:t>
            </a:r>
            <a:r>
              <a:rPr lang="hu-HU" sz="2400" dirty="0" err="1"/>
              <a:t>árpilis</a:t>
            </a:r>
            <a:r>
              <a:rPr lang="hu-HU" sz="2400" dirty="0"/>
              <a:t> 6-án a Wehrmacht és az olasz csapatok lerohanták Jugoszláviát</a:t>
            </a:r>
          </a:p>
          <a:p>
            <a:pPr lvl="1"/>
            <a:r>
              <a:rPr lang="hu-HU" sz="2200" dirty="0"/>
              <a:t>11 napig volt képes ellenállni</a:t>
            </a:r>
          </a:p>
          <a:p>
            <a:pPr lvl="1"/>
            <a:r>
              <a:rPr lang="hu-HU" sz="2200" dirty="0"/>
              <a:t>Darabjaira hullik szét (tagállamaira)</a:t>
            </a:r>
          </a:p>
          <a:p>
            <a:r>
              <a:rPr lang="hu-HU" sz="2400" dirty="0"/>
              <a:t>1941. április 11: Horvátország függetlensége után Magyarország megszállta Bácskát, a baranyai háromszöget és a Mura-vidékét</a:t>
            </a:r>
          </a:p>
          <a:p>
            <a:r>
              <a:rPr lang="hu-HU" sz="2400" dirty="0"/>
              <a:t>Magyar kormány Jugoszlávia felbomlásával érvelt, mint az egyik szerződő fél megszűnésével semmisnek nyilvánította az örökbarátsági szerződést</a:t>
            </a:r>
          </a:p>
          <a:p>
            <a:pPr lvl="1"/>
            <a:r>
              <a:rPr lang="hu-HU" dirty="0"/>
              <a:t>Nagy-Britannia megszakította a diplomáciai kapcsolatokat Magyarországgal</a:t>
            </a:r>
          </a:p>
          <a:p>
            <a:r>
              <a:rPr lang="hu-HU" dirty="0"/>
              <a:t>Bárdossy elrendelte, hogy a visszacsatolt területekre 1918 után beköltözőknek  (150 ezer nem magyar) el kell hagyniuk az ország területét</a:t>
            </a:r>
          </a:p>
          <a:p>
            <a:endParaRPr lang="hu-HU" dirty="0"/>
          </a:p>
          <a:p>
            <a:endParaRPr lang="hu-HU" dirty="0"/>
          </a:p>
        </p:txBody>
      </p:sp>
      <p:sp>
        <p:nvSpPr>
          <p:cNvPr id="4" name="Tartalom helye 3"/>
          <p:cNvSpPr>
            <a:spLocks noGrp="1"/>
          </p:cNvSpPr>
          <p:nvPr>
            <p:ph sz="half" idx="2"/>
          </p:nvPr>
        </p:nvSpPr>
        <p:spPr>
          <a:xfrm>
            <a:off x="7318380" y="121522"/>
            <a:ext cx="4754880" cy="3977640"/>
          </a:xfrm>
        </p:spPr>
        <p:txBody>
          <a:bodyPr>
            <a:normAutofit fontScale="92500" lnSpcReduction="20000"/>
          </a:bodyPr>
          <a:lstStyle/>
          <a:p>
            <a:r>
              <a:rPr lang="hu-HU" sz="2400" dirty="0">
                <a:solidFill>
                  <a:srgbClr val="00B050"/>
                </a:solidFill>
              </a:rPr>
              <a:t>A tengelyhatalmak </a:t>
            </a:r>
            <a:r>
              <a:rPr lang="hu-HU" sz="2400" dirty="0" err="1">
                <a:solidFill>
                  <a:srgbClr val="00B050"/>
                </a:solidFill>
              </a:rPr>
              <a:t>államjogilag</a:t>
            </a:r>
            <a:r>
              <a:rPr lang="hu-HU" sz="2400" dirty="0">
                <a:solidFill>
                  <a:srgbClr val="00B050"/>
                </a:solidFill>
              </a:rPr>
              <a:t> megszűntnek nyilvánították Jugoszláviát</a:t>
            </a:r>
          </a:p>
          <a:p>
            <a:pPr lvl="1"/>
            <a:r>
              <a:rPr lang="hu-HU" sz="2200" dirty="0">
                <a:solidFill>
                  <a:srgbClr val="00B050"/>
                </a:solidFill>
              </a:rPr>
              <a:t>Horvátország Ante </a:t>
            </a:r>
            <a:r>
              <a:rPr lang="hu-HU" sz="2200" dirty="0" err="1">
                <a:solidFill>
                  <a:srgbClr val="00B050"/>
                </a:solidFill>
              </a:rPr>
              <a:t>Pavelic</a:t>
            </a:r>
            <a:r>
              <a:rPr lang="hu-HU" sz="2200" dirty="0">
                <a:solidFill>
                  <a:srgbClr val="00B050"/>
                </a:solidFill>
              </a:rPr>
              <a:t> vezetésével bábállam lett</a:t>
            </a:r>
          </a:p>
          <a:p>
            <a:pPr lvl="2"/>
            <a:r>
              <a:rPr lang="hu-HU" sz="2000" dirty="0">
                <a:solidFill>
                  <a:srgbClr val="00B050"/>
                </a:solidFill>
              </a:rPr>
              <a:t>Hozzá csatolták Bosznia-Hercegovinát</a:t>
            </a:r>
          </a:p>
          <a:p>
            <a:pPr lvl="1"/>
            <a:r>
              <a:rPr lang="hu-HU" sz="2200" dirty="0">
                <a:solidFill>
                  <a:srgbClr val="00B050"/>
                </a:solidFill>
              </a:rPr>
              <a:t>Montenegrót olasz megszállás alá vonták</a:t>
            </a:r>
          </a:p>
          <a:p>
            <a:pPr lvl="1"/>
            <a:r>
              <a:rPr lang="hu-HU" sz="2200" dirty="0">
                <a:solidFill>
                  <a:srgbClr val="00B050"/>
                </a:solidFill>
              </a:rPr>
              <a:t>Szlovénia német-olasz megszállás alá került</a:t>
            </a:r>
          </a:p>
          <a:p>
            <a:pPr lvl="1"/>
            <a:r>
              <a:rPr lang="hu-HU" sz="2200" dirty="0">
                <a:solidFill>
                  <a:srgbClr val="00B050"/>
                </a:solidFill>
              </a:rPr>
              <a:t>Macedóniát Bulgária szállta meg</a:t>
            </a:r>
          </a:p>
          <a:p>
            <a:pPr lvl="1"/>
            <a:r>
              <a:rPr lang="hu-HU" sz="2200" dirty="0">
                <a:solidFill>
                  <a:srgbClr val="00B050"/>
                </a:solidFill>
              </a:rPr>
              <a:t>Szerbiát legyőzött ellenségként kezelték</a:t>
            </a:r>
          </a:p>
          <a:p>
            <a:endParaRPr lang="hu-HU" dirty="0"/>
          </a:p>
        </p:txBody>
      </p:sp>
    </p:spTree>
    <p:extLst>
      <p:ext uri="{BB962C8B-B14F-4D97-AF65-F5344CB8AC3E}">
        <p14:creationId xmlns:p14="http://schemas.microsoft.com/office/powerpoint/2010/main" val="1897086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endParaRPr lang="hu-HU" dirty="0"/>
          </a:p>
        </p:txBody>
      </p:sp>
      <p:pic>
        <p:nvPicPr>
          <p:cNvPr id="4" name="Tartalom hely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76583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04270" y="325607"/>
            <a:ext cx="5794778" cy="867090"/>
          </a:xfrm>
        </p:spPr>
        <p:txBody>
          <a:bodyPr/>
          <a:lstStyle/>
          <a:p>
            <a:r>
              <a:rPr lang="hu-HU" dirty="0"/>
              <a:t>Újvidéki mészárlás</a:t>
            </a:r>
          </a:p>
        </p:txBody>
      </p:sp>
      <p:sp>
        <p:nvSpPr>
          <p:cNvPr id="3" name="Tartalom helye 2"/>
          <p:cNvSpPr>
            <a:spLocks noGrp="1"/>
          </p:cNvSpPr>
          <p:nvPr>
            <p:ph idx="1"/>
          </p:nvPr>
        </p:nvSpPr>
        <p:spPr>
          <a:xfrm>
            <a:off x="304270" y="1417984"/>
            <a:ext cx="7024182" cy="5247859"/>
          </a:xfrm>
        </p:spPr>
        <p:txBody>
          <a:bodyPr/>
          <a:lstStyle/>
          <a:p>
            <a:r>
              <a:rPr lang="hu-HU" b="1" dirty="0">
                <a:solidFill>
                  <a:srgbClr val="00B050"/>
                </a:solidFill>
              </a:rPr>
              <a:t>1942 január</a:t>
            </a:r>
          </a:p>
          <a:p>
            <a:r>
              <a:rPr lang="hu-HU" b="1" dirty="0">
                <a:solidFill>
                  <a:srgbClr val="00B050"/>
                </a:solidFill>
              </a:rPr>
              <a:t>Partizántevékenységre hivatkozva razziát rendeztek Újvidéken</a:t>
            </a:r>
          </a:p>
          <a:p>
            <a:r>
              <a:rPr lang="hu-HU" b="1" dirty="0">
                <a:solidFill>
                  <a:srgbClr val="00B050"/>
                </a:solidFill>
              </a:rPr>
              <a:t>3340, többségében szerb civilt lőttek agyon, és a befagyott Duna </a:t>
            </a:r>
            <a:r>
              <a:rPr lang="hu-HU" b="1" dirty="0" err="1">
                <a:solidFill>
                  <a:srgbClr val="00B050"/>
                </a:solidFill>
              </a:rPr>
              <a:t>lékeibe</a:t>
            </a:r>
            <a:r>
              <a:rPr lang="hu-HU" b="1" dirty="0">
                <a:solidFill>
                  <a:srgbClr val="00B050"/>
                </a:solidFill>
              </a:rPr>
              <a:t> dobták őket</a:t>
            </a:r>
          </a:p>
          <a:p>
            <a:r>
              <a:rPr lang="hu-HU" b="1" dirty="0">
                <a:solidFill>
                  <a:srgbClr val="00B050"/>
                </a:solidFill>
              </a:rPr>
              <a:t>Áldozatok 1/3-a nő, öreg és gyermek</a:t>
            </a:r>
          </a:p>
          <a:p>
            <a:r>
              <a:rPr lang="hu-HU" b="1" dirty="0">
                <a:solidFill>
                  <a:srgbClr val="00B050"/>
                </a:solidFill>
              </a:rPr>
              <a:t>Bajcsy-Zsilinszky Endre, </a:t>
            </a:r>
            <a:r>
              <a:rPr lang="hu-HU" b="1" dirty="0" err="1">
                <a:solidFill>
                  <a:srgbClr val="00B050"/>
                </a:solidFill>
              </a:rPr>
              <a:t>Rassay</a:t>
            </a:r>
            <a:r>
              <a:rPr lang="hu-HU" b="1" dirty="0">
                <a:solidFill>
                  <a:srgbClr val="00B050"/>
                </a:solidFill>
              </a:rPr>
              <a:t> Károly, Peyer Károly vizsgáltatót követelt</a:t>
            </a:r>
          </a:p>
          <a:p>
            <a:r>
              <a:rPr lang="hu-HU" b="1" dirty="0">
                <a:solidFill>
                  <a:srgbClr val="00B050"/>
                </a:solidFill>
              </a:rPr>
              <a:t>A kormány a felelős tiszteket hadbíróság elé állította</a:t>
            </a:r>
          </a:p>
          <a:p>
            <a:r>
              <a:rPr lang="hu-HU" b="1" dirty="0">
                <a:solidFill>
                  <a:srgbClr val="00B050"/>
                </a:solidFill>
              </a:rPr>
              <a:t>Feltételezés szerint német uszításra cselekedtek</a:t>
            </a:r>
          </a:p>
          <a:p>
            <a:r>
              <a:rPr lang="hu-HU" b="1" dirty="0">
                <a:solidFill>
                  <a:srgbClr val="00B050"/>
                </a:solidFill>
              </a:rPr>
              <a:t>Erre utal, hogy az elkövetők mind átszöktek Németországba, és 1944 márciusában SS tiszti egyenruhában tértek vissza</a:t>
            </a:r>
          </a:p>
        </p:txBody>
      </p:sp>
    </p:spTree>
    <p:extLst>
      <p:ext uri="{BB962C8B-B14F-4D97-AF65-F5344CB8AC3E}">
        <p14:creationId xmlns:p14="http://schemas.microsoft.com/office/powerpoint/2010/main" val="2700053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0"/>
            <a:ext cx="8136835" cy="1073426"/>
          </a:xfrm>
        </p:spPr>
        <p:txBody>
          <a:bodyPr>
            <a:normAutofit fontScale="90000"/>
          </a:bodyPr>
          <a:lstStyle/>
          <a:p>
            <a:r>
              <a:rPr lang="hu-HU" dirty="0"/>
              <a:t>A háborúba lépés körülményei</a:t>
            </a:r>
          </a:p>
        </p:txBody>
      </p:sp>
      <p:sp>
        <p:nvSpPr>
          <p:cNvPr id="3" name="Tartalom helye 2"/>
          <p:cNvSpPr>
            <a:spLocks noGrp="1"/>
          </p:cNvSpPr>
          <p:nvPr>
            <p:ph idx="1"/>
          </p:nvPr>
        </p:nvSpPr>
        <p:spPr>
          <a:xfrm>
            <a:off x="234961" y="874643"/>
            <a:ext cx="8286188" cy="5983358"/>
          </a:xfrm>
        </p:spPr>
        <p:txBody>
          <a:bodyPr>
            <a:normAutofit lnSpcReduction="10000"/>
          </a:bodyPr>
          <a:lstStyle/>
          <a:p>
            <a:r>
              <a:rPr lang="hu-HU" dirty="0"/>
              <a:t>Német vezetés 1941-től készült a Barbarossa terv végrehajtására</a:t>
            </a:r>
          </a:p>
          <a:p>
            <a:pPr lvl="1"/>
            <a:r>
              <a:rPr lang="hu-HU" dirty="0"/>
              <a:t>Hitler nem akarta hivatalosan bevonni a magyarokat</a:t>
            </a:r>
          </a:p>
          <a:p>
            <a:pPr lvl="2"/>
            <a:r>
              <a:rPr lang="hu-HU" dirty="0"/>
              <a:t>Nem akart újabb területeket átadni nekik</a:t>
            </a:r>
          </a:p>
          <a:p>
            <a:pPr lvl="1"/>
            <a:r>
              <a:rPr lang="hu-HU" dirty="0"/>
              <a:t>Magyarok tartottak a revízió revíziójától</a:t>
            </a:r>
          </a:p>
          <a:p>
            <a:pPr lvl="1"/>
            <a:r>
              <a:rPr lang="hu-HU" dirty="0"/>
              <a:t>Jó pontokat akartak szerezni Hitlernél a háború utáni időkre</a:t>
            </a:r>
          </a:p>
          <a:p>
            <a:pPr lvl="2"/>
            <a:r>
              <a:rPr lang="hu-HU" dirty="0"/>
              <a:t>1942-ig mindenki szentül meg volt győződve a németek győzelmében</a:t>
            </a:r>
          </a:p>
          <a:p>
            <a:pPr lvl="1"/>
            <a:r>
              <a:rPr lang="hu-HU" dirty="0"/>
              <a:t>Románok, szlovákok, horvátok csapatokat küldtek Németországnak</a:t>
            </a:r>
          </a:p>
          <a:p>
            <a:r>
              <a:rPr lang="hu-HU" b="1" dirty="0">
                <a:solidFill>
                  <a:srgbClr val="C00000"/>
                </a:solidFill>
              </a:rPr>
              <a:t>1941. június 26: Kassa és Munkács bombázása, </a:t>
            </a:r>
            <a:r>
              <a:rPr lang="hu-HU" b="1" dirty="0" err="1">
                <a:solidFill>
                  <a:srgbClr val="C00000"/>
                </a:solidFill>
              </a:rPr>
              <a:t>Rahói</a:t>
            </a:r>
            <a:r>
              <a:rPr lang="hu-HU" b="1" dirty="0">
                <a:solidFill>
                  <a:srgbClr val="C00000"/>
                </a:solidFill>
              </a:rPr>
              <a:t> gyorsvonat géppuskázása</a:t>
            </a:r>
          </a:p>
          <a:p>
            <a:r>
              <a:rPr lang="hu-HU" dirty="0"/>
              <a:t>Molotov tagadja, hogy közük lett volna hozzá</a:t>
            </a:r>
          </a:p>
          <a:p>
            <a:r>
              <a:rPr lang="hu-HU" dirty="0"/>
              <a:t>Kijelenti, hogy a szovjet kormánynak nincs területi követelése Magyarországgal szemben és nincs észrevétele sem az erdélyi revíziót illetően</a:t>
            </a:r>
          </a:p>
          <a:p>
            <a:r>
              <a:rPr lang="hu-HU" dirty="0"/>
              <a:t>1941. június 27: Bárdossy a Képviselőházban bejelenti a hadi állapot </a:t>
            </a:r>
            <a:r>
              <a:rPr lang="hu-HU" dirty="0" err="1"/>
              <a:t>beáltát</a:t>
            </a:r>
            <a:r>
              <a:rPr lang="hu-HU" dirty="0"/>
              <a:t> a Szovjetunióval</a:t>
            </a:r>
          </a:p>
          <a:p>
            <a:r>
              <a:rPr lang="hu-HU" dirty="0">
                <a:solidFill>
                  <a:srgbClr val="C00000"/>
                </a:solidFill>
              </a:rPr>
              <a:t>Tehát: NEM VOLT HADÜZENET!</a:t>
            </a:r>
          </a:p>
          <a:p>
            <a:r>
              <a:rPr lang="hu-HU" dirty="0"/>
              <a:t>Nagy Britannia 1941. december 7-én hadat üzen Magyarországnak</a:t>
            </a:r>
          </a:p>
          <a:p>
            <a:r>
              <a:rPr lang="hu-HU" dirty="0"/>
              <a:t>December 12-én Magyarország hadat üzent az USA-nak</a:t>
            </a:r>
          </a:p>
        </p:txBody>
      </p:sp>
      <p:pic>
        <p:nvPicPr>
          <p:cNvPr id="2050" name="Picture 2" descr="https://upload.wikimedia.org/wikipedia/commons/2/28/H_Wer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1149" y="-1"/>
            <a:ext cx="3670852" cy="533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770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iii. Zsidó törvény – 1941. augusztus 8.</a:t>
            </a:r>
          </a:p>
        </p:txBody>
      </p:sp>
      <p:sp>
        <p:nvSpPr>
          <p:cNvPr id="4" name="Tartalom helye 3"/>
          <p:cNvSpPr>
            <a:spLocks noGrp="1"/>
          </p:cNvSpPr>
          <p:nvPr>
            <p:ph sz="half" idx="1"/>
          </p:nvPr>
        </p:nvSpPr>
        <p:spPr>
          <a:xfrm>
            <a:off x="198783" y="1868557"/>
            <a:ext cx="5658678" cy="4810539"/>
          </a:xfrm>
        </p:spPr>
        <p:txBody>
          <a:bodyPr>
            <a:normAutofit/>
          </a:bodyPr>
          <a:lstStyle/>
          <a:p>
            <a:pPr marL="0" indent="0">
              <a:buNone/>
            </a:pPr>
            <a:r>
              <a:rPr lang="hu-HU" b="1" dirty="0"/>
              <a:t>Nem zsidónak zsidóval házasságot kötnie tilos. […]</a:t>
            </a:r>
          </a:p>
          <a:p>
            <a:pPr marL="0" indent="0">
              <a:buNone/>
            </a:pPr>
            <a:r>
              <a:rPr lang="hu-HU" b="1" dirty="0"/>
              <a:t>Az a magyar honos nem zsidó, aki zsidóval, az a zsidó, aki magyar honos nem zsidóval […] házasságot köt, bűntettet követ el, és öt évig terjedő börtönnel, hivatalvesztéssel és politikai jogai gyakorlatának felfüggesztésével büntetendő. […]</a:t>
            </a:r>
          </a:p>
          <a:p>
            <a:pPr marL="0" indent="0">
              <a:buNone/>
            </a:pPr>
            <a:r>
              <a:rPr lang="hu-HU" b="1" dirty="0"/>
              <a:t>Vétséget követ el és három évig terjedő fogházzal, hivatalvesztéssel és politikai jogai gyakorlatának felfüggesztésével büntetendő az a zsidó, aki magyar honos tisztességes nem zsidó nővel házasságon kívül nemileg közösül</a:t>
            </a:r>
          </a:p>
        </p:txBody>
      </p:sp>
      <p:sp>
        <p:nvSpPr>
          <p:cNvPr id="5" name="Tartalom helye 4"/>
          <p:cNvSpPr>
            <a:spLocks noGrp="1"/>
          </p:cNvSpPr>
          <p:nvPr>
            <p:ph sz="half" idx="2"/>
          </p:nvPr>
        </p:nvSpPr>
        <p:spPr>
          <a:xfrm>
            <a:off x="6450230" y="2597426"/>
            <a:ext cx="4678018" cy="3352800"/>
          </a:xfrm>
        </p:spPr>
        <p:txBody>
          <a:bodyPr>
            <a:normAutofit/>
          </a:bodyPr>
          <a:lstStyle/>
          <a:p>
            <a:r>
              <a:rPr lang="hu-HU" b="1" dirty="0">
                <a:solidFill>
                  <a:srgbClr val="00B050"/>
                </a:solidFill>
              </a:rPr>
              <a:t>Házassági törvény módosítása</a:t>
            </a:r>
          </a:p>
          <a:p>
            <a:r>
              <a:rPr lang="hu-HU" b="1" dirty="0">
                <a:solidFill>
                  <a:srgbClr val="00B050"/>
                </a:solidFill>
              </a:rPr>
              <a:t>Házasodást megtiltja, „fajgyalázásnak” minősíti zsidó és nem zsidó között</a:t>
            </a:r>
          </a:p>
          <a:p>
            <a:r>
              <a:rPr lang="hu-HU" b="1" dirty="0">
                <a:solidFill>
                  <a:srgbClr val="00B050"/>
                </a:solidFill>
              </a:rPr>
              <a:t>Faji alapon különböztet meg</a:t>
            </a:r>
          </a:p>
          <a:p>
            <a:r>
              <a:rPr lang="hu-HU" b="1" dirty="0">
                <a:solidFill>
                  <a:srgbClr val="00B050"/>
                </a:solidFill>
              </a:rPr>
              <a:t>Csak a zsidókat bünteti</a:t>
            </a:r>
          </a:p>
        </p:txBody>
      </p:sp>
    </p:spTree>
    <p:extLst>
      <p:ext uri="{BB962C8B-B14F-4D97-AF65-F5344CB8AC3E}">
        <p14:creationId xmlns:p14="http://schemas.microsoft.com/office/powerpoint/2010/main" val="914633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20492" y="179832"/>
            <a:ext cx="6139335" cy="800829"/>
          </a:xfrm>
        </p:spPr>
        <p:txBody>
          <a:bodyPr>
            <a:normAutofit fontScale="90000"/>
          </a:bodyPr>
          <a:lstStyle/>
          <a:p>
            <a:r>
              <a:rPr lang="hu-HU" dirty="0"/>
              <a:t>1941 tagikomédiája</a:t>
            </a:r>
          </a:p>
        </p:txBody>
      </p:sp>
      <p:sp>
        <p:nvSpPr>
          <p:cNvPr id="3" name="Tartalom helye 2"/>
          <p:cNvSpPr>
            <a:spLocks noGrp="1"/>
          </p:cNvSpPr>
          <p:nvPr>
            <p:ph idx="1"/>
          </p:nvPr>
        </p:nvSpPr>
        <p:spPr>
          <a:xfrm>
            <a:off x="1069848" y="1073426"/>
            <a:ext cx="10366778" cy="5512904"/>
          </a:xfrm>
        </p:spPr>
        <p:txBody>
          <a:bodyPr>
            <a:normAutofit/>
          </a:bodyPr>
          <a:lstStyle/>
          <a:p>
            <a:r>
              <a:rPr lang="hu-HU" dirty="0"/>
              <a:t>A második világháborúban Magyarország hadat üzent az USA-nak. Magyarország nagykövete bement a washingtoni külügyminisztériumba, majd átadta a hadüzenetet. Ezután a következő beszélgetés zajlott le:</a:t>
            </a:r>
            <a:br>
              <a:rPr lang="hu-HU" dirty="0"/>
            </a:br>
            <a:r>
              <a:rPr lang="hu-HU" dirty="0"/>
              <a:t>USA Külügyminiszter: - Mi az Önök államformája?</a:t>
            </a:r>
            <a:br>
              <a:rPr lang="hu-HU" dirty="0"/>
            </a:br>
            <a:r>
              <a:rPr lang="hu-HU" dirty="0"/>
              <a:t>Magyar nagykövet: - Királyság.</a:t>
            </a:r>
            <a:br>
              <a:rPr lang="hu-HU" dirty="0"/>
            </a:br>
            <a:r>
              <a:rPr lang="hu-HU" dirty="0"/>
              <a:t>- És ki a királyuk?</a:t>
            </a:r>
            <a:br>
              <a:rPr lang="hu-HU" dirty="0"/>
            </a:br>
            <a:r>
              <a:rPr lang="hu-HU" dirty="0"/>
              <a:t>- Nincs királyunk, hanem </a:t>
            </a:r>
            <a:r>
              <a:rPr lang="hu-HU" dirty="0" err="1"/>
              <a:t>kormányzónk</a:t>
            </a:r>
            <a:r>
              <a:rPr lang="hu-HU" dirty="0"/>
              <a:t> van.</a:t>
            </a:r>
            <a:br>
              <a:rPr lang="hu-HU" dirty="0"/>
            </a:br>
            <a:r>
              <a:rPr lang="hu-HU" dirty="0"/>
              <a:t>- Ki a kormányzó?</a:t>
            </a:r>
            <a:br>
              <a:rPr lang="hu-HU" dirty="0"/>
            </a:br>
            <a:r>
              <a:rPr lang="hu-HU" dirty="0"/>
              <a:t>- Vitéz Horthy Miklós tengernagy.</a:t>
            </a:r>
            <a:br>
              <a:rPr lang="hu-HU" dirty="0"/>
            </a:br>
            <a:r>
              <a:rPr lang="hu-HU" dirty="0"/>
              <a:t>- És van Önöknek tengerük?</a:t>
            </a:r>
            <a:br>
              <a:rPr lang="hu-HU" dirty="0"/>
            </a:br>
            <a:r>
              <a:rPr lang="hu-HU" dirty="0"/>
              <a:t>- Az nincs.</a:t>
            </a:r>
            <a:br>
              <a:rPr lang="hu-HU" dirty="0"/>
            </a:br>
            <a:r>
              <a:rPr lang="hu-HU" dirty="0"/>
              <a:t>- Értem. Van az USA-val szemben területi követelésük?</a:t>
            </a:r>
            <a:br>
              <a:rPr lang="hu-HU" dirty="0"/>
            </a:br>
            <a:r>
              <a:rPr lang="hu-HU" dirty="0"/>
              <a:t>- Nincs.</a:t>
            </a:r>
            <a:br>
              <a:rPr lang="hu-HU" dirty="0"/>
            </a:br>
            <a:r>
              <a:rPr lang="hu-HU" dirty="0"/>
              <a:t>- Van valamilyen országgal szemben területi követelésük?</a:t>
            </a:r>
            <a:br>
              <a:rPr lang="hu-HU" dirty="0"/>
            </a:br>
            <a:r>
              <a:rPr lang="hu-HU" dirty="0"/>
              <a:t>- Igen. Ausztriával, Csehszlovákiával, Romániával...</a:t>
            </a:r>
            <a:br>
              <a:rPr lang="hu-HU" dirty="0"/>
            </a:br>
            <a:r>
              <a:rPr lang="hu-HU" dirty="0"/>
              <a:t>- Értem. És azokkal szemben is hadat viselnek?</a:t>
            </a:r>
            <a:br>
              <a:rPr lang="hu-HU" dirty="0"/>
            </a:br>
            <a:r>
              <a:rPr lang="hu-HU" dirty="0"/>
              <a:t>- Nem, ők a szövetségeseink.</a:t>
            </a:r>
          </a:p>
        </p:txBody>
      </p:sp>
    </p:spTree>
    <p:extLst>
      <p:ext uri="{BB962C8B-B14F-4D97-AF65-F5344CB8AC3E}">
        <p14:creationId xmlns:p14="http://schemas.microsoft.com/office/powerpoint/2010/main" val="1578124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182491" y="285849"/>
            <a:ext cx="9174082" cy="1198394"/>
          </a:xfrm>
        </p:spPr>
        <p:txBody>
          <a:bodyPr>
            <a:normAutofit fontScale="90000"/>
          </a:bodyPr>
          <a:lstStyle/>
          <a:p>
            <a:r>
              <a:rPr lang="hu-HU" dirty="0"/>
              <a:t>Magyar csapatok a keleti fronton</a:t>
            </a:r>
          </a:p>
        </p:txBody>
      </p:sp>
      <p:sp>
        <p:nvSpPr>
          <p:cNvPr id="3" name="Tartalom helye 2"/>
          <p:cNvSpPr>
            <a:spLocks noGrp="1"/>
          </p:cNvSpPr>
          <p:nvPr>
            <p:ph idx="1"/>
          </p:nvPr>
        </p:nvSpPr>
        <p:spPr>
          <a:xfrm>
            <a:off x="410817" y="1484243"/>
            <a:ext cx="11025809" cy="5247861"/>
          </a:xfrm>
        </p:spPr>
        <p:txBody>
          <a:bodyPr>
            <a:normAutofit/>
          </a:bodyPr>
          <a:lstStyle/>
          <a:p>
            <a:r>
              <a:rPr lang="hu-HU" dirty="0"/>
              <a:t>1941 második felében kb. 45 ezer magyar katonát küldtek a keleti frontra</a:t>
            </a:r>
          </a:p>
          <a:p>
            <a:r>
              <a:rPr lang="hu-HU" dirty="0"/>
              <a:t>Gyors hadtest</a:t>
            </a:r>
          </a:p>
          <a:p>
            <a:pPr lvl="1"/>
            <a:r>
              <a:rPr lang="hu-HU" dirty="0"/>
              <a:t>Súlyos veszteségeket szenved</a:t>
            </a:r>
          </a:p>
          <a:p>
            <a:r>
              <a:rPr lang="hu-HU" dirty="0"/>
              <a:t>Bizonyosságot nyer, hogy a magyar hadsereg állapota elmaradott, és képzetlen</a:t>
            </a:r>
          </a:p>
          <a:p>
            <a:pPr lvl="1"/>
            <a:r>
              <a:rPr lang="hu-HU" dirty="0"/>
              <a:t>Visszavonják az alakulatot</a:t>
            </a:r>
          </a:p>
          <a:p>
            <a:r>
              <a:rPr lang="hu-HU" dirty="0"/>
              <a:t>A németek a tél következtében megtorpannak</a:t>
            </a:r>
          </a:p>
          <a:p>
            <a:r>
              <a:rPr lang="hu-HU" dirty="0"/>
              <a:t>Újabb alakulatok részvételét követelik</a:t>
            </a:r>
          </a:p>
          <a:p>
            <a:r>
              <a:rPr lang="hu-HU" dirty="0"/>
              <a:t>2. magyar hadsereg (kb. 200 ezer katona + 50 ezer munkaszolgálatos)</a:t>
            </a:r>
          </a:p>
          <a:p>
            <a:pPr lvl="1"/>
            <a:r>
              <a:rPr lang="hu-HU" dirty="0"/>
              <a:t>1942. őszén Voronyezs térségében a Don folyó vonalában épít ki védelmi állásokat</a:t>
            </a:r>
          </a:p>
          <a:p>
            <a:r>
              <a:rPr lang="hu-HU" dirty="0"/>
              <a:t>1943. január: Doni-katasztrófa</a:t>
            </a:r>
          </a:p>
          <a:p>
            <a:pPr lvl="1"/>
            <a:r>
              <a:rPr lang="hu-HU" dirty="0"/>
              <a:t>Két hét alatt a szovjet csapatok felmorzsolják</a:t>
            </a:r>
          </a:p>
          <a:p>
            <a:pPr lvl="1"/>
            <a:r>
              <a:rPr lang="hu-HU" dirty="0"/>
              <a:t>75-80 ezer halott</a:t>
            </a:r>
          </a:p>
          <a:p>
            <a:pPr lvl="1"/>
            <a:r>
              <a:rPr lang="hu-HU" dirty="0"/>
              <a:t>40 ezer hadifogság</a:t>
            </a:r>
          </a:p>
          <a:p>
            <a:pPr lvl="1"/>
            <a:r>
              <a:rPr lang="hu-HU" dirty="0"/>
              <a:t>80 ezer hazatért (kb. fele sebesült)</a:t>
            </a:r>
          </a:p>
          <a:p>
            <a:endParaRPr lang="hu-HU" dirty="0"/>
          </a:p>
        </p:txBody>
      </p:sp>
    </p:spTree>
    <p:extLst>
      <p:ext uri="{BB962C8B-B14F-4D97-AF65-F5344CB8AC3E}">
        <p14:creationId xmlns:p14="http://schemas.microsoft.com/office/powerpoint/2010/main" val="180976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57809" y="140076"/>
            <a:ext cx="7845287" cy="1039368"/>
          </a:xfrm>
        </p:spPr>
        <p:txBody>
          <a:bodyPr/>
          <a:lstStyle/>
          <a:p>
            <a:r>
              <a:rPr lang="hu-HU" dirty="0"/>
              <a:t>Kormányzói jogkörök</a:t>
            </a:r>
          </a:p>
        </p:txBody>
      </p:sp>
      <p:sp>
        <p:nvSpPr>
          <p:cNvPr id="3" name="Tartalom helye 2"/>
          <p:cNvSpPr>
            <a:spLocks noGrp="1"/>
          </p:cNvSpPr>
          <p:nvPr>
            <p:ph idx="1"/>
          </p:nvPr>
        </p:nvSpPr>
        <p:spPr>
          <a:xfrm>
            <a:off x="357809" y="1563757"/>
            <a:ext cx="11015477" cy="5155095"/>
          </a:xfrm>
        </p:spPr>
        <p:txBody>
          <a:bodyPr>
            <a:normAutofit/>
          </a:bodyPr>
          <a:lstStyle/>
          <a:p>
            <a:r>
              <a:rPr lang="hu-HU" sz="2400" dirty="0"/>
              <a:t>IV. Károly király 1918 nov. 13-án az államügyek vitelében való minden részvételről lemondott</a:t>
            </a:r>
          </a:p>
          <a:p>
            <a:r>
              <a:rPr lang="hu-HU" sz="2400" dirty="0"/>
              <a:t>a királyi hatalom gyakorlása még akkor is szünetelt, amikor 1919 aug. 7-én nemzeti kormány vette kezébe a hatalmat. Így az 1920 febr. 16-ára összehívott nemzetgyűlésnek első feladata volt, hogy intézkedjék az államfői teendők ellátásáról.</a:t>
            </a:r>
          </a:p>
          <a:p>
            <a:endParaRPr lang="hu-HU" sz="2400" dirty="0"/>
          </a:p>
          <a:p>
            <a:r>
              <a:rPr lang="hu-HU" sz="2400" b="1" dirty="0"/>
              <a:t>1920:1. </a:t>
            </a:r>
            <a:r>
              <a:rPr lang="hu-HU" sz="2400" b="1" dirty="0" err="1"/>
              <a:t>tc</a:t>
            </a:r>
            <a:r>
              <a:rPr lang="hu-HU" sz="2400" b="1" dirty="0"/>
              <a:t>: mindaddig, amíg az államfői hatalom gyakorlásának mikéntjét véglegesen rendezi és ennek alapján az államfő tisztét tényleg átveszi, az államfői teendők ideiglenes ellátására a magyar állampolgárok közül titkos  szavazással kormányzót választ. </a:t>
            </a:r>
          </a:p>
          <a:p>
            <a:endParaRPr lang="hu-HU" dirty="0"/>
          </a:p>
        </p:txBody>
      </p:sp>
    </p:spTree>
    <p:extLst>
      <p:ext uri="{BB962C8B-B14F-4D97-AF65-F5344CB8AC3E}">
        <p14:creationId xmlns:p14="http://schemas.microsoft.com/office/powerpoint/2010/main" val="2760215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248213" y="166580"/>
            <a:ext cx="7133249" cy="1357420"/>
          </a:xfrm>
        </p:spPr>
        <p:txBody>
          <a:bodyPr/>
          <a:lstStyle/>
          <a:p>
            <a:r>
              <a:rPr lang="hu-HU" dirty="0"/>
              <a:t>Kállay-kormány dilemmái</a:t>
            </a:r>
          </a:p>
        </p:txBody>
      </p:sp>
      <p:sp>
        <p:nvSpPr>
          <p:cNvPr id="3" name="Tartalom helye 2"/>
          <p:cNvSpPr>
            <a:spLocks noGrp="1"/>
          </p:cNvSpPr>
          <p:nvPr>
            <p:ph idx="1"/>
          </p:nvPr>
        </p:nvSpPr>
        <p:spPr>
          <a:xfrm>
            <a:off x="248214" y="1524000"/>
            <a:ext cx="7133248" cy="5334000"/>
          </a:xfrm>
        </p:spPr>
        <p:txBody>
          <a:bodyPr>
            <a:normAutofit/>
          </a:bodyPr>
          <a:lstStyle/>
          <a:p>
            <a:r>
              <a:rPr lang="hu-HU" dirty="0"/>
              <a:t>1941. szeptemberében Horthy meneszti Werth Henriket</a:t>
            </a:r>
          </a:p>
          <a:p>
            <a:pPr lvl="1"/>
            <a:r>
              <a:rPr lang="hu-HU" dirty="0"/>
              <a:t>Szombathelyi Ferencet nevezi ki vezérkari főnöknek</a:t>
            </a:r>
          </a:p>
          <a:p>
            <a:r>
              <a:rPr lang="hu-HU" dirty="0"/>
              <a:t>1942 március 9 Horthy Kállay Miklóst nevezi ki miniszterelnökké</a:t>
            </a:r>
          </a:p>
          <a:p>
            <a:pPr lvl="1"/>
            <a:r>
              <a:rPr lang="hu-HU" dirty="0"/>
              <a:t>Bárdossy túl németbarát lett</a:t>
            </a:r>
          </a:p>
          <a:p>
            <a:r>
              <a:rPr lang="hu-HU" dirty="0"/>
              <a:t>Feladata az óvatos külpolitikai fordulat előkészítése volt</a:t>
            </a:r>
          </a:p>
          <a:p>
            <a:r>
              <a:rPr lang="hu-HU" dirty="0"/>
              <a:t>Nehézségek:</a:t>
            </a:r>
          </a:p>
          <a:p>
            <a:pPr lvl="1"/>
            <a:r>
              <a:rPr lang="hu-HU" dirty="0"/>
              <a:t>Éveken át tartó német propaganda</a:t>
            </a:r>
          </a:p>
          <a:p>
            <a:pPr lvl="1"/>
            <a:r>
              <a:rPr lang="hu-HU" dirty="0"/>
              <a:t>Német szövetség és revíziós sikerek összekapcsolódása</a:t>
            </a:r>
          </a:p>
          <a:p>
            <a:pPr lvl="1"/>
            <a:r>
              <a:rPr lang="hu-HU" dirty="0"/>
              <a:t>Közvélemény német barátsága</a:t>
            </a:r>
          </a:p>
          <a:p>
            <a:pPr lvl="1"/>
            <a:r>
              <a:rPr lang="hu-HU" dirty="0"/>
              <a:t>Magyarországot minden oldalról német csapatok vették körül</a:t>
            </a:r>
          </a:p>
          <a:p>
            <a:pPr lvl="1"/>
            <a:r>
              <a:rPr lang="hu-HU" dirty="0"/>
              <a:t>Kereskedelmi forgalom 70%-a Németországgal bonyolódott le</a:t>
            </a:r>
          </a:p>
          <a:p>
            <a:pPr lvl="1"/>
            <a:r>
              <a:rPr lang="hu-HU" dirty="0"/>
              <a:t>Képviselők és hadsereg tisztjei közöl többen németpártiak</a:t>
            </a:r>
          </a:p>
          <a:p>
            <a:pPr lvl="1"/>
            <a:r>
              <a:rPr lang="hu-HU" dirty="0"/>
              <a:t>Horthy presztízse folyamatosan csökken</a:t>
            </a:r>
          </a:p>
          <a:p>
            <a:endParaRPr lang="hu-HU" dirty="0"/>
          </a:p>
        </p:txBody>
      </p:sp>
      <p:pic>
        <p:nvPicPr>
          <p:cNvPr id="3076" name="Picture 4" descr="http://hellodelsomogy.hu/wp-content/uploads/2016/01/kallay_miklos_2_20131114_19579235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2330" y="0"/>
            <a:ext cx="4119670" cy="5883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472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162613" y="113571"/>
            <a:ext cx="9611404" cy="1105629"/>
          </a:xfrm>
        </p:spPr>
        <p:txBody>
          <a:bodyPr/>
          <a:lstStyle/>
          <a:p>
            <a:r>
              <a:rPr lang="hu-HU" dirty="0"/>
              <a:t>Hintapolitika / „</a:t>
            </a:r>
            <a:r>
              <a:rPr lang="hu-HU" dirty="0" err="1"/>
              <a:t>kállay</a:t>
            </a:r>
            <a:r>
              <a:rPr lang="hu-HU" dirty="0"/>
              <a:t>-kettős”</a:t>
            </a:r>
          </a:p>
        </p:txBody>
      </p:sp>
      <p:sp>
        <p:nvSpPr>
          <p:cNvPr id="3" name="Tartalom helye 2"/>
          <p:cNvSpPr>
            <a:spLocks noGrp="1"/>
          </p:cNvSpPr>
          <p:nvPr>
            <p:ph idx="1"/>
          </p:nvPr>
        </p:nvSpPr>
        <p:spPr>
          <a:xfrm>
            <a:off x="503583" y="1219200"/>
            <a:ext cx="10929465" cy="5638800"/>
          </a:xfrm>
        </p:spPr>
        <p:txBody>
          <a:bodyPr>
            <a:normAutofit fontScale="92500"/>
          </a:bodyPr>
          <a:lstStyle/>
          <a:p>
            <a:r>
              <a:rPr lang="hu-HU" sz="2400" dirty="0"/>
              <a:t>Nyilvános </a:t>
            </a:r>
            <a:r>
              <a:rPr lang="hu-HU" sz="2400" dirty="0" err="1"/>
              <a:t>beszédeiben</a:t>
            </a:r>
            <a:r>
              <a:rPr lang="hu-HU" sz="2400" dirty="0"/>
              <a:t> Kállay az elkerülhetetlen német győzelemről beszélt</a:t>
            </a:r>
          </a:p>
          <a:p>
            <a:r>
              <a:rPr lang="hu-HU" sz="2400" dirty="0"/>
              <a:t>Semleges országokban titkos tárgyalásokat folytatott a szövetségesekkel</a:t>
            </a:r>
          </a:p>
          <a:p>
            <a:pPr lvl="1"/>
            <a:r>
              <a:rPr lang="hu-HU" sz="2000" dirty="0"/>
              <a:t>Gesztusokat tesz a szövetségesek felé</a:t>
            </a:r>
          </a:p>
          <a:p>
            <a:r>
              <a:rPr lang="hu-HU" sz="2400" dirty="0"/>
              <a:t>1943 szeptemberében a Kállay kormány megbízottja Isztambulban átvette az angol kormány előzetes fegyverszüneti egyezmény feltételeit</a:t>
            </a:r>
          </a:p>
          <a:p>
            <a:pPr lvl="1"/>
            <a:r>
              <a:rPr lang="hu-HU" sz="2000" dirty="0"/>
              <a:t>Szabályozták a brit-magyar együttműködést, amennyiben angolok érik el az ország határait</a:t>
            </a:r>
          </a:p>
          <a:p>
            <a:r>
              <a:rPr lang="hu-HU" sz="2400" dirty="0"/>
              <a:t>Németek kezdettől fogva pontos információjuk volt a tárgyalás pontjairól</a:t>
            </a:r>
          </a:p>
          <a:p>
            <a:pPr lvl="1"/>
            <a:r>
              <a:rPr lang="hu-HU" sz="2000" dirty="0"/>
              <a:t>A magyarok a lehető legkevesebb veszteséggel (politikai, területei, társadalmi) akart kiugrani</a:t>
            </a:r>
          </a:p>
          <a:p>
            <a:r>
              <a:rPr lang="hu-HU" sz="2400" dirty="0"/>
              <a:t>Németek </a:t>
            </a:r>
            <a:r>
              <a:rPr lang="hu-HU" sz="2400" dirty="0" err="1"/>
              <a:t>elkedzik</a:t>
            </a:r>
            <a:r>
              <a:rPr lang="hu-HU" sz="2400" dirty="0"/>
              <a:t> a </a:t>
            </a:r>
            <a:r>
              <a:rPr lang="hu-HU" sz="2400" dirty="0" err="1"/>
              <a:t>Margarethe</a:t>
            </a:r>
            <a:r>
              <a:rPr lang="hu-HU" sz="2400" dirty="0"/>
              <a:t> terv kidolgozását</a:t>
            </a:r>
          </a:p>
          <a:p>
            <a:r>
              <a:rPr lang="hu-HU" sz="2400" dirty="0"/>
              <a:t>Magyarország fekvése miatt kulcsfontosságú Németország számára</a:t>
            </a:r>
          </a:p>
          <a:p>
            <a:pPr lvl="1"/>
            <a:r>
              <a:rPr lang="hu-HU" sz="2000" dirty="0"/>
              <a:t>Tranzitutak</a:t>
            </a:r>
          </a:p>
          <a:p>
            <a:pPr lvl="1"/>
            <a:r>
              <a:rPr lang="hu-HU" sz="2000" dirty="0"/>
              <a:t>Kárpátok felé tör a szovjet hadsereg</a:t>
            </a:r>
          </a:p>
          <a:p>
            <a:pPr lvl="1"/>
            <a:r>
              <a:rPr lang="hu-HU" sz="2000" dirty="0"/>
              <a:t>Lassan és aprólékosan dolgozzák ki</a:t>
            </a:r>
          </a:p>
          <a:p>
            <a:pPr lvl="1"/>
            <a:r>
              <a:rPr lang="hu-HU" sz="2000" dirty="0"/>
              <a:t>Nem akarnak bonyodalmat a térségben</a:t>
            </a:r>
          </a:p>
          <a:p>
            <a:endParaRPr lang="hu-HU" dirty="0"/>
          </a:p>
        </p:txBody>
      </p:sp>
    </p:spTree>
    <p:extLst>
      <p:ext uri="{BB962C8B-B14F-4D97-AF65-F5344CB8AC3E}">
        <p14:creationId xmlns:p14="http://schemas.microsoft.com/office/powerpoint/2010/main" val="2577687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Magyarország megszállása</a:t>
            </a:r>
          </a:p>
        </p:txBody>
      </p:sp>
      <p:sp>
        <p:nvSpPr>
          <p:cNvPr id="3" name="Tartalom helye 2"/>
          <p:cNvSpPr>
            <a:spLocks noGrp="1"/>
          </p:cNvSpPr>
          <p:nvPr>
            <p:ph idx="1"/>
          </p:nvPr>
        </p:nvSpPr>
        <p:spPr>
          <a:xfrm>
            <a:off x="278296" y="2121408"/>
            <a:ext cx="10849952" cy="4584192"/>
          </a:xfrm>
        </p:spPr>
        <p:txBody>
          <a:bodyPr>
            <a:noAutofit/>
          </a:bodyPr>
          <a:lstStyle/>
          <a:p>
            <a:r>
              <a:rPr lang="hu-HU" sz="2400" dirty="0"/>
              <a:t>1944. március 18: </a:t>
            </a:r>
            <a:r>
              <a:rPr lang="hu-HU" sz="2400" dirty="0" err="1"/>
              <a:t>klessheimi</a:t>
            </a:r>
            <a:r>
              <a:rPr lang="hu-HU" sz="2400" dirty="0"/>
              <a:t> tárgyalások</a:t>
            </a:r>
          </a:p>
          <a:p>
            <a:r>
              <a:rPr lang="hu-HU" sz="2400" dirty="0"/>
              <a:t>Horthy elfogadta, hogy a helyén marad és Hitler számára kedvező kormányt nevez ki</a:t>
            </a:r>
          </a:p>
          <a:p>
            <a:r>
              <a:rPr lang="hu-HU" sz="2400" dirty="0"/>
              <a:t>Cserébe a megszállás ideiglenes lesz</a:t>
            </a:r>
          </a:p>
          <a:p>
            <a:r>
              <a:rPr lang="hu-HU" sz="2400" dirty="0"/>
              <a:t>1944. március 19: német megszállás</a:t>
            </a:r>
          </a:p>
          <a:p>
            <a:pPr lvl="1"/>
            <a:r>
              <a:rPr lang="hu-HU" sz="2000" dirty="0"/>
              <a:t>Puskalövés nélkül szállják meg az országot</a:t>
            </a:r>
          </a:p>
          <a:p>
            <a:pPr lvl="1"/>
            <a:r>
              <a:rPr lang="hu-HU" sz="2000" dirty="0"/>
              <a:t>Ellenállás amúgy is reménytelen lett volna</a:t>
            </a:r>
          </a:p>
          <a:p>
            <a:r>
              <a:rPr lang="hu-HU" sz="2400" dirty="0" err="1"/>
              <a:t>Veesenmayer</a:t>
            </a:r>
            <a:r>
              <a:rPr lang="hu-HU" sz="2400" dirty="0"/>
              <a:t> teljhatalmú német megbízott</a:t>
            </a:r>
          </a:p>
          <a:p>
            <a:r>
              <a:rPr lang="hu-HU" sz="2400" dirty="0"/>
              <a:t>Horthy </a:t>
            </a:r>
            <a:r>
              <a:rPr lang="hu-HU" sz="2400" dirty="0" err="1"/>
              <a:t>Sztójai</a:t>
            </a:r>
            <a:r>
              <a:rPr lang="hu-HU" sz="2400" dirty="0"/>
              <a:t> Dömét nevezi ki (korábbi német követ)</a:t>
            </a:r>
          </a:p>
          <a:p>
            <a:pPr lvl="1"/>
            <a:r>
              <a:rPr lang="hu-HU" sz="2000" dirty="0"/>
              <a:t>1944. március 22.</a:t>
            </a:r>
          </a:p>
        </p:txBody>
      </p:sp>
    </p:spTree>
    <p:extLst>
      <p:ext uri="{BB962C8B-B14F-4D97-AF65-F5344CB8AC3E}">
        <p14:creationId xmlns:p14="http://schemas.microsoft.com/office/powerpoint/2010/main" val="3622702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Német megszállás következményei</a:t>
            </a:r>
          </a:p>
        </p:txBody>
      </p:sp>
      <p:sp>
        <p:nvSpPr>
          <p:cNvPr id="3" name="Tartalom helye 2"/>
          <p:cNvSpPr>
            <a:spLocks noGrp="1"/>
          </p:cNvSpPr>
          <p:nvPr>
            <p:ph idx="1"/>
          </p:nvPr>
        </p:nvSpPr>
        <p:spPr>
          <a:xfrm>
            <a:off x="371061" y="1855304"/>
            <a:ext cx="10757187" cy="4876800"/>
          </a:xfrm>
        </p:spPr>
        <p:txBody>
          <a:bodyPr>
            <a:normAutofit/>
          </a:bodyPr>
          <a:lstStyle/>
          <a:p>
            <a:r>
              <a:rPr lang="hu-HU" dirty="0"/>
              <a:t>Polgári és a baloldali pártokat feloszlatják</a:t>
            </a:r>
          </a:p>
          <a:p>
            <a:pPr lvl="1"/>
            <a:r>
              <a:rPr lang="hu-HU" dirty="0"/>
              <a:t>Kisgazda Párt, Szociáldemokrata Párt, Kommunista Párt</a:t>
            </a:r>
          </a:p>
          <a:p>
            <a:r>
              <a:rPr lang="hu-HU" dirty="0"/>
              <a:t>Baloldali és demokratikus lapokat bezárják</a:t>
            </a:r>
          </a:p>
          <a:p>
            <a:r>
              <a:rPr lang="hu-HU" dirty="0"/>
              <a:t>Politikusaikat letartóztatják</a:t>
            </a:r>
          </a:p>
          <a:p>
            <a:r>
              <a:rPr lang="hu-HU" dirty="0"/>
              <a:t>1. magyar hadsereg a keleti frontra küldése</a:t>
            </a:r>
          </a:p>
          <a:p>
            <a:r>
              <a:rPr lang="hu-HU" dirty="0"/>
              <a:t>Zsidókérdés „hitleri megoldása”</a:t>
            </a:r>
          </a:p>
          <a:p>
            <a:pPr lvl="1"/>
            <a:r>
              <a:rPr lang="hu-HU" dirty="0"/>
              <a:t>Sárgacsillag viselése</a:t>
            </a:r>
          </a:p>
          <a:p>
            <a:pPr lvl="1"/>
            <a:r>
              <a:rPr lang="hu-HU" dirty="0"/>
              <a:t>Vagyon </a:t>
            </a:r>
            <a:r>
              <a:rPr lang="hu-HU" dirty="0" err="1"/>
              <a:t>elkopzás</a:t>
            </a:r>
            <a:endParaRPr lang="hu-HU" dirty="0"/>
          </a:p>
          <a:p>
            <a:pPr lvl="1"/>
            <a:r>
              <a:rPr lang="hu-HU" dirty="0"/>
              <a:t>Gettósítás</a:t>
            </a:r>
          </a:p>
          <a:p>
            <a:pPr lvl="1"/>
            <a:r>
              <a:rPr lang="hu-HU" dirty="0"/>
              <a:t>1944. májusában a vidéki zsidóság deportálása</a:t>
            </a:r>
          </a:p>
          <a:p>
            <a:r>
              <a:rPr lang="hu-HU" dirty="0"/>
              <a:t>437 ezer deportált =&gt; kb. 320 ezer halott</a:t>
            </a:r>
          </a:p>
          <a:p>
            <a:r>
              <a:rPr lang="hu-HU" dirty="0"/>
              <a:t>1944 július 4.: Normandiai partraszállás =&gt; Horthy leállítja a deportálásokat</a:t>
            </a:r>
          </a:p>
          <a:p>
            <a:pPr lvl="1"/>
            <a:r>
              <a:rPr lang="hu-HU" dirty="0"/>
              <a:t>Budapest zsidó lakossága (kb. 200 ezer ember) megmenekül</a:t>
            </a:r>
          </a:p>
        </p:txBody>
      </p:sp>
      <p:pic>
        <p:nvPicPr>
          <p:cNvPr id="4098" name="Picture 2" descr="https://upload.wikimedia.org/wikipedia/commons/thumb/f/f6/Bundesarchiv_Bild_146-1993-021-20,_Edmund_Veesenmayer.jpg/200px-Bundesarchiv_Bild_146-1993-021-20,_Edmund_Veesenmay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3242" y="1855304"/>
            <a:ext cx="2953793" cy="4105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737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46996" y="179832"/>
            <a:ext cx="8219926" cy="999611"/>
          </a:xfrm>
        </p:spPr>
        <p:txBody>
          <a:bodyPr/>
          <a:lstStyle/>
          <a:p>
            <a:r>
              <a:rPr lang="hu-HU" dirty="0"/>
              <a:t>Horthy kiugrási kísérlete</a:t>
            </a:r>
          </a:p>
        </p:txBody>
      </p:sp>
      <p:sp>
        <p:nvSpPr>
          <p:cNvPr id="3" name="Tartalom helye 2"/>
          <p:cNvSpPr>
            <a:spLocks noGrp="1"/>
          </p:cNvSpPr>
          <p:nvPr>
            <p:ph idx="1"/>
          </p:nvPr>
        </p:nvSpPr>
        <p:spPr>
          <a:xfrm>
            <a:off x="569843" y="1775791"/>
            <a:ext cx="10747513" cy="4969566"/>
          </a:xfrm>
        </p:spPr>
        <p:txBody>
          <a:bodyPr>
            <a:noAutofit/>
          </a:bodyPr>
          <a:lstStyle/>
          <a:p>
            <a:r>
              <a:rPr lang="hu-HU" sz="2400" dirty="0"/>
              <a:t>1944. augusztus 23.: II. Mihály román király letartóztatja Antonescu </a:t>
            </a:r>
            <a:r>
              <a:rPr lang="hu-HU" sz="2400" dirty="0" err="1"/>
              <a:t>marshallt</a:t>
            </a:r>
            <a:endParaRPr lang="hu-HU" sz="2400" dirty="0"/>
          </a:p>
          <a:p>
            <a:r>
              <a:rPr lang="hu-HU" sz="2400" dirty="0"/>
              <a:t>Románok ezzel átalltak a Szovjetunió oldalára</a:t>
            </a:r>
          </a:p>
          <a:p>
            <a:r>
              <a:rPr lang="hu-HU" sz="2400" dirty="0"/>
              <a:t>Németeket váratlanul érte</a:t>
            </a:r>
          </a:p>
          <a:p>
            <a:pPr lvl="1"/>
            <a:r>
              <a:rPr lang="hu-HU" sz="2200" dirty="0"/>
              <a:t>Nem tudtak mit tenni, senkire sem tudtak támaszkodni</a:t>
            </a:r>
          </a:p>
          <a:p>
            <a:pPr lvl="1"/>
            <a:r>
              <a:rPr lang="hu-HU" sz="2200" dirty="0"/>
              <a:t>Vasgárdát Antonescu verte szét</a:t>
            </a:r>
          </a:p>
          <a:p>
            <a:r>
              <a:rPr lang="hu-HU" sz="2400" dirty="0"/>
              <a:t>1944. augusztus 24.: Horthy </a:t>
            </a:r>
            <a:r>
              <a:rPr lang="hu-HU" sz="2400" dirty="0" err="1"/>
              <a:t>lemondatja</a:t>
            </a:r>
            <a:r>
              <a:rPr lang="hu-HU" sz="2400" dirty="0"/>
              <a:t> Sztójayt és Lakatos Géza tábornokot nevezi ki</a:t>
            </a:r>
          </a:p>
          <a:p>
            <a:r>
              <a:rPr lang="hu-HU" sz="2400" dirty="0"/>
              <a:t>Megkezdi a kiugrás előkészítését</a:t>
            </a:r>
          </a:p>
          <a:p>
            <a:pPr lvl="1"/>
            <a:r>
              <a:rPr lang="hu-HU" sz="2200" dirty="0"/>
              <a:t>De nem vonja bele a szerveződő ellenállási mozgalom (Magyar Front) vezetőit</a:t>
            </a:r>
          </a:p>
          <a:p>
            <a:pPr lvl="1"/>
            <a:r>
              <a:rPr lang="hu-HU" sz="2200" dirty="0"/>
              <a:t>Szűk körben, titokban próbál kiugrani</a:t>
            </a:r>
          </a:p>
        </p:txBody>
      </p:sp>
    </p:spTree>
    <p:extLst>
      <p:ext uri="{BB962C8B-B14F-4D97-AF65-F5344CB8AC3E}">
        <p14:creationId xmlns:p14="http://schemas.microsoft.com/office/powerpoint/2010/main" val="1225244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446996" y="1179443"/>
            <a:ext cx="10681252" cy="5565914"/>
          </a:xfrm>
        </p:spPr>
        <p:txBody>
          <a:bodyPr>
            <a:normAutofit/>
          </a:bodyPr>
          <a:lstStyle/>
          <a:p>
            <a:r>
              <a:rPr lang="hu-HU" dirty="0"/>
              <a:t>Angolszászok közölték Horthyval, hogy a fegyverszünetről mostantól a Szovjetunióval kell tárgyalniuk</a:t>
            </a:r>
          </a:p>
          <a:p>
            <a:r>
              <a:rPr lang="hu-HU" dirty="0"/>
              <a:t>1944. szeptember 5.-től a 2. magyar hadsereg kísérletet tett Dél-Erdély elfoglalására</a:t>
            </a:r>
          </a:p>
          <a:p>
            <a:pPr lvl="1"/>
            <a:r>
              <a:rPr lang="hu-HU" dirty="0"/>
              <a:t>Prevenciós jelleggel, hogy a szovjet-román csapatok ne tudjanak Dél-Erdély hágóin az országra törni</a:t>
            </a:r>
          </a:p>
          <a:p>
            <a:pPr lvl="1"/>
            <a:r>
              <a:rPr lang="hu-HU" dirty="0"/>
              <a:t>Reménytelen kísérlet</a:t>
            </a:r>
          </a:p>
          <a:p>
            <a:r>
              <a:rPr lang="hu-HU" dirty="0"/>
              <a:t>Szeptember 7: a fegyverszüneti egyezmény mellett dönt a koronatanács</a:t>
            </a:r>
          </a:p>
          <a:p>
            <a:pPr lvl="1"/>
            <a:r>
              <a:rPr lang="hu-HU" dirty="0"/>
              <a:t>Eddigre a németek már finn és bolgár szövetségesüket is elvesztették</a:t>
            </a:r>
          </a:p>
          <a:p>
            <a:pPr lvl="1"/>
            <a:r>
              <a:rPr lang="hu-HU" dirty="0"/>
              <a:t>Az angolok már Németország határában jártak</a:t>
            </a:r>
          </a:p>
          <a:p>
            <a:r>
              <a:rPr lang="hu-HU" dirty="0" err="1"/>
              <a:t>Faragho</a:t>
            </a:r>
            <a:r>
              <a:rPr lang="hu-HU" dirty="0"/>
              <a:t> Gábor vezérezredes csak szeptember 28-án indult útnak a Szovjetunióba tárgyalni a fegyverszünetről</a:t>
            </a:r>
          </a:p>
          <a:p>
            <a:r>
              <a:rPr lang="hu-HU" dirty="0"/>
              <a:t>Október 11.-én este aláírták</a:t>
            </a:r>
          </a:p>
          <a:p>
            <a:pPr lvl="1"/>
            <a:r>
              <a:rPr lang="hu-HU" dirty="0"/>
              <a:t>a magyar csapatok az 1937-es határok mögé vonulnak vissza</a:t>
            </a:r>
          </a:p>
          <a:p>
            <a:pPr lvl="1"/>
            <a:r>
              <a:rPr lang="hu-HU" dirty="0"/>
              <a:t>Hadüzenet Németországnak</a:t>
            </a:r>
          </a:p>
          <a:p>
            <a:pPr lvl="1"/>
            <a:r>
              <a:rPr lang="hu-HU" dirty="0"/>
              <a:t>Debrecen térségében már a háború második legnagyobb tankcsatája zajlik</a:t>
            </a:r>
          </a:p>
          <a:p>
            <a:r>
              <a:rPr lang="hu-HU" dirty="0"/>
              <a:t>Október 15. 13:00-kor rádóban jelenti be Horthy a kiugrást (úri ember)</a:t>
            </a:r>
          </a:p>
        </p:txBody>
      </p:sp>
      <p:sp>
        <p:nvSpPr>
          <p:cNvPr id="4" name="Cím 1"/>
          <p:cNvSpPr>
            <a:spLocks noGrp="1"/>
          </p:cNvSpPr>
          <p:nvPr>
            <p:ph type="title"/>
          </p:nvPr>
        </p:nvSpPr>
        <p:spPr>
          <a:xfrm>
            <a:off x="446996" y="179832"/>
            <a:ext cx="8219926" cy="999611"/>
          </a:xfrm>
        </p:spPr>
        <p:txBody>
          <a:bodyPr/>
          <a:lstStyle/>
          <a:p>
            <a:r>
              <a:rPr lang="hu-HU" dirty="0"/>
              <a:t>Horthy kiugrási kísérlete</a:t>
            </a:r>
          </a:p>
        </p:txBody>
      </p:sp>
    </p:spTree>
    <p:extLst>
      <p:ext uri="{BB962C8B-B14F-4D97-AF65-F5344CB8AC3E}">
        <p14:creationId xmlns:p14="http://schemas.microsoft.com/office/powerpoint/2010/main" val="1974005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446996" y="1298713"/>
            <a:ext cx="10681252" cy="5274365"/>
          </a:xfrm>
        </p:spPr>
        <p:txBody>
          <a:bodyPr>
            <a:normAutofit lnSpcReduction="10000"/>
          </a:bodyPr>
          <a:lstStyle/>
          <a:p>
            <a:r>
              <a:rPr lang="hu-HU" sz="2400" dirty="0"/>
              <a:t>A román kiugrás után a németek felkészültek Magyarország teljes megszállására</a:t>
            </a:r>
          </a:p>
          <a:p>
            <a:r>
              <a:rPr lang="hu-HU" sz="2400" dirty="0"/>
              <a:t>Nyilasokat felfegyverezik</a:t>
            </a:r>
          </a:p>
          <a:p>
            <a:r>
              <a:rPr lang="hu-HU" sz="2400" dirty="0"/>
              <a:t>Otto </a:t>
            </a:r>
            <a:r>
              <a:rPr lang="hu-HU" sz="2400" dirty="0" err="1"/>
              <a:t>Skorzeny</a:t>
            </a:r>
            <a:r>
              <a:rPr lang="hu-HU" sz="2400" dirty="0"/>
              <a:t> és Bach-</a:t>
            </a:r>
            <a:r>
              <a:rPr lang="hu-HU" sz="2400" dirty="0" err="1"/>
              <a:t>Zelewski</a:t>
            </a:r>
            <a:r>
              <a:rPr lang="hu-HU" sz="2400" dirty="0"/>
              <a:t> SS tábornokok (varsói felkelés leverői) Budapestre érkeznek</a:t>
            </a:r>
          </a:p>
          <a:p>
            <a:r>
              <a:rPr lang="hu-HU" sz="2400" dirty="0"/>
              <a:t>Horthy fiát a várból szőnyegbe csavarva raboltak el és fiával zsarolták</a:t>
            </a:r>
          </a:p>
          <a:p>
            <a:r>
              <a:rPr lang="hu-HU" sz="2400" dirty="0"/>
              <a:t>Nyilas és németbarát vezetők letartóztatták Horthyhoz hű társaikat</a:t>
            </a:r>
          </a:p>
          <a:p>
            <a:r>
              <a:rPr lang="hu-HU" sz="2400" dirty="0"/>
              <a:t>Megakadályozták a parancsok továbbítását</a:t>
            </a:r>
          </a:p>
          <a:p>
            <a:pPr lvl="1"/>
            <a:r>
              <a:rPr lang="hu-HU" sz="2000" dirty="0"/>
              <a:t>Rádió adást zavarták</a:t>
            </a:r>
          </a:p>
          <a:p>
            <a:pPr lvl="1"/>
            <a:r>
              <a:rPr lang="hu-HU" sz="2000" dirty="0"/>
              <a:t>Németek birtokukba vették a főváros stratégiai pontjait</a:t>
            </a:r>
          </a:p>
          <a:p>
            <a:r>
              <a:rPr lang="hu-HU" sz="2400" dirty="0"/>
              <a:t>Este 21:00 órakkor a rádió már Szálasi parancsait sugározta a rádióba</a:t>
            </a:r>
          </a:p>
          <a:p>
            <a:r>
              <a:rPr lang="hu-HU" sz="2400" dirty="0"/>
              <a:t>1944. október 16-án kinevezte Szálasit, majd aláírta lemondását</a:t>
            </a:r>
          </a:p>
          <a:p>
            <a:pPr lvl="1"/>
            <a:r>
              <a:rPr lang="hu-HU" sz="2000" dirty="0"/>
              <a:t>Maga és családja részére német védelmet kért és kapott</a:t>
            </a:r>
          </a:p>
          <a:p>
            <a:endParaRPr lang="hu-HU" dirty="0"/>
          </a:p>
        </p:txBody>
      </p:sp>
      <p:sp>
        <p:nvSpPr>
          <p:cNvPr id="4" name="Cím 1"/>
          <p:cNvSpPr>
            <a:spLocks noGrp="1"/>
          </p:cNvSpPr>
          <p:nvPr>
            <p:ph type="title"/>
          </p:nvPr>
        </p:nvSpPr>
        <p:spPr>
          <a:xfrm>
            <a:off x="446996" y="179832"/>
            <a:ext cx="8219926" cy="999611"/>
          </a:xfrm>
        </p:spPr>
        <p:txBody>
          <a:bodyPr/>
          <a:lstStyle/>
          <a:p>
            <a:r>
              <a:rPr lang="hu-HU" dirty="0"/>
              <a:t>Horthy kiugrási kísérlete</a:t>
            </a:r>
          </a:p>
        </p:txBody>
      </p:sp>
    </p:spTree>
    <p:extLst>
      <p:ext uri="{BB962C8B-B14F-4D97-AF65-F5344CB8AC3E}">
        <p14:creationId xmlns:p14="http://schemas.microsoft.com/office/powerpoint/2010/main" val="393624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61254" y="126823"/>
            <a:ext cx="5463474" cy="946603"/>
          </a:xfrm>
        </p:spPr>
        <p:txBody>
          <a:bodyPr/>
          <a:lstStyle/>
          <a:p>
            <a:r>
              <a:rPr lang="hu-HU" dirty="0"/>
              <a:t>A nyilas uralom</a:t>
            </a:r>
          </a:p>
        </p:txBody>
      </p:sp>
      <p:sp>
        <p:nvSpPr>
          <p:cNvPr id="3" name="Tartalom helye 2"/>
          <p:cNvSpPr>
            <a:spLocks noGrp="1"/>
          </p:cNvSpPr>
          <p:nvPr>
            <p:ph sz="half" idx="1"/>
          </p:nvPr>
        </p:nvSpPr>
        <p:spPr>
          <a:xfrm>
            <a:off x="361253" y="1258957"/>
            <a:ext cx="6092555" cy="5380382"/>
          </a:xfrm>
        </p:spPr>
        <p:txBody>
          <a:bodyPr>
            <a:normAutofit/>
          </a:bodyPr>
          <a:lstStyle/>
          <a:p>
            <a:r>
              <a:rPr lang="hu-HU" sz="2400" dirty="0"/>
              <a:t>Szálasi Ferenc = nemzetvezető</a:t>
            </a:r>
          </a:p>
          <a:p>
            <a:r>
              <a:rPr lang="hu-HU" sz="2400" dirty="0"/>
              <a:t>Totális háborút hirdet</a:t>
            </a:r>
          </a:p>
          <a:p>
            <a:pPr lvl="1"/>
            <a:r>
              <a:rPr lang="hu-HU" sz="2000" dirty="0"/>
              <a:t>17 és 70 év között nemre való tekintet nélkül hadkötelezettséget hirdet</a:t>
            </a:r>
          </a:p>
          <a:p>
            <a:pPr lvl="1"/>
            <a:r>
              <a:rPr lang="hu-HU" sz="2000" dirty="0"/>
              <a:t>Még több gazdasági támogatás Németország felé</a:t>
            </a:r>
          </a:p>
          <a:p>
            <a:r>
              <a:rPr lang="hu-HU" sz="2400" dirty="0" err="1"/>
              <a:t>Eichmannal</a:t>
            </a:r>
            <a:r>
              <a:rPr lang="hu-HU" sz="2400" dirty="0"/>
              <a:t> megkezdték a budapesti zsidóság likvidálását is</a:t>
            </a:r>
          </a:p>
          <a:p>
            <a:pPr lvl="1"/>
            <a:r>
              <a:rPr lang="hu-HU" sz="2000" dirty="0"/>
              <a:t>1944 november közepe: gettósítás (Dohány utca)</a:t>
            </a:r>
          </a:p>
          <a:p>
            <a:pPr lvl="1"/>
            <a:r>
              <a:rPr lang="hu-HU" sz="2000" dirty="0"/>
              <a:t>Tömeges kivégzések kezdte</a:t>
            </a:r>
          </a:p>
          <a:p>
            <a:pPr lvl="1"/>
            <a:r>
              <a:rPr lang="hu-HU" sz="2000" dirty="0"/>
              <a:t>Utcákon, Duna partján</a:t>
            </a:r>
          </a:p>
          <a:p>
            <a:pPr lvl="1"/>
            <a:r>
              <a:rPr lang="hu-HU" sz="2000" dirty="0"/>
              <a:t>50 – 70 ezer zsidó polgárt indítottak gyalog Németország irányába</a:t>
            </a:r>
          </a:p>
          <a:p>
            <a:pPr lvl="2"/>
            <a:r>
              <a:rPr lang="hu-HU" sz="1800" dirty="0"/>
              <a:t>Erődítési munkálatok elvégzésére</a:t>
            </a:r>
          </a:p>
          <a:p>
            <a:endParaRPr lang="hu-HU" dirty="0"/>
          </a:p>
        </p:txBody>
      </p:sp>
      <p:sp>
        <p:nvSpPr>
          <p:cNvPr id="4" name="Tartalom helye 3"/>
          <p:cNvSpPr>
            <a:spLocks noGrp="1"/>
          </p:cNvSpPr>
          <p:nvPr>
            <p:ph sz="half" idx="2"/>
          </p:nvPr>
        </p:nvSpPr>
        <p:spPr>
          <a:xfrm>
            <a:off x="7212363" y="484632"/>
            <a:ext cx="4754880" cy="3977640"/>
          </a:xfrm>
        </p:spPr>
        <p:txBody>
          <a:bodyPr>
            <a:noAutofit/>
          </a:bodyPr>
          <a:lstStyle/>
          <a:p>
            <a:r>
              <a:rPr lang="hu-HU" dirty="0">
                <a:solidFill>
                  <a:srgbClr val="00B050"/>
                </a:solidFill>
              </a:rPr>
              <a:t>1944. június: Magyar Front alakulása</a:t>
            </a:r>
          </a:p>
          <a:p>
            <a:pPr lvl="1"/>
            <a:r>
              <a:rPr lang="hu-HU" dirty="0" err="1">
                <a:solidFill>
                  <a:srgbClr val="00B050"/>
                </a:solidFill>
              </a:rPr>
              <a:t>Elleznék</a:t>
            </a:r>
            <a:r>
              <a:rPr lang="hu-HU" dirty="0">
                <a:solidFill>
                  <a:srgbClr val="00B050"/>
                </a:solidFill>
              </a:rPr>
              <a:t> (FKGP, SZDP, Békepárt, Nemzeti Parasztpárt, Kettős Kereszt Szövetség</a:t>
            </a:r>
          </a:p>
          <a:p>
            <a:r>
              <a:rPr lang="hu-HU" dirty="0">
                <a:solidFill>
                  <a:srgbClr val="00B050"/>
                </a:solidFill>
              </a:rPr>
              <a:t>November: Magyar Nemzeti Felkelés Felszabadító Bizottsága</a:t>
            </a:r>
          </a:p>
          <a:p>
            <a:pPr lvl="1"/>
            <a:r>
              <a:rPr lang="hu-HU" dirty="0">
                <a:solidFill>
                  <a:srgbClr val="00B050"/>
                </a:solidFill>
              </a:rPr>
              <a:t>Vezetője Bajcsy-Zsilinszky Endre, </a:t>
            </a:r>
            <a:r>
              <a:rPr lang="hu-HU" dirty="0" err="1">
                <a:solidFill>
                  <a:srgbClr val="00B050"/>
                </a:solidFill>
              </a:rPr>
              <a:t>Tartsay</a:t>
            </a:r>
            <a:r>
              <a:rPr lang="hu-HU" dirty="0">
                <a:solidFill>
                  <a:srgbClr val="00B050"/>
                </a:solidFill>
              </a:rPr>
              <a:t> Vilmos, </a:t>
            </a:r>
          </a:p>
          <a:p>
            <a:pPr lvl="1"/>
            <a:r>
              <a:rPr lang="hu-HU" dirty="0">
                <a:solidFill>
                  <a:srgbClr val="00B050"/>
                </a:solidFill>
              </a:rPr>
              <a:t>Nyilasok felszámolják szervezkedéseiket</a:t>
            </a:r>
          </a:p>
          <a:p>
            <a:r>
              <a:rPr lang="hu-HU" dirty="0" err="1">
                <a:solidFill>
                  <a:srgbClr val="00B050"/>
                </a:solidFill>
              </a:rPr>
              <a:t>Slachta</a:t>
            </a:r>
            <a:r>
              <a:rPr lang="hu-HU" dirty="0">
                <a:solidFill>
                  <a:srgbClr val="00B050"/>
                </a:solidFill>
              </a:rPr>
              <a:t> Margit</a:t>
            </a:r>
          </a:p>
          <a:p>
            <a:r>
              <a:rPr lang="hu-HU" dirty="0">
                <a:solidFill>
                  <a:srgbClr val="00B050"/>
                </a:solidFill>
              </a:rPr>
              <a:t>Raoul Wallenberg</a:t>
            </a:r>
          </a:p>
        </p:txBody>
      </p:sp>
    </p:spTree>
    <p:extLst>
      <p:ext uri="{BB962C8B-B14F-4D97-AF65-F5344CB8AC3E}">
        <p14:creationId xmlns:p14="http://schemas.microsoft.com/office/powerpoint/2010/main" val="3429927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46996" y="193084"/>
            <a:ext cx="3992482" cy="1092377"/>
          </a:xfrm>
        </p:spPr>
        <p:txBody>
          <a:bodyPr>
            <a:normAutofit/>
          </a:bodyPr>
          <a:lstStyle/>
          <a:p>
            <a:r>
              <a:rPr lang="hu-HU" dirty="0"/>
              <a:t>A végjáték</a:t>
            </a:r>
          </a:p>
        </p:txBody>
      </p:sp>
      <p:sp>
        <p:nvSpPr>
          <p:cNvPr id="3" name="Tartalom helye 2"/>
          <p:cNvSpPr>
            <a:spLocks noGrp="1"/>
          </p:cNvSpPr>
          <p:nvPr>
            <p:ph sz="half" idx="1"/>
          </p:nvPr>
        </p:nvSpPr>
        <p:spPr>
          <a:xfrm>
            <a:off x="446996" y="1470991"/>
            <a:ext cx="5377732" cy="5194851"/>
          </a:xfrm>
        </p:spPr>
        <p:txBody>
          <a:bodyPr>
            <a:normAutofit/>
          </a:bodyPr>
          <a:lstStyle/>
          <a:p>
            <a:r>
              <a:rPr lang="hu-HU" dirty="0"/>
              <a:t>1944 december vége</a:t>
            </a:r>
          </a:p>
          <a:p>
            <a:r>
              <a:rPr lang="hu-HU" dirty="0"/>
              <a:t>2. és 3. ukrán front </a:t>
            </a:r>
            <a:r>
              <a:rPr lang="hu-HU" dirty="0" err="1"/>
              <a:t>Malinovszkij</a:t>
            </a:r>
            <a:r>
              <a:rPr lang="hu-HU" dirty="0"/>
              <a:t> és Tolbuhin marsall csapatai megkezdték Budapest körül zárását</a:t>
            </a:r>
          </a:p>
          <a:p>
            <a:r>
              <a:rPr lang="hu-HU" dirty="0"/>
              <a:t>1944 karácsonyán kezdték meg a külső ostromgyűrű kiépítését</a:t>
            </a:r>
          </a:p>
          <a:p>
            <a:r>
              <a:rPr lang="hu-HU" dirty="0"/>
              <a:t>Hitler Budapestet erőddé nyilvánítja</a:t>
            </a:r>
          </a:p>
          <a:p>
            <a:pPr lvl="1"/>
            <a:r>
              <a:rPr lang="hu-HU" dirty="0"/>
              <a:t>Németek 1945 januárjában ellentámadást indítanak, de Bicskénél megakad</a:t>
            </a:r>
          </a:p>
          <a:p>
            <a:pPr lvl="1"/>
            <a:r>
              <a:rPr lang="hu-HU" dirty="0"/>
              <a:t>Háztól házig kell védeni</a:t>
            </a:r>
          </a:p>
          <a:p>
            <a:r>
              <a:rPr lang="hu-HU" dirty="0"/>
              <a:t>1945. január 18-ára Pestet már elfoglalták a szovjet csapatok</a:t>
            </a:r>
          </a:p>
          <a:p>
            <a:r>
              <a:rPr lang="hu-HU" b="1" dirty="0">
                <a:solidFill>
                  <a:srgbClr val="C00000"/>
                </a:solidFill>
              </a:rPr>
              <a:t>Február 13: Budapestet elfoglalják a Szovjetek</a:t>
            </a:r>
          </a:p>
        </p:txBody>
      </p:sp>
      <p:pic>
        <p:nvPicPr>
          <p:cNvPr id="7" name="Tartalom helye 6"/>
          <p:cNvPicPr>
            <a:picLocks noGrp="1" noChangeAspect="1"/>
          </p:cNvPicPr>
          <p:nvPr>
            <p:ph sz="half" idx="2"/>
          </p:nvPr>
        </p:nvPicPr>
        <p:blipFill>
          <a:blip r:embed="rId2"/>
          <a:stretch>
            <a:fillRect/>
          </a:stretch>
        </p:blipFill>
        <p:spPr>
          <a:xfrm>
            <a:off x="5824727" y="165375"/>
            <a:ext cx="6141985" cy="5895859"/>
          </a:xfrm>
          <a:prstGeom prst="rect">
            <a:avLst/>
          </a:prstGeom>
        </p:spPr>
      </p:pic>
    </p:spTree>
    <p:extLst>
      <p:ext uri="{BB962C8B-B14F-4D97-AF65-F5344CB8AC3E}">
        <p14:creationId xmlns:p14="http://schemas.microsoft.com/office/powerpoint/2010/main" val="3741376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artalom helye 4"/>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3427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2779378" y="166580"/>
            <a:ext cx="6735682" cy="1105629"/>
          </a:xfrm>
        </p:spPr>
        <p:txBody>
          <a:bodyPr/>
          <a:lstStyle/>
          <a:p>
            <a:r>
              <a:rPr lang="hu-HU" dirty="0"/>
              <a:t>Kormányzói jogkörök</a:t>
            </a:r>
          </a:p>
        </p:txBody>
      </p:sp>
      <p:sp>
        <p:nvSpPr>
          <p:cNvPr id="3" name="Tartalom helye 2"/>
          <p:cNvSpPr>
            <a:spLocks noGrp="1"/>
          </p:cNvSpPr>
          <p:nvPr>
            <p:ph idx="1"/>
          </p:nvPr>
        </p:nvSpPr>
        <p:spPr>
          <a:xfrm>
            <a:off x="257686" y="1272208"/>
            <a:ext cx="11815044" cy="5585792"/>
          </a:xfrm>
        </p:spPr>
        <p:txBody>
          <a:bodyPr>
            <a:normAutofit fontScale="92500"/>
          </a:bodyPr>
          <a:lstStyle/>
          <a:p>
            <a:r>
              <a:rPr lang="hu-HU" sz="2400" b="1" dirty="0"/>
              <a:t>1920:1. tc.</a:t>
            </a:r>
          </a:p>
          <a:p>
            <a:pPr lvl="1"/>
            <a:r>
              <a:rPr lang="hu-HU" sz="2000" dirty="0"/>
              <a:t>általában a királyi hatalomban foglalt jogok alkotmányos gyakorlásával ruházta föl. Egyúttal azonban felsorolta azokat a koronás királyt megillető jogokat, amelyeknek gyakorlásából a kormányzót kizárta.</a:t>
            </a:r>
          </a:p>
          <a:p>
            <a:pPr lvl="1"/>
            <a:r>
              <a:rPr lang="hu-HU" sz="2000" dirty="0"/>
              <a:t>a kormányzó a törvényt csak egyszer küldhette vissza 60 nap alatt az országgyűlésnek.</a:t>
            </a:r>
          </a:p>
          <a:p>
            <a:pPr lvl="1"/>
            <a:r>
              <a:rPr lang="hu-HU" sz="2000" dirty="0"/>
              <a:t>Nemzetgyűlés, ha a kormányzó az alkotmányt vagy a törvényeket megszegi, felelősségre vonhatja.</a:t>
            </a:r>
          </a:p>
          <a:p>
            <a:r>
              <a:rPr lang="hu-HU" sz="2400" b="1" dirty="0"/>
              <a:t>1920:XVII. tc. </a:t>
            </a:r>
          </a:p>
          <a:p>
            <a:pPr lvl="1"/>
            <a:r>
              <a:rPr lang="hu-HU" sz="2000" dirty="0"/>
              <a:t>megadta a kormányzónak azt a jogot, hogy az országgyűlést elnapolhassa, de legfeljebb 30 napra.</a:t>
            </a:r>
          </a:p>
          <a:p>
            <a:r>
              <a:rPr lang="hu-HU" sz="2400" b="1" dirty="0"/>
              <a:t>1933:XXII1. tc. </a:t>
            </a:r>
          </a:p>
          <a:p>
            <a:pPr lvl="1"/>
            <a:r>
              <a:rPr lang="hu-HU" sz="2000" dirty="0"/>
              <a:t>ezt a korlátozást is megszüntette, de a kormányzónak is éppen úgy, mint egykor a királynak, az elnapolt vagy feloszlatott országgyűlést olyan időben kell összehívnia, hogy az országgyűlés az évi költségvetést az év végéig megszavazhassa.</a:t>
            </a:r>
          </a:p>
          <a:p>
            <a:r>
              <a:rPr lang="hu-HU" sz="2400" b="1" dirty="0"/>
              <a:t>1937:XIX. tc. </a:t>
            </a:r>
          </a:p>
          <a:p>
            <a:pPr lvl="1"/>
            <a:r>
              <a:rPr lang="hu-HU" sz="2000" dirty="0"/>
              <a:t>vétójogát két ízben és hat-hat hónapi időközben gyakorolhatja.</a:t>
            </a:r>
          </a:p>
          <a:p>
            <a:pPr lvl="1"/>
            <a:r>
              <a:rPr lang="hu-HU" sz="2000" dirty="0"/>
              <a:t>Nemzetgyűlés nem vonhatja felelősségre a kormányzót</a:t>
            </a:r>
          </a:p>
          <a:p>
            <a:pPr lvl="1"/>
            <a:r>
              <a:rPr lang="hu-HU" sz="2000" dirty="0"/>
              <a:t>Maga választhatja utódát</a:t>
            </a:r>
          </a:p>
          <a:p>
            <a:endParaRPr lang="hu-HU" dirty="0"/>
          </a:p>
        </p:txBody>
      </p:sp>
    </p:spTree>
    <p:extLst>
      <p:ext uri="{BB962C8B-B14F-4D97-AF65-F5344CB8AC3E}">
        <p14:creationId xmlns:p14="http://schemas.microsoft.com/office/powerpoint/2010/main" val="723432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04800" y="484632"/>
            <a:ext cx="10823448" cy="853838"/>
          </a:xfrm>
        </p:spPr>
        <p:txBody>
          <a:bodyPr>
            <a:noAutofit/>
          </a:bodyPr>
          <a:lstStyle/>
          <a:p>
            <a:r>
              <a:rPr lang="hu-HU" sz="4400" dirty="0"/>
              <a:t>Az ország „felszabadítása” (újbóli megszállása)</a:t>
            </a:r>
          </a:p>
        </p:txBody>
      </p:sp>
      <p:sp>
        <p:nvSpPr>
          <p:cNvPr id="3" name="Tartalom helye 2"/>
          <p:cNvSpPr>
            <a:spLocks noGrp="1"/>
          </p:cNvSpPr>
          <p:nvPr>
            <p:ph sz="half" idx="1"/>
          </p:nvPr>
        </p:nvSpPr>
        <p:spPr>
          <a:xfrm>
            <a:off x="397564" y="1470991"/>
            <a:ext cx="8494645" cy="5247861"/>
          </a:xfrm>
        </p:spPr>
        <p:txBody>
          <a:bodyPr>
            <a:normAutofit/>
          </a:bodyPr>
          <a:lstStyle/>
          <a:p>
            <a:r>
              <a:rPr lang="hu-HU" sz="2400" dirty="0"/>
              <a:t>1945. március: Tavaszi ébredés hadművelet</a:t>
            </a:r>
          </a:p>
          <a:p>
            <a:pPr lvl="1"/>
            <a:r>
              <a:rPr lang="hu-HU" sz="2000" dirty="0"/>
              <a:t>Utolsó német ellentámadás</a:t>
            </a:r>
          </a:p>
          <a:p>
            <a:pPr lvl="1"/>
            <a:r>
              <a:rPr lang="hu-HU" sz="2000" dirty="0"/>
              <a:t>Balaton és a Velencei-tó között</a:t>
            </a:r>
          </a:p>
          <a:p>
            <a:r>
              <a:rPr lang="hu-HU" sz="2400" dirty="0"/>
              <a:t>Német offenzíva megreked</a:t>
            </a:r>
          </a:p>
          <a:p>
            <a:r>
              <a:rPr lang="hu-HU" sz="2400" dirty="0"/>
              <a:t>10 nap múlva Tolbuhin marsall offenzívát indít</a:t>
            </a:r>
          </a:p>
          <a:p>
            <a:pPr lvl="1"/>
            <a:r>
              <a:rPr lang="hu-HU" sz="2000" dirty="0"/>
              <a:t>Célja Bécs bevétele</a:t>
            </a:r>
          </a:p>
          <a:p>
            <a:r>
              <a:rPr lang="hu-HU" sz="2400" b="1" dirty="0">
                <a:solidFill>
                  <a:srgbClr val="C00000"/>
                </a:solidFill>
              </a:rPr>
              <a:t>Hivatalos szovjet hadijelentések szerint 1945. április 4-én Nemesmedves elfoglalásakor Magyarország felszabadult a német uralom alól</a:t>
            </a:r>
          </a:p>
          <a:p>
            <a:pPr lvl="1"/>
            <a:r>
              <a:rPr lang="hu-HU" sz="2000" dirty="0"/>
              <a:t>A teljes ország április 12 és 15 között került a Vörös Hadsereg kezére</a:t>
            </a:r>
          </a:p>
          <a:p>
            <a:pPr lvl="1"/>
            <a:r>
              <a:rPr lang="hu-HU" sz="2000" dirty="0"/>
              <a:t>Eddigre Bécset is bevették a szovjetek</a:t>
            </a:r>
          </a:p>
          <a:p>
            <a:endParaRPr lang="hu-HU" dirty="0"/>
          </a:p>
        </p:txBody>
      </p:sp>
    </p:spTree>
    <p:extLst>
      <p:ext uri="{BB962C8B-B14F-4D97-AF65-F5344CB8AC3E}">
        <p14:creationId xmlns:p14="http://schemas.microsoft.com/office/powerpoint/2010/main" val="1209248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1051560" y="1432223"/>
            <a:ext cx="10199536" cy="2956897"/>
          </a:xfrm>
        </p:spPr>
        <p:txBody>
          <a:bodyPr/>
          <a:lstStyle/>
          <a:p>
            <a:r>
              <a:rPr lang="hu-HU" sz="8800" dirty="0"/>
              <a:t>Köszönöm a figyelmet!</a:t>
            </a:r>
          </a:p>
        </p:txBody>
      </p:sp>
      <p:sp>
        <p:nvSpPr>
          <p:cNvPr id="5" name="Alcím 4"/>
          <p:cNvSpPr>
            <a:spLocks noGrp="1"/>
          </p:cNvSpPr>
          <p:nvPr>
            <p:ph type="subTitle" idx="1"/>
          </p:nvPr>
        </p:nvSpPr>
        <p:spPr/>
        <p:txBody>
          <a:bodyPr/>
          <a:lstStyle/>
          <a:p>
            <a:endParaRPr lang="hu-HU" dirty="0"/>
          </a:p>
        </p:txBody>
      </p:sp>
    </p:spTree>
    <p:extLst>
      <p:ext uri="{BB962C8B-B14F-4D97-AF65-F5344CB8AC3E}">
        <p14:creationId xmlns:p14="http://schemas.microsoft.com/office/powerpoint/2010/main" val="1947706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Darányi Kálmán </a:t>
            </a:r>
            <a:r>
              <a:rPr lang="hu-HU" sz="3200" dirty="0"/>
              <a:t>(1936. október 12. – 1938. május 14.)</a:t>
            </a:r>
            <a:endParaRPr lang="hu-HU" dirty="0"/>
          </a:p>
        </p:txBody>
      </p:sp>
      <p:sp>
        <p:nvSpPr>
          <p:cNvPr id="3" name="Tartalom helye 2"/>
          <p:cNvSpPr>
            <a:spLocks noGrp="1"/>
          </p:cNvSpPr>
          <p:nvPr>
            <p:ph idx="1"/>
          </p:nvPr>
        </p:nvSpPr>
        <p:spPr>
          <a:xfrm>
            <a:off x="4982817" y="2275296"/>
            <a:ext cx="6761529" cy="4582704"/>
          </a:xfrm>
        </p:spPr>
        <p:txBody>
          <a:bodyPr>
            <a:normAutofit lnSpcReduction="10000"/>
          </a:bodyPr>
          <a:lstStyle/>
          <a:p>
            <a:r>
              <a:rPr lang="hu-HU" sz="2400" dirty="0"/>
              <a:t>Konzervatív birtokos</a:t>
            </a:r>
          </a:p>
          <a:p>
            <a:pPr lvl="1"/>
            <a:r>
              <a:rPr lang="hu-HU" sz="2200" dirty="0"/>
              <a:t>Kinevezésének fő oka a Gömbös utáni radikalizálódás helyreállítása</a:t>
            </a:r>
          </a:p>
          <a:p>
            <a:pPr lvl="1"/>
            <a:r>
              <a:rPr lang="hu-HU" sz="2200" dirty="0"/>
              <a:t>Az ellenforradalmi rendszer </a:t>
            </a:r>
            <a:r>
              <a:rPr lang="hu-HU" sz="2200" dirty="0" err="1"/>
              <a:t>kül</a:t>
            </a:r>
            <a:r>
              <a:rPr lang="hu-HU" sz="2200" dirty="0"/>
              <a:t>-és belpolitikai stabilizációja</a:t>
            </a:r>
          </a:p>
          <a:p>
            <a:r>
              <a:rPr lang="hu-HU" sz="2400" dirty="0"/>
              <a:t>Elsődleges feladatok </a:t>
            </a:r>
          </a:p>
          <a:p>
            <a:r>
              <a:rPr lang="hu-HU" sz="2400" dirty="0"/>
              <a:t>Alkotmányjogi reform</a:t>
            </a:r>
          </a:p>
          <a:p>
            <a:r>
              <a:rPr lang="hu-HU" sz="2400" dirty="0"/>
              <a:t>Kormányzói jogkör újabb kiszélesítése</a:t>
            </a:r>
          </a:p>
          <a:p>
            <a:pPr marL="342900" lvl="1" indent="-342900"/>
            <a:r>
              <a:rPr lang="hu-HU" dirty="0"/>
              <a:t>Burkolt kísérlet a dinasztia alapításra</a:t>
            </a:r>
            <a:endParaRPr lang="hu-HU" sz="2400" dirty="0"/>
          </a:p>
          <a:p>
            <a:r>
              <a:rPr lang="hu-HU" sz="2400" dirty="0"/>
              <a:t>Titkos választások bevezetése</a:t>
            </a:r>
          </a:p>
          <a:p>
            <a:r>
              <a:rPr lang="hu-HU" sz="2400" dirty="0"/>
              <a:t>Jobboldali erők megakadályozása</a:t>
            </a:r>
          </a:p>
          <a:p>
            <a:pPr lvl="1"/>
            <a:r>
              <a:rPr lang="hu-HU" sz="2200" dirty="0"/>
              <a:t>Magyar Nemzetiszocialista Párt letartóztatása</a:t>
            </a:r>
          </a:p>
          <a:p>
            <a:pPr marL="0" indent="0">
              <a:buNone/>
            </a:pPr>
            <a:endParaRPr lang="hu-HU" sz="2400" dirty="0"/>
          </a:p>
          <a:p>
            <a:pPr marL="0" indent="0">
              <a:buNone/>
            </a:pPr>
            <a:endParaRPr lang="hu-HU" dirty="0"/>
          </a:p>
        </p:txBody>
      </p:sp>
      <p:pic>
        <p:nvPicPr>
          <p:cNvPr id="1026" name="Picture 2" descr="https://upload.wikimedia.org/wikipedia/commons/thumb/4/45/Dar%C3%A1nyi_K%C3%A1lm%C3%A1n_1930s.jpg/220px-Dar%C3%A1nyi_K%C3%A1lm%C3%A1n_1930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866" y="2256345"/>
            <a:ext cx="3615586" cy="4601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436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sz="half" idx="1"/>
          </p:nvPr>
        </p:nvSpPr>
        <p:spPr>
          <a:xfrm>
            <a:off x="265043" y="1855304"/>
            <a:ext cx="5559685" cy="4850296"/>
          </a:xfrm>
        </p:spPr>
        <p:txBody>
          <a:bodyPr>
            <a:normAutofit fontScale="85000" lnSpcReduction="20000"/>
          </a:bodyPr>
          <a:lstStyle/>
          <a:p>
            <a:pPr marL="0" indent="0">
              <a:buNone/>
            </a:pPr>
            <a:r>
              <a:rPr lang="hu-HU" sz="2800" b="1" dirty="0"/>
              <a:t>Belpolitika</a:t>
            </a:r>
          </a:p>
          <a:p>
            <a:r>
              <a:rPr lang="hu-HU" sz="2800" dirty="0"/>
              <a:t>1938. március 5: Győri program</a:t>
            </a:r>
          </a:p>
          <a:p>
            <a:r>
              <a:rPr lang="hu-HU" sz="2800" dirty="0"/>
              <a:t>5 év alatt 1 milliárd pengőt fordítana fegyverkezésre és infrastruktúra fejlesztésre</a:t>
            </a:r>
          </a:p>
          <a:p>
            <a:pPr lvl="1"/>
            <a:r>
              <a:rPr lang="hu-HU" sz="2400" dirty="0"/>
              <a:t>Átlagos évi költségvetés 110-120%-a!</a:t>
            </a:r>
          </a:p>
          <a:p>
            <a:pPr lvl="1"/>
            <a:r>
              <a:rPr lang="hu-HU" sz="2400" dirty="0"/>
              <a:t>2 év alatt befejezik</a:t>
            </a:r>
          </a:p>
          <a:p>
            <a:pPr lvl="1"/>
            <a:r>
              <a:rPr lang="hu-HU" sz="2400" dirty="0"/>
              <a:t>1,6 milliárd pengőt költenek</a:t>
            </a:r>
          </a:p>
          <a:p>
            <a:r>
              <a:rPr lang="hu-HU" sz="2800" dirty="0"/>
              <a:t>Április: I. zsidótörvény</a:t>
            </a:r>
          </a:p>
          <a:p>
            <a:r>
              <a:rPr lang="hu-HU" sz="2800" dirty="0"/>
              <a:t>„megelőző intézkedés”</a:t>
            </a:r>
          </a:p>
          <a:p>
            <a:r>
              <a:rPr lang="hu-HU" sz="2800" dirty="0"/>
              <a:t>Darányi belebukik</a:t>
            </a:r>
          </a:p>
        </p:txBody>
      </p:sp>
      <p:sp>
        <p:nvSpPr>
          <p:cNvPr id="6" name="Tartalom helye 5"/>
          <p:cNvSpPr>
            <a:spLocks noGrp="1"/>
          </p:cNvSpPr>
          <p:nvPr>
            <p:ph sz="half" idx="2"/>
          </p:nvPr>
        </p:nvSpPr>
        <p:spPr>
          <a:xfrm>
            <a:off x="6364223" y="1855304"/>
            <a:ext cx="5602489" cy="4850296"/>
          </a:xfrm>
        </p:spPr>
        <p:txBody>
          <a:bodyPr>
            <a:normAutofit fontScale="85000" lnSpcReduction="20000"/>
          </a:bodyPr>
          <a:lstStyle/>
          <a:p>
            <a:pPr marL="0" indent="0">
              <a:buNone/>
            </a:pPr>
            <a:r>
              <a:rPr lang="hu-HU" sz="2800" b="1" dirty="0"/>
              <a:t>Kétkulcsos külpolitika</a:t>
            </a:r>
          </a:p>
          <a:p>
            <a:r>
              <a:rPr lang="hu-HU" sz="2800" dirty="0"/>
              <a:t>Igyekszik a német orientációt fenntartani</a:t>
            </a:r>
          </a:p>
          <a:p>
            <a:r>
              <a:rPr lang="hu-HU" sz="2800" dirty="0"/>
              <a:t>Odafigyel London álláspontjára is</a:t>
            </a:r>
          </a:p>
          <a:p>
            <a:r>
              <a:rPr lang="hu-HU" sz="2800" dirty="0"/>
              <a:t>1937: Mussolini kilép a Népszövetségből</a:t>
            </a:r>
          </a:p>
          <a:p>
            <a:pPr lvl="1"/>
            <a:r>
              <a:rPr lang="hu-HU" sz="2800" dirty="0"/>
              <a:t>Fontos szövetség </a:t>
            </a:r>
            <a:r>
              <a:rPr lang="hu-HU" sz="2800" dirty="0" err="1"/>
              <a:t>eljelentéktelenedik</a:t>
            </a:r>
            <a:endParaRPr lang="hu-HU" sz="2800" dirty="0"/>
          </a:p>
          <a:p>
            <a:r>
              <a:rPr lang="hu-HU" sz="2800" dirty="0"/>
              <a:t>1938: Anschluss-t elfogadja minden nagyhatalom</a:t>
            </a:r>
          </a:p>
          <a:p>
            <a:pPr lvl="1"/>
            <a:r>
              <a:rPr lang="hu-HU" sz="2800" dirty="0"/>
              <a:t>Chamberlain megbékéltetési politika</a:t>
            </a:r>
          </a:p>
          <a:p>
            <a:r>
              <a:rPr lang="hu-HU" sz="2800" dirty="0"/>
              <a:t>Növekszik a német orientáció</a:t>
            </a:r>
          </a:p>
          <a:p>
            <a:r>
              <a:rPr lang="hu-HU" sz="2800" b="1" dirty="0"/>
              <a:t>A revízió útja Berlinen át vezet</a:t>
            </a:r>
          </a:p>
          <a:p>
            <a:endParaRPr lang="hu-HU" dirty="0"/>
          </a:p>
        </p:txBody>
      </p:sp>
      <p:sp>
        <p:nvSpPr>
          <p:cNvPr id="7" name="Cím 1"/>
          <p:cNvSpPr>
            <a:spLocks noGrp="1"/>
          </p:cNvSpPr>
          <p:nvPr>
            <p:ph type="title"/>
          </p:nvPr>
        </p:nvSpPr>
        <p:spPr>
          <a:xfrm>
            <a:off x="1069848" y="219588"/>
            <a:ext cx="10058400" cy="1185142"/>
          </a:xfrm>
        </p:spPr>
        <p:txBody>
          <a:bodyPr/>
          <a:lstStyle/>
          <a:p>
            <a:r>
              <a:rPr lang="hu-HU" dirty="0"/>
              <a:t>Darányi Kálmán </a:t>
            </a:r>
            <a:r>
              <a:rPr lang="hu-HU" sz="3200" dirty="0"/>
              <a:t>(1936. október 12. – 1938. május 14.)</a:t>
            </a:r>
            <a:endParaRPr lang="hu-HU" dirty="0"/>
          </a:p>
        </p:txBody>
      </p:sp>
    </p:spTree>
    <p:extLst>
      <p:ext uri="{BB962C8B-B14F-4D97-AF65-F5344CB8AC3E}">
        <p14:creationId xmlns:p14="http://schemas.microsoft.com/office/powerpoint/2010/main" val="3279570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59025" y="0"/>
            <a:ext cx="11502888" cy="1431235"/>
          </a:xfrm>
        </p:spPr>
        <p:txBody>
          <a:bodyPr/>
          <a:lstStyle/>
          <a:p>
            <a:pPr algn="ctr"/>
            <a:r>
              <a:rPr lang="hu-HU" sz="2800" dirty="0"/>
              <a:t>1938:XV. törvénycikk </a:t>
            </a:r>
            <a:br>
              <a:rPr lang="hu-HU" sz="2800" dirty="0"/>
            </a:br>
            <a:r>
              <a:rPr lang="hu-HU" sz="2800" dirty="0"/>
              <a:t>"A társadalmi és gazdasági élet egyensúlyának hatályosabb biztosításáról„</a:t>
            </a:r>
            <a:br>
              <a:rPr lang="hu-HU" sz="2800" dirty="0"/>
            </a:br>
            <a:r>
              <a:rPr lang="hu-HU" sz="2800" dirty="0"/>
              <a:t>I. zsidótörvény</a:t>
            </a:r>
          </a:p>
        </p:txBody>
      </p:sp>
      <p:sp>
        <p:nvSpPr>
          <p:cNvPr id="3" name="Tartalom helye 2"/>
          <p:cNvSpPr>
            <a:spLocks noGrp="1"/>
          </p:cNvSpPr>
          <p:nvPr>
            <p:ph idx="1"/>
          </p:nvPr>
        </p:nvSpPr>
        <p:spPr>
          <a:xfrm>
            <a:off x="159025" y="1683026"/>
            <a:ext cx="11622157" cy="5075583"/>
          </a:xfrm>
        </p:spPr>
        <p:txBody>
          <a:bodyPr>
            <a:normAutofit/>
          </a:bodyPr>
          <a:lstStyle/>
          <a:p>
            <a:r>
              <a:rPr lang="hu-HU" sz="2400" dirty="0"/>
              <a:t>Zsidó az aki izraelita vallású, és az is aki 1919 után keresztelkedett ki</a:t>
            </a:r>
          </a:p>
          <a:p>
            <a:r>
              <a:rPr lang="hu-HU" sz="2400" dirty="0"/>
              <a:t>A szellemi szabadfoglalkozású pályákon (sajtó, ügyvéd, mérnök, orvos, tanár) 20 százalékban lehetnek zsidók. </a:t>
            </a:r>
          </a:p>
          <a:p>
            <a:r>
              <a:rPr lang="hu-HU" sz="2400" dirty="0"/>
              <a:t>20 százalékban maximálta a tíz értelmiséginél többet foglalkoztató kereskedelmi, pénzügyi és ipari vállalatoknál a zsidók létszámát. </a:t>
            </a:r>
          </a:p>
          <a:p>
            <a:r>
              <a:rPr lang="hu-HU" sz="2400" dirty="0"/>
              <a:t>A végrehajtásra öt évet írtak elő.</a:t>
            </a:r>
          </a:p>
          <a:p>
            <a:r>
              <a:rPr lang="hu-HU" sz="2400" dirty="0"/>
              <a:t>mentesültek </a:t>
            </a:r>
          </a:p>
          <a:p>
            <a:pPr lvl="1"/>
            <a:r>
              <a:rPr lang="hu-HU" sz="2000" dirty="0"/>
              <a:t>az első világháborúban és az ellenforradalomban különböző érdemeket és kitüntetéseket szerzett zsidók </a:t>
            </a:r>
          </a:p>
          <a:p>
            <a:pPr lvl="1"/>
            <a:r>
              <a:rPr lang="hu-HU" sz="2000" dirty="0"/>
              <a:t>a hősi halottak özvegyei és gyermekei</a:t>
            </a:r>
          </a:p>
          <a:p>
            <a:pPr lvl="1"/>
            <a:r>
              <a:rPr lang="hu-HU" sz="2000" dirty="0"/>
              <a:t>az 1919 augusztusa előtt kitértek</a:t>
            </a:r>
          </a:p>
          <a:p>
            <a:pPr lvl="1"/>
            <a:r>
              <a:rPr lang="hu-HU" sz="2000" dirty="0"/>
              <a:t>valamint ezek gyermekei, amennyiben nem tértek vissza a zsidó vallásra. </a:t>
            </a:r>
          </a:p>
          <a:p>
            <a:endParaRPr lang="hu-HU" dirty="0"/>
          </a:p>
        </p:txBody>
      </p:sp>
    </p:spTree>
    <p:extLst>
      <p:ext uri="{BB962C8B-B14F-4D97-AF65-F5344CB8AC3E}">
        <p14:creationId xmlns:p14="http://schemas.microsoft.com/office/powerpoint/2010/main" val="11651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44558" y="166580"/>
            <a:ext cx="8150085" cy="1277907"/>
          </a:xfrm>
        </p:spPr>
        <p:txBody>
          <a:bodyPr/>
          <a:lstStyle/>
          <a:p>
            <a:r>
              <a:rPr lang="hu-HU" dirty="0"/>
              <a:t>Imrédy Béla </a:t>
            </a:r>
            <a:r>
              <a:rPr lang="hu-HU" sz="2800" dirty="0"/>
              <a:t>(1938. május 14 – 1939. február 16.)</a:t>
            </a:r>
            <a:endParaRPr lang="hu-HU" dirty="0"/>
          </a:p>
        </p:txBody>
      </p:sp>
      <p:sp>
        <p:nvSpPr>
          <p:cNvPr id="3" name="Tartalom helye 2"/>
          <p:cNvSpPr>
            <a:spLocks noGrp="1"/>
          </p:cNvSpPr>
          <p:nvPr>
            <p:ph idx="1"/>
          </p:nvPr>
        </p:nvSpPr>
        <p:spPr>
          <a:xfrm>
            <a:off x="344557" y="1709531"/>
            <a:ext cx="7513981" cy="4943060"/>
          </a:xfrm>
        </p:spPr>
        <p:txBody>
          <a:bodyPr>
            <a:normAutofit/>
          </a:bodyPr>
          <a:lstStyle/>
          <a:p>
            <a:r>
              <a:rPr lang="hu-HU" sz="2800" dirty="0"/>
              <a:t>Kinevezésének oka:</a:t>
            </a:r>
          </a:p>
          <a:p>
            <a:pPr lvl="1"/>
            <a:r>
              <a:rPr lang="hu-HU" sz="2400" dirty="0"/>
              <a:t>Kitűnő pénzügyi szakember</a:t>
            </a:r>
          </a:p>
          <a:p>
            <a:pPr lvl="1"/>
            <a:r>
              <a:rPr lang="hu-HU" sz="2400" dirty="0"/>
              <a:t>Angol kapcsolatokkal rendelkezik</a:t>
            </a:r>
          </a:p>
          <a:p>
            <a:pPr lvl="1"/>
            <a:r>
              <a:rPr lang="hu-HU" sz="2400" dirty="0"/>
              <a:t>Politikai viszonyok konszolidálását várták tőle</a:t>
            </a:r>
          </a:p>
          <a:p>
            <a:r>
              <a:rPr lang="hu-HU" sz="2800" dirty="0"/>
              <a:t>Zsidó tőkét igyekszik nem elidegeníteni =&gt; kezdeti cél a szélsőségekkel való leszámolás</a:t>
            </a:r>
          </a:p>
          <a:p>
            <a:pPr lvl="1"/>
            <a:r>
              <a:rPr lang="hu-HU" sz="2400" dirty="0"/>
              <a:t>Köztisztviselőknek megtiltják, hogy szélsőséges pártok tagjai legyenek</a:t>
            </a:r>
          </a:p>
          <a:p>
            <a:pPr lvl="1"/>
            <a:r>
              <a:rPr lang="hu-HU" sz="2400" dirty="0"/>
              <a:t>Szálasi per</a:t>
            </a:r>
          </a:p>
          <a:p>
            <a:endParaRPr lang="hu-HU" dirty="0"/>
          </a:p>
        </p:txBody>
      </p:sp>
      <p:pic>
        <p:nvPicPr>
          <p:cNvPr id="2050" name="Picture 2" descr="https://upload.wikimedia.org/wikipedia/commons/thumb/0/08/Imredybela.jpg/220px-Imredybel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6110" y="166580"/>
            <a:ext cx="3330359" cy="4435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232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Bledi</a:t>
            </a:r>
            <a:r>
              <a:rPr lang="hu-HU" dirty="0"/>
              <a:t> tárgyalások </a:t>
            </a:r>
            <a:r>
              <a:rPr lang="hu-HU" sz="2800" dirty="0"/>
              <a:t>(1938. augusztus 23–29)</a:t>
            </a:r>
            <a:endParaRPr lang="hu-HU" dirty="0"/>
          </a:p>
        </p:txBody>
      </p:sp>
      <p:sp>
        <p:nvSpPr>
          <p:cNvPr id="3" name="Tartalom helye 2"/>
          <p:cNvSpPr>
            <a:spLocks noGrp="1"/>
          </p:cNvSpPr>
          <p:nvPr>
            <p:ph idx="1"/>
          </p:nvPr>
        </p:nvSpPr>
        <p:spPr>
          <a:xfrm>
            <a:off x="818712" y="2222288"/>
            <a:ext cx="10896210" cy="4271278"/>
          </a:xfrm>
        </p:spPr>
        <p:txBody>
          <a:bodyPr/>
          <a:lstStyle/>
          <a:p>
            <a:r>
              <a:rPr lang="hu-HU" sz="2400" dirty="0"/>
              <a:t>Cél a kisebbségi kérdés rendezése</a:t>
            </a:r>
          </a:p>
          <a:p>
            <a:r>
              <a:rPr lang="hu-HU" sz="2400" dirty="0"/>
              <a:t>Magyarország megszegte a trianoni béke fegyverkezési pontjait</a:t>
            </a:r>
          </a:p>
          <a:p>
            <a:r>
              <a:rPr lang="hu-HU" sz="2400" dirty="0"/>
              <a:t>Anschluss hatására nyilvánvalóvá válik a kis-antantnak az Antant hatalmak érdektelensége</a:t>
            </a:r>
          </a:p>
          <a:p>
            <a:pPr lvl="1"/>
            <a:r>
              <a:rPr lang="hu-HU" sz="2000" dirty="0"/>
              <a:t>Jugoszlávia és Románia fokozatos német befolyás alá kerül</a:t>
            </a:r>
          </a:p>
          <a:p>
            <a:r>
              <a:rPr lang="hu-HU" sz="2400" dirty="0"/>
              <a:t>Csehszlovákiával szemben területi követelése van Németországnak</a:t>
            </a:r>
          </a:p>
          <a:p>
            <a:pPr lvl="1"/>
            <a:r>
              <a:rPr lang="hu-HU" sz="2000" dirty="0"/>
              <a:t>Elismerik Magyarország fegyveres egyenjogúságát</a:t>
            </a:r>
          </a:p>
          <a:p>
            <a:pPr lvl="1"/>
            <a:r>
              <a:rPr lang="hu-HU" sz="2000" dirty="0"/>
              <a:t>Magyarország lemond az erőszakos fellépésről</a:t>
            </a:r>
          </a:p>
          <a:p>
            <a:endParaRPr lang="hu-HU" dirty="0"/>
          </a:p>
        </p:txBody>
      </p:sp>
    </p:spTree>
    <p:extLst>
      <p:ext uri="{BB962C8B-B14F-4D97-AF65-F5344CB8AC3E}">
        <p14:creationId xmlns:p14="http://schemas.microsoft.com/office/powerpoint/2010/main" val="164441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betű">
  <a:themeElements>
    <a:clrScheme name="Fabetű">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betű">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abetű">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Fás világ</Template>
  <TotalTime>793</TotalTime>
  <Words>3202</Words>
  <Application>Microsoft Office PowerPoint</Application>
  <PresentationFormat>Szélesvásznú</PresentationFormat>
  <Paragraphs>438</Paragraphs>
  <Slides>41</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41</vt:i4>
      </vt:variant>
    </vt:vector>
  </HeadingPairs>
  <TitlesOfParts>
    <vt:vector size="45" baseType="lpstr">
      <vt:lpstr>Rockwell</vt:lpstr>
      <vt:lpstr>Rockwell Condensed</vt:lpstr>
      <vt:lpstr>Wingdings</vt:lpstr>
      <vt:lpstr>Fabetű</vt:lpstr>
      <vt:lpstr>Magyarország  1936–1945 </vt:lpstr>
      <vt:lpstr>Bevezetés</vt:lpstr>
      <vt:lpstr>Kormányzói jogkörök</vt:lpstr>
      <vt:lpstr>Kormányzói jogkörök</vt:lpstr>
      <vt:lpstr>Darányi Kálmán (1936. október 12. – 1938. május 14.)</vt:lpstr>
      <vt:lpstr>Darányi Kálmán (1936. október 12. – 1938. május 14.)</vt:lpstr>
      <vt:lpstr>1938:XV. törvénycikk  "A társadalmi és gazdasági élet egyensúlyának hatályosabb biztosításáról„ I. zsidótörvény</vt:lpstr>
      <vt:lpstr>Imrédy Béla (1938. május 14 – 1939. február 16.)</vt:lpstr>
      <vt:lpstr>Bledi tárgyalások (1938. augusztus 23–29)</vt:lpstr>
      <vt:lpstr>Kieli tárgyalások (1938. szeptember)</vt:lpstr>
      <vt:lpstr>Az első bécsi döntés  (1938. november 2.)</vt:lpstr>
      <vt:lpstr>Az első bécsi döntés (1938. november 2.)</vt:lpstr>
      <vt:lpstr>Imrédy belpolitikája</vt:lpstr>
      <vt:lpstr>Teleki Pál második miniszterelnöksége</vt:lpstr>
      <vt:lpstr>Kárpátalja megszállása  (1939. március 14.–18.)</vt:lpstr>
      <vt:lpstr>1939. évi IV. törvénycikk a zsidók közéleti és gazdasági térfoglalásáról – a „második zsidótörvény”)</vt:lpstr>
      <vt:lpstr>1939. évi IV. törvénycikk a zsidók közéleti és gazdasági térfoglalásáról – a „második zsidótörvény”)</vt:lpstr>
      <vt:lpstr>1939. Május – A Horthy-korszak utolsó választása</vt:lpstr>
      <vt:lpstr>A második bécsi döntés (1940. augusztus 30.)</vt:lpstr>
      <vt:lpstr>PowerPoint-bemutató</vt:lpstr>
      <vt:lpstr>Teleki pál öngyilkossága</vt:lpstr>
      <vt:lpstr>PowerPoint-bemutató</vt:lpstr>
      <vt:lpstr>Délvidék visszacsatolása</vt:lpstr>
      <vt:lpstr>PowerPoint-bemutató</vt:lpstr>
      <vt:lpstr>Újvidéki mészárlás</vt:lpstr>
      <vt:lpstr>A háborúba lépés körülményei</vt:lpstr>
      <vt:lpstr>iii. Zsidó törvény – 1941. augusztus 8.</vt:lpstr>
      <vt:lpstr>1941 tagikomédiája</vt:lpstr>
      <vt:lpstr>Magyar csapatok a keleti fronton</vt:lpstr>
      <vt:lpstr>Kállay-kormány dilemmái</vt:lpstr>
      <vt:lpstr>Hintapolitika / „kállay-kettős”</vt:lpstr>
      <vt:lpstr>Magyarország megszállása</vt:lpstr>
      <vt:lpstr>Német megszállás következményei</vt:lpstr>
      <vt:lpstr>Horthy kiugrási kísérlete</vt:lpstr>
      <vt:lpstr>Horthy kiugrási kísérlete</vt:lpstr>
      <vt:lpstr>Horthy kiugrási kísérlete</vt:lpstr>
      <vt:lpstr>A nyilas uralom</vt:lpstr>
      <vt:lpstr>A végjáték</vt:lpstr>
      <vt:lpstr>PowerPoint-bemutató</vt:lpstr>
      <vt:lpstr>Az ország „felszabadítása” (újbóli megszállása)</vt:lpstr>
      <vt:lpstr>Köszönöm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Magyarország 1936–1945</dc:title>
  <dc:creator>Klementi Csaba</dc:creator>
  <cp:lastModifiedBy>Klementi Csaba</cp:lastModifiedBy>
  <cp:revision>65</cp:revision>
  <dcterms:created xsi:type="dcterms:W3CDTF">2016-03-01T16:37:47Z</dcterms:created>
  <dcterms:modified xsi:type="dcterms:W3CDTF">2016-04-13T14:28:31Z</dcterms:modified>
</cp:coreProperties>
</file>