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71" r:id="rId4"/>
    <p:sldId id="275" r:id="rId5"/>
    <p:sldId id="277" r:id="rId6"/>
    <p:sldId id="281" r:id="rId7"/>
    <p:sldId id="285" r:id="rId8"/>
    <p:sldId id="286" r:id="rId9"/>
    <p:sldId id="287" r:id="rId10"/>
    <p:sldId id="288" r:id="rId11"/>
    <p:sldId id="289" r:id="rId12"/>
    <p:sldId id="290" r:id="rId13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44" autoAdjust="0"/>
    <p:restoredTop sz="94645"/>
  </p:normalViewPr>
  <p:slideViewPr>
    <p:cSldViewPr showGuides="1">
      <p:cViewPr>
        <p:scale>
          <a:sx n="66" d="100"/>
          <a:sy n="66" d="100"/>
        </p:scale>
        <p:origin x="787" y="85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author/Hugo-Berti/3151868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semanticscholar.org/author/O.-Agamennoni/9556272" TargetMode="External"/><Relationship Id="rId4" Type="http://schemas.openxmlformats.org/officeDocument/2006/relationships/hyperlink" Target="https://www.semanticscholar.org/author/A.-Sappa/178231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출처</a:t>
            </a:r>
            <a:r>
              <a:rPr lang="en-US" altLang="ko-KR" sz="1200" dirty="0"/>
              <a:t>:https://www.researchgate.net/figure/Illustration-of-the-improved-DWA-method-DWA-dynamic-window-approach_fig10_317584521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출처</a:t>
            </a:r>
            <a:r>
              <a:rPr lang="en-US" altLang="ko-KR" sz="1200" dirty="0"/>
              <a:t>:</a:t>
            </a:r>
            <a:r>
              <a:rPr lang="en-US" altLang="ko-KR" b="0" u="sng" dirty="0">
                <a:solidFill>
                  <a:srgbClr val="546973"/>
                </a:solidFill>
                <a:effectLst/>
                <a:hlinkClick r:id="rId3"/>
              </a:rPr>
              <a:t>Hugo </a:t>
            </a:r>
            <a:r>
              <a:rPr lang="en-US" altLang="ko-KR" b="0" u="sng" dirty="0" err="1">
                <a:solidFill>
                  <a:srgbClr val="546973"/>
                </a:solidFill>
                <a:effectLst/>
                <a:hlinkClick r:id="rId3"/>
              </a:rPr>
              <a:t>Berti</a:t>
            </a:r>
            <a:r>
              <a:rPr lang="en-US" altLang="ko-KR" b="0" dirty="0">
                <a:solidFill>
                  <a:srgbClr val="8C9296"/>
                </a:solidFill>
                <a:effectLst/>
              </a:rPr>
              <a:t>, </a:t>
            </a:r>
            <a:r>
              <a:rPr lang="en-US" altLang="ko-KR" b="0" u="sng" dirty="0">
                <a:solidFill>
                  <a:srgbClr val="546973"/>
                </a:solidFill>
                <a:effectLst/>
                <a:hlinkClick r:id="rId4"/>
              </a:rPr>
              <a:t>A. </a:t>
            </a:r>
            <a:r>
              <a:rPr lang="en-US" altLang="ko-KR" b="0" u="sng" dirty="0" err="1">
                <a:solidFill>
                  <a:srgbClr val="546973"/>
                </a:solidFill>
                <a:effectLst/>
                <a:hlinkClick r:id="rId4"/>
              </a:rPr>
              <a:t>Sappa</a:t>
            </a:r>
            <a:r>
              <a:rPr lang="en-US" altLang="ko-KR" b="0" dirty="0">
                <a:solidFill>
                  <a:srgbClr val="8C9296"/>
                </a:solidFill>
                <a:effectLst/>
              </a:rPr>
              <a:t>, </a:t>
            </a:r>
            <a:r>
              <a:rPr lang="en-US" altLang="ko-KR" b="0" u="sng" dirty="0">
                <a:solidFill>
                  <a:srgbClr val="546973"/>
                </a:solidFill>
                <a:effectLst/>
                <a:hlinkClick r:id="rId5"/>
              </a:rPr>
              <a:t>O. </a:t>
            </a:r>
            <a:r>
              <a:rPr lang="en-US" altLang="ko-KR" b="0" u="sng" dirty="0" err="1">
                <a:solidFill>
                  <a:srgbClr val="546973"/>
                </a:solidFill>
                <a:effectLst/>
                <a:hlinkClick r:id="rId5"/>
              </a:rPr>
              <a:t>Agamennoni</a:t>
            </a:r>
            <a:r>
              <a:rPr lang="en-US" altLang="ko-KR" dirty="0" err="1">
                <a:effectLst/>
              </a:rPr>
              <a:t>Published</a:t>
            </a:r>
            <a:r>
              <a:rPr lang="en-US" altLang="ko-KR" dirty="0">
                <a:effectLst/>
              </a:rPr>
              <a:t> 2008</a:t>
            </a:r>
            <a:r>
              <a:rPr lang="en-US" altLang="ko-KR" dirty="0"/>
              <a:t>Engineering</a:t>
            </a:r>
            <a:r>
              <a:rPr lang="en-US" altLang="ko-KR" dirty="0">
                <a:effectLst/>
              </a:rPr>
              <a:t>Latin American Applied Research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4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3168815" y="2170846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微软雅黑" panose="020B0503020204020204" pitchFamily="34" charset="-122"/>
              </a:rPr>
              <a:t>안전사고 감지 및 스마트 초동조치 시스템</a:t>
            </a:r>
            <a:endParaRPr lang="zh-CN" altLang="en-US" sz="2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微软雅黑" panose="020B0503020204020204" pitchFamily="34" charset="-122"/>
            </a:endParaRPr>
          </a:p>
        </p:txBody>
      </p:sp>
      <p:grpSp>
        <p:nvGrpSpPr>
          <p:cNvPr id="153" name="Group 16"/>
          <p:cNvGrpSpPr/>
          <p:nvPr/>
        </p:nvGrpSpPr>
        <p:grpSpPr bwMode="auto">
          <a:xfrm>
            <a:off x="5100027" y="3053856"/>
            <a:ext cx="78599" cy="126335"/>
            <a:chOff x="4441" y="3144"/>
            <a:chExt cx="215" cy="345"/>
          </a:xfrm>
        </p:grpSpPr>
        <p:sp>
          <p:nvSpPr>
            <p:cNvPr id="154" name="Freeform 17"/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Freeform 18"/>
            <p:cNvSpPr/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6" name="Text Box 19"/>
          <p:cNvSpPr txBox="1">
            <a:spLocks noChangeArrowheads="1"/>
          </p:cNvSpPr>
          <p:nvPr/>
        </p:nvSpPr>
        <p:spPr bwMode="auto">
          <a:xfrm>
            <a:off x="5307131" y="2912993"/>
            <a:ext cx="308129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latin typeface="Calibri (본문)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BARAM_PRO</a:t>
            </a:r>
          </a:p>
          <a:p>
            <a:pPr algn="r"/>
            <a:r>
              <a:rPr lang="en-US" altLang="zh-CN" sz="1400" dirty="0">
                <a:latin typeface="Calibri (본문)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School of Robotics</a:t>
            </a:r>
          </a:p>
          <a:p>
            <a:pPr algn="r"/>
            <a:r>
              <a:rPr lang="ko-KR" altLang="en-US" sz="1400" dirty="0">
                <a:latin typeface="Calibri (본문)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지도교수 </a:t>
            </a:r>
            <a:r>
              <a:rPr lang="en-US" altLang="ko-KR" sz="1400" dirty="0">
                <a:latin typeface="Calibri (본문)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400" dirty="0" err="1">
                <a:latin typeface="Calibri (본문)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최익</a:t>
            </a:r>
            <a:endParaRPr lang="en-US" altLang="zh-CN" sz="1400" dirty="0">
              <a:latin typeface="Calibri (본문)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r"/>
            <a:r>
              <a:rPr lang="ko-KR" altLang="en-US" sz="1400" dirty="0">
                <a:latin typeface="Calibri (본문)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팀원 </a:t>
            </a:r>
            <a:r>
              <a:rPr lang="en-US" altLang="ko-KR" sz="1400" dirty="0">
                <a:latin typeface="Calibri (본문)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400" dirty="0" err="1">
                <a:latin typeface="Calibri (본문)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함병일</a:t>
            </a:r>
            <a:r>
              <a:rPr lang="en-US" altLang="ko-KR" sz="1400" dirty="0">
                <a:latin typeface="Calibri (본문)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400" dirty="0" err="1">
                <a:latin typeface="Calibri (본문)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최승완</a:t>
            </a:r>
            <a:r>
              <a:rPr lang="en-US" altLang="ko-KR" sz="1400" dirty="0">
                <a:latin typeface="Calibri (본문)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400" dirty="0">
                <a:latin typeface="Calibri (본문)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이동규</a:t>
            </a:r>
            <a:r>
              <a:rPr lang="en-US" altLang="ko-KR" sz="1400" dirty="0">
                <a:latin typeface="Calibri (본문)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400" dirty="0">
                <a:latin typeface="Calibri (본문)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이호석</a:t>
            </a:r>
            <a:endParaRPr lang="en-US" altLang="zh-CN" sz="1400" dirty="0">
              <a:latin typeface="Calibri (본문)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cxnSp>
        <p:nvCxnSpPr>
          <p:cNvPr id="1139" name="直接连接符 1138"/>
          <p:cNvCxnSpPr/>
          <p:nvPr/>
        </p:nvCxnSpPr>
        <p:spPr>
          <a:xfrm>
            <a:off x="3240823" y="2530389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6" name="组合 1625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3" name="组合 1622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212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4" name="组合 1623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214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ECFBF054-EC4A-4E66-BF3D-085D9E822FAD}"/>
              </a:ext>
            </a:extLst>
          </p:cNvPr>
          <p:cNvSpPr txBox="1"/>
          <p:nvPr/>
        </p:nvSpPr>
        <p:spPr>
          <a:xfrm>
            <a:off x="107504" y="365651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Project Scenarios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0A52613-02A3-49F4-8869-E7259FAAB8BF}"/>
              </a:ext>
            </a:extLst>
          </p:cNvPr>
          <p:cNvSpPr txBox="1"/>
          <p:nvPr/>
        </p:nvSpPr>
        <p:spPr>
          <a:xfrm>
            <a:off x="107504" y="119550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2060"/>
                </a:solidFill>
              </a:rPr>
              <a:t>Project Contents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1CE41CB8-F08D-40DE-94FA-C3615EF2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64" y="4431552"/>
            <a:ext cx="382672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kumimoji="1" lang="ko-KR" altLang="en-US" sz="1600" dirty="0"/>
              <a:t>로봇이 장애물을 피해 자유롭게 움직이며 주변 환경 정보를 저장</a:t>
            </a:r>
          </a:p>
        </p:txBody>
      </p:sp>
      <p:pic>
        <p:nvPicPr>
          <p:cNvPr id="8" name="_x320247472">
            <a:extLst>
              <a:ext uri="{FF2B5EF4-FFF2-40B4-BE49-F238E27FC236}">
                <a16:creationId xmlns:a16="http://schemas.microsoft.com/office/drawing/2014/main" id="{5759B1A5-24AB-4DCD-86AA-807ADB25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4972"/>
            <a:ext cx="3165889" cy="292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320247184">
            <a:extLst>
              <a:ext uri="{FF2B5EF4-FFF2-40B4-BE49-F238E27FC236}">
                <a16:creationId xmlns:a16="http://schemas.microsoft.com/office/drawing/2014/main" id="{9CEA7BFF-E123-4829-9B1B-C73C4DBD9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545" y="1151525"/>
            <a:ext cx="3165888" cy="288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7">
            <a:extLst>
              <a:ext uri="{FF2B5EF4-FFF2-40B4-BE49-F238E27FC236}">
                <a16:creationId xmlns:a16="http://schemas.microsoft.com/office/drawing/2014/main" id="{1FAE8DEF-9380-4751-A3B2-45B2ACDF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272" y="4431600"/>
            <a:ext cx="382672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kumimoji="1" lang="ko-KR" altLang="en-US" sz="1600" dirty="0"/>
              <a:t>로봇은 초기위치에서 출발하여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최단 경로로 목적지에 도착</a:t>
            </a:r>
          </a:p>
        </p:txBody>
      </p:sp>
    </p:spTree>
    <p:extLst>
      <p:ext uri="{BB962C8B-B14F-4D97-AF65-F5344CB8AC3E}">
        <p14:creationId xmlns:p14="http://schemas.microsoft.com/office/powerpoint/2010/main" val="32253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ECFBF054-EC4A-4E66-BF3D-085D9E822FAD}"/>
              </a:ext>
            </a:extLst>
          </p:cNvPr>
          <p:cNvSpPr txBox="1"/>
          <p:nvPr/>
        </p:nvSpPr>
        <p:spPr>
          <a:xfrm>
            <a:off x="107504" y="365651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Project Scenarios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0A52613-02A3-49F4-8869-E7259FAAB8BF}"/>
              </a:ext>
            </a:extLst>
          </p:cNvPr>
          <p:cNvSpPr txBox="1"/>
          <p:nvPr/>
        </p:nvSpPr>
        <p:spPr>
          <a:xfrm>
            <a:off x="107504" y="119550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2060"/>
                </a:solidFill>
              </a:rPr>
              <a:t>Project Contents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pic>
        <p:nvPicPr>
          <p:cNvPr id="7" name="_x320245672">
            <a:extLst>
              <a:ext uri="{FF2B5EF4-FFF2-40B4-BE49-F238E27FC236}">
                <a16:creationId xmlns:a16="http://schemas.microsoft.com/office/drawing/2014/main" id="{920F71CC-2FE3-4B63-A34D-F8804B32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47" y="1225196"/>
            <a:ext cx="3451906" cy="287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7">
            <a:extLst>
              <a:ext uri="{FF2B5EF4-FFF2-40B4-BE49-F238E27FC236}">
                <a16:creationId xmlns:a16="http://schemas.microsoft.com/office/drawing/2014/main" id="{10A7578B-21D0-4F8A-A334-27C95E5F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4431552"/>
            <a:ext cx="382672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kumimoji="1" lang="ko-KR" altLang="en-US" sz="1600" dirty="0"/>
              <a:t>목적지에서 임무 수행 후 새롭게 정해진 목적지 또는 출발지점으로 이동</a:t>
            </a:r>
          </a:p>
        </p:txBody>
      </p:sp>
    </p:spTree>
    <p:extLst>
      <p:ext uri="{BB962C8B-B14F-4D97-AF65-F5344CB8AC3E}">
        <p14:creationId xmlns:p14="http://schemas.microsoft.com/office/powerpoint/2010/main" val="79105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343D78-A0E4-44ED-95F4-FEB3CD39EFCA}"/>
              </a:ext>
            </a:extLst>
          </p:cNvPr>
          <p:cNvSpPr/>
          <p:nvPr/>
        </p:nvSpPr>
        <p:spPr>
          <a:xfrm>
            <a:off x="179512" y="1778868"/>
            <a:ext cx="216024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9A288-BC0E-4728-B170-E39B5B66C98C}"/>
              </a:ext>
            </a:extLst>
          </p:cNvPr>
          <p:cNvSpPr txBox="1"/>
          <p:nvPr/>
        </p:nvSpPr>
        <p:spPr>
          <a:xfrm>
            <a:off x="611560" y="1778868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Thank You</a:t>
            </a:r>
          </a:p>
          <a:p>
            <a:r>
              <a:rPr lang="en-US" altLang="ko-KR" sz="4500" dirty="0"/>
              <a:t>For Your Attention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5836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07504" y="119550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2060"/>
                </a:solidFill>
              </a:rPr>
              <a:t>Project Introduction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07504" y="365651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Motive for Selection</a:t>
            </a:r>
            <a:endParaRPr lang="en-US" altLang="ko-KR" sz="4000" dirty="0">
              <a:solidFill>
                <a:srgbClr val="002060"/>
              </a:solidFill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91226601-7ED6-4521-8FFC-B83DAFD25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7" y="991019"/>
            <a:ext cx="8280921" cy="159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22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다양한 재난 대응 로봇이 연구 개발되고 있지만</a:t>
            </a:r>
            <a:r>
              <a:rPr lang="en-US" altLang="ko-KR" sz="22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2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여러가지 한계점을 보이고 있다</a:t>
            </a:r>
            <a:r>
              <a:rPr lang="en-US" altLang="ko-KR" sz="22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ko-KR" sz="2200" dirty="0">
              <a:latin typeface="Calibri (본문)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22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그 중 재난 초기에 투입 불가능한 문제점을 보완하고자 한다</a:t>
            </a:r>
            <a:r>
              <a:rPr lang="en-US" altLang="ko-KR" sz="22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</p:txBody>
      </p:sp>
      <p:pic>
        <p:nvPicPr>
          <p:cNvPr id="7" name="그림 6" descr="실외, 기차, 연기, 물이(가) 표시된 사진&#10;&#10;자동 생성된 설명">
            <a:extLst>
              <a:ext uri="{FF2B5EF4-FFF2-40B4-BE49-F238E27FC236}">
                <a16:creationId xmlns:a16="http://schemas.microsoft.com/office/drawing/2014/main" id="{F993F1F8-7D37-44FC-B102-195B4FDA54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850111"/>
            <a:ext cx="2793256" cy="2094943"/>
          </a:xfrm>
          <a:prstGeom prst="rect">
            <a:avLst/>
          </a:prstGeom>
        </p:spPr>
      </p:pic>
      <p:pic>
        <p:nvPicPr>
          <p:cNvPr id="8" name="그림 7" descr="잔디, 실외, 기차, 트랙이(가) 표시된 사진&#10;&#10;자동 생성된 설명">
            <a:extLst>
              <a:ext uri="{FF2B5EF4-FFF2-40B4-BE49-F238E27FC236}">
                <a16:creationId xmlns:a16="http://schemas.microsoft.com/office/drawing/2014/main" id="{1D5FAED9-82BA-484E-A9D4-F766CF9B3D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39888"/>
            <a:ext cx="2805092" cy="2103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683567" y="991019"/>
            <a:ext cx="8280921" cy="197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동적 물체를 회피하여 최단 경로로 목표 지점 도달</a:t>
            </a:r>
            <a:endParaRPr lang="en-US" altLang="ko-KR" sz="2200" dirty="0">
              <a:latin typeface="Calibri (본문)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초동조치를 위한 </a:t>
            </a:r>
            <a:r>
              <a:rPr lang="en-US" altLang="ko-KR" sz="22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Manipulator </a:t>
            </a:r>
            <a:r>
              <a:rPr lang="ko-KR" altLang="en-US" sz="22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구동</a:t>
            </a:r>
            <a:endParaRPr lang="en-US" altLang="ko-KR" sz="2200" dirty="0">
              <a:latin typeface="Calibri (본문)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원격으로 사고 현장 확인</a:t>
            </a:r>
            <a:endParaRPr lang="en-US" altLang="ko-KR" sz="2200" dirty="0">
              <a:latin typeface="Calibri (본문)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관리자의 판단에 따른 능동적인 조작 기능</a:t>
            </a:r>
            <a:endParaRPr lang="en-US" altLang="ko-KR" sz="2200" dirty="0">
              <a:latin typeface="Calibri (본문)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CBD94AA4-E8E2-4150-A835-F99BDF263A3D}"/>
              </a:ext>
            </a:extLst>
          </p:cNvPr>
          <p:cNvSpPr txBox="1"/>
          <p:nvPr/>
        </p:nvSpPr>
        <p:spPr>
          <a:xfrm>
            <a:off x="107504" y="119550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2060"/>
                </a:solidFill>
              </a:rPr>
              <a:t>Project Introduction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ECFBF054-EC4A-4E66-BF3D-085D9E822FAD}"/>
              </a:ext>
            </a:extLst>
          </p:cNvPr>
          <p:cNvSpPr txBox="1"/>
          <p:nvPr/>
        </p:nvSpPr>
        <p:spPr>
          <a:xfrm>
            <a:off x="107504" y="365651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Development Goals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9EEB8D-90DF-4C7B-8AB8-82ED89E424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61425"/>
            <a:ext cx="1578938" cy="15789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E62CB9-6CFD-49F2-81E2-5D9534C2F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98" y="3276118"/>
            <a:ext cx="1681585" cy="16815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92C516-BE40-4E71-92FC-59B52B9A75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98" y="3276118"/>
            <a:ext cx="1728396" cy="17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CBD94AA4-E8E2-4150-A835-F99BDF263A3D}"/>
              </a:ext>
            </a:extLst>
          </p:cNvPr>
          <p:cNvSpPr txBox="1"/>
          <p:nvPr/>
        </p:nvSpPr>
        <p:spPr>
          <a:xfrm>
            <a:off x="107504" y="119550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2060"/>
                </a:solidFill>
              </a:rPr>
              <a:t>Project Contents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ECFBF054-EC4A-4E66-BF3D-085D9E822FAD}"/>
              </a:ext>
            </a:extLst>
          </p:cNvPr>
          <p:cNvSpPr txBox="1"/>
          <p:nvPr/>
        </p:nvSpPr>
        <p:spPr>
          <a:xfrm>
            <a:off x="107504" y="365651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Hardware Architecture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5F8DCCD-B286-439E-82EA-41E1AE301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3" t="32762" r="28833" b="25362"/>
          <a:stretch/>
        </p:blipFill>
        <p:spPr>
          <a:xfrm>
            <a:off x="3203848" y="1595209"/>
            <a:ext cx="4170511" cy="3118621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85ECA7D-0D0F-413F-9564-BE3D98C03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83" t="21154" r="30917" b="13000"/>
          <a:stretch/>
        </p:blipFill>
        <p:spPr>
          <a:xfrm>
            <a:off x="539552" y="1164840"/>
            <a:ext cx="2537362" cy="354899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2A2E0F5B-36A3-4EB5-91F8-5706FD7D11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6077" r="39333" b="16384"/>
          <a:stretch/>
        </p:blipFill>
        <p:spPr>
          <a:xfrm>
            <a:off x="7501293" y="1345964"/>
            <a:ext cx="1152638" cy="33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3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CBD94AA4-E8E2-4150-A835-F99BDF263A3D}"/>
              </a:ext>
            </a:extLst>
          </p:cNvPr>
          <p:cNvSpPr txBox="1"/>
          <p:nvPr/>
        </p:nvSpPr>
        <p:spPr>
          <a:xfrm>
            <a:off x="107504" y="119550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2060"/>
                </a:solidFill>
              </a:rPr>
              <a:t>Project Contents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ECFBF054-EC4A-4E66-BF3D-085D9E822FAD}"/>
              </a:ext>
            </a:extLst>
          </p:cNvPr>
          <p:cNvSpPr txBox="1"/>
          <p:nvPr/>
        </p:nvSpPr>
        <p:spPr>
          <a:xfrm>
            <a:off x="107504" y="365651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System Architecture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5D157B-7301-4055-BFB8-7FA0B1B5C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8" y="855413"/>
            <a:ext cx="8949692" cy="42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1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lustration of the improved DWA method. DWA: dynamic window approach. ">
            <a:extLst>
              <a:ext uri="{FF2B5EF4-FFF2-40B4-BE49-F238E27FC236}">
                <a16:creationId xmlns:a16="http://schemas.microsoft.com/office/drawing/2014/main" id="{C77FF6FC-035E-4F41-A62E-788F00F1F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65405"/>
            <a:ext cx="4407153" cy="345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7">
                <a:extLst>
                  <a:ext uri="{FF2B5EF4-FFF2-40B4-BE49-F238E27FC236}">
                    <a16:creationId xmlns:a16="http://schemas.microsoft.com/office/drawing/2014/main" id="{53E8C8B7-5AF0-47AE-9C90-4F2A8337C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51" y="4520679"/>
                <a:ext cx="4222780" cy="511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h𝑒𝑎𝑑𝑖𝑛𝑔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𝑣𝑒𝑙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8" name="Rectangle 27">
                <a:extLst>
                  <a:ext uri="{FF2B5EF4-FFF2-40B4-BE49-F238E27FC236}">
                    <a16:creationId xmlns:a16="http://schemas.microsoft.com/office/drawing/2014/main" id="{53E8C8B7-5AF0-47AE-9C90-4F2A8337C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551" y="4520679"/>
                <a:ext cx="4222780" cy="511166"/>
              </a:xfrm>
              <a:prstGeom prst="rect">
                <a:avLst/>
              </a:prstGeom>
              <a:blipFill>
                <a:blip r:embed="rId4"/>
                <a:stretch>
                  <a:fillRect b="-108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2">
            <a:extLst>
              <a:ext uri="{FF2B5EF4-FFF2-40B4-BE49-F238E27FC236}">
                <a16:creationId xmlns:a16="http://schemas.microsoft.com/office/drawing/2014/main" id="{1ED87B49-A182-45A0-BAF9-38153166B9B9}"/>
              </a:ext>
            </a:extLst>
          </p:cNvPr>
          <p:cNvSpPr txBox="1"/>
          <p:nvPr/>
        </p:nvSpPr>
        <p:spPr>
          <a:xfrm>
            <a:off x="107504" y="365651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Dynamic</a:t>
            </a:r>
            <a:r>
              <a:rPr lang="ko-KR" altLang="en-US" sz="2800" dirty="0">
                <a:solidFill>
                  <a:srgbClr val="002060"/>
                </a:solidFill>
              </a:rPr>
              <a:t> </a:t>
            </a:r>
            <a:r>
              <a:rPr lang="en-US" altLang="ko-KR" sz="2800" dirty="0">
                <a:solidFill>
                  <a:srgbClr val="002060"/>
                </a:solidFill>
              </a:rPr>
              <a:t>Window</a:t>
            </a:r>
            <a:r>
              <a:rPr lang="ko-KR" altLang="en-US" sz="2800" dirty="0">
                <a:solidFill>
                  <a:srgbClr val="002060"/>
                </a:solidFill>
              </a:rPr>
              <a:t> </a:t>
            </a:r>
            <a:r>
              <a:rPr lang="en-US" altLang="ko-KR" sz="2800" dirty="0">
                <a:solidFill>
                  <a:srgbClr val="002060"/>
                </a:solidFill>
              </a:rPr>
              <a:t>Approach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39E1804D-0630-4BEA-BC0C-EF74A43A1D40}"/>
              </a:ext>
            </a:extLst>
          </p:cNvPr>
          <p:cNvSpPr txBox="1"/>
          <p:nvPr/>
        </p:nvSpPr>
        <p:spPr>
          <a:xfrm>
            <a:off x="107504" y="119550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2060"/>
                </a:solidFill>
              </a:rPr>
              <a:t>Project Contents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40BF79-13EB-4634-84E2-E8FB27933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971" y="626740"/>
            <a:ext cx="4421525" cy="40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ECFBF054-EC4A-4E66-BF3D-085D9E822FAD}"/>
              </a:ext>
            </a:extLst>
          </p:cNvPr>
          <p:cNvSpPr txBox="1"/>
          <p:nvPr/>
        </p:nvSpPr>
        <p:spPr>
          <a:xfrm>
            <a:off x="107504" y="365651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Motor Control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0A52613-02A3-49F4-8869-E7259FAAB8BF}"/>
              </a:ext>
            </a:extLst>
          </p:cNvPr>
          <p:cNvSpPr txBox="1"/>
          <p:nvPr/>
        </p:nvSpPr>
        <p:spPr>
          <a:xfrm>
            <a:off x="107504" y="119550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2060"/>
                </a:solidFill>
              </a:rPr>
              <a:t>Project Contents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36E789-F190-4133-B360-68D9C27B2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6" y="867392"/>
            <a:ext cx="9094054" cy="3329844"/>
          </a:xfrm>
          <a:prstGeom prst="rect">
            <a:avLst/>
          </a:prstGeom>
        </p:spPr>
      </p:pic>
      <p:sp>
        <p:nvSpPr>
          <p:cNvPr id="6" name="Rectangle 27">
            <a:extLst>
              <a:ext uri="{FF2B5EF4-FFF2-40B4-BE49-F238E27FC236}">
                <a16:creationId xmlns:a16="http://schemas.microsoft.com/office/drawing/2014/main" id="{1CE41CB8-F08D-40DE-94FA-C3615EF2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408" y="4431552"/>
            <a:ext cx="5255129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Brushed DC Motor Control System Block</a:t>
            </a:r>
            <a:r>
              <a:rPr lang="ko-KR" altLang="en-US" sz="20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Diagram</a:t>
            </a:r>
            <a:endParaRPr lang="zh-CN" altLang="en-US" sz="2000" dirty="0">
              <a:latin typeface="Calibri (본문)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3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A22289-1F28-4144-BBED-8933CBA125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6" y="684880"/>
            <a:ext cx="4355128" cy="17540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3E2B31-F0CE-46C1-8779-447DB62937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43" y="554732"/>
            <a:ext cx="4197201" cy="1862568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ECFBF054-EC4A-4E66-BF3D-085D9E822FAD}"/>
              </a:ext>
            </a:extLst>
          </p:cNvPr>
          <p:cNvSpPr txBox="1"/>
          <p:nvPr/>
        </p:nvSpPr>
        <p:spPr>
          <a:xfrm>
            <a:off x="107504" y="365651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Motor Control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0A52613-02A3-49F4-8869-E7259FAAB8BF}"/>
              </a:ext>
            </a:extLst>
          </p:cNvPr>
          <p:cNvSpPr txBox="1"/>
          <p:nvPr/>
        </p:nvSpPr>
        <p:spPr>
          <a:xfrm>
            <a:off x="107504" y="119550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2060"/>
                </a:solidFill>
              </a:rPr>
              <a:t>Project Contents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pic>
        <p:nvPicPr>
          <p:cNvPr id="6" name="그림 5" descr="그리기, 테이블, 시계이(가) 표시된 사진&#10;&#10;자동 생성된 설명">
            <a:extLst>
              <a:ext uri="{FF2B5EF4-FFF2-40B4-BE49-F238E27FC236}">
                <a16:creationId xmlns:a16="http://schemas.microsoft.com/office/drawing/2014/main" id="{805E4F0E-3FF7-405A-B73E-12D75510A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9" y="2566656"/>
            <a:ext cx="4355128" cy="2216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0D16B2-1256-4BAD-9B13-ADF090F70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39" y="2561890"/>
            <a:ext cx="3672408" cy="2221170"/>
          </a:xfrm>
          <a:prstGeom prst="rect">
            <a:avLst/>
          </a:prstGeom>
        </p:spPr>
      </p:pic>
      <p:sp>
        <p:nvSpPr>
          <p:cNvPr id="9" name="Rectangle 27">
            <a:extLst>
              <a:ext uri="{FF2B5EF4-FFF2-40B4-BE49-F238E27FC236}">
                <a16:creationId xmlns:a16="http://schemas.microsoft.com/office/drawing/2014/main" id="{0DE37FED-B7CA-4B48-84E6-FFD13753C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078" y="2301114"/>
            <a:ext cx="1398983" cy="2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Current Control</a:t>
            </a:r>
            <a:endParaRPr lang="zh-CN" altLang="en-US" sz="1600" dirty="0">
              <a:latin typeface="Calibri (본문)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22A8C6FB-3B79-4CA5-8277-385EAF33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831" y="4784364"/>
            <a:ext cx="1398983" cy="2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Speed Control</a:t>
            </a:r>
            <a:endParaRPr lang="zh-CN" altLang="en-US" sz="1600" dirty="0">
              <a:latin typeface="Calibri (본문)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E1289957-188C-46E3-AA29-06122EFB8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851" y="2299348"/>
            <a:ext cx="1398983" cy="2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Position Control</a:t>
            </a:r>
            <a:endParaRPr lang="zh-CN" altLang="en-US" sz="1600" dirty="0">
              <a:latin typeface="Calibri (본문)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CC43E0EF-8784-44D2-89BA-02573192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851" y="4784364"/>
            <a:ext cx="1398983" cy="2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Dynamics</a:t>
            </a:r>
            <a:endParaRPr lang="zh-CN" altLang="en-US" sz="1600" dirty="0">
              <a:latin typeface="Calibri (본문)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9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ECFBF054-EC4A-4E66-BF3D-085D9E822FAD}"/>
              </a:ext>
            </a:extLst>
          </p:cNvPr>
          <p:cNvSpPr txBox="1"/>
          <p:nvPr/>
        </p:nvSpPr>
        <p:spPr>
          <a:xfrm>
            <a:off x="107504" y="365651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Manipulator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0A52613-02A3-49F4-8869-E7259FAAB8BF}"/>
              </a:ext>
            </a:extLst>
          </p:cNvPr>
          <p:cNvSpPr txBox="1"/>
          <p:nvPr/>
        </p:nvSpPr>
        <p:spPr>
          <a:xfrm>
            <a:off x="107504" y="119550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2060"/>
                </a:solidFill>
              </a:rPr>
              <a:t>Project Contents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pic>
        <p:nvPicPr>
          <p:cNvPr id="3074" name="Picture 2" descr="A planar 3-DOF robot manipulator for simulation. All the links have the...  | Download Scientific Diagram">
            <a:extLst>
              <a:ext uri="{FF2B5EF4-FFF2-40B4-BE49-F238E27FC236}">
                <a16:creationId xmlns:a16="http://schemas.microsoft.com/office/drawing/2014/main" id="{B6213198-6300-4125-A901-DD16069F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6780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7">
            <a:extLst>
              <a:ext uri="{FF2B5EF4-FFF2-40B4-BE49-F238E27FC236}">
                <a16:creationId xmlns:a16="http://schemas.microsoft.com/office/drawing/2014/main" id="{486CF2F4-BAEF-44E9-8F12-820252AB2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21" y="4517771"/>
            <a:ext cx="1398983" cy="2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Screw Axes</a:t>
            </a:r>
            <a:endParaRPr lang="zh-CN" altLang="en-US" sz="1600" dirty="0">
              <a:latin typeface="Calibri (본문)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09720B-D6D3-4406-A9E3-840F6DC55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476043"/>
            <a:ext cx="4546543" cy="2259477"/>
          </a:xfrm>
          <a:prstGeom prst="rect">
            <a:avLst/>
          </a:prstGeom>
        </p:spPr>
      </p:pic>
      <p:sp>
        <p:nvSpPr>
          <p:cNvPr id="9" name="Rectangle 27">
            <a:extLst>
              <a:ext uri="{FF2B5EF4-FFF2-40B4-BE49-F238E27FC236}">
                <a16:creationId xmlns:a16="http://schemas.microsoft.com/office/drawing/2014/main" id="{3F0776BD-A060-40D0-B859-FB7A6B829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35" y="4517771"/>
            <a:ext cx="2288861" cy="2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latin typeface="Calibri (본문)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Newton Raphson Method</a:t>
            </a:r>
            <a:endParaRPr lang="zh-CN" altLang="en-US" sz="1600" dirty="0">
              <a:latin typeface="Calibri (본문)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6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212</Words>
  <Application>Microsoft Office PowerPoint</Application>
  <PresentationFormat>사용자 지정</PresentationFormat>
  <Paragraphs>49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Calibri (본문)</vt:lpstr>
      <vt:lpstr>HY헤드라인M</vt:lpstr>
      <vt:lpstr>微软雅黑</vt:lpstr>
      <vt:lpstr>Arial</vt:lpstr>
      <vt:lpstr>Calibri</vt:lpstr>
      <vt:lpstr>Cambria Math</vt:lpstr>
      <vt:lpstr>第一PPT，www.1ppt.com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创意毕业答辩</dc:title>
  <dc:creator>第一PPT</dc:creator>
  <cp:keywords>www.1ppt.com</cp:keywords>
  <dc:description>www.1ppt.com</dc:description>
  <cp:lastModifiedBy>함병일</cp:lastModifiedBy>
  <cp:revision>99</cp:revision>
  <dcterms:created xsi:type="dcterms:W3CDTF">2016-03-21T01:49:00Z</dcterms:created>
  <dcterms:modified xsi:type="dcterms:W3CDTF">2020-11-28T19:08:49Z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