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84" r:id="rId3"/>
    <p:sldId id="257" r:id="rId4"/>
    <p:sldId id="258" r:id="rId5"/>
    <p:sldId id="277" r:id="rId6"/>
    <p:sldId id="278" r:id="rId7"/>
    <p:sldId id="279" r:id="rId8"/>
    <p:sldId id="261" r:id="rId9"/>
    <p:sldId id="281" r:id="rId10"/>
    <p:sldId id="283" r:id="rId11"/>
    <p:sldId id="282" r:id="rId12"/>
    <p:sldId id="259" r:id="rId13"/>
    <p:sldId id="287" r:id="rId14"/>
    <p:sldId id="263" r:id="rId15"/>
    <p:sldId id="264" r:id="rId16"/>
    <p:sldId id="262" r:id="rId17"/>
    <p:sldId id="267" r:id="rId18"/>
    <p:sldId id="265" r:id="rId19"/>
    <p:sldId id="268" r:id="rId20"/>
    <p:sldId id="269" r:id="rId21"/>
    <p:sldId id="271" r:id="rId22"/>
    <p:sldId id="272" r:id="rId23"/>
    <p:sldId id="270" r:id="rId24"/>
    <p:sldId id="273" r:id="rId25"/>
    <p:sldId id="274" r:id="rId26"/>
    <p:sldId id="276" r:id="rId27"/>
    <p:sldId id="288" r:id="rId28"/>
    <p:sldId id="289" r:id="rId29"/>
    <p:sldId id="275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5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A5A1-9A0B-497F-AA35-975F1529C1C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FB8-1071-48E2-9B05-C7F218AA2C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1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A5A1-9A0B-497F-AA35-975F1529C1C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FB8-1071-48E2-9B05-C7F218AA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3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A5A1-9A0B-497F-AA35-975F1529C1C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FB8-1071-48E2-9B05-C7F218AA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A5A1-9A0B-497F-AA35-975F1529C1C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FB8-1071-48E2-9B05-C7F218AA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0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A5A1-9A0B-497F-AA35-975F1529C1C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FB8-1071-48E2-9B05-C7F218AA2C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08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A5A1-9A0B-497F-AA35-975F1529C1C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FB8-1071-48E2-9B05-C7F218AA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0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A5A1-9A0B-497F-AA35-975F1529C1C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FB8-1071-48E2-9B05-C7F218AA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0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A5A1-9A0B-497F-AA35-975F1529C1C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FB8-1071-48E2-9B05-C7F218AA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5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A5A1-9A0B-497F-AA35-975F1529C1C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FB8-1071-48E2-9B05-C7F218AA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9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5FA5A1-9A0B-497F-AA35-975F1529C1C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125FB8-1071-48E2-9B05-C7F218AA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2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A5A1-9A0B-497F-AA35-975F1529C1C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FB8-1071-48E2-9B05-C7F218AA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4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5FA5A1-9A0B-497F-AA35-975F1529C1C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125FB8-1071-48E2-9B05-C7F218AA2C7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4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rokhov" TargetMode="External"/><Relationship Id="rId2" Type="http://schemas.openxmlformats.org/officeDocument/2006/relationships/hyperlink" Target="https://twitter.com/dorokhov_v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orokhov.Vladimir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project.com/Articles/1212665/Building-Own-Computer-Vision-Cloud-Service" TargetMode="External"/><Relationship Id="rId3" Type="http://schemas.openxmlformats.org/officeDocument/2006/relationships/hyperlink" Target="http://tensorflow.org/" TargetMode="External"/><Relationship Id="rId7" Type="http://schemas.openxmlformats.org/officeDocument/2006/relationships/hyperlink" Target="https://blog.keras.io/using-pre-trained-word-embeddings-in-a-keras-model.html" TargetMode="External"/><Relationship Id="rId2" Type="http://schemas.openxmlformats.org/officeDocument/2006/relationships/hyperlink" Target="https://github.com/Dorokhov/tensorflow-keras-malicious-requests-dem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eras-team/keras/issues/3110" TargetMode="External"/><Relationship Id="rId5" Type="http://schemas.openxmlformats.org/officeDocument/2006/relationships/hyperlink" Target="https://eng.uber.com/neural-networks/" TargetMode="External"/><Relationship Id="rId10" Type="http://schemas.openxmlformats.org/officeDocument/2006/relationships/hyperlink" Target="https://www.youtube.com/watch?v=u4alGiomYP4" TargetMode="External"/><Relationship Id="rId4" Type="http://schemas.openxmlformats.org/officeDocument/2006/relationships/hyperlink" Target="https://github.com/tensorflow/models" TargetMode="External"/><Relationship Id="rId9" Type="http://schemas.openxmlformats.org/officeDocument/2006/relationships/hyperlink" Target="https://www.youtube.com/playlist?list=PLOU2XLYxmsIIuiBfYad6rFYQU_jL2rya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A37F-0CAE-49E4-A771-C067668B9C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TensorFlow for Software Engineers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B5343-E22C-452C-A3AB-60DA4D05E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588833"/>
          </a:xfrm>
        </p:spPr>
        <p:txBody>
          <a:bodyPr>
            <a:normAutofit fontScale="25000" lnSpcReduction="2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by Vladimir Dorokhov</a:t>
            </a:r>
          </a:p>
          <a:p>
            <a:pPr algn="r"/>
            <a:r>
              <a:rPr lang="en-US" dirty="0">
                <a:hlinkClick r:id="rId2"/>
              </a:rPr>
              <a:t>https://twitter.com/dorokhov_v</a:t>
            </a:r>
            <a:endParaRPr lang="en-US" dirty="0"/>
          </a:p>
          <a:p>
            <a:pPr algn="r"/>
            <a:r>
              <a:rPr lang="en-US" dirty="0">
                <a:hlinkClick r:id="rId3"/>
              </a:rPr>
              <a:t>https://github.com/Dorokhov</a:t>
            </a:r>
            <a:endParaRPr lang="en-US" dirty="0"/>
          </a:p>
          <a:p>
            <a:pPr algn="r"/>
            <a:r>
              <a:rPr lang="en-US" dirty="0" err="1">
                <a:hlinkClick r:id="rId4"/>
              </a:rPr>
              <a:t>Dorokhov.</a:t>
            </a:r>
            <a:r>
              <a:rPr lang="en-US" err="1">
                <a:hlinkClick r:id="rId4"/>
              </a:rPr>
              <a:t>Vladimir</a:t>
            </a:r>
            <a:r>
              <a:rPr lang="en-US">
                <a:hlinkClick r:id="rId4"/>
              </a:rPr>
              <a:t>@gmail.com</a:t>
            </a:r>
            <a:endParaRPr lang="en-US"/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6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18A343C-A037-462D-9E9B-BD4E3B4B1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56" y="643467"/>
            <a:ext cx="502788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2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ÐÐ°ÑÑÐ¸Ð½ÐºÐ¸ Ð¿Ð¾ Ð·Ð°Ð¿ÑÐ¾ÑÑ tensorflow linear classification graph">
            <a:extLst>
              <a:ext uri="{FF2B5EF4-FFF2-40B4-BE49-F238E27FC236}">
                <a16:creationId xmlns:a16="http://schemas.microsoft.com/office/drawing/2014/main" id="{657D2040-BE20-40D4-8A01-3FFF1C9A1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/>
          <a:stretch/>
        </p:blipFill>
        <p:spPr bwMode="auto">
          <a:xfrm>
            <a:off x="7544017" y="1146040"/>
            <a:ext cx="4007904" cy="456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310F43-86C9-4D7A-90B7-785B0F48F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912" y="344105"/>
            <a:ext cx="5062511" cy="149961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TensorFlow</a:t>
            </a:r>
            <a:r>
              <a:rPr lang="en-US" dirty="0" err="1">
                <a:solidFill>
                  <a:srgbClr val="FFFFFF"/>
                </a:solidFill>
              </a:rPr>
              <a:t>Flow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1CDD5-D810-4A3E-8A96-3B6270FA2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81232" cy="3931920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Model is computation </a:t>
            </a:r>
            <a:r>
              <a:rPr lang="en-US" sz="1800" b="1" dirty="0">
                <a:solidFill>
                  <a:schemeClr val="tx1"/>
                </a:solidFill>
              </a:rPr>
              <a:t>graph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Vertexes are </a:t>
            </a:r>
            <a:r>
              <a:rPr lang="en-US" sz="1800" b="1" dirty="0">
                <a:solidFill>
                  <a:schemeClr val="tx1"/>
                </a:solidFill>
              </a:rPr>
              <a:t>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Edges are </a:t>
            </a:r>
            <a:r>
              <a:rPr lang="en-US" sz="1800" b="1" dirty="0">
                <a:solidFill>
                  <a:schemeClr val="tx1"/>
                </a:solidFill>
              </a:rPr>
              <a:t>tensors</a:t>
            </a:r>
            <a:endParaRPr lang="ru-RU" sz="18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Tensor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Rank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Shape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Session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Variables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Queues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Optimizer</a:t>
            </a:r>
          </a:p>
          <a:p>
            <a:r>
              <a:rPr lang="en-US" sz="1800" dirty="0">
                <a:solidFill>
                  <a:srgbClr val="FFFFFF"/>
                </a:solidFill>
              </a:rPr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165723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ensorFlow Layers">
            <a:extLst>
              <a:ext uri="{FF2B5EF4-FFF2-40B4-BE49-F238E27FC236}">
                <a16:creationId xmlns:a16="http://schemas.microsoft.com/office/drawing/2014/main" id="{F5966BE9-8011-4DC9-B283-B6CE2D83B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967" y="2084832"/>
            <a:ext cx="4007904" cy="357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317001-C86B-4B84-8634-9D771202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489" y="222145"/>
            <a:ext cx="5062511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TensorFlow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1CA3D-57F8-4368-BDD1-D210A123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075" y="2078646"/>
            <a:ext cx="5081232" cy="35704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High Level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Low Level API</a:t>
            </a:r>
          </a:p>
        </p:txBody>
      </p:sp>
    </p:spTree>
    <p:extLst>
      <p:ext uri="{BB962C8B-B14F-4D97-AF65-F5344CB8AC3E}">
        <p14:creationId xmlns:p14="http://schemas.microsoft.com/office/powerpoint/2010/main" val="204891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C710-1EE5-4969-B55F-4680D58E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2" y="286603"/>
            <a:ext cx="11395356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Demo - Malicious Requests Detection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A2EB3D-61BD-487F-BC86-BC6C4097C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ÐÐ°ÑÑÐ¸Ð½ÐºÐ¸ Ð¿Ð¾ Ð·Ð°Ð¿ÑÐ¾ÑÑ internal server error">
            <a:extLst>
              <a:ext uri="{FF2B5EF4-FFF2-40B4-BE49-F238E27FC236}">
                <a16:creationId xmlns:a16="http://schemas.microsoft.com/office/drawing/2014/main" id="{CDF26B4F-0A6F-4F4F-BDAF-A8CA7D64C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380" y="1898724"/>
            <a:ext cx="7188199" cy="421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118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56CB-96C3-4C68-BA6D-6EEF4CB4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EEB08-0D2E-4A6B-BADB-E7654ABA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|{"username":"</a:t>
            </a:r>
            <a:r>
              <a:rPr lang="en-US" b="1" dirty="0"/>
              <a:t>john</a:t>
            </a:r>
            <a:r>
              <a:rPr lang="en-US" dirty="0"/>
              <a:t>","password":"410465942"}|,</a:t>
            </a:r>
            <a:r>
              <a:rPr lang="en-US" b="1" dirty="0"/>
              <a:t>0</a:t>
            </a:r>
          </a:p>
          <a:p>
            <a:r>
              <a:rPr lang="en-US" dirty="0"/>
              <a:t>|{"username":"</a:t>
            </a:r>
            <a:r>
              <a:rPr lang="en-US" b="1" dirty="0"/>
              <a:t>' or 1=1 or ''='</a:t>
            </a:r>
            <a:r>
              <a:rPr lang="en-US" dirty="0"/>
              <a:t>","password":"888691348"}|,</a:t>
            </a:r>
            <a:r>
              <a:rPr lang="en-US" b="1" dirty="0"/>
              <a:t>1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7F1E4-CBD9-41EC-ABCF-999B09D8A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88" t="14573" r="45100" b="80351"/>
          <a:stretch/>
        </p:blipFill>
        <p:spPr>
          <a:xfrm>
            <a:off x="1221258" y="4149575"/>
            <a:ext cx="9388971" cy="64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6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FF52-A1CC-44B7-B4BD-5E8B567A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0FCB-EBA6-48A4-8519-B47586E8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 = Sequential()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(LSTM(1))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input – log record, JSON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C2A6EB-BBBE-4C03-A7C6-A45B22893D43}"/>
              </a:ext>
            </a:extLst>
          </p:cNvPr>
          <p:cNvSpPr/>
          <p:nvPr/>
        </p:nvSpPr>
        <p:spPr>
          <a:xfrm>
            <a:off x="8836512" y="2491567"/>
            <a:ext cx="444843" cy="43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74676-0434-4C6B-91C1-F2B6DC99F8D9}"/>
              </a:ext>
            </a:extLst>
          </p:cNvPr>
          <p:cNvSpPr txBox="1"/>
          <p:nvPr/>
        </p:nvSpPr>
        <p:spPr>
          <a:xfrm>
            <a:off x="8310599" y="1937994"/>
            <a:ext cx="124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LSTM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DBD77-CDAC-4846-801E-83080A3611F8}"/>
              </a:ext>
            </a:extLst>
          </p:cNvPr>
          <p:cNvSpPr txBox="1"/>
          <p:nvPr/>
        </p:nvSpPr>
        <p:spPr>
          <a:xfrm>
            <a:off x="10126733" y="2528413"/>
            <a:ext cx="122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0 to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0AAE4A-0515-409D-A752-978AE0F4D3DD}"/>
              </a:ext>
            </a:extLst>
          </p:cNvPr>
          <p:cNvCxnSpPr>
            <a:cxnSpLocks/>
            <a:stCxn id="13" idx="3"/>
            <a:endCxn id="6" idx="2"/>
          </p:cNvCxnSpPr>
          <p:nvPr/>
        </p:nvCxnSpPr>
        <p:spPr>
          <a:xfrm flipV="1">
            <a:off x="7794445" y="2707811"/>
            <a:ext cx="1042067" cy="5268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612E92B-158C-4C16-A573-12B7C12F2395}"/>
              </a:ext>
            </a:extLst>
          </p:cNvPr>
          <p:cNvSpPr txBox="1"/>
          <p:nvPr/>
        </p:nvSpPr>
        <p:spPr>
          <a:xfrm>
            <a:off x="7114451" y="252841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51E7E7-AA56-453A-997C-0C0BEE48662D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9281355" y="2707811"/>
            <a:ext cx="845378" cy="5268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16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E267-EAB1-4E5A-9497-34160B7C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FD78-1D09-4432-ABC6-99FC1CEDC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30" y="1768475"/>
            <a:ext cx="10515600" cy="50895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Dataset ~10k records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{"username":"john","password":"410465942"}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{"username":"' or 1=1 or ''='","password":"888691348"}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Index: ": 1, s: 2, a: 3, e: 4, .. Q: 93, ~: 94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Embedding Matrix W(94x1024)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Embedding [20, 2,…,14]</a:t>
            </a:r>
            <a:r>
              <a:rPr lang="en-US" dirty="0" err="1"/>
              <a:t>xW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879622-3DD5-47F4-A6FF-383684413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090132"/>
              </p:ext>
            </p:extLst>
          </p:nvPr>
        </p:nvGraphicFramePr>
        <p:xfrm>
          <a:off x="1456018" y="372170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308549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382131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68238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3640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Latent Factors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95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8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4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60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404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93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FF52-A1CC-44B7-B4BD-5E8B567A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0FCB-EBA6-48A4-8519-B47586E8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58551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Sequential()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Embedding(</a:t>
            </a:r>
          </a:p>
          <a:p>
            <a:pPr marL="914400" lvl="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num_words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</a:p>
          <a:p>
            <a:pPr marL="914400" lvl="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max_log_length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(LSTM(1))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model.compile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loss='binary_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crossentropy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',optimizer='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metrics=['accuracy'])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C2A6EB-BBBE-4C03-A7C6-A45B22893D43}"/>
              </a:ext>
            </a:extLst>
          </p:cNvPr>
          <p:cNvSpPr/>
          <p:nvPr/>
        </p:nvSpPr>
        <p:spPr>
          <a:xfrm>
            <a:off x="9379317" y="2843093"/>
            <a:ext cx="444843" cy="43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74676-0434-4C6B-91C1-F2B6DC99F8D9}"/>
              </a:ext>
            </a:extLst>
          </p:cNvPr>
          <p:cNvSpPr txBox="1"/>
          <p:nvPr/>
        </p:nvSpPr>
        <p:spPr>
          <a:xfrm>
            <a:off x="8876552" y="2424528"/>
            <a:ext cx="124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LSTM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DBD77-CDAC-4846-801E-83080A3611F8}"/>
              </a:ext>
            </a:extLst>
          </p:cNvPr>
          <p:cNvSpPr txBox="1"/>
          <p:nvPr/>
        </p:nvSpPr>
        <p:spPr>
          <a:xfrm>
            <a:off x="10806728" y="2882316"/>
            <a:ext cx="122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0 to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12E92B-158C-4C16-A573-12B7C12F2395}"/>
              </a:ext>
            </a:extLst>
          </p:cNvPr>
          <p:cNvSpPr txBox="1"/>
          <p:nvPr/>
        </p:nvSpPr>
        <p:spPr>
          <a:xfrm>
            <a:off x="6156569" y="288231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47D45B-9647-40AA-8B2B-E57CB0792D2F}"/>
              </a:ext>
            </a:extLst>
          </p:cNvPr>
          <p:cNvSpPr/>
          <p:nvPr/>
        </p:nvSpPr>
        <p:spPr>
          <a:xfrm>
            <a:off x="7496673" y="2843093"/>
            <a:ext cx="444843" cy="43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B0BE1E-8A2A-4C6C-ABC4-86B8E882C894}"/>
              </a:ext>
            </a:extLst>
          </p:cNvPr>
          <p:cNvSpPr txBox="1"/>
          <p:nvPr/>
        </p:nvSpPr>
        <p:spPr>
          <a:xfrm>
            <a:off x="6857596" y="2431919"/>
            <a:ext cx="179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Embedding Layer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0589AC-AEFC-4341-98CD-E90FBD1C4643}"/>
              </a:ext>
            </a:extLst>
          </p:cNvPr>
          <p:cNvCxnSpPr>
            <a:cxnSpLocks/>
            <a:stCxn id="13" idx="3"/>
            <a:endCxn id="11" idx="2"/>
          </p:cNvCxnSpPr>
          <p:nvPr/>
        </p:nvCxnSpPr>
        <p:spPr>
          <a:xfrm flipV="1">
            <a:off x="6836563" y="3059337"/>
            <a:ext cx="660110" cy="7645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E83EE2-5C0D-4A81-81F0-E4FAC51F2C0B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>
            <a:off x="7941516" y="3059337"/>
            <a:ext cx="1437801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A977F4-7D06-44AE-885F-DD110FBF7A54}"/>
              </a:ext>
            </a:extLst>
          </p:cNvPr>
          <p:cNvCxnSpPr>
            <a:cxnSpLocks/>
          </p:cNvCxnSpPr>
          <p:nvPr/>
        </p:nvCxnSpPr>
        <p:spPr>
          <a:xfrm>
            <a:off x="9824160" y="3059337"/>
            <a:ext cx="806240" cy="7645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669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018A-F131-46D2-9874-B74395ED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557662-F4F7-40BF-AB1B-41EF0729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validation_split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=0.1,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=128,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epochs=3,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callbacks=[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tb_callback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32D7E5F-23D0-4AB1-8A3E-BABBD24E5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11" t="68038" r="1558" b="4068"/>
          <a:stretch/>
        </p:blipFill>
        <p:spPr>
          <a:xfrm>
            <a:off x="322843" y="4334005"/>
            <a:ext cx="11546314" cy="175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08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FF52-A1CC-44B7-B4BD-5E8B567A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0FCB-EBA6-48A4-8519-B47586E8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58551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Sequential()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Embedding(</a:t>
            </a:r>
          </a:p>
          <a:p>
            <a:pPr marL="914400" lvl="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num_words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9144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914400" lvl="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max_log_length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(LSTM(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(Dense(1))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model.compile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loss='binary_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crossentropy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',optimizer='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metrics=['accuracy'])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C2A6EB-BBBE-4C03-A7C6-A45B22893D43}"/>
              </a:ext>
            </a:extLst>
          </p:cNvPr>
          <p:cNvSpPr/>
          <p:nvPr/>
        </p:nvSpPr>
        <p:spPr>
          <a:xfrm>
            <a:off x="10396608" y="3517338"/>
            <a:ext cx="444843" cy="43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8" name="Straight Connector 7" title="0 or 1">
            <a:extLst>
              <a:ext uri="{FF2B5EF4-FFF2-40B4-BE49-F238E27FC236}">
                <a16:creationId xmlns:a16="http://schemas.microsoft.com/office/drawing/2014/main" id="{ECDA81C1-1F66-4FD0-8C86-C1533997E2EB}"/>
              </a:ext>
            </a:extLst>
          </p:cNvPr>
          <p:cNvCxnSpPr>
            <a:cxnSpLocks/>
            <a:stCxn id="21" idx="6"/>
            <a:endCxn id="6" idx="2"/>
          </p:cNvCxnSpPr>
          <p:nvPr/>
        </p:nvCxnSpPr>
        <p:spPr>
          <a:xfrm flipV="1">
            <a:off x="9351838" y="3733582"/>
            <a:ext cx="1044770" cy="64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374676-0434-4C6B-91C1-F2B6DC99F8D9}"/>
              </a:ext>
            </a:extLst>
          </p:cNvPr>
          <p:cNvSpPr txBox="1"/>
          <p:nvPr/>
        </p:nvSpPr>
        <p:spPr>
          <a:xfrm>
            <a:off x="8504438" y="1967337"/>
            <a:ext cx="124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LSTM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DBD77-CDAC-4846-801E-83080A3611F8}"/>
              </a:ext>
            </a:extLst>
          </p:cNvPr>
          <p:cNvSpPr txBox="1"/>
          <p:nvPr/>
        </p:nvSpPr>
        <p:spPr>
          <a:xfrm>
            <a:off x="10841451" y="3391457"/>
            <a:ext cx="122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0 to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0AAE4A-0515-409D-A752-978AE0F4D3DD}"/>
              </a:ext>
            </a:extLst>
          </p:cNvPr>
          <p:cNvCxnSpPr>
            <a:cxnSpLocks/>
            <a:stCxn id="6" idx="2"/>
            <a:endCxn id="11" idx="6"/>
          </p:cNvCxnSpPr>
          <p:nvPr/>
        </p:nvCxnSpPr>
        <p:spPr>
          <a:xfrm flipH="1" flipV="1">
            <a:off x="9351838" y="3130108"/>
            <a:ext cx="1044770" cy="603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612E92B-158C-4C16-A573-12B7C12F2395}"/>
              </a:ext>
            </a:extLst>
          </p:cNvPr>
          <p:cNvSpPr txBox="1"/>
          <p:nvPr/>
        </p:nvSpPr>
        <p:spPr>
          <a:xfrm>
            <a:off x="5654439" y="337801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47D45B-9647-40AA-8B2B-E57CB0792D2F}"/>
              </a:ext>
            </a:extLst>
          </p:cNvPr>
          <p:cNvSpPr/>
          <p:nvPr/>
        </p:nvSpPr>
        <p:spPr>
          <a:xfrm>
            <a:off x="8906995" y="2913864"/>
            <a:ext cx="444843" cy="43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58F147-8D1F-46B2-977C-A706E366C89D}"/>
              </a:ext>
            </a:extLst>
          </p:cNvPr>
          <p:cNvCxnSpPr/>
          <p:nvPr/>
        </p:nvCxnSpPr>
        <p:spPr>
          <a:xfrm flipH="1" flipV="1">
            <a:off x="6368607" y="2827191"/>
            <a:ext cx="772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B0BE1E-8A2A-4C6C-ABC4-86B8E882C894}"/>
              </a:ext>
            </a:extLst>
          </p:cNvPr>
          <p:cNvSpPr txBox="1"/>
          <p:nvPr/>
        </p:nvSpPr>
        <p:spPr>
          <a:xfrm>
            <a:off x="6489438" y="1955408"/>
            <a:ext cx="179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Embedding Layer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B1784A-76F5-421A-9741-AB88D6DDEA5A}"/>
              </a:ext>
            </a:extLst>
          </p:cNvPr>
          <p:cNvSpPr/>
          <p:nvPr/>
        </p:nvSpPr>
        <p:spPr>
          <a:xfrm>
            <a:off x="7146913" y="2633543"/>
            <a:ext cx="444843" cy="43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8D7A92-5572-4C1D-9F86-1CB121037E8C}"/>
              </a:ext>
            </a:extLst>
          </p:cNvPr>
          <p:cNvSpPr/>
          <p:nvPr/>
        </p:nvSpPr>
        <p:spPr>
          <a:xfrm>
            <a:off x="7141606" y="3359484"/>
            <a:ext cx="444843" cy="43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5916EE-471D-481E-BE82-5B2482912AE3}"/>
              </a:ext>
            </a:extLst>
          </p:cNvPr>
          <p:cNvSpPr/>
          <p:nvPr/>
        </p:nvSpPr>
        <p:spPr>
          <a:xfrm>
            <a:off x="7141605" y="4597749"/>
            <a:ext cx="444843" cy="43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F6C1E7-E435-41AE-9265-40EE374984BC}"/>
              </a:ext>
            </a:extLst>
          </p:cNvPr>
          <p:cNvSpPr txBox="1"/>
          <p:nvPr/>
        </p:nvSpPr>
        <p:spPr>
          <a:xfrm>
            <a:off x="7192344" y="39498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0685BB-DDD9-4201-B490-0D038621B3E4}"/>
              </a:ext>
            </a:extLst>
          </p:cNvPr>
          <p:cNvSpPr/>
          <p:nvPr/>
        </p:nvSpPr>
        <p:spPr>
          <a:xfrm>
            <a:off x="8906995" y="4166068"/>
            <a:ext cx="444843" cy="43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209A0C-4608-4CB0-8B83-4326600591C4}"/>
              </a:ext>
            </a:extLst>
          </p:cNvPr>
          <p:cNvSpPr txBox="1"/>
          <p:nvPr/>
        </p:nvSpPr>
        <p:spPr>
          <a:xfrm>
            <a:off x="8944920" y="35438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D480201-0057-40F1-9B3D-EAF65AF74004}"/>
              </a:ext>
            </a:extLst>
          </p:cNvPr>
          <p:cNvCxnSpPr/>
          <p:nvPr/>
        </p:nvCxnSpPr>
        <p:spPr>
          <a:xfrm flipH="1" flipV="1">
            <a:off x="10804911" y="3728547"/>
            <a:ext cx="772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A6D3BF-0E46-414D-88CA-8AD373285B16}"/>
              </a:ext>
            </a:extLst>
          </p:cNvPr>
          <p:cNvCxnSpPr/>
          <p:nvPr/>
        </p:nvCxnSpPr>
        <p:spPr>
          <a:xfrm flipH="1" flipV="1">
            <a:off x="6397987" y="3562676"/>
            <a:ext cx="772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7CD7A9-97EC-4AC7-AA12-36AEEA93F11D}"/>
              </a:ext>
            </a:extLst>
          </p:cNvPr>
          <p:cNvCxnSpPr/>
          <p:nvPr/>
        </p:nvCxnSpPr>
        <p:spPr>
          <a:xfrm flipH="1" flipV="1">
            <a:off x="6419346" y="4800612"/>
            <a:ext cx="772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E9525F-1E37-4BD2-824C-513DFA7723C2}"/>
              </a:ext>
            </a:extLst>
          </p:cNvPr>
          <p:cNvCxnSpPr>
            <a:cxnSpLocks/>
            <a:stCxn id="11" idx="2"/>
          </p:cNvCxnSpPr>
          <p:nvPr/>
        </p:nvCxnSpPr>
        <p:spPr>
          <a:xfrm flipH="1" flipV="1">
            <a:off x="7597065" y="2818558"/>
            <a:ext cx="1309930" cy="311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63E3D5-1F3D-454B-8904-59DFE9782A57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7597065" y="2829366"/>
            <a:ext cx="1309930" cy="155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3A8AB9-9604-4B97-8A43-1148D7A8110B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586449" y="3130108"/>
            <a:ext cx="1320546" cy="432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CF2C11C-F8F1-41DD-9A08-3CB13DA29FE7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586449" y="4382312"/>
            <a:ext cx="1320546" cy="394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199500-A41B-412C-8059-E9E83758793D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7597065" y="3574378"/>
            <a:ext cx="1309930" cy="807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5E37A3-57F2-4E5C-8916-3A33E496D67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534293" y="3130108"/>
            <a:ext cx="1372702" cy="166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1DEA5AD-AD23-4B49-AD68-270A4C196290}"/>
              </a:ext>
            </a:extLst>
          </p:cNvPr>
          <p:cNvSpPr txBox="1"/>
          <p:nvPr/>
        </p:nvSpPr>
        <p:spPr>
          <a:xfrm>
            <a:off x="9994050" y="1967337"/>
            <a:ext cx="132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Layer</a:t>
            </a:r>
          </a:p>
        </p:txBody>
      </p:sp>
    </p:spTree>
    <p:extLst>
      <p:ext uri="{BB962C8B-B14F-4D97-AF65-F5344CB8AC3E}">
        <p14:creationId xmlns:p14="http://schemas.microsoft.com/office/powerpoint/2010/main" val="246568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7D62-3C9D-4761-94C5-6697496F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BBD9A-A7D5-449F-972F-11748E077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Neural network basics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TensorFlow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Malicious requests detector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Distributed TensorFlow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TensorBoard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77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018A-F131-46D2-9874-B74395ED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557662-F4F7-40BF-AB1B-41EF0729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validation_split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=0.1,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=128,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epochs=3,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callbacks=[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tb_callback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36C5BD-1650-4D3A-81B7-FB44C6CCC4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" t="68327" r="4613" b="5921"/>
          <a:stretch/>
        </p:blipFill>
        <p:spPr>
          <a:xfrm>
            <a:off x="322406" y="4496844"/>
            <a:ext cx="11547187" cy="168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03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E977-FD73-4A3F-81B8-C3B11795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116F2-35D7-4193-8EBF-0454448A8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Dense operation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activation is “linear”</a:t>
            </a:r>
          </a:p>
        </p:txBody>
      </p:sp>
      <p:pic>
        <p:nvPicPr>
          <p:cNvPr id="1031" name="Picture 7" descr="https://cdn-images-1.medium.com/max/1000/1*vGj29ZBD1kH1kDlGQspPxA.png">
            <a:extLst>
              <a:ext uri="{FF2B5EF4-FFF2-40B4-BE49-F238E27FC236}">
                <a16:creationId xmlns:a16="http://schemas.microsoft.com/office/drawing/2014/main" id="{C84ED442-63E7-495A-AB6B-5890A6CE3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799" y="2233025"/>
            <a:ext cx="41910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ÐÐ°ÑÑÐ¸Ð½ÐºÐ¸ Ð¿Ð¾ Ð·Ð°Ð¿ÑÐ¾ÑÑ linear function vs sigmoid">
            <a:extLst>
              <a:ext uri="{FF2B5EF4-FFF2-40B4-BE49-F238E27FC236}">
                <a16:creationId xmlns:a16="http://schemas.microsoft.com/office/drawing/2014/main" id="{AE1E65E2-1CDF-4871-9387-99B7F7CE7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799" y="1992601"/>
            <a:ext cx="4972834" cy="372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s://cdn-images-1.medium.com/max/1000/1*vGj29ZBD1kH1kDlGQspPxA.png">
            <a:extLst>
              <a:ext uri="{FF2B5EF4-FFF2-40B4-BE49-F238E27FC236}">
                <a16:creationId xmlns:a16="http://schemas.microsoft.com/office/drawing/2014/main" id="{C081208E-4034-497E-854B-EA6D05A831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0" t="19534" r="69554"/>
          <a:stretch/>
        </p:blipFill>
        <p:spPr bwMode="auto">
          <a:xfrm>
            <a:off x="3530379" y="2407919"/>
            <a:ext cx="103367" cy="72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s://cdn-images-1.medium.com/max/1000/1*vGj29ZBD1kH1kDlGQspPxA.png">
            <a:extLst>
              <a:ext uri="{FF2B5EF4-FFF2-40B4-BE49-F238E27FC236}">
                <a16:creationId xmlns:a16="http://schemas.microsoft.com/office/drawing/2014/main" id="{01A84AA7-C166-46C2-A47E-F74D44EE5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59" r="25716"/>
          <a:stretch/>
        </p:blipFill>
        <p:spPr bwMode="auto">
          <a:xfrm>
            <a:off x="6416702" y="2233025"/>
            <a:ext cx="135173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024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FA35-8382-431A-888C-683DE96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95E08-0C17-4C69-ABAB-6D0699526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Dense operation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Activation function – “sigmoid”</a:t>
            </a:r>
          </a:p>
          <a:p>
            <a:endParaRPr lang="en-US" dirty="0"/>
          </a:p>
        </p:txBody>
      </p:sp>
      <p:pic>
        <p:nvPicPr>
          <p:cNvPr id="4" name="Picture 7" descr="https://cdn-images-1.medium.com/max/1000/1*vGj29ZBD1kH1kDlGQspPxA.png">
            <a:extLst>
              <a:ext uri="{FF2B5EF4-FFF2-40B4-BE49-F238E27FC236}">
                <a16:creationId xmlns:a16="http://schemas.microsoft.com/office/drawing/2014/main" id="{AE969EF0-D224-4382-A9BE-5C3B380E66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97"/>
          <a:stretch/>
        </p:blipFill>
        <p:spPr bwMode="auto">
          <a:xfrm>
            <a:off x="2459799" y="2233025"/>
            <a:ext cx="3176913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ÐÐ°ÑÑÐ¸Ð½ÐºÐ¸ Ð¿Ð¾ Ð·Ð°Ð¿ÑÐ¾ÑÑ linear function vs sigmoid">
            <a:extLst>
              <a:ext uri="{FF2B5EF4-FFF2-40B4-BE49-F238E27FC236}">
                <a16:creationId xmlns:a16="http://schemas.microsoft.com/office/drawing/2014/main" id="{ED60CBE7-0BFE-4A91-A89B-2701AED92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7" b="5270"/>
          <a:stretch/>
        </p:blipFill>
        <p:spPr bwMode="auto">
          <a:xfrm>
            <a:off x="6008594" y="1737360"/>
            <a:ext cx="5678466" cy="411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084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7826-3853-4604-A3C1-11B02F06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1CD26-59CB-4827-9897-0B640D65C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Sequential()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Embedding(</a:t>
            </a:r>
          </a:p>
          <a:p>
            <a:pPr marL="914400" lvl="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num_words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64, </a:t>
            </a:r>
          </a:p>
          <a:p>
            <a:pPr marL="914400" lvl="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max_log_length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(LSTM(32)) 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(Dense(1,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activation='sigmoid',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use_bias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model.compile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loss='binary_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crossentropy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',optimizer='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metrics=['accuracy'])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381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018A-F131-46D2-9874-B74395ED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557662-F4F7-40BF-AB1B-41EF0729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validation_split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=0.1,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=128,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epochs=3,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callbacks=[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tb_callback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4D3D1-9143-4D1D-9862-FA2A80F7BB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03" t="68368" r="3456" b="4851"/>
          <a:stretch/>
        </p:blipFill>
        <p:spPr>
          <a:xfrm>
            <a:off x="625779" y="4334005"/>
            <a:ext cx="10940441" cy="163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0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44A9-EA15-4057-9823-73E03E74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5310E-2FCD-43D2-83E4-900689D52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Sequential()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Embedding(</a:t>
            </a:r>
          </a:p>
          <a:p>
            <a:pPr marL="914400" lvl="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num_words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64, </a:t>
            </a:r>
          </a:p>
          <a:p>
            <a:pPr marL="914400" lvl="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max_log_length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(LSTM(32,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recurrent_dropout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=0.5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(Dense(1, activation='sigmoid',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use_bias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=False))</a:t>
            </a:r>
          </a:p>
          <a:p>
            <a:endParaRPr lang="en-US" dirty="0"/>
          </a:p>
        </p:txBody>
      </p:sp>
      <p:pic>
        <p:nvPicPr>
          <p:cNvPr id="3076" name="Picture 4" descr="ÐÐ°ÑÑÐ¸Ð½ÐºÐ¸ Ð¿Ð¾ Ð·Ð°Ð¿ÑÐ¾ÑÑ drop out">
            <a:extLst>
              <a:ext uri="{FF2B5EF4-FFF2-40B4-BE49-F238E27FC236}">
                <a16:creationId xmlns:a16="http://schemas.microsoft.com/office/drawing/2014/main" id="{52537A22-EE50-4F1B-9192-2D6C77D67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91726"/>
            <a:ext cx="638175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899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018A-F131-46D2-9874-B74395ED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557662-F4F7-40BF-AB1B-41EF0729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validation_split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=0.1,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=128,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epochs=3,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callbacks=[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tb_callback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350C7-368C-4F33-A81F-1BC53AE744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" t="68162" r="954" b="4851"/>
          <a:stretch/>
        </p:blipFill>
        <p:spPr>
          <a:xfrm>
            <a:off x="601249" y="4321479"/>
            <a:ext cx="11185742" cy="164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34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65B9-46DE-4A00-8FB3-AE8BF965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7248-7E94-4E02-8CD6-31D105E70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2A497-835B-46D5-BF60-31E975401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" t="6610" r="1"/>
          <a:stretch/>
        </p:blipFill>
        <p:spPr>
          <a:xfrm>
            <a:off x="855968" y="453580"/>
            <a:ext cx="10238752" cy="521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06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3615-D9F0-493B-9130-A644A76F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DF3A-A624-4C43-8D2B-5E46EB84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F736E-C1F9-4B62-B8B4-F6C55CCC03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" t="7210"/>
          <a:stretch/>
        </p:blipFill>
        <p:spPr>
          <a:xfrm>
            <a:off x="1036320" y="620203"/>
            <a:ext cx="9923228" cy="50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8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A4DB-0614-4E0C-9BBA-5D02C807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19" y="138449"/>
            <a:ext cx="7331900" cy="1622321"/>
          </a:xfrm>
        </p:spPr>
        <p:txBody>
          <a:bodyPr>
            <a:normAutofit/>
          </a:bodyPr>
          <a:lstStyle/>
          <a:p>
            <a:r>
              <a:rPr lang="en-US" dirty="0"/>
              <a:t>Distributed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2848-73CE-488D-BC19-058BA7307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919" y="2068607"/>
            <a:ext cx="3505494" cy="142090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Model Parallelism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Data Parallelism</a:t>
            </a:r>
          </a:p>
        </p:txBody>
      </p:sp>
      <p:pic>
        <p:nvPicPr>
          <p:cNvPr id="1026" name="Picture 2" descr="https://cdn-images-1.medium.com/max/2000/1*HmtAM6riF3Zio3O2CktFHQ.png">
            <a:extLst>
              <a:ext uri="{FF2B5EF4-FFF2-40B4-BE49-F238E27FC236}">
                <a16:creationId xmlns:a16="http://schemas.microsoft.com/office/drawing/2014/main" id="{CC0890EB-76E2-4289-80C3-35F85E7C2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34" r="59129"/>
          <a:stretch/>
        </p:blipFill>
        <p:spPr bwMode="auto">
          <a:xfrm>
            <a:off x="4011555" y="2068607"/>
            <a:ext cx="3240033" cy="392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1750/1*RHs-0S6it7BSTVvFH_TdHw.png">
            <a:extLst>
              <a:ext uri="{FF2B5EF4-FFF2-40B4-BE49-F238E27FC236}">
                <a16:creationId xmlns:a16="http://schemas.microsoft.com/office/drawing/2014/main" id="{B96913CF-910C-412A-BCFC-79212EA1C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5" t="10086" r="8196" b="50378"/>
          <a:stretch/>
        </p:blipFill>
        <p:spPr bwMode="auto">
          <a:xfrm>
            <a:off x="7251588" y="2268988"/>
            <a:ext cx="4885351" cy="192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59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3705-41F8-4186-8577-4BA553FD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AE516-000D-4990-BF2E-58E9C6F05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Batch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Lambda Architecture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Kappa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Prediction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3CE2D9F-1F34-4000-AD30-63376F3DF809}"/>
              </a:ext>
            </a:extLst>
          </p:cNvPr>
          <p:cNvSpPr/>
          <p:nvPr/>
        </p:nvSpPr>
        <p:spPr>
          <a:xfrm>
            <a:off x="4862314" y="2624181"/>
            <a:ext cx="6392876" cy="399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D8FC5-99E6-4F83-A470-10C5FC73813F}"/>
              </a:ext>
            </a:extLst>
          </p:cNvPr>
          <p:cNvSpPr txBox="1"/>
          <p:nvPr/>
        </p:nvSpPr>
        <p:spPr>
          <a:xfrm>
            <a:off x="4756577" y="3135423"/>
            <a:ext cx="209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Batch 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CB661-33A0-4D82-BBF5-1B6853994EA8}"/>
              </a:ext>
            </a:extLst>
          </p:cNvPr>
          <p:cNvSpPr txBox="1"/>
          <p:nvPr/>
        </p:nvSpPr>
        <p:spPr>
          <a:xfrm>
            <a:off x="7593746" y="3135423"/>
            <a:ext cx="140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Real-Time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65B9C-06D8-46C5-8781-490663A9F5BA}"/>
              </a:ext>
            </a:extLst>
          </p:cNvPr>
          <p:cNvSpPr txBox="1"/>
          <p:nvPr/>
        </p:nvSpPr>
        <p:spPr>
          <a:xfrm>
            <a:off x="10624457" y="3135423"/>
            <a:ext cx="140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BA15E6-4FF2-4E42-9817-27D7E796F886}"/>
              </a:ext>
            </a:extLst>
          </p:cNvPr>
          <p:cNvCxnSpPr/>
          <p:nvPr/>
        </p:nvCxnSpPr>
        <p:spPr>
          <a:xfrm>
            <a:off x="8048065" y="2585322"/>
            <a:ext cx="0" cy="43842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27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76D7-9280-44FD-A602-4B6EACFE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1C68D-7233-49F0-86D2-7D53237D7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134" y="1845732"/>
            <a:ext cx="10058400" cy="479360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Demo Source Code: </a:t>
            </a:r>
            <a:r>
              <a:rPr lang="en-US" sz="2500" dirty="0">
                <a:hlinkClick r:id="rId2"/>
              </a:rPr>
              <a:t>https://github.com/Dorokhov/tensorflow-keras-malicious-requests-demo</a:t>
            </a:r>
            <a:endParaRPr lang="en-US" sz="2500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TensorFlow official site: </a:t>
            </a:r>
            <a:r>
              <a:rPr lang="en-US" sz="2500" dirty="0">
                <a:hlinkClick r:id="rId3"/>
              </a:rPr>
              <a:t>http://tensorflow.org</a:t>
            </a:r>
            <a:endParaRPr lang="en-US" sz="2500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TensorFlow Models: </a:t>
            </a:r>
            <a:r>
              <a:rPr lang="en-US" sz="2500" dirty="0">
                <a:hlinkClick r:id="rId4"/>
              </a:rPr>
              <a:t>https://github.com/tensorflow/models</a:t>
            </a:r>
            <a:endParaRPr lang="en-US" sz="2500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RNN in Uber: </a:t>
            </a:r>
            <a:r>
              <a:rPr lang="en-US" sz="2500" dirty="0">
                <a:hlinkClick r:id="rId5"/>
              </a:rPr>
              <a:t>https://eng.uber.com/neural-networks/</a:t>
            </a:r>
            <a:endParaRPr lang="en-US" sz="2500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Embedding Explained: </a:t>
            </a:r>
            <a:r>
              <a:rPr lang="en-US" sz="2500" dirty="0">
                <a:hlinkClick r:id="rId6"/>
              </a:rPr>
              <a:t>https://github.com/keras-team/keras/issues/3110</a:t>
            </a:r>
            <a:endParaRPr lang="en-US" sz="2500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Text Classification: </a:t>
            </a:r>
            <a:r>
              <a:rPr lang="en-US" sz="2500" dirty="0">
                <a:hlinkClick r:id="rId7"/>
              </a:rPr>
              <a:t>https://blog.keras.io/using-pre-trained-word-embeddings-in-a-keras-model.html</a:t>
            </a:r>
            <a:endParaRPr lang="en-US" sz="2500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Building Own Computer Vision Cloud Service by Vladimir Dorokhov: </a:t>
            </a:r>
            <a:r>
              <a:rPr lang="en-US" sz="2500" dirty="0">
                <a:hlinkClick r:id="rId8"/>
              </a:rPr>
              <a:t>https://www.codeproject.com/Articles/1212665/Building-Own-Computer-Vision-Cloud-Service</a:t>
            </a:r>
            <a:endParaRPr lang="en-US" sz="2500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Videos: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Machine Learning </a:t>
            </a:r>
            <a:r>
              <a:rPr lang="en-US" sz="2500" dirty="0" err="1"/>
              <a:t>Receipes</a:t>
            </a:r>
            <a:r>
              <a:rPr lang="en-US" sz="2500" dirty="0"/>
              <a:t>: </a:t>
            </a:r>
            <a:r>
              <a:rPr lang="en-US" sz="2500" dirty="0">
                <a:hlinkClick r:id="rId9"/>
              </a:rPr>
              <a:t>https://www.youtube.com/playlist?list=PLOU2XLYxmsIIuiBfYad6rFYQU_jL2ryal</a:t>
            </a:r>
            <a:endParaRPr lang="en-US" sz="2500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TensorFlow and Deep Learning without a PhD </a:t>
            </a:r>
            <a:r>
              <a:rPr lang="en-US" sz="2500" dirty="0">
                <a:hlinkClick r:id="rId10"/>
              </a:rPr>
              <a:t>https://www.youtube.com/watch?v=u4alGiomYP4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6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3412-8153-4869-B4E9-C6F88BFE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38D07-8E8D-4420-A7B3-53871C071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ru-RU" b="1" dirty="0"/>
              <a:t>2</a:t>
            </a:r>
            <a:r>
              <a:rPr lang="en-US" b="1" dirty="0"/>
              <a:t>015 </a:t>
            </a:r>
            <a:r>
              <a:rPr lang="en-US" dirty="0"/>
              <a:t>– CNTK, TensorFlow have been open sourced </a:t>
            </a:r>
          </a:p>
          <a:p>
            <a:r>
              <a:rPr lang="en-US" dirty="0"/>
              <a:t>Performing in-database predictions in SQL Server 2016 &amp; 2017</a:t>
            </a:r>
            <a:endParaRPr lang="ru-RU" dirty="0"/>
          </a:p>
          <a:p>
            <a:r>
              <a:rPr lang="en-US" b="1" dirty="0"/>
              <a:t>14 Sep 2017 </a:t>
            </a:r>
            <a:r>
              <a:rPr lang="en-US" dirty="0"/>
              <a:t>– </a:t>
            </a:r>
            <a:r>
              <a:rPr lang="en-US" dirty="0" err="1"/>
              <a:t>Catboost</a:t>
            </a:r>
            <a:r>
              <a:rPr lang="en-US" dirty="0"/>
              <a:t> Release</a:t>
            </a:r>
            <a:endParaRPr lang="ru-RU" dirty="0"/>
          </a:p>
          <a:p>
            <a:r>
              <a:rPr lang="en-US" b="1" dirty="0"/>
              <a:t>16 Nov 2017 </a:t>
            </a:r>
            <a:r>
              <a:rPr lang="en-US" dirty="0"/>
              <a:t>– </a:t>
            </a:r>
            <a:r>
              <a:rPr lang="en-US" dirty="0" err="1"/>
              <a:t>Redis</a:t>
            </a:r>
            <a:r>
              <a:rPr lang="en-US" dirty="0"/>
              <a:t> ML Release</a:t>
            </a:r>
          </a:p>
          <a:p>
            <a:r>
              <a:rPr lang="en-US" b="1" dirty="0"/>
              <a:t>4 Dec 2017 </a:t>
            </a:r>
            <a:r>
              <a:rPr lang="en-US" dirty="0"/>
              <a:t>- The Case for Learned Index Structures</a:t>
            </a:r>
            <a:endParaRPr lang="ru-RU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974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F170-748D-4F63-901E-EAA23714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29037-AA10-4AA8-86B5-4026ABA0A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54557-501F-4F30-B39B-4AEFADCC2D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76" t="48252" r="21092" b="26758"/>
          <a:stretch/>
        </p:blipFill>
        <p:spPr>
          <a:xfrm>
            <a:off x="3801005" y="1845734"/>
            <a:ext cx="3594877" cy="36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0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E64F-10FA-4DE7-8678-28674E90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 = x*W + 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A30BAD-FAC0-4148-9773-EB80E0C56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548" t="48155" r="19658" b="25166"/>
          <a:stretch/>
        </p:blipFill>
        <p:spPr>
          <a:xfrm>
            <a:off x="838200" y="2167709"/>
            <a:ext cx="3607369" cy="35322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6537AF-49ED-4753-8380-FBCD3EE46C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753" t="48534" r="19966" b="24976"/>
          <a:stretch/>
        </p:blipFill>
        <p:spPr>
          <a:xfrm>
            <a:off x="7627659" y="2167709"/>
            <a:ext cx="3507000" cy="353223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C75BB8-5F42-4425-B650-4EF5558931AB}"/>
              </a:ext>
            </a:extLst>
          </p:cNvPr>
          <p:cNvCxnSpPr>
            <a:cxnSpLocks/>
          </p:cNvCxnSpPr>
          <p:nvPr/>
        </p:nvCxnSpPr>
        <p:spPr>
          <a:xfrm flipH="1">
            <a:off x="9332259" y="3987051"/>
            <a:ext cx="376518" cy="1882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F4722A-DC94-4513-A0B0-2916EFE5C1A6}"/>
              </a:ext>
            </a:extLst>
          </p:cNvPr>
          <p:cNvCxnSpPr>
            <a:cxnSpLocks/>
          </p:cNvCxnSpPr>
          <p:nvPr/>
        </p:nvCxnSpPr>
        <p:spPr>
          <a:xfrm flipH="1">
            <a:off x="8935571" y="3845859"/>
            <a:ext cx="275664" cy="1411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2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3235-E6C9-4C90-845E-42BE9094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F106A-9F9A-4A96-B84A-63EB90EE6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1F830-4C84-47D3-8852-A80F3FDEE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75" t="38694" r="19760" b="24787"/>
          <a:stretch/>
        </p:blipFill>
        <p:spPr>
          <a:xfrm>
            <a:off x="855894" y="1398196"/>
            <a:ext cx="10480211" cy="406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3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C710-1EE5-4969-B55F-4680D58E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ED58E2-AB59-4483-98A5-AA63FF8042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103215"/>
              </p:ext>
            </p:extLst>
          </p:nvPr>
        </p:nvGraphicFramePr>
        <p:xfrm>
          <a:off x="1096962" y="1846263"/>
          <a:ext cx="10058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01223447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964526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Network Type</a:t>
                      </a:r>
                    </a:p>
                  </a:txBody>
                  <a:tcPr marL="87463" marR="8746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Usages</a:t>
                      </a:r>
                    </a:p>
                  </a:txBody>
                  <a:tcPr marL="87463" marR="87463"/>
                </a:tc>
                <a:extLst>
                  <a:ext uri="{0D108BD9-81ED-4DB2-BD59-A6C34878D82A}">
                    <a16:rowId xmlns:a16="http://schemas.microsoft.com/office/drawing/2014/main" val="37697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463" marR="8746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463" marR="87463"/>
                </a:tc>
                <a:extLst>
                  <a:ext uri="{0D108BD9-81ED-4DB2-BD59-A6C34878D82A}">
                    <a16:rowId xmlns:a16="http://schemas.microsoft.com/office/drawing/2014/main" val="175439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Multi-Layer Perceptions (MLP)</a:t>
                      </a:r>
                      <a:endParaRPr lang="en-US" dirty="0"/>
                    </a:p>
                  </a:txBody>
                  <a:tcPr marL="87463" marR="8746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type, general purpose</a:t>
                      </a:r>
                    </a:p>
                  </a:txBody>
                  <a:tcPr marL="87463" marR="87463"/>
                </a:tc>
                <a:extLst>
                  <a:ext uri="{0D108BD9-81ED-4DB2-BD59-A6C34878D82A}">
                    <a16:rowId xmlns:a16="http://schemas.microsoft.com/office/drawing/2014/main" val="420598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CNN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Convolutional Neural Networks)</a:t>
                      </a:r>
                    </a:p>
                  </a:txBody>
                  <a:tcPr marL="87463" marR="8746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Image classification</a:t>
                      </a:r>
                    </a:p>
                    <a:p>
                      <a:endParaRPr lang="en-US" dirty="0"/>
                    </a:p>
                  </a:txBody>
                  <a:tcPr marL="87463" marR="87463"/>
                </a:tc>
                <a:extLst>
                  <a:ext uri="{0D108BD9-81ED-4DB2-BD59-A6C34878D82A}">
                    <a16:rowId xmlns:a16="http://schemas.microsoft.com/office/drawing/2014/main" val="428168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RNN (Recurrent Neural Network)</a:t>
                      </a:r>
                    </a:p>
                  </a:txBody>
                  <a:tcPr marL="87463" marR="8746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Sequences</a:t>
                      </a:r>
                    </a:p>
                  </a:txBody>
                  <a:tcPr marL="87463" marR="87463"/>
                </a:tc>
                <a:extLst>
                  <a:ext uri="{0D108BD9-81ED-4DB2-BD59-A6C34878D82A}">
                    <a16:rowId xmlns:a16="http://schemas.microsoft.com/office/drawing/2014/main" val="1913056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463" marR="8746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463" marR="87463"/>
                </a:tc>
                <a:extLst>
                  <a:ext uri="{0D108BD9-81ED-4DB2-BD59-A6C34878D82A}">
                    <a16:rowId xmlns:a16="http://schemas.microsoft.com/office/drawing/2014/main" val="1127514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00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CF5A-92DD-4F75-96CF-C0408520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Neural Network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3100-4988-47DB-8C25-C286641AB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234" y="1845734"/>
            <a:ext cx="994544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Neural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Linear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Epoch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Loss,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2066083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20720</TotalTime>
  <Words>895</Words>
  <Application>Microsoft Office PowerPoint</Application>
  <PresentationFormat>Widescreen</PresentationFormat>
  <Paragraphs>217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Retrospect</vt:lpstr>
      <vt:lpstr>TensorFlow for Software Engineers</vt:lpstr>
      <vt:lpstr>Content</vt:lpstr>
      <vt:lpstr>Data Processing Trends</vt:lpstr>
      <vt:lpstr>Data Processing Trends</vt:lpstr>
      <vt:lpstr>Linear Classification</vt:lpstr>
      <vt:lpstr>y = x*W + b</vt:lpstr>
      <vt:lpstr>PowerPoint Presentation</vt:lpstr>
      <vt:lpstr>Neural Network Types</vt:lpstr>
      <vt:lpstr>Neural Network Basics</vt:lpstr>
      <vt:lpstr>PowerPoint Presentation</vt:lpstr>
      <vt:lpstr>TensorFlowFlow</vt:lpstr>
      <vt:lpstr>TensorFlow API</vt:lpstr>
      <vt:lpstr>Demo - Malicious Requests Detection</vt:lpstr>
      <vt:lpstr>Dataset</vt:lpstr>
      <vt:lpstr>Model</vt:lpstr>
      <vt:lpstr>Embedding</vt:lpstr>
      <vt:lpstr>PowerPoint Presentation</vt:lpstr>
      <vt:lpstr>PowerPoint Presentation</vt:lpstr>
      <vt:lpstr>PowerPoint Presentation</vt:lpstr>
      <vt:lpstr>PowerPoint Presentation</vt:lpstr>
      <vt:lpstr>Dense Layer</vt:lpstr>
      <vt:lpstr>Dense Layer</vt:lpstr>
      <vt:lpstr>PowerPoint Presentation</vt:lpstr>
      <vt:lpstr>PowerPoint Presentation</vt:lpstr>
      <vt:lpstr>Dropout</vt:lpstr>
      <vt:lpstr>PowerPoint Presentation</vt:lpstr>
      <vt:lpstr>PowerPoint Presentation</vt:lpstr>
      <vt:lpstr>PowerPoint Presentation</vt:lpstr>
      <vt:lpstr>Distributed TensorFlow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for Software Engineers</dc:title>
  <dc:creator>Vladimir Dorokhov</dc:creator>
  <cp:lastModifiedBy>Vladimir Dorokhov</cp:lastModifiedBy>
  <cp:revision>153</cp:revision>
  <dcterms:created xsi:type="dcterms:W3CDTF">2018-03-08T09:14:50Z</dcterms:created>
  <dcterms:modified xsi:type="dcterms:W3CDTF">2018-04-26T16:50:50Z</dcterms:modified>
</cp:coreProperties>
</file>