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9" r:id="rId3"/>
    <p:sldId id="257" r:id="rId4"/>
    <p:sldId id="267" r:id="rId5"/>
    <p:sldId id="270" r:id="rId6"/>
    <p:sldId id="265" r:id="rId7"/>
    <p:sldId id="263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977" autoAdjust="0"/>
  </p:normalViewPr>
  <p:slideViewPr>
    <p:cSldViewPr snapToGrid="0">
      <p:cViewPr varScale="1">
        <p:scale>
          <a:sx n="86" d="100"/>
          <a:sy n="86" d="100"/>
        </p:scale>
        <p:origin x="-79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40AC6-8918-4091-A5EF-86BCC06A1FFA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7E0C3-01EE-4DAB-A6A7-0D4A4BC3D5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1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7E0C3-01EE-4DAB-A6A7-0D4A4BC3D5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7E0C3-01EE-4DAB-A6A7-0D4A4BC3D5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6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Presentation of the </a:t>
            </a:r>
            <a:r>
              <a:rPr lang="it-IT" err="1" smtClean="0"/>
              <a:t>problem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7E0C3-01EE-4DAB-A6A7-0D4A4BC3D5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6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11/17/2022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Author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err="1" smtClean="0"/>
              <a:t>Geoinformatic</a:t>
            </a:r>
            <a:r>
              <a:rPr lang="en-GB" sz="2400" smtClean="0"/>
              <a:t> project</a:t>
            </a:r>
            <a:r>
              <a:rPr lang="en-GB" sz="3600" smtClean="0"/>
              <a:t/>
            </a:r>
            <a:br>
              <a:rPr lang="en-GB" sz="3600" smtClean="0"/>
            </a:br>
            <a:r>
              <a:rPr lang="en-GB" sz="3600" smtClean="0"/>
              <a:t>Efficient </a:t>
            </a:r>
            <a:r>
              <a:rPr lang="en-GB" sz="3600"/>
              <a:t>outliers rejection in positioning of mobile devices</a:t>
            </a:r>
            <a:endParaRPr lang="en-US" sz="36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456243"/>
          </a:xfrm>
        </p:spPr>
        <p:txBody>
          <a:bodyPr/>
          <a:lstStyle/>
          <a:p>
            <a:r>
              <a:rPr lang="en-US" err="1" smtClean="0"/>
              <a:t>Dorotea</a:t>
            </a:r>
            <a:r>
              <a:rPr lang="en-US" smtClean="0"/>
              <a:t> </a:t>
            </a:r>
            <a:r>
              <a:rPr lang="en-US" err="1" smtClean="0"/>
              <a:t>Rigamonti</a:t>
            </a:r>
            <a:r>
              <a:rPr lang="en-US" smtClean="0"/>
              <a:t> 969365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08001" y="1333744"/>
            <a:ext cx="8202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ELOBO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smtClean="0"/>
              <a:t>an </a:t>
            </a:r>
            <a:r>
              <a:rPr lang="it-IT" dirty="0" err="1" smtClean="0"/>
              <a:t>outlier</a:t>
            </a:r>
            <a:r>
              <a:rPr lang="it-IT" dirty="0" smtClean="0"/>
              <a:t> </a:t>
            </a:r>
            <a:r>
              <a:rPr lang="it-IT" dirty="0" err="1" smtClean="0"/>
              <a:t>rejection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a </a:t>
            </a:r>
            <a:r>
              <a:rPr lang="it-IT" dirty="0" err="1" smtClean="0"/>
              <a:t>numerical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for the </a:t>
            </a:r>
          </a:p>
          <a:p>
            <a:r>
              <a:rPr lang="it-IT" dirty="0" err="1"/>
              <a:t>l</a:t>
            </a:r>
            <a:r>
              <a:rPr lang="it-IT" dirty="0" err="1" smtClean="0"/>
              <a:t>eave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block</a:t>
            </a:r>
            <a:r>
              <a:rPr lang="it-IT" dirty="0" smtClean="0"/>
              <a:t> out procedure.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implies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must </a:t>
            </a:r>
            <a:r>
              <a:rPr lang="it-IT" dirty="0" smtClean="0"/>
              <a:t>be a </a:t>
            </a:r>
            <a:r>
              <a:rPr lang="it-IT" dirty="0"/>
              <a:t>LS </a:t>
            </a:r>
            <a:r>
              <a:rPr lang="it-IT" dirty="0" err="1"/>
              <a:t>problem</a:t>
            </a:r>
            <a:endParaRPr lang="it-IT" dirty="0"/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subvectors</a:t>
            </a:r>
            <a:r>
              <a:rPr lang="it-IT" dirty="0"/>
              <a:t> (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A block must not depend on individual parameters otherwise a pre-elimination technique of parameters has to be </a:t>
            </a:r>
            <a:r>
              <a:rPr lang="en-GB" dirty="0" smtClean="0"/>
              <a:t>applied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8001" y="3751797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Advantages</a:t>
            </a:r>
            <a:endParaRPr lang="en-GB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08001" y="4180948"/>
            <a:ext cx="796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dirty="0" smtClean="0"/>
              <a:t>More </a:t>
            </a: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classic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  <a:r>
              <a:rPr lang="it-IT" dirty="0" err="1" smtClean="0"/>
              <a:t>Squares</a:t>
            </a:r>
            <a:r>
              <a:rPr lang="it-IT" dirty="0" smtClean="0"/>
              <a:t> (LS) </a:t>
            </a:r>
            <a:r>
              <a:rPr lang="it-IT" dirty="0" err="1" smtClean="0"/>
              <a:t>adjustment</a:t>
            </a:r>
            <a:r>
              <a:rPr lang="it-IT" dirty="0" smtClean="0"/>
              <a:t>,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leave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out </a:t>
            </a:r>
            <a:r>
              <a:rPr lang="it-IT" dirty="0" err="1"/>
              <a:t>a</a:t>
            </a:r>
            <a:r>
              <a:rPr lang="it-IT" dirty="0" err="1" smtClean="0"/>
              <a:t>lgorithm</a:t>
            </a:r>
            <a:endParaRPr lang="it-IT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 smtClean="0"/>
              <a:t>Faster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a </a:t>
            </a:r>
            <a:r>
              <a:rPr lang="it-IT" dirty="0" err="1" smtClean="0"/>
              <a:t>Leave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Block</a:t>
            </a:r>
            <a:r>
              <a:rPr lang="it-IT" dirty="0" smtClean="0"/>
              <a:t> Out (LOBO)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repeat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adjustment</a:t>
            </a:r>
            <a:r>
              <a:rPr lang="it-IT" dirty="0" smtClean="0"/>
              <a:t> procedure</a:t>
            </a:r>
            <a:endParaRPr lang="en-GB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12559" y="-662782"/>
            <a:ext cx="72983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 smtClean="0"/>
              <a:t>ELOBO: </a:t>
            </a:r>
            <a:r>
              <a:rPr lang="it-IT" sz="3200" dirty="0" err="1" smtClean="0"/>
              <a:t>Efficient</a:t>
            </a:r>
            <a:r>
              <a:rPr lang="it-IT" sz="3200" dirty="0" smtClean="0"/>
              <a:t> </a:t>
            </a:r>
            <a:r>
              <a:rPr lang="it-IT" sz="3200" dirty="0" err="1" smtClean="0"/>
              <a:t>Leave</a:t>
            </a:r>
            <a:r>
              <a:rPr lang="it-IT" sz="3200" dirty="0" smtClean="0"/>
              <a:t> </a:t>
            </a:r>
            <a:r>
              <a:rPr lang="it-IT" sz="3200" dirty="0" err="1" smtClean="0"/>
              <a:t>One</a:t>
            </a:r>
            <a:r>
              <a:rPr lang="it-IT" sz="3200" dirty="0" smtClean="0"/>
              <a:t> </a:t>
            </a:r>
            <a:r>
              <a:rPr lang="it-IT" sz="3200" dirty="0" err="1" smtClean="0"/>
              <a:t>Block</a:t>
            </a:r>
            <a:r>
              <a:rPr lang="it-IT" sz="3200" dirty="0" smtClean="0"/>
              <a:t> Out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0530" y="-83724"/>
            <a:ext cx="8452449" cy="953737"/>
          </a:xfrm>
        </p:spPr>
        <p:txBody>
          <a:bodyPr>
            <a:normAutofit/>
          </a:bodyPr>
          <a:lstStyle/>
          <a:p>
            <a:r>
              <a:rPr lang="it-IT" sz="3200" dirty="0" smtClean="0"/>
              <a:t>ELOBO</a:t>
            </a:r>
            <a:r>
              <a:rPr lang="it-IT" sz="3200" dirty="0" smtClean="0"/>
              <a:t>: </a:t>
            </a:r>
            <a:r>
              <a:rPr lang="it-IT" sz="3200" dirty="0" err="1" smtClean="0"/>
              <a:t>Al</a:t>
            </a:r>
            <a:r>
              <a:rPr lang="it-IT" sz="3200" dirty="0" err="1" smtClean="0"/>
              <a:t>gorithm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" y="785344"/>
            <a:ext cx="8211845" cy="578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409024" y="1065320"/>
            <a:ext cx="47673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 smtClean="0"/>
              <a:t>1. </a:t>
            </a:r>
            <a:r>
              <a:rPr lang="en-GB" dirty="0"/>
              <a:t>Split the input into blocks to be able access at or remove each block </a:t>
            </a:r>
          </a:p>
        </p:txBody>
      </p:sp>
      <p:cxnSp>
        <p:nvCxnSpPr>
          <p:cNvPr id="6" name="Connettore 2 5"/>
          <p:cNvCxnSpPr>
            <a:stCxn id="3" idx="1"/>
          </p:cNvCxnSpPr>
          <p:nvPr/>
        </p:nvCxnSpPr>
        <p:spPr>
          <a:xfrm flipH="1">
            <a:off x="2769834" y="1388486"/>
            <a:ext cx="639190" cy="209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728619" y="2146320"/>
            <a:ext cx="52378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2.</a:t>
            </a:r>
            <a:r>
              <a:rPr lang="en-GB" dirty="0"/>
              <a:t> Compute the global solution of LS using the </a:t>
            </a:r>
            <a:r>
              <a:rPr lang="en-GB" dirty="0" smtClean="0"/>
              <a:t>blocks</a:t>
            </a:r>
            <a:endParaRPr lang="en-GB" dirty="0"/>
          </a:p>
        </p:txBody>
      </p:sp>
      <p:cxnSp>
        <p:nvCxnSpPr>
          <p:cNvPr id="15" name="Connettore 2 14"/>
          <p:cNvCxnSpPr>
            <a:stCxn id="14" idx="1"/>
          </p:cNvCxnSpPr>
          <p:nvPr/>
        </p:nvCxnSpPr>
        <p:spPr>
          <a:xfrm flipH="1" flipV="1">
            <a:off x="3409025" y="2146322"/>
            <a:ext cx="319594" cy="1846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2317072" y="2752777"/>
            <a:ext cx="18376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 smtClean="0"/>
              <a:t>3.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block</a:t>
            </a:r>
            <a:r>
              <a:rPr lang="it-IT" dirty="0" smtClean="0"/>
              <a:t>: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883978" y="3310350"/>
            <a:ext cx="30805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/>
              <a:t>3.1 Control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 smtClean="0"/>
              <a:t>checked</a:t>
            </a:r>
            <a:endParaRPr lang="it-IT" dirty="0"/>
          </a:p>
        </p:txBody>
      </p:sp>
      <p:cxnSp>
        <p:nvCxnSpPr>
          <p:cNvPr id="25" name="Connettore 2 24"/>
          <p:cNvCxnSpPr>
            <a:stCxn id="24" idx="1"/>
          </p:cNvCxnSpPr>
          <p:nvPr/>
        </p:nvCxnSpPr>
        <p:spPr>
          <a:xfrm flipH="1">
            <a:off x="3089429" y="3495016"/>
            <a:ext cx="794549" cy="721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4665212" y="4032227"/>
            <a:ext cx="39816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3.2 </a:t>
            </a:r>
            <a:r>
              <a:rPr lang="it-IT" dirty="0" err="1"/>
              <a:t>P</a:t>
            </a:r>
            <a:r>
              <a:rPr lang="it-IT" dirty="0" err="1" smtClean="0"/>
              <a:t>erform</a:t>
            </a:r>
            <a:r>
              <a:rPr lang="it-IT" dirty="0" smtClean="0"/>
              <a:t> ELOBO </a:t>
            </a:r>
            <a:r>
              <a:rPr lang="it-IT" dirty="0" err="1" smtClean="0"/>
              <a:t>numerical</a:t>
            </a:r>
            <a:r>
              <a:rPr lang="it-IT" dirty="0" smtClean="0"/>
              <a:t> procedure</a:t>
            </a:r>
            <a:endParaRPr lang="en-GB" dirty="0"/>
          </a:p>
        </p:txBody>
      </p:sp>
      <p:cxnSp>
        <p:nvCxnSpPr>
          <p:cNvPr id="27" name="Connettore 2 26"/>
          <p:cNvCxnSpPr>
            <a:stCxn id="26" idx="1"/>
          </p:cNvCxnSpPr>
          <p:nvPr/>
        </p:nvCxnSpPr>
        <p:spPr>
          <a:xfrm flipH="1">
            <a:off x="4185822" y="4216893"/>
            <a:ext cx="479390" cy="390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80624" y="5153059"/>
            <a:ext cx="42213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3.3 Compute the </a:t>
            </a:r>
            <a:r>
              <a:rPr lang="it-IT" dirty="0" err="1" smtClean="0"/>
              <a:t>theoretical</a:t>
            </a:r>
            <a:r>
              <a:rPr lang="it-IT" dirty="0" smtClean="0"/>
              <a:t> and the </a:t>
            </a:r>
            <a:r>
              <a:rPr lang="it-IT" dirty="0" err="1" smtClean="0"/>
              <a:t>empirical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 of the test and the ratio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endParaRPr lang="en-GB" dirty="0" smtClean="0"/>
          </a:p>
        </p:txBody>
      </p:sp>
      <p:cxnSp>
        <p:nvCxnSpPr>
          <p:cNvPr id="33" name="Connettore 2 32"/>
          <p:cNvCxnSpPr/>
          <p:nvPr/>
        </p:nvCxnSpPr>
        <p:spPr>
          <a:xfrm flipH="1">
            <a:off x="2451717" y="3495016"/>
            <a:ext cx="1432261" cy="2868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0" grpId="0" animBg="1"/>
      <p:bldP spid="24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0530" y="-83724"/>
            <a:ext cx="8452449" cy="953737"/>
          </a:xfrm>
        </p:spPr>
        <p:txBody>
          <a:bodyPr>
            <a:normAutofit/>
          </a:bodyPr>
          <a:lstStyle/>
          <a:p>
            <a:r>
              <a:rPr lang="it-IT" sz="3200" dirty="0" smtClean="0"/>
              <a:t>ELOBO: </a:t>
            </a:r>
            <a:r>
              <a:rPr lang="it-IT" sz="3200" dirty="0" err="1" smtClean="0"/>
              <a:t>Efficient</a:t>
            </a:r>
            <a:r>
              <a:rPr lang="it-IT" sz="3200" dirty="0" smtClean="0"/>
              <a:t> </a:t>
            </a:r>
            <a:r>
              <a:rPr lang="it-IT" sz="3200" dirty="0" err="1" smtClean="0"/>
              <a:t>Leave</a:t>
            </a:r>
            <a:r>
              <a:rPr lang="it-IT" sz="3200" dirty="0" smtClean="0"/>
              <a:t> </a:t>
            </a:r>
            <a:r>
              <a:rPr lang="it-IT" sz="3200" dirty="0" err="1" smtClean="0"/>
              <a:t>One</a:t>
            </a:r>
            <a:r>
              <a:rPr lang="it-IT" sz="3200" dirty="0" smtClean="0"/>
              <a:t> </a:t>
            </a:r>
            <a:r>
              <a:rPr lang="it-IT" sz="3200" dirty="0" err="1" smtClean="0"/>
              <a:t>Block</a:t>
            </a:r>
            <a:r>
              <a:rPr lang="it-IT" sz="3200" dirty="0" smtClean="0"/>
              <a:t> Out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" y="785344"/>
            <a:ext cx="8211845" cy="578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870011" y="2040078"/>
            <a:ext cx="39106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 smtClean="0"/>
              <a:t>4. </a:t>
            </a:r>
            <a:r>
              <a:rPr lang="it-IT" dirty="0" err="1" smtClean="0"/>
              <a:t>Check</a:t>
            </a:r>
            <a:r>
              <a:rPr lang="it-IT" dirty="0" smtClean="0"/>
              <a:t> the </a:t>
            </a:r>
            <a:r>
              <a:rPr lang="it-IT" dirty="0" err="1" smtClean="0"/>
              <a:t>presence</a:t>
            </a:r>
            <a:r>
              <a:rPr lang="it-IT" dirty="0" smtClean="0"/>
              <a:t> of </a:t>
            </a:r>
            <a:r>
              <a:rPr lang="it-IT" dirty="0" err="1" smtClean="0"/>
              <a:t>outliers</a:t>
            </a:r>
            <a:endParaRPr lang="en-GB" dirty="0"/>
          </a:p>
        </p:txBody>
      </p:sp>
      <p:cxnSp>
        <p:nvCxnSpPr>
          <p:cNvPr id="6" name="Connettore 2 5"/>
          <p:cNvCxnSpPr>
            <a:stCxn id="3" idx="3"/>
          </p:cNvCxnSpPr>
          <p:nvPr/>
        </p:nvCxnSpPr>
        <p:spPr>
          <a:xfrm>
            <a:off x="4780624" y="2224744"/>
            <a:ext cx="1322773" cy="138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309454" y="3015052"/>
            <a:ext cx="523782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r>
              <a:rPr lang="it-IT" dirty="0" smtClean="0"/>
              <a:t>.</a:t>
            </a:r>
            <a:r>
              <a:rPr lang="en-GB" dirty="0" smtClean="0"/>
              <a:t> </a:t>
            </a:r>
            <a:r>
              <a:rPr lang="en-GB" dirty="0"/>
              <a:t>Compute the </a:t>
            </a:r>
            <a:r>
              <a:rPr lang="en-GB" dirty="0" smtClean="0"/>
              <a:t>final solution without the outlier, if </a:t>
            </a:r>
            <a:r>
              <a:rPr lang="en-GB" dirty="0" err="1" smtClean="0"/>
              <a:t>foud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553590" y="4388992"/>
            <a:ext cx="32581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6. Compute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matrices</a:t>
            </a:r>
            <a:endParaRPr lang="en-GB" dirty="0"/>
          </a:p>
        </p:txBody>
      </p:sp>
      <p:cxnSp>
        <p:nvCxnSpPr>
          <p:cNvPr id="27" name="Connettore 2 26"/>
          <p:cNvCxnSpPr>
            <a:stCxn id="14" idx="3"/>
          </p:cNvCxnSpPr>
          <p:nvPr/>
        </p:nvCxnSpPr>
        <p:spPr>
          <a:xfrm flipV="1">
            <a:off x="6547282" y="3298215"/>
            <a:ext cx="750163" cy="4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26" idx="3"/>
          </p:cNvCxnSpPr>
          <p:nvPr/>
        </p:nvCxnSpPr>
        <p:spPr>
          <a:xfrm>
            <a:off x="4811696" y="4573658"/>
            <a:ext cx="7279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72980" y="1199144"/>
            <a:ext cx="877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test compares the </a:t>
            </a:r>
            <a:r>
              <a:rPr lang="en-GB" dirty="0"/>
              <a:t>reliability of the tree algorithms: LOBO ELOBO and classic LS solution</a:t>
            </a:r>
            <a:r>
              <a:rPr lang="it-IT" dirty="0" smtClean="0"/>
              <a:t>.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72980" y="1683897"/>
            <a:ext cx="770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 </a:t>
            </a:r>
            <a:r>
              <a:rPr lang="en-GB" dirty="0"/>
              <a:t>simulations with independently generated noise have been iterated for different levels of outliers (1.5, 1.75, 2.00, 2.50, 3.00, 3.50 and 4.0 pixels</a:t>
            </a:r>
            <a:r>
              <a:rPr lang="en-GB" dirty="0" smtClean="0"/>
              <a:t>) each time </a:t>
            </a:r>
            <a:r>
              <a:rPr lang="en-GB" dirty="0"/>
              <a:t>a</a:t>
            </a:r>
            <a:r>
              <a:rPr lang="en-GB" dirty="0" smtClean="0"/>
              <a:t>dded to a different block 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372980" y="2732618"/>
            <a:ext cx="8383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results are expressed as percentage and they </a:t>
            </a:r>
            <a:r>
              <a:rPr lang="en-GB" dirty="0"/>
              <a:t>have been clustered in three classes: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{LOBO/ELOBO/LS}_OK: correct identification of the outlier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{LOBO/ELOBO/LS}_NO: no outlier is identified by the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{LOBO/ELOBO/LS</a:t>
            </a:r>
            <a:r>
              <a:rPr lang="en-GB" dirty="0"/>
              <a:t>}_WO: one outlier is identified, but in the wrong observation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02018" y="79899"/>
            <a:ext cx="8452449" cy="584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 smtClean="0"/>
              <a:t>Reliability test</a:t>
            </a:r>
            <a:endParaRPr lang="en-GB" sz="3200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10488"/>
              </p:ext>
            </p:extLst>
          </p:nvPr>
        </p:nvGraphicFramePr>
        <p:xfrm>
          <a:off x="372980" y="4108596"/>
          <a:ext cx="8169441" cy="171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716"/>
                <a:gridCol w="778703"/>
                <a:gridCol w="768898"/>
                <a:gridCol w="920063"/>
                <a:gridCol w="866134"/>
                <a:gridCol w="856329"/>
                <a:gridCol w="902904"/>
                <a:gridCol w="768898"/>
                <a:gridCol w="768898"/>
                <a:gridCol w="768898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outlier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lobo_no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lobo_ok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lobo_wo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elobo_no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elobo_ok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elobo_wo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ls_no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ls_ok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ls_wo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86.2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13.8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86.2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13.8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85.86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14.24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1.75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93.92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6.08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93.92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6.08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91.76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8.24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97.08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2.92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97.08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2.92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95.56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4.44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99.88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99.88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99.24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0.76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99.72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0.28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2478396" y="5903032"/>
            <a:ext cx="248422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100% of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r>
              <a:rPr lang="it-IT" dirty="0" err="1" smtClean="0"/>
              <a:t>identified</a:t>
            </a:r>
            <a:endParaRPr lang="it-IT" dirty="0" smtClean="0"/>
          </a:p>
          <a:p>
            <a:r>
              <a:rPr lang="it-IT" dirty="0" smtClean="0"/>
              <a:t>96% of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r>
              <a:rPr lang="it-IT" dirty="0" err="1" smtClean="0"/>
              <a:t>correctly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899251" y="5892301"/>
            <a:ext cx="245240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100% of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r>
              <a:rPr lang="it-IT" dirty="0" err="1" smtClean="0"/>
              <a:t>identified</a:t>
            </a:r>
            <a:endParaRPr lang="it-IT" dirty="0" smtClean="0"/>
          </a:p>
          <a:p>
            <a:r>
              <a:rPr lang="it-IT" dirty="0" smtClean="0"/>
              <a:t>95% of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r>
              <a:rPr lang="it-IT" dirty="0" err="1" smtClean="0"/>
              <a:t>correctly</a:t>
            </a:r>
            <a:endParaRPr lang="en-GB" dirty="0"/>
          </a:p>
        </p:txBody>
      </p:sp>
      <p:cxnSp>
        <p:nvCxnSpPr>
          <p:cNvPr id="6" name="Connettore 2 5"/>
          <p:cNvCxnSpPr>
            <a:stCxn id="2" idx="0"/>
          </p:cNvCxnSpPr>
          <p:nvPr/>
        </p:nvCxnSpPr>
        <p:spPr>
          <a:xfrm flipH="1" flipV="1">
            <a:off x="2547891" y="4340562"/>
            <a:ext cx="1172616" cy="15624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720507" y="4348822"/>
            <a:ext cx="922514" cy="15542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0" idx="0"/>
          </p:cNvCxnSpPr>
          <p:nvPr/>
        </p:nvCxnSpPr>
        <p:spPr>
          <a:xfrm flipV="1">
            <a:off x="7125452" y="4340562"/>
            <a:ext cx="83216" cy="15517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8000" y="1402053"/>
            <a:ext cx="8419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speed test is a numerical </a:t>
            </a:r>
            <a:r>
              <a:rPr lang="en-GB" dirty="0"/>
              <a:t>comparison between ELOBO and repeated LOBO. It tests the efficiency of ELOBO end LOBO with respect to the operational time with different combination of number of </a:t>
            </a:r>
            <a:r>
              <a:rPr lang="en-GB" dirty="0" smtClean="0"/>
              <a:t>parameters </a:t>
            </a:r>
            <a:r>
              <a:rPr lang="en-GB" dirty="0"/>
              <a:t>and number of </a:t>
            </a:r>
            <a:r>
              <a:rPr lang="en-GB" dirty="0" smtClean="0"/>
              <a:t>blocks.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2453"/>
              </p:ext>
            </p:extLst>
          </p:nvPr>
        </p:nvGraphicFramePr>
        <p:xfrm>
          <a:off x="138587" y="3230428"/>
          <a:ext cx="8851043" cy="205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287"/>
                <a:gridCol w="449886"/>
                <a:gridCol w="737587"/>
                <a:gridCol w="737587"/>
                <a:gridCol w="737587"/>
                <a:gridCol w="737587"/>
                <a:gridCol w="737587"/>
                <a:gridCol w="737587"/>
                <a:gridCol w="737587"/>
                <a:gridCol w="737587"/>
                <a:gridCol w="737587"/>
                <a:gridCol w="737587"/>
              </a:tblGrid>
              <a:tr h="247704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n° of blocks (n° of observation per block)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151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2000 (1)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1000 (2)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500 (4)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250 (8)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100 (20)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50 (40)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25 (80)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 (200)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 (400)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72440" algn="r"/>
                        </a:tabLs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	2 (100)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47704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n</a:t>
                      </a:r>
                      <a:r>
                        <a:rPr lang="en-GB" sz="1400" dirty="0">
                          <a:effectLst/>
                        </a:rPr>
                        <a:t>° of parameters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201.87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203.88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188.89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177.1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168.53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162.17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156.43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147.53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129.5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88.07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107.05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119.15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119.89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118.01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116.28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114.83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113.39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110.98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105.77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91.18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104.17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153.96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153.14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151.44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149.87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148.54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147.1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144.93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140.46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127.5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133.47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138.06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237.93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136.91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135.81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134.81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133.8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132.39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129.48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120.81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250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157.24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161.39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160.44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158.29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156.67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155.29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154.14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152.66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149.69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141.97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508000" y="2576151"/>
            <a:ext cx="841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results are expressed as ration between the execution time of LOBO and </a:t>
            </a:r>
            <a:r>
              <a:rPr lang="en-GB" dirty="0" smtClean="0"/>
              <a:t> ELOBO</a:t>
            </a:r>
            <a:endParaRPr lang="en-GB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91551" y="69985"/>
            <a:ext cx="8452449" cy="584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 err="1" smtClean="0"/>
              <a:t>Speed</a:t>
            </a:r>
            <a:r>
              <a:rPr lang="it-IT" sz="3200" dirty="0" smtClean="0"/>
              <a:t> test</a:t>
            </a:r>
            <a:endParaRPr lang="en-GB" sz="3200" dirty="0"/>
          </a:p>
        </p:txBody>
      </p:sp>
      <p:sp>
        <p:nvSpPr>
          <p:cNvPr id="2" name="Rettangolo 1"/>
          <p:cNvSpPr/>
          <p:nvPr/>
        </p:nvSpPr>
        <p:spPr>
          <a:xfrm>
            <a:off x="145716" y="5641745"/>
            <a:ext cx="8781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speed</a:t>
            </a:r>
            <a:r>
              <a:rPr lang="it-IT" dirty="0"/>
              <a:t> test </a:t>
            </a:r>
            <a:r>
              <a:rPr lang="en-GB" dirty="0"/>
              <a:t>ELOBO results faster than LOBO in every case as the ratio is always greater than one and it performs better with an higher number of blocks.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71406" y="2903803"/>
            <a:ext cx="201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it-IT" sz="32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200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</a:t>
            </a:r>
            <a:r>
              <a:rPr lang="it-IT" sz="3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!</a:t>
            </a:r>
            <a:endParaRPr lang="en-GB" sz="320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8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6179</TotalTime>
  <Words>616</Words>
  <Application>Microsoft Office PowerPoint</Application>
  <PresentationFormat>Presentazione su schermo (4:3)</PresentationFormat>
  <Paragraphs>195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Tema di Office</vt:lpstr>
      <vt:lpstr>Personalizza struttura</vt:lpstr>
      <vt:lpstr>Geoinformatic project Efficient outliers rejection in positioning of mobile devices</vt:lpstr>
      <vt:lpstr>Presentazione standard di PowerPoint</vt:lpstr>
      <vt:lpstr>ELOBO: Algorithm</vt:lpstr>
      <vt:lpstr>ELOBO: Efficient Leave One Block Out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Dorotea</cp:lastModifiedBy>
  <cp:revision>39</cp:revision>
  <dcterms:created xsi:type="dcterms:W3CDTF">2019-02-22T06:45:36Z</dcterms:created>
  <dcterms:modified xsi:type="dcterms:W3CDTF">2022-11-17T16:25:58Z</dcterms:modified>
</cp:coreProperties>
</file>