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6" r:id="rId5"/>
    <p:sldId id="292" r:id="rId6"/>
    <p:sldId id="257" r:id="rId7"/>
    <p:sldId id="258" r:id="rId8"/>
    <p:sldId id="289" r:id="rId9"/>
    <p:sldId id="260" r:id="rId10"/>
    <p:sldId id="261" r:id="rId11"/>
    <p:sldId id="323" r:id="rId12"/>
    <p:sldId id="288" r:id="rId13"/>
    <p:sldId id="286" r:id="rId14"/>
    <p:sldId id="321" r:id="rId15"/>
    <p:sldId id="320" r:id="rId16"/>
    <p:sldId id="300" r:id="rId17"/>
    <p:sldId id="284" r:id="rId18"/>
    <p:sldId id="290" r:id="rId19"/>
    <p:sldId id="291" r:id="rId20"/>
    <p:sldId id="293" r:id="rId21"/>
    <p:sldId id="294" r:id="rId22"/>
    <p:sldId id="295" r:id="rId23"/>
    <p:sldId id="299" r:id="rId24"/>
    <p:sldId id="296" r:id="rId25"/>
    <p:sldId id="305" r:id="rId26"/>
    <p:sldId id="301" r:id="rId27"/>
    <p:sldId id="322" r:id="rId28"/>
    <p:sldId id="297" r:id="rId29"/>
    <p:sldId id="306" r:id="rId30"/>
    <p:sldId id="302" r:id="rId31"/>
    <p:sldId id="298" r:id="rId32"/>
    <p:sldId id="303" r:id="rId33"/>
    <p:sldId id="304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7" r:id="rId43"/>
    <p:sldId id="315" r:id="rId44"/>
    <p:sldId id="318" r:id="rId45"/>
    <p:sldId id="316" r:id="rId46"/>
    <p:sldId id="319" r:id="rId47"/>
    <p:sldId id="2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64CAC8-06F6-F9B6-6404-FCE83F8BFE6A}" name="dor ron" initials="dr" userId="78833d6c319ba26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103350"/>
    <a:srgbClr val="0C4360"/>
    <a:srgbClr val="1B6872"/>
    <a:srgbClr val="63B7C6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78465" autoAdjust="0"/>
  </p:normalViewPr>
  <p:slideViewPr>
    <p:cSldViewPr snapToGrid="0">
      <p:cViewPr varScale="1">
        <p:scale>
          <a:sx n="127" d="100"/>
          <a:sy n="127" d="100"/>
        </p:scale>
        <p:origin x="16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אני רוצה להבין מה הופך משחק לפופולרי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27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11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Analyzing impact of categories, tags, genres on peak CCU.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Focused on most frequently appearing values in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Set initial cutoff at 20, adjusted based on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Graphs in accompanying document show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Grouped values below cutoff as 'other', visually represented.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Created dummy variables for top entries and 'other'.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Added dummy variables to the dataset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4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אני מוצא את </a:t>
            </a:r>
            <a:r>
              <a:rPr lang="he-IL" dirty="0" err="1"/>
              <a:t>הקלאסטרים</a:t>
            </a:r>
            <a:r>
              <a:rPr lang="he-IL" dirty="0"/>
              <a:t> באמצעות </a:t>
            </a:r>
            <a:r>
              <a:rPr lang="en-US" dirty="0" err="1"/>
              <a:t>pca</a:t>
            </a:r>
            <a:r>
              <a:rPr lang="he-IL" dirty="0"/>
              <a:t> ואז משתמש </a:t>
            </a:r>
            <a:r>
              <a:rPr lang="he-IL" dirty="0" err="1"/>
              <a:t>בפיטצרים</a:t>
            </a:r>
            <a:r>
              <a:rPr lang="he-IL" dirty="0"/>
              <a:t> המקוריים על כל </a:t>
            </a:r>
            <a:r>
              <a:rPr lang="he-IL" dirty="0" err="1"/>
              <a:t>קלאסטר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6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50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168" y="2489200"/>
            <a:ext cx="7077456" cy="1820672"/>
          </a:xfrm>
        </p:spPr>
        <p:txBody>
          <a:bodyPr/>
          <a:lstStyle/>
          <a:p>
            <a:r>
              <a:rPr lang="en-US" dirty="0"/>
              <a:t>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3168" y="4392168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Doron Firman 319091294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F3FD-5730-1889-B5AC-DFF95212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0ECC3-C424-3E13-F1BB-CAB63252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1955625-ADB4-E5C7-A5E5-AA14EC78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503237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New important features to note: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EC1CF08-C2EB-CEC8-C93E-10F182DCCB34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en-US" u="sng" dirty="0"/>
              <a:t>Price range (categorical)</a:t>
            </a:r>
            <a:r>
              <a:rPr lang="en-US" dirty="0"/>
              <a:t>: The price range of the game</a:t>
            </a:r>
          </a:p>
          <a:p>
            <a:pPr>
              <a:lnSpc>
                <a:spcPct val="210000"/>
              </a:lnSpc>
            </a:pPr>
            <a:r>
              <a:rPr lang="en-US" u="sng" dirty="0"/>
              <a:t>Release by Quarter (categorical)</a:t>
            </a:r>
            <a:r>
              <a:rPr lang="en-US" dirty="0"/>
              <a:t>: The quarter in which the game or software was released</a:t>
            </a:r>
          </a:p>
          <a:p>
            <a:pPr>
              <a:lnSpc>
                <a:spcPct val="210000"/>
              </a:lnSpc>
            </a:pPr>
            <a:r>
              <a:rPr lang="en-US" u="sng" dirty="0"/>
              <a:t>(#)_Publishers (int)</a:t>
            </a:r>
            <a:r>
              <a:rPr lang="en-US" dirty="0"/>
              <a:t>: Number of publishers </a:t>
            </a:r>
          </a:p>
          <a:p>
            <a:pPr>
              <a:lnSpc>
                <a:spcPct val="210000"/>
              </a:lnSpc>
            </a:pPr>
            <a:r>
              <a:rPr lang="en-US" u="sng" dirty="0"/>
              <a:t>(#)_Categories (int)</a:t>
            </a:r>
            <a:r>
              <a:rPr lang="en-US" dirty="0"/>
              <a:t>: Number of categories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04CF96-2619-749A-4E8E-103B2B391094}"/>
              </a:ext>
            </a:extLst>
          </p:cNvPr>
          <p:cNvSpPr txBox="1">
            <a:spLocks/>
          </p:cNvSpPr>
          <p:nvPr/>
        </p:nvSpPr>
        <p:spPr>
          <a:xfrm>
            <a:off x="6475412" y="2184400"/>
            <a:ext cx="5371148" cy="437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u="sng" dirty="0"/>
              <a:t>(#)_Genres (int)</a:t>
            </a:r>
            <a:r>
              <a:rPr lang="en-US" dirty="0"/>
              <a:t>: Number of Genres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(#)_Tags (int)</a:t>
            </a:r>
            <a:r>
              <a:rPr lang="en-US" dirty="0"/>
              <a:t>: Number of tags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Review Ratio (int)</a:t>
            </a:r>
            <a:r>
              <a:rPr lang="en-US" dirty="0"/>
              <a:t>: The ratio of positive review out of all reviews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Price per (x) playtime (int)</a:t>
            </a:r>
            <a:r>
              <a:rPr lang="en-US" dirty="0"/>
              <a:t>: The price per hour of use </a:t>
            </a:r>
          </a:p>
        </p:txBody>
      </p:sp>
    </p:spTree>
    <p:extLst>
      <p:ext uri="{BB962C8B-B14F-4D97-AF65-F5344CB8AC3E}">
        <p14:creationId xmlns:p14="http://schemas.microsoft.com/office/powerpoint/2010/main" val="29609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Label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157787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Peak CCU histogram: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0AB85E7-650D-A582-BC63-2F005D9B4F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gams have a low number of peak CCU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it is very rare to have more than 10k peak CCU</a:t>
            </a:r>
          </a:p>
        </p:txBody>
      </p:sp>
      <p:pic>
        <p:nvPicPr>
          <p:cNvPr id="4" name="תמונה 3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36BF67B9-CB08-DDCF-B0C8-3E687723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22" y="2119858"/>
            <a:ext cx="4781295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157787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Year and quarter frequency:</a:t>
            </a:r>
          </a:p>
        </p:txBody>
      </p:sp>
      <p:pic>
        <p:nvPicPr>
          <p:cNvPr id="4" name="Picture 3" descr="A graph showing the growth of a number of people&#10;&#10;Description automatically generated">
            <a:extLst>
              <a:ext uri="{FF2B5EF4-FFF2-40B4-BE49-F238E27FC236}">
                <a16:creationId xmlns:a16="http://schemas.microsoft.com/office/drawing/2014/main" id="{40484E69-3FA0-827F-EFB6-26710D0E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06" y="2108200"/>
            <a:ext cx="88142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157787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Quarter frequency:</a:t>
            </a:r>
          </a:p>
        </p:txBody>
      </p:sp>
      <p:pic>
        <p:nvPicPr>
          <p:cNvPr id="4" name="Picture 3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B8AB65FF-FC03-6C8D-E187-8099F453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37" y="1525714"/>
            <a:ext cx="5852489" cy="45720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0AB85E7-650D-A582-BC63-2F005D9B4F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Evenly distributed</a:t>
            </a:r>
          </a:p>
          <a:p>
            <a:pPr>
              <a:lnSpc>
                <a:spcPct val="250000"/>
              </a:lnSpc>
            </a:pPr>
            <a:r>
              <a:rPr lang="en-US" dirty="0"/>
              <a:t>Q4 has the most releases</a:t>
            </a:r>
          </a:p>
          <a:p>
            <a:pPr>
              <a:lnSpc>
                <a:spcPct val="250000"/>
              </a:lnSpc>
            </a:pPr>
            <a:r>
              <a:rPr lang="en-US" dirty="0"/>
              <a:t>Q2 has the least releases (although 2023 Q2 and onwards is not in the data) </a:t>
            </a:r>
          </a:p>
        </p:txBody>
      </p:sp>
    </p:spTree>
    <p:extLst>
      <p:ext uri="{BB962C8B-B14F-4D97-AF65-F5344CB8AC3E}">
        <p14:creationId xmlns:p14="http://schemas.microsoft.com/office/powerpoint/2010/main" val="17654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5032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Maximal peak CCU for a game by year:</a:t>
            </a:r>
          </a:p>
        </p:txBody>
      </p:sp>
      <p:pic>
        <p:nvPicPr>
          <p:cNvPr id="6" name="Picture 5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F997D1EA-EF2F-1B38-DD46-1E2A9EA3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498283"/>
            <a:ext cx="5998866" cy="4572000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a gradual increase over the years</a:t>
            </a:r>
          </a:p>
          <a:p>
            <a:pPr>
              <a:lnSpc>
                <a:spcPct val="250000"/>
              </a:lnSpc>
            </a:pPr>
            <a:r>
              <a:rPr lang="en-US" dirty="0"/>
              <a:t>On average excluding 2012, 2013 and 2023 we can expect the maximal peak CCU to be at around 200K-300K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Frequency distribution of (#) of platforms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most games support a single operating system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the number of games supporting 2 and 3 operating systems are relatively equal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2704E35-D107-DD21-F788-091B07D9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9649"/>
            <a:ext cx="59377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Frequency distribution of estimated owners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of the game have between 1-20k owners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having above 500k owners is rare with less than 5% of the games</a:t>
            </a:r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27D0BDB-01FE-BCE9-ED73-85FB0C8A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10" y="1477496"/>
            <a:ext cx="5157785" cy="45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Frequency distribution of price range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of the game are priced between 0.1-10 USD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having a price above 20 USD is rare with less than 5% of the games</a:t>
            </a:r>
          </a:p>
        </p:txBody>
      </p:sp>
      <p:pic>
        <p:nvPicPr>
          <p:cNvPr id="4" name="Picture 3" descr="A graph of a number of bars&#10;&#10;Description automatically generated">
            <a:extLst>
              <a:ext uri="{FF2B5EF4-FFF2-40B4-BE49-F238E27FC236}">
                <a16:creationId xmlns:a16="http://schemas.microsoft.com/office/drawing/2014/main" id="{AEAC06A5-D78A-A3A8-D868-69C8CC64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99" y="1550710"/>
            <a:ext cx="5437662" cy="44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358380" cy="45260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Enjoyed playing video games since a young 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Video games provided a distraction and encouraged unique thinking.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Introduced to the Steam platform after getting a computer.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Used Steam as primary gaming platform for around 12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Observed growth and evolution of Steam, including new games and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Developed interest in understanding the factors behind game popularity.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Dummy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Top n values: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wanted to see if specific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categories, tags and genres</a:t>
            </a:r>
            <a:r>
              <a:rPr lang="en-US" sz="2000" dirty="0"/>
              <a:t> impact the peak CCU. Since there are many entries for each column, I chose to focus on the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values that appeared the most</a:t>
            </a:r>
            <a:r>
              <a:rPr lang="en-US" sz="2000" dirty="0"/>
              <a:t>. I decided at first to create a cutoff of 20 and based on the results I tweaked the number for each one (relevant graphs appear in the accompanying word document).  Regarding the ones that didn’t make the cutoff I grouped them into a value named ‘other’ which is visualized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Following that I have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created dummy variables for the top ‘n’ entries</a:t>
            </a:r>
            <a:r>
              <a:rPr lang="en-US" sz="2000" dirty="0"/>
              <a:t> and the ‘other’ as well and added them into the data. </a:t>
            </a:r>
          </a:p>
        </p:txBody>
      </p:sp>
    </p:spTree>
    <p:extLst>
      <p:ext uri="{BB962C8B-B14F-4D97-AF65-F5344CB8AC3E}">
        <p14:creationId xmlns:p14="http://schemas.microsoft.com/office/powerpoint/2010/main" val="33317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Top Categories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“single-player” is the biggest category</a:t>
            </a:r>
          </a:p>
          <a:p>
            <a:pPr>
              <a:lnSpc>
                <a:spcPct val="250000"/>
              </a:lnSpc>
            </a:pPr>
            <a:r>
              <a:rPr lang="en-US" dirty="0"/>
              <a:t>Every category which appeared less than roughly 5% was joined together into the ‘Other’ category</a:t>
            </a:r>
          </a:p>
        </p:txBody>
      </p:sp>
      <p:pic>
        <p:nvPicPr>
          <p:cNvPr id="6" name="תמונה 5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8AC8E642-E364-2642-42A1-9A1F9444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2184400"/>
            <a:ext cx="6165673" cy="30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Assumptions: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For this part I used IQR Visualization which means Box Plot with IQR-based Thresholds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Assumed that the data has a skewed distribution.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Assumed that the interquartile range (IQR) is a robust measure of spread.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Assumed that outliers can be identified based on being below Q1 - 1.5 * IQR or above Q3 + 1.5 * IQR.</a:t>
            </a:r>
          </a:p>
        </p:txBody>
      </p:sp>
    </p:spTree>
    <p:extLst>
      <p:ext uri="{BB962C8B-B14F-4D97-AF65-F5344CB8AC3E}">
        <p14:creationId xmlns:p14="http://schemas.microsoft.com/office/powerpoint/2010/main" val="42531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Outlier detection of number of tags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most of the values are between 3-20 tags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the average value is about 9 tags per game or software</a:t>
            </a:r>
          </a:p>
        </p:txBody>
      </p:sp>
      <p:pic>
        <p:nvPicPr>
          <p:cNvPr id="9" name="תמונה 8" descr="תמונה שמכילה צילום מסך, טקסט, תצוגה, מלבן&#10;&#10;התיאור נוצר באופן אוטומטי">
            <a:extLst>
              <a:ext uri="{FF2B5EF4-FFF2-40B4-BE49-F238E27FC236}">
                <a16:creationId xmlns:a16="http://schemas.microsoft.com/office/drawing/2014/main" id="{88EC9508-E62B-13BA-DF7E-6F23B0C0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25" y="2029301"/>
            <a:ext cx="5292260" cy="36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Outlier detection of number of tags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that most of the ratios lie between 0.4-0.9 with the average ratio at about 0.7 per game or software</a:t>
            </a:r>
          </a:p>
          <a:p>
            <a:pPr>
              <a:lnSpc>
                <a:spcPct val="250000"/>
              </a:lnSpc>
            </a:pPr>
            <a:r>
              <a:rPr lang="en-US" dirty="0"/>
              <a:t>This tells us that in general most games have more positive reviews than negative</a:t>
            </a:r>
          </a:p>
        </p:txBody>
      </p:sp>
      <p:pic>
        <p:nvPicPr>
          <p:cNvPr id="4" name="תמונה 3" descr="תמונה שמכילה צילום מסך, טקסט, תצוגה, מלבן&#10;&#10;התיאור נוצר באופן אוטומטי">
            <a:extLst>
              <a:ext uri="{FF2B5EF4-FFF2-40B4-BE49-F238E27FC236}">
                <a16:creationId xmlns:a16="http://schemas.microsoft.com/office/drawing/2014/main" id="{0F2C6827-A87F-F618-D091-7EA9D16E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62" y="2184400"/>
            <a:ext cx="5002021" cy="34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Model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The Models: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chose to use 4 models which are: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Linear Regression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Lasso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Random Forest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xGradiant</a:t>
            </a:r>
            <a:r>
              <a:rPr lang="en-US" sz="2000" dirty="0"/>
              <a:t> Boosting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 measured the performance of each model based on the following criteria: R- square, MSE, R-MSE and MAE</a:t>
            </a:r>
          </a:p>
        </p:txBody>
      </p:sp>
    </p:spTree>
    <p:extLst>
      <p:ext uri="{BB962C8B-B14F-4D97-AF65-F5344CB8AC3E}">
        <p14:creationId xmlns:p14="http://schemas.microsoft.com/office/powerpoint/2010/main" val="35617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Model Performance Results: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5082540" cy="430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We can see from the results that RF and </a:t>
            </a:r>
            <a:r>
              <a:rPr lang="en-US" sz="2000" dirty="0" err="1"/>
              <a:t>xGB</a:t>
            </a:r>
            <a:r>
              <a:rPr lang="en-US" sz="2000" dirty="0"/>
              <a:t> performed quite well with </a:t>
            </a:r>
            <a:r>
              <a:rPr lang="en-US" sz="2000" dirty="0" err="1"/>
              <a:t>xGB</a:t>
            </a:r>
            <a:r>
              <a:rPr lang="en-US" sz="2000" dirty="0"/>
              <a:t> being a bit better.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6" name="תמונה 5" descr="תמונה שמכילה טקסט, מספר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CE976C36-DD03-7FBB-13D5-1227C2EF1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t="34668" r="624" b="34110"/>
          <a:stretch/>
        </p:blipFill>
        <p:spPr>
          <a:xfrm>
            <a:off x="444500" y="3618927"/>
            <a:ext cx="7138220" cy="1156274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A4900BA0-2F75-1748-0420-4FE33E61B2D5}"/>
              </a:ext>
            </a:extLst>
          </p:cNvPr>
          <p:cNvSpPr/>
          <p:nvPr/>
        </p:nvSpPr>
        <p:spPr>
          <a:xfrm>
            <a:off x="6263948" y="4534679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12E8D22C-80E6-FC91-D2AC-30A56C76F64D}"/>
              </a:ext>
            </a:extLst>
          </p:cNvPr>
          <p:cNvSpPr/>
          <p:nvPr/>
        </p:nvSpPr>
        <p:spPr>
          <a:xfrm>
            <a:off x="4894553" y="4086133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EA5EDE40-8A67-F229-6123-125B11769969}"/>
              </a:ext>
            </a:extLst>
          </p:cNvPr>
          <p:cNvSpPr/>
          <p:nvPr/>
        </p:nvSpPr>
        <p:spPr>
          <a:xfrm>
            <a:off x="3392292" y="4086133"/>
            <a:ext cx="1242636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37DD6C8-0A93-3F3B-E8D2-8487A4A42B4C}"/>
              </a:ext>
            </a:extLst>
          </p:cNvPr>
          <p:cNvSpPr/>
          <p:nvPr/>
        </p:nvSpPr>
        <p:spPr>
          <a:xfrm>
            <a:off x="2037181" y="4086133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5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2539733"/>
            <a:ext cx="7781544" cy="282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4400" dirty="0"/>
            </a:br>
            <a:r>
              <a:rPr lang="en-US" sz="4400" dirty="0"/>
              <a:t>What factors influence the peak concurrent users for games or software on the Steam platform?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D4D427D-06BF-9BFF-31D0-19BC11ABEEF0}"/>
              </a:ext>
            </a:extLst>
          </p:cNvPr>
          <p:cNvSpPr txBox="1">
            <a:spLocks/>
          </p:cNvSpPr>
          <p:nvPr/>
        </p:nvSpPr>
        <p:spPr>
          <a:xfrm>
            <a:off x="679704" y="883385"/>
            <a:ext cx="7781544" cy="2022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Business Problem:</a:t>
            </a:r>
            <a:br>
              <a:rPr lang="en-US" sz="4900" dirty="0"/>
            </a:b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Feature </a:t>
            </a:r>
            <a:r>
              <a:rPr lang="en-US" sz="2400" dirty="0" err="1"/>
              <a:t>Importances</a:t>
            </a:r>
            <a:r>
              <a:rPr lang="en-US" sz="2400" dirty="0"/>
              <a:t>:</a:t>
            </a:r>
          </a:p>
        </p:txBody>
      </p:sp>
      <p:pic>
        <p:nvPicPr>
          <p:cNvPr id="6" name="תמונה 5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3C8671E8-E9A0-F6B9-380A-663A6820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9" y="2304165"/>
            <a:ext cx="2960242" cy="3726923"/>
          </a:xfrm>
          <a:prstGeom prst="rect">
            <a:avLst/>
          </a:prstGeom>
        </p:spPr>
      </p:pic>
      <p:pic>
        <p:nvPicPr>
          <p:cNvPr id="10" name="תמונה 9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4C09B302-B283-2EDA-B653-60D6D408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61" y="2304165"/>
            <a:ext cx="2997238" cy="372600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5FA3D4C-E2D8-C8DC-59A6-03B264E2AA40}"/>
              </a:ext>
            </a:extLst>
          </p:cNvPr>
          <p:cNvSpPr txBox="1"/>
          <p:nvPr/>
        </p:nvSpPr>
        <p:spPr>
          <a:xfrm>
            <a:off x="5683013" y="2027166"/>
            <a:ext cx="28244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Random Forest 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827D669-A89C-5E8E-5395-DC142CF60DD6}"/>
              </a:ext>
            </a:extLst>
          </p:cNvPr>
          <p:cNvSpPr txBox="1"/>
          <p:nvPr/>
        </p:nvSpPr>
        <p:spPr>
          <a:xfrm>
            <a:off x="8874745" y="2027166"/>
            <a:ext cx="30888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xGradiant</a:t>
            </a:r>
            <a:r>
              <a:rPr lang="en-US" sz="1200" dirty="0">
                <a:solidFill>
                  <a:schemeClr val="bg1"/>
                </a:solidFill>
              </a:rPr>
              <a:t> Boosting–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5FFD8A0-8215-E7CB-1A2F-D1459C0960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082540" cy="43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We can see that in both models we get mostly the same features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 both cases it seems that supporting Mac increases the prediction rate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 in all, I believe that the features appearing here are very logical because implementing these features allows for a greater target market or imply a high number of users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Model Improvement: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chose to take the RF model (due to time concerns) and try to improve its results using grid search.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 then used the same metrics and compared both models.</a:t>
            </a:r>
            <a:br>
              <a:rPr lang="en-US" sz="2000" dirty="0"/>
            </a:b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We can see the big improvement which yields the best overall results compared to all the previous models</a:t>
            </a:r>
          </a:p>
        </p:txBody>
      </p:sp>
      <p:pic>
        <p:nvPicPr>
          <p:cNvPr id="5" name="תמונה 4" descr="תמונה שמכילה טקסט, צילום מסך, קו, מספר&#10;&#10;התיאור נוצר באופן אוטומטי">
            <a:extLst>
              <a:ext uri="{FF2B5EF4-FFF2-40B4-BE49-F238E27FC236}">
                <a16:creationId xmlns:a16="http://schemas.microsoft.com/office/drawing/2014/main" id="{DC10A265-999D-4E70-E1C6-FC6E92AF6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71" b="39820"/>
          <a:stretch/>
        </p:blipFill>
        <p:spPr>
          <a:xfrm>
            <a:off x="444500" y="4515089"/>
            <a:ext cx="7260350" cy="766917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36ED74FF-346D-4BDB-54F8-8D23FF27A75F}"/>
              </a:ext>
            </a:extLst>
          </p:cNvPr>
          <p:cNvSpPr/>
          <p:nvPr/>
        </p:nvSpPr>
        <p:spPr>
          <a:xfrm>
            <a:off x="2114934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248344CE-7684-9B63-932B-E3A6E36B70B4}"/>
              </a:ext>
            </a:extLst>
          </p:cNvPr>
          <p:cNvSpPr/>
          <p:nvPr/>
        </p:nvSpPr>
        <p:spPr>
          <a:xfrm>
            <a:off x="3494391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58D49F4A-DB23-EEA9-1598-66A08907FBD2}"/>
              </a:ext>
            </a:extLst>
          </p:cNvPr>
          <p:cNvSpPr/>
          <p:nvPr/>
        </p:nvSpPr>
        <p:spPr>
          <a:xfrm>
            <a:off x="4939003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B47488F2-7173-B258-CF5E-D42984BB267D}"/>
              </a:ext>
            </a:extLst>
          </p:cNvPr>
          <p:cNvSpPr/>
          <p:nvPr/>
        </p:nvSpPr>
        <p:spPr>
          <a:xfrm>
            <a:off x="6383615" y="5010956"/>
            <a:ext cx="1156997" cy="2218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1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Feature </a:t>
            </a:r>
            <a:r>
              <a:rPr lang="en-US" sz="2400" dirty="0" err="1"/>
              <a:t>Importances</a:t>
            </a:r>
            <a:r>
              <a:rPr lang="en-US" sz="2400" dirty="0"/>
              <a:t>:</a:t>
            </a:r>
          </a:p>
        </p:txBody>
      </p:sp>
      <p:pic>
        <p:nvPicPr>
          <p:cNvPr id="6" name="תמונה 5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3C8671E8-E9A0-F6B9-380A-663A6820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9" y="2304165"/>
            <a:ext cx="2960242" cy="3726923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5FA3D4C-E2D8-C8DC-59A6-03B264E2AA40}"/>
              </a:ext>
            </a:extLst>
          </p:cNvPr>
          <p:cNvSpPr txBox="1"/>
          <p:nvPr/>
        </p:nvSpPr>
        <p:spPr>
          <a:xfrm>
            <a:off x="5683013" y="2027166"/>
            <a:ext cx="28244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Random Forest 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827D669-A89C-5E8E-5395-DC142CF60DD6}"/>
              </a:ext>
            </a:extLst>
          </p:cNvPr>
          <p:cNvSpPr txBox="1"/>
          <p:nvPr/>
        </p:nvSpPr>
        <p:spPr>
          <a:xfrm>
            <a:off x="8874745" y="2027166"/>
            <a:ext cx="30888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 Grid Search– Feature </a:t>
            </a:r>
            <a:r>
              <a:rPr lang="en-US" sz="1200" dirty="0" err="1">
                <a:solidFill>
                  <a:schemeClr val="bg1"/>
                </a:solidFill>
              </a:rPr>
              <a:t>Importances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5FFD8A0-8215-E7CB-1A2F-D1459C0960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082540" cy="43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We can see that in both models we get mostly the same features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only visible change is between positive and number of supported languages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seems surprising to me is that user reviews have much less effect than one might think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is unsurprising is that quarter of release is non apparent at all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תמונה 4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1165FF85-423F-DA43-5E89-14BF54DF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620" y="2304165"/>
            <a:ext cx="2959508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PCA and 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The Process: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256780" cy="43069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this part I used the following: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PCA reduction to 2-dimensions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Elbow function and silhouette score to determine optimal number of clusters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Clustering of all the games and platforms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59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PCA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there is a positive correlation between PC1 and PC2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also see that there are two clusters of data points, one at the bottom left and one at the middle right</a:t>
            </a:r>
          </a:p>
        </p:txBody>
      </p:sp>
      <p:pic>
        <p:nvPicPr>
          <p:cNvPr id="6" name="תמונה 5" descr="תמונה שמכילה טקסט, צילום מסך, עלילה, תרשים&#10;&#10;התיאור נוצר באופן אוטומטי">
            <a:extLst>
              <a:ext uri="{FF2B5EF4-FFF2-40B4-BE49-F238E27FC236}">
                <a16:creationId xmlns:a16="http://schemas.microsoft.com/office/drawing/2014/main" id="{763C4EC6-B151-563E-6689-E942DF31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49" y="2184400"/>
            <a:ext cx="5200022" cy="3726000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E307E3CC-5827-EAE1-7102-A45F11E3CF33}"/>
              </a:ext>
            </a:extLst>
          </p:cNvPr>
          <p:cNvSpPr/>
          <p:nvPr/>
        </p:nvSpPr>
        <p:spPr>
          <a:xfrm>
            <a:off x="7682204" y="4254759"/>
            <a:ext cx="1281404" cy="12689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736D4BC1-2387-55DF-4F8B-10C8B2A85DED}"/>
              </a:ext>
            </a:extLst>
          </p:cNvPr>
          <p:cNvSpPr/>
          <p:nvPr/>
        </p:nvSpPr>
        <p:spPr>
          <a:xfrm>
            <a:off x="8963608" y="3651380"/>
            <a:ext cx="2139821" cy="15851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7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Elbow Function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We can see that for the following elbow function it is hard to determine what is the optimal number of clusters </a:t>
            </a:r>
          </a:p>
          <a:p>
            <a:pPr>
              <a:lnSpc>
                <a:spcPct val="250000"/>
              </a:lnSpc>
            </a:pPr>
            <a:r>
              <a:rPr lang="en-US" dirty="0"/>
              <a:t>Using silhouette score I found that 28 clusters has the minimal value</a:t>
            </a:r>
          </a:p>
        </p:txBody>
      </p:sp>
      <p:pic>
        <p:nvPicPr>
          <p:cNvPr id="10" name="תמונה 9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D6C2C291-D625-EC35-37F1-D5514F54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139" y="2184400"/>
            <a:ext cx="4716870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Clustering</a:t>
            </a:r>
          </a:p>
        </p:txBody>
      </p:sp>
      <p:pic>
        <p:nvPicPr>
          <p:cNvPr id="4" name="תמונה 3" descr="תמונה שמכילה צילום מסך, עלילה, קו, תרשים&#10;&#10;התיאור נוצר באופן אוטומטי">
            <a:extLst>
              <a:ext uri="{FF2B5EF4-FFF2-40B4-BE49-F238E27FC236}">
                <a16:creationId xmlns:a16="http://schemas.microsoft.com/office/drawing/2014/main" id="{1067C60B-FF34-86B5-02F9-71C770F8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529"/>
            <a:ext cx="12192000" cy="36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Clustering Motivation: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157787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/>
              <a:t>For this part I wanted to see how developers can try and manipulate the peak CCU </a:t>
            </a:r>
            <a:r>
              <a:rPr lang="en-US" i="1" u="sng" dirty="0"/>
              <a:t>before</a:t>
            </a:r>
            <a:r>
              <a:rPr lang="en-US" dirty="0"/>
              <a:t> releasing the game</a:t>
            </a:r>
          </a:p>
          <a:p>
            <a:pPr>
              <a:lnSpc>
                <a:spcPct val="250000"/>
              </a:lnSpc>
            </a:pPr>
            <a:r>
              <a:rPr lang="en-US" dirty="0"/>
              <a:t>We can see 3 clusters with the highest peak CCU which are 10, 22 and 19</a:t>
            </a:r>
          </a:p>
        </p:txBody>
      </p:sp>
      <p:pic>
        <p:nvPicPr>
          <p:cNvPr id="6" name="תמונה 5" descr="תמונה שמכילה טקסט, צילום מסך, תרשים, צבעוני&#10;&#10;התיאור נוצר באופן אוטומטי">
            <a:extLst>
              <a:ext uri="{FF2B5EF4-FFF2-40B4-BE49-F238E27FC236}">
                <a16:creationId xmlns:a16="http://schemas.microsoft.com/office/drawing/2014/main" id="{13687712-8725-A8B6-A4A0-A52DE971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62" y="2128514"/>
            <a:ext cx="6252101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PCA and Clustering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Clustering Conclusions: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8799789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dirty="0"/>
              <a:t>Games and software in these clusters tend to have relatively high values for almost all the chosen features, with the exception being “Achievements”. Specific features that are lower include “</a:t>
            </a:r>
            <a:r>
              <a:rPr lang="en-US" dirty="0" err="1"/>
              <a:t>num_Categories</a:t>
            </a:r>
            <a:r>
              <a:rPr lang="en-US" dirty="0"/>
              <a:t>” and “</a:t>
            </a:r>
            <a:r>
              <a:rPr lang="en-US" dirty="0" err="1"/>
              <a:t>DLC_count</a:t>
            </a:r>
            <a:r>
              <a:rPr lang="en-US" dirty="0"/>
              <a:t>” for cluster 19  </a:t>
            </a:r>
          </a:p>
        </p:txBody>
      </p:sp>
    </p:spTree>
    <p:extLst>
      <p:ext uri="{BB962C8B-B14F-4D97-AF65-F5344CB8AC3E}">
        <p14:creationId xmlns:p14="http://schemas.microsoft.com/office/powerpoint/2010/main" val="34501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358380" cy="4186135"/>
          </a:xfrm>
        </p:spPr>
        <p:txBody>
          <a:bodyPr/>
          <a:lstStyle/>
          <a:p>
            <a:r>
              <a:rPr lang="en-US" sz="1800" dirty="0"/>
              <a:t>Active Users: Steam has over 120 million monthly active users.</a:t>
            </a:r>
          </a:p>
          <a:p>
            <a:r>
              <a:rPr lang="en-US" sz="1800" dirty="0"/>
              <a:t>Games Available: The platform offers more than 30,000 games across various genres.</a:t>
            </a:r>
          </a:p>
          <a:p>
            <a:r>
              <a:rPr lang="en-US" sz="1800" dirty="0"/>
              <a:t>Peak Concurrent Users: The record peak concurrent user count was around 26 million.</a:t>
            </a:r>
          </a:p>
          <a:p>
            <a:r>
              <a:rPr lang="en-US" sz="1800" dirty="0"/>
              <a:t>Average Playtime: The average playtime for Steam users is approximately 21 hours per week.</a:t>
            </a:r>
          </a:p>
          <a:p>
            <a:r>
              <a:rPr lang="en-US" sz="1800" dirty="0"/>
              <a:t>Number of Developers: Steam has over 100,000 active developers.</a:t>
            </a:r>
          </a:p>
          <a:p>
            <a:r>
              <a:rPr lang="en-US" sz="1800" dirty="0"/>
              <a:t>Market Share: Steam holds a significant market share in the PC gaming distribution space, estimated to be over 70%.</a:t>
            </a:r>
          </a:p>
          <a:p>
            <a:r>
              <a:rPr lang="en-US" sz="1800" dirty="0"/>
              <a:t>Regional Usage: Steam is used by gamers around the world, with a strong presence in North America, Europe, and Asia.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Conclusions: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1" y="2184400"/>
            <a:ext cx="10807700" cy="437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project focused on analyzing factors affecting peak CCU on Steam for games/software.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Aims to guide developers on achieving higher peak CCU.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Findings from analysis: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Publishing for Mac and Linux has significant positive impact.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More tags, higher user rating, and more reviews correlate with higher peak CCU.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Increasing supported languages and audio has positive influence.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Post-release support through DLC contributes to higher peak CCU.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Supporting additional platforms requires increased investment, impacting costs.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Suggests that being a AAA game or software could encompass and cover various identified factors.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70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Further Research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Further Research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427980" cy="69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Further Research: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3FF031-F4B7-2F9D-7EF1-E336071B0239}"/>
              </a:ext>
            </a:extLst>
          </p:cNvPr>
          <p:cNvSpPr txBox="1">
            <a:spLocks/>
          </p:cNvSpPr>
          <p:nvPr/>
        </p:nvSpPr>
        <p:spPr>
          <a:xfrm>
            <a:off x="444501" y="2184400"/>
            <a:ext cx="10959050" cy="437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Future projects could involve integrating current data with data from other platforms (e.g., Uplay, Origin, GOG, Epic Games Store). Aims to enhance accuracy and confirm research conclusions across multiple platforms.</a:t>
            </a:r>
          </a:p>
          <a:p>
            <a:pPr>
              <a:lnSpc>
                <a:spcPct val="200000"/>
              </a:lnSpc>
            </a:pPr>
            <a:r>
              <a:rPr lang="en-US" dirty="0"/>
              <a:t>Another approach could be integrating data from console sales for broader insights.</a:t>
            </a:r>
          </a:p>
          <a:p>
            <a:pPr>
              <a:lnSpc>
                <a:spcPct val="200000"/>
              </a:lnSpc>
            </a:pPr>
            <a:r>
              <a:rPr lang="en-US" dirty="0"/>
              <a:t>Potential inclusion of HLTB (How Long To Beat) database, offering "real" game length based on player time. HLTB data might reveal new insights and provide additional information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8936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Peak Concurrent Users?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02749" cy="497861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Peak concurrent users on Steam = highest users playing a game/software simultaneously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Metric to gauge game/software success/popularity in Steam community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Higher peak users = more successful; larger user base, active engagement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High count shows thriving multiplayer, user retention, visibility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Leads to positive reviews, potential sales growth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תמונה 3" descr="תמונה שמכילה טקסט, צילום מסך, עלילה, תרשים&#10;&#10;התיאור נוצר באופן אוטומטי">
            <a:extLst>
              <a:ext uri="{FF2B5EF4-FFF2-40B4-BE49-F238E27FC236}">
                <a16:creationId xmlns:a16="http://schemas.microsoft.com/office/drawing/2014/main" id="{9FF6B77A-8448-BF7D-2D9B-792763B5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20" y="5057636"/>
            <a:ext cx="4735136" cy="1440000"/>
          </a:xfrm>
          <a:prstGeom prst="rect">
            <a:avLst/>
          </a:prstGeom>
        </p:spPr>
      </p:pic>
      <p:pic>
        <p:nvPicPr>
          <p:cNvPr id="6" name="תמונה 5" descr="תמונה שמכילה טקסט, צילום מסך, תכונות מולטימדיה, תוכנה גרפית&#10;&#10;התיאור נוצר באופן אוטומטי">
            <a:extLst>
              <a:ext uri="{FF2B5EF4-FFF2-40B4-BE49-F238E27FC236}">
                <a16:creationId xmlns:a16="http://schemas.microsoft.com/office/drawing/2014/main" id="{29E2DA76-4EB6-00DB-8CB8-3EA9CB81E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247" y="2798586"/>
            <a:ext cx="4238709" cy="1980000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72F29F74-0A22-0B62-CF5B-98BFF33A0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12" y="719536"/>
            <a:ext cx="3940244" cy="180000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F2AFF392-195B-903B-862B-E4CE0A6CD85E}"/>
              </a:ext>
            </a:extLst>
          </p:cNvPr>
          <p:cNvSpPr txBox="1"/>
          <p:nvPr/>
        </p:nvSpPr>
        <p:spPr>
          <a:xfrm>
            <a:off x="325120" y="6491386"/>
            <a:ext cx="865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*The data was taken from https://steamcharts.com/</a:t>
            </a:r>
          </a:p>
        </p:txBody>
      </p:sp>
    </p:spTree>
    <p:extLst>
      <p:ext uri="{BB962C8B-B14F-4D97-AF65-F5344CB8AC3E}">
        <p14:creationId xmlns:p14="http://schemas.microsoft.com/office/powerpoint/2010/main" val="39823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91840"/>
            <a:ext cx="7781544" cy="1453415"/>
          </a:xfrm>
        </p:spPr>
        <p:txBody>
          <a:bodyPr>
            <a:normAutofit/>
          </a:bodyPr>
          <a:lstStyle/>
          <a:p>
            <a:r>
              <a:rPr lang="en-US" sz="4800" dirty="0"/>
              <a:t>Data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About the dataset: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7907020" cy="430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Kaggle dataset*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Approximately 70k rows and 39 columns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Games and software released between the years 1997 and 2023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Includes English and non-English games and software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AE713-D8A2-480D-BD1E-8A545DAC24C8}"/>
              </a:ext>
            </a:extLst>
          </p:cNvPr>
          <p:cNvSpPr txBox="1"/>
          <p:nvPr/>
        </p:nvSpPr>
        <p:spPr>
          <a:xfrm>
            <a:off x="325120" y="6491386"/>
            <a:ext cx="865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*The data was taken from https://www.kaggle.com/datasets/mexwell/steamgames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4470379-74BB-261F-0DEA-B1F4BBEF2897}"/>
              </a:ext>
            </a:extLst>
          </p:cNvPr>
          <p:cNvSpPr txBox="1">
            <a:spLocks/>
          </p:cNvSpPr>
          <p:nvPr/>
        </p:nvSpPr>
        <p:spPr>
          <a:xfrm>
            <a:off x="444500" y="1681163"/>
            <a:ext cx="5157787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Correlation Heatmap: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0AB85E7-650D-A582-BC63-2F005D9B4FB7}"/>
              </a:ext>
            </a:extLst>
          </p:cNvPr>
          <p:cNvSpPr txBox="1">
            <a:spLocks/>
          </p:cNvSpPr>
          <p:nvPr/>
        </p:nvSpPr>
        <p:spPr>
          <a:xfrm>
            <a:off x="444500" y="2184400"/>
            <a:ext cx="5253497" cy="437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Higher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peak CCU</a:t>
            </a:r>
            <a:r>
              <a:rPr lang="en-US" sz="1400" b="1" dirty="0"/>
              <a:t> </a:t>
            </a:r>
            <a:r>
              <a:rPr lang="en-US" sz="1400" dirty="0"/>
              <a:t>tend to correlate with more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 and negative reviews</a:t>
            </a:r>
            <a:r>
              <a:rPr lang="en-US" sz="1400" dirty="0"/>
              <a:t> from users.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A higher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Metacritic score </a:t>
            </a:r>
            <a:r>
              <a:rPr lang="en-US" sz="1400" dirty="0"/>
              <a:t>is moderately correlated with more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 reviews </a:t>
            </a:r>
            <a:r>
              <a:rPr lang="en-US" sz="1400" dirty="0"/>
              <a:t>and less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 reviews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scores </a:t>
            </a:r>
            <a:r>
              <a:rPr lang="en-US" sz="1400" dirty="0"/>
              <a:t>have a weak correlation with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 and negative reviews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Higher-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priced</a:t>
            </a:r>
            <a:r>
              <a:rPr lang="en-US" sz="1400" dirty="0"/>
              <a:t> games and software might correlate with better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Metacritic score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 reviews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More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recommendations</a:t>
            </a:r>
            <a:r>
              <a:rPr lang="en-US" sz="1400" dirty="0"/>
              <a:t> are strongly linked with higher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 reviews</a:t>
            </a:r>
            <a:r>
              <a:rPr lang="en-US" sz="1400" dirty="0"/>
              <a:t> but also with higher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 reviews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scores </a:t>
            </a:r>
            <a:r>
              <a:rPr lang="en-US" sz="1400" dirty="0"/>
              <a:t>significantly influence the games/software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ranking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Longer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playtime </a:t>
            </a:r>
            <a:r>
              <a:rPr lang="en-US" sz="1400" dirty="0"/>
              <a:t>relates to better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 reviews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More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DLC’s</a:t>
            </a:r>
            <a:r>
              <a:rPr lang="en-US" sz="1400" dirty="0"/>
              <a:t> might lead to higher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peak CCU</a:t>
            </a:r>
            <a:r>
              <a:rPr lang="en-US" sz="1400" dirty="0"/>
              <a:t>.</a:t>
            </a:r>
          </a:p>
        </p:txBody>
      </p:sp>
      <p:pic>
        <p:nvPicPr>
          <p:cNvPr id="10" name="תמונה 9" descr="תמונה שמכילה טקסט, תרשים, צילום מסך, תוכנית&#10;&#10;התיאור נוצר באופן אוטומטי">
            <a:extLst>
              <a:ext uri="{FF2B5EF4-FFF2-40B4-BE49-F238E27FC236}">
                <a16:creationId xmlns:a16="http://schemas.microsoft.com/office/drawing/2014/main" id="{AC62FF9F-553C-4B5B-46C3-EFA897AE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58" y="1534077"/>
            <a:ext cx="5684400" cy="45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401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Important columns to note: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84400"/>
            <a:ext cx="5157787" cy="43069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u="sng" dirty="0"/>
              <a:t>Name (str)</a:t>
            </a:r>
            <a:r>
              <a:rPr lang="en-US" dirty="0"/>
              <a:t>: The name of the game or software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Release date (date)</a:t>
            </a:r>
            <a:r>
              <a:rPr lang="en-US" dirty="0"/>
              <a:t>: The release date of the game or software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Estimated owners (categorical)</a:t>
            </a:r>
            <a:r>
              <a:rPr lang="en-US" dirty="0"/>
              <a:t>: A range with the number of owners of a game or platform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Peak CCU (int)</a:t>
            </a:r>
            <a:r>
              <a:rPr lang="en-US" dirty="0"/>
              <a:t>: The maximal number of users who played the game at the same time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Price (int)</a:t>
            </a:r>
            <a:r>
              <a:rPr lang="en-US" dirty="0"/>
              <a:t>: The original price of the game or software (in US dollars)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Platform (bool)</a:t>
            </a:r>
            <a:r>
              <a:rPr lang="en-US" dirty="0"/>
              <a:t>: (Windows\Linux\Mac): Dummy variables that describe which platforms the game or software supports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082800"/>
            <a:ext cx="5183188" cy="452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Scores (int)</a:t>
            </a:r>
            <a:r>
              <a:rPr lang="en-US" dirty="0"/>
              <a:t>: (Metacritic\Users): The score assigned in a scale of 0-100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Playtime (int)</a:t>
            </a:r>
            <a:r>
              <a:rPr lang="en-US" dirty="0"/>
              <a:t>: (Average\Median): The number of hours played per user per period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Developers (str)</a:t>
            </a:r>
            <a:r>
              <a:rPr lang="en-US" dirty="0"/>
              <a:t>: The name of the game studio\s or people who developed the game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Publishers (str)</a:t>
            </a:r>
            <a:r>
              <a:rPr lang="en-US" dirty="0"/>
              <a:t>:  The name of the publisher\s of the game or software 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Categories (str)</a:t>
            </a:r>
            <a:r>
              <a:rPr lang="en-US" dirty="0"/>
              <a:t>: Steam assigned categories 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Genres (str)</a:t>
            </a:r>
            <a:r>
              <a:rPr lang="en-US" dirty="0"/>
              <a:t>: Developer assigned genres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Tags (str)</a:t>
            </a:r>
            <a:r>
              <a:rPr lang="en-US" dirty="0"/>
              <a:t>:  User assigned tags for the game or software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66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1697</TotalTime>
  <Words>2113</Words>
  <Application>Microsoft Office PowerPoint</Application>
  <PresentationFormat>מסך רחב</PresentationFormat>
  <Paragraphs>255</Paragraphs>
  <Slides>44</Slides>
  <Notes>6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50" baseType="lpstr">
      <vt:lpstr>Arial</vt:lpstr>
      <vt:lpstr>Calibri</vt:lpstr>
      <vt:lpstr>Söhne</vt:lpstr>
      <vt:lpstr>Trade Gothic LT Pro</vt:lpstr>
      <vt:lpstr>Trebuchet MS</vt:lpstr>
      <vt:lpstr>Office Theme</vt:lpstr>
      <vt:lpstr>Data Science Final Project</vt:lpstr>
      <vt:lpstr>Motivation</vt:lpstr>
      <vt:lpstr> What factors influence the peak concurrent users for games or software on the Steam platform?</vt:lpstr>
      <vt:lpstr>Introducing Steam</vt:lpstr>
      <vt:lpstr>Why Peak Concurrent Users?</vt:lpstr>
      <vt:lpstr>Data Review</vt:lpstr>
      <vt:lpstr>Data Review</vt:lpstr>
      <vt:lpstr>Data Review</vt:lpstr>
      <vt:lpstr>Data Review</vt:lpstr>
      <vt:lpstr>Feature Engineering</vt:lpstr>
      <vt:lpstr>Label Analysis</vt:lpstr>
      <vt:lpstr>Label Analysis</vt:lpstr>
      <vt:lpstr>Frequency Analysis</vt:lpstr>
      <vt:lpstr>Frequency Analysis</vt:lpstr>
      <vt:lpstr>Frequency Analysis</vt:lpstr>
      <vt:lpstr>Frequency Analysis</vt:lpstr>
      <vt:lpstr>Frequency Analysis</vt:lpstr>
      <vt:lpstr>Frequency Analysis</vt:lpstr>
      <vt:lpstr>Frequency Analysis</vt:lpstr>
      <vt:lpstr>Dummy Variables</vt:lpstr>
      <vt:lpstr>Dummy Variables</vt:lpstr>
      <vt:lpstr>Dummy Variables</vt:lpstr>
      <vt:lpstr>Outlier Detection</vt:lpstr>
      <vt:lpstr>Outlier Detection</vt:lpstr>
      <vt:lpstr>Outlier Detection</vt:lpstr>
      <vt:lpstr>Outlier Detection</vt:lpstr>
      <vt:lpstr>Model Training</vt:lpstr>
      <vt:lpstr>Testing and Training</vt:lpstr>
      <vt:lpstr>Testing and Training</vt:lpstr>
      <vt:lpstr>Testing and Training</vt:lpstr>
      <vt:lpstr>Testing and Training</vt:lpstr>
      <vt:lpstr>Testing and Training</vt:lpstr>
      <vt:lpstr>PCA and Clustering</vt:lpstr>
      <vt:lpstr>PCA and Clustering</vt:lpstr>
      <vt:lpstr>PCA and Clustering</vt:lpstr>
      <vt:lpstr>PCA and Clustering</vt:lpstr>
      <vt:lpstr>PCA and Clustering</vt:lpstr>
      <vt:lpstr>PCA and Clustering</vt:lpstr>
      <vt:lpstr>PCA and Clustering</vt:lpstr>
      <vt:lpstr>Conclusions</vt:lpstr>
      <vt:lpstr>Conclusions</vt:lpstr>
      <vt:lpstr>Further Research</vt:lpstr>
      <vt:lpstr>Further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Doron Firman</dc:creator>
  <cp:lastModifiedBy>dor ron</cp:lastModifiedBy>
  <cp:revision>271</cp:revision>
  <dcterms:created xsi:type="dcterms:W3CDTF">2023-07-17T14:03:33Z</dcterms:created>
  <dcterms:modified xsi:type="dcterms:W3CDTF">2023-08-21T11:23:25Z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