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handoutMasterIdLst>
    <p:handoutMasterId r:id="rId52"/>
  </p:handoutMasterIdLst>
  <p:sldIdLst>
    <p:sldId id="256" r:id="rId5"/>
    <p:sldId id="292" r:id="rId6"/>
    <p:sldId id="257" r:id="rId7"/>
    <p:sldId id="258" r:id="rId8"/>
    <p:sldId id="289" r:id="rId9"/>
    <p:sldId id="260" r:id="rId10"/>
    <p:sldId id="261" r:id="rId11"/>
    <p:sldId id="288" r:id="rId12"/>
    <p:sldId id="286" r:id="rId13"/>
    <p:sldId id="300" r:id="rId14"/>
    <p:sldId id="284" r:id="rId15"/>
    <p:sldId id="290" r:id="rId16"/>
    <p:sldId id="291" r:id="rId17"/>
    <p:sldId id="293" r:id="rId18"/>
    <p:sldId id="294" r:id="rId19"/>
    <p:sldId id="295" r:id="rId20"/>
    <p:sldId id="299" r:id="rId21"/>
    <p:sldId id="296" r:id="rId22"/>
    <p:sldId id="305" r:id="rId23"/>
    <p:sldId id="301" r:id="rId24"/>
    <p:sldId id="297" r:id="rId25"/>
    <p:sldId id="306" r:id="rId26"/>
    <p:sldId id="302" r:id="rId27"/>
    <p:sldId id="298" r:id="rId28"/>
    <p:sldId id="303" r:id="rId29"/>
    <p:sldId id="304" r:id="rId30"/>
    <p:sldId id="307" r:id="rId31"/>
    <p:sldId id="308" r:id="rId32"/>
    <p:sldId id="309" r:id="rId33"/>
    <p:sldId id="310" r:id="rId34"/>
    <p:sldId id="311" r:id="rId35"/>
    <p:sldId id="312" r:id="rId36"/>
    <p:sldId id="314" r:id="rId37"/>
    <p:sldId id="313" r:id="rId38"/>
    <p:sldId id="317" r:id="rId39"/>
    <p:sldId id="315" r:id="rId40"/>
    <p:sldId id="316" r:id="rId41"/>
    <p:sldId id="287" r:id="rId42"/>
    <p:sldId id="262" r:id="rId43"/>
    <p:sldId id="283" r:id="rId44"/>
    <p:sldId id="264" r:id="rId45"/>
    <p:sldId id="266" r:id="rId46"/>
    <p:sldId id="267" r:id="rId47"/>
    <p:sldId id="269" r:id="rId48"/>
    <p:sldId id="268" r:id="rId49"/>
    <p:sldId id="28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5AC"/>
    <a:srgbClr val="103350"/>
    <a:srgbClr val="0C4360"/>
    <a:srgbClr val="1B6872"/>
    <a:srgbClr val="63B7C6"/>
    <a:srgbClr val="002136"/>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162" d="100"/>
          <a:sy n="162" d="100"/>
        </p:scale>
        <p:origin x="336" y="15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8/7/2023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11.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33168" y="2489200"/>
            <a:ext cx="7077456" cy="1820672"/>
          </a:xfrm>
        </p:spPr>
        <p:txBody>
          <a:bodyPr/>
          <a:lstStyle/>
          <a:p>
            <a:r>
              <a:rPr lang="en-US" dirty="0"/>
              <a:t>Data Science Final 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233168" y="4392168"/>
            <a:ext cx="7077456" cy="868680"/>
          </a:xfrm>
        </p:spPr>
        <p:txBody>
          <a:bodyPr/>
          <a:lstStyle/>
          <a:p>
            <a:pPr marL="0" indent="0">
              <a:buNone/>
            </a:pPr>
            <a:r>
              <a:rPr lang="en-US" dirty="0"/>
              <a:t>Doron Firman 319091294</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291840"/>
            <a:ext cx="7781544" cy="1453415"/>
          </a:xfrm>
        </p:spPr>
        <p:txBody>
          <a:bodyPr>
            <a:normAutofit/>
          </a:bodyPr>
          <a:lstStyle/>
          <a:p>
            <a:r>
              <a:rPr lang="en-US" sz="4800" dirty="0"/>
              <a:t>Frequency Analysis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136007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Frequency Analysis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157787" cy="50323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Year and quarter frequency:</a:t>
            </a:r>
          </a:p>
        </p:txBody>
      </p:sp>
      <p:pic>
        <p:nvPicPr>
          <p:cNvPr id="4" name="Picture 3" descr="A graph showing the growth of a number of people&#10;&#10;Description automatically generated">
            <a:extLst>
              <a:ext uri="{FF2B5EF4-FFF2-40B4-BE49-F238E27FC236}">
                <a16:creationId xmlns:a16="http://schemas.microsoft.com/office/drawing/2014/main" id="{40484E69-3FA0-827F-EFB6-26710D0E88B4}"/>
              </a:ext>
            </a:extLst>
          </p:cNvPr>
          <p:cNvPicPr>
            <a:picLocks noChangeAspect="1"/>
          </p:cNvPicPr>
          <p:nvPr/>
        </p:nvPicPr>
        <p:blipFill>
          <a:blip r:embed="rId2"/>
          <a:stretch>
            <a:fillRect/>
          </a:stretch>
        </p:blipFill>
        <p:spPr>
          <a:xfrm>
            <a:off x="1644406" y="2108200"/>
            <a:ext cx="8814288" cy="4572000"/>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Frequency Analysis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157787" cy="50323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Quarter frequency:</a:t>
            </a:r>
          </a:p>
        </p:txBody>
      </p:sp>
      <p:pic>
        <p:nvPicPr>
          <p:cNvPr id="4" name="Picture 3" descr="A bar chart with different colored bars&#10;&#10;Description automatically generated">
            <a:extLst>
              <a:ext uri="{FF2B5EF4-FFF2-40B4-BE49-F238E27FC236}">
                <a16:creationId xmlns:a16="http://schemas.microsoft.com/office/drawing/2014/main" id="{B8AB65FF-FC03-6C8D-E187-8099F45373D7}"/>
              </a:ext>
            </a:extLst>
          </p:cNvPr>
          <p:cNvPicPr>
            <a:picLocks noChangeAspect="1"/>
          </p:cNvPicPr>
          <p:nvPr/>
        </p:nvPicPr>
        <p:blipFill>
          <a:blip r:embed="rId2"/>
          <a:stretch>
            <a:fillRect/>
          </a:stretch>
        </p:blipFill>
        <p:spPr>
          <a:xfrm>
            <a:off x="6168637" y="1525714"/>
            <a:ext cx="5852489" cy="4572000"/>
          </a:xfrm>
          <a:prstGeom prst="rect">
            <a:avLst/>
          </a:prstGeom>
        </p:spPr>
      </p:pic>
      <p:sp>
        <p:nvSpPr>
          <p:cNvPr id="6" name="Text Placeholder 7">
            <a:extLst>
              <a:ext uri="{FF2B5EF4-FFF2-40B4-BE49-F238E27FC236}">
                <a16:creationId xmlns:a16="http://schemas.microsoft.com/office/drawing/2014/main" id="{90AB85E7-650D-A582-BC63-2F005D9B4FB7}"/>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Evenly distributed</a:t>
            </a:r>
          </a:p>
          <a:p>
            <a:pPr>
              <a:lnSpc>
                <a:spcPct val="250000"/>
              </a:lnSpc>
            </a:pPr>
            <a:r>
              <a:rPr lang="en-US" dirty="0"/>
              <a:t>Q4 has the most releases</a:t>
            </a:r>
          </a:p>
          <a:p>
            <a:pPr>
              <a:lnSpc>
                <a:spcPct val="250000"/>
              </a:lnSpc>
            </a:pPr>
            <a:r>
              <a:rPr lang="en-US" dirty="0"/>
              <a:t>Q2 has the least releases (although 2023 Q2 and onwards is not in the data) </a:t>
            </a:r>
          </a:p>
        </p:txBody>
      </p:sp>
    </p:spTree>
    <p:extLst>
      <p:ext uri="{BB962C8B-B14F-4D97-AF65-F5344CB8AC3E}">
        <p14:creationId xmlns:p14="http://schemas.microsoft.com/office/powerpoint/2010/main" val="176545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Frequency Analysis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503237"/>
          </a:xfrm>
          <a:prstGeom prst="rect">
            <a:avLst/>
          </a:prstGeom>
        </p:spPr>
        <p:txBody>
          <a:bodyPr>
            <a:normAutofit fontScale="925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Maximal peak CCU for a game by year:</a:t>
            </a:r>
          </a:p>
        </p:txBody>
      </p:sp>
      <p:pic>
        <p:nvPicPr>
          <p:cNvPr id="6" name="Picture 5" descr="A graph with blue lines and numbers&#10;&#10;Description automatically generated">
            <a:extLst>
              <a:ext uri="{FF2B5EF4-FFF2-40B4-BE49-F238E27FC236}">
                <a16:creationId xmlns:a16="http://schemas.microsoft.com/office/drawing/2014/main" id="{F997D1EA-EF2F-1B38-DD46-1E2A9EA3C50F}"/>
              </a:ext>
            </a:extLst>
          </p:cNvPr>
          <p:cNvPicPr>
            <a:picLocks noChangeAspect="1"/>
          </p:cNvPicPr>
          <p:nvPr/>
        </p:nvPicPr>
        <p:blipFill>
          <a:blip r:embed="rId2"/>
          <a:stretch>
            <a:fillRect/>
          </a:stretch>
        </p:blipFill>
        <p:spPr>
          <a:xfrm>
            <a:off x="6051550" y="1498283"/>
            <a:ext cx="5998866" cy="4572000"/>
          </a:xfrm>
          <a:prstGeom prst="rect">
            <a:avLst/>
          </a:prstGeom>
        </p:spPr>
      </p:pic>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We can see a gradual increase over the years</a:t>
            </a:r>
          </a:p>
          <a:p>
            <a:pPr>
              <a:lnSpc>
                <a:spcPct val="250000"/>
              </a:lnSpc>
            </a:pPr>
            <a:r>
              <a:rPr lang="en-US" dirty="0"/>
              <a:t>On average excluding 2012, 2013 and 2023 we can expect the maximal peak CCU to be at around 200K-300K</a:t>
            </a:r>
          </a:p>
          <a:p>
            <a:pPr>
              <a:lnSpc>
                <a:spcPct val="250000"/>
              </a:lnSpc>
            </a:pPr>
            <a:endParaRPr lang="en-US" dirty="0"/>
          </a:p>
        </p:txBody>
      </p:sp>
    </p:spTree>
    <p:extLst>
      <p:ext uri="{BB962C8B-B14F-4D97-AF65-F5344CB8AC3E}">
        <p14:creationId xmlns:p14="http://schemas.microsoft.com/office/powerpoint/2010/main" val="51457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Frequency Analysis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Frequency distribution of (#) of platforms (non-exclusive)</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We can see most games support windows</a:t>
            </a:r>
          </a:p>
          <a:p>
            <a:pPr>
              <a:lnSpc>
                <a:spcPct val="250000"/>
              </a:lnSpc>
            </a:pPr>
            <a:r>
              <a:rPr lang="en-US" dirty="0"/>
              <a:t>Based on the data we have games that support more than a </a:t>
            </a:r>
            <a:r>
              <a:rPr lang="en-US"/>
              <a:t>single platform</a:t>
            </a:r>
            <a:endParaRPr lang="en-US" dirty="0"/>
          </a:p>
          <a:p>
            <a:pPr>
              <a:lnSpc>
                <a:spcPct val="250000"/>
              </a:lnSpc>
            </a:pPr>
            <a:endParaRPr lang="en-US" dirty="0"/>
          </a:p>
        </p:txBody>
      </p:sp>
      <p:pic>
        <p:nvPicPr>
          <p:cNvPr id="4" name="Picture 3" descr="A graph with different colored squares&#10;&#10;Description automatically generated">
            <a:extLst>
              <a:ext uri="{FF2B5EF4-FFF2-40B4-BE49-F238E27FC236}">
                <a16:creationId xmlns:a16="http://schemas.microsoft.com/office/drawing/2014/main" id="{A2704E35-D107-DD21-F788-091B07D94BB5}"/>
              </a:ext>
            </a:extLst>
          </p:cNvPr>
          <p:cNvPicPr>
            <a:picLocks noChangeAspect="1"/>
          </p:cNvPicPr>
          <p:nvPr/>
        </p:nvPicPr>
        <p:blipFill>
          <a:blip r:embed="rId2"/>
          <a:stretch>
            <a:fillRect/>
          </a:stretch>
        </p:blipFill>
        <p:spPr>
          <a:xfrm>
            <a:off x="6096000" y="1589649"/>
            <a:ext cx="5937771" cy="4572000"/>
          </a:xfrm>
          <a:prstGeom prst="rect">
            <a:avLst/>
          </a:prstGeom>
        </p:spPr>
      </p:pic>
    </p:spTree>
    <p:extLst>
      <p:ext uri="{BB962C8B-B14F-4D97-AF65-F5344CB8AC3E}">
        <p14:creationId xmlns:p14="http://schemas.microsoft.com/office/powerpoint/2010/main" val="23492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Frequency Analysis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Frequency distribution of estimated owners</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We can see that most of the game have between 1-20k owners</a:t>
            </a:r>
          </a:p>
          <a:p>
            <a:pPr>
              <a:lnSpc>
                <a:spcPct val="250000"/>
              </a:lnSpc>
            </a:pPr>
            <a:r>
              <a:rPr lang="en-US" dirty="0"/>
              <a:t>We can also see that having above 500k owners is rare with less than 5% of the games</a:t>
            </a:r>
          </a:p>
        </p:txBody>
      </p:sp>
      <p:pic>
        <p:nvPicPr>
          <p:cNvPr id="6" name="Picture 5" descr="A graph of a number of people&#10;&#10;Description automatically generated">
            <a:extLst>
              <a:ext uri="{FF2B5EF4-FFF2-40B4-BE49-F238E27FC236}">
                <a16:creationId xmlns:a16="http://schemas.microsoft.com/office/drawing/2014/main" id="{D27D0BDB-01FE-BCE9-ED73-85FB0C8A36C4}"/>
              </a:ext>
            </a:extLst>
          </p:cNvPr>
          <p:cNvPicPr>
            <a:picLocks noChangeAspect="1"/>
          </p:cNvPicPr>
          <p:nvPr/>
        </p:nvPicPr>
        <p:blipFill>
          <a:blip r:embed="rId2"/>
          <a:stretch>
            <a:fillRect/>
          </a:stretch>
        </p:blipFill>
        <p:spPr>
          <a:xfrm>
            <a:off x="6859910" y="1477496"/>
            <a:ext cx="5157785" cy="4530118"/>
          </a:xfrm>
          <a:prstGeom prst="rect">
            <a:avLst/>
          </a:prstGeom>
        </p:spPr>
      </p:pic>
    </p:spTree>
    <p:extLst>
      <p:ext uri="{BB962C8B-B14F-4D97-AF65-F5344CB8AC3E}">
        <p14:creationId xmlns:p14="http://schemas.microsoft.com/office/powerpoint/2010/main" val="281818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Frequency Analysis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Frequency distribution of estimated owners</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We can see that most of the game have are priced between 0.1-10 USD</a:t>
            </a:r>
          </a:p>
          <a:p>
            <a:pPr>
              <a:lnSpc>
                <a:spcPct val="250000"/>
              </a:lnSpc>
            </a:pPr>
            <a:r>
              <a:rPr lang="en-US" dirty="0"/>
              <a:t>We can also see that having a price above 20 USD is rare with less than 5% of the games</a:t>
            </a:r>
          </a:p>
        </p:txBody>
      </p:sp>
      <p:pic>
        <p:nvPicPr>
          <p:cNvPr id="4" name="Picture 3" descr="A graph of a number of bars&#10;&#10;Description automatically generated">
            <a:extLst>
              <a:ext uri="{FF2B5EF4-FFF2-40B4-BE49-F238E27FC236}">
                <a16:creationId xmlns:a16="http://schemas.microsoft.com/office/drawing/2014/main" id="{AEAC06A5-D78A-A3A8-D868-69C8CC64B5BF}"/>
              </a:ext>
            </a:extLst>
          </p:cNvPr>
          <p:cNvPicPr>
            <a:picLocks noChangeAspect="1"/>
          </p:cNvPicPr>
          <p:nvPr/>
        </p:nvPicPr>
        <p:blipFill>
          <a:blip r:embed="rId2"/>
          <a:stretch>
            <a:fillRect/>
          </a:stretch>
        </p:blipFill>
        <p:spPr>
          <a:xfrm>
            <a:off x="6662899" y="1550710"/>
            <a:ext cx="5437662" cy="4453850"/>
          </a:xfrm>
          <a:prstGeom prst="rect">
            <a:avLst/>
          </a:prstGeom>
        </p:spPr>
      </p:pic>
    </p:spTree>
    <p:extLst>
      <p:ext uri="{BB962C8B-B14F-4D97-AF65-F5344CB8AC3E}">
        <p14:creationId xmlns:p14="http://schemas.microsoft.com/office/powerpoint/2010/main" val="354851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291840"/>
            <a:ext cx="7781544" cy="1453415"/>
          </a:xfrm>
        </p:spPr>
        <p:txBody>
          <a:bodyPr>
            <a:normAutofit/>
          </a:bodyPr>
          <a:lstStyle/>
          <a:p>
            <a:r>
              <a:rPr lang="en-US" sz="4800" dirty="0"/>
              <a:t>Dummy Variables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185852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Dummy Variables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01637"/>
          </a:xfrm>
        </p:spPr>
        <p:txBody>
          <a:bodyPr>
            <a:normAutofit lnSpcReduction="10000"/>
          </a:bodyPr>
          <a:lstStyle/>
          <a:p>
            <a:pPr algn="l"/>
            <a:r>
              <a:rPr lang="en-US" sz="2400" dirty="0"/>
              <a:t>Top n values: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184400"/>
            <a:ext cx="7256780" cy="4306986"/>
          </a:xfrm>
        </p:spPr>
        <p:txBody>
          <a:bodyPr>
            <a:noAutofit/>
          </a:bodyPr>
          <a:lstStyle/>
          <a:p>
            <a:pPr marL="0" indent="0">
              <a:lnSpc>
                <a:spcPct val="100000"/>
              </a:lnSpc>
              <a:buNone/>
            </a:pPr>
            <a:r>
              <a:rPr lang="en-US" sz="2000" dirty="0"/>
              <a:t>For this part I wanted to see if specific </a:t>
            </a:r>
            <a:r>
              <a:rPr lang="en-US" sz="2000" b="1" dirty="0">
                <a:solidFill>
                  <a:schemeClr val="accent1">
                    <a:lumMod val="60000"/>
                    <a:lumOff val="40000"/>
                  </a:schemeClr>
                </a:solidFill>
              </a:rPr>
              <a:t>categories, tags and genres</a:t>
            </a:r>
            <a:r>
              <a:rPr lang="en-US" sz="2000" dirty="0"/>
              <a:t> impact the peak CCU. Since there are many entries for each column, I chose to focus on the </a:t>
            </a:r>
            <a:r>
              <a:rPr lang="en-US" sz="2000" b="1" dirty="0">
                <a:solidFill>
                  <a:schemeClr val="accent1">
                    <a:lumMod val="60000"/>
                    <a:lumOff val="40000"/>
                  </a:schemeClr>
                </a:solidFill>
              </a:rPr>
              <a:t>values that appeared the most</a:t>
            </a:r>
            <a:r>
              <a:rPr lang="en-US" sz="2000" dirty="0"/>
              <a:t>. I decided at first to create a cutoff of 20 and based on the results I tweaked the number for each one (relevant graphs appear in the accompanying word document).  Regarding the ones that didn’t make the cutoff I grouped them into a value named ‘other’ which is visualized as well.</a:t>
            </a:r>
          </a:p>
          <a:p>
            <a:pPr marL="0" indent="0">
              <a:lnSpc>
                <a:spcPct val="100000"/>
              </a:lnSpc>
              <a:buNone/>
            </a:pPr>
            <a:r>
              <a:rPr lang="en-US" sz="2000" dirty="0"/>
              <a:t>Following that I have </a:t>
            </a:r>
            <a:r>
              <a:rPr lang="en-US" sz="2000" b="1" dirty="0">
                <a:solidFill>
                  <a:schemeClr val="accent1">
                    <a:lumMod val="60000"/>
                    <a:lumOff val="40000"/>
                  </a:schemeClr>
                </a:solidFill>
              </a:rPr>
              <a:t>created dummy variables for the top ‘n’ entries</a:t>
            </a:r>
            <a:r>
              <a:rPr lang="en-US" sz="2000" dirty="0"/>
              <a:t> and the ‘other’ as well and added them into the data. </a:t>
            </a:r>
          </a:p>
        </p:txBody>
      </p:sp>
    </p:spTree>
    <p:extLst>
      <p:ext uri="{BB962C8B-B14F-4D97-AF65-F5344CB8AC3E}">
        <p14:creationId xmlns:p14="http://schemas.microsoft.com/office/powerpoint/2010/main" val="33317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Dummy Variables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Top Categories</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We can see that single player is the biggest category</a:t>
            </a:r>
          </a:p>
          <a:p>
            <a:pPr>
              <a:lnSpc>
                <a:spcPct val="250000"/>
              </a:lnSpc>
            </a:pPr>
            <a:r>
              <a:rPr lang="en-US" dirty="0"/>
              <a:t>Every category which appeared less than roughly 5% was joined together into the ‘Other’ category</a:t>
            </a:r>
          </a:p>
        </p:txBody>
      </p:sp>
      <p:pic>
        <p:nvPicPr>
          <p:cNvPr id="6" name="תמונה 5" descr="תמונה שמכילה טקסט, צילום מסך, תרשים, עלילה&#10;&#10;התיאור נוצר באופן אוטומטי">
            <a:extLst>
              <a:ext uri="{FF2B5EF4-FFF2-40B4-BE49-F238E27FC236}">
                <a16:creationId xmlns:a16="http://schemas.microsoft.com/office/drawing/2014/main" id="{8AC8E642-E364-2642-42A1-9A1F94440E07}"/>
              </a:ext>
            </a:extLst>
          </p:cNvPr>
          <p:cNvPicPr>
            <a:picLocks noChangeAspect="1"/>
          </p:cNvPicPr>
          <p:nvPr/>
        </p:nvPicPr>
        <p:blipFill>
          <a:blip r:embed="rId2"/>
          <a:stretch>
            <a:fillRect/>
          </a:stretch>
        </p:blipFill>
        <p:spPr>
          <a:xfrm>
            <a:off x="5872480" y="2184400"/>
            <a:ext cx="6165673" cy="3059501"/>
          </a:xfrm>
          <a:prstGeom prst="rect">
            <a:avLst/>
          </a:prstGeom>
        </p:spPr>
      </p:pic>
    </p:spTree>
    <p:extLst>
      <p:ext uri="{BB962C8B-B14F-4D97-AF65-F5344CB8AC3E}">
        <p14:creationId xmlns:p14="http://schemas.microsoft.com/office/powerpoint/2010/main" val="361741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Motivation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358380" cy="4186135"/>
          </a:xfrm>
        </p:spPr>
        <p:txBody>
          <a:bodyPr/>
          <a:lstStyle/>
          <a:p>
            <a:pPr marL="0" indent="0">
              <a:buNone/>
            </a:pPr>
            <a:r>
              <a:rPr lang="en-US" sz="2400" dirty="0"/>
              <a:t>From a young age I have loved to play games, it was a great distraction from day-to-day life and gave me a different challenge. As I grew older and bought my first computer, I was introduced to the steam platform. I used the platform as my main gaming platform for the past 12 years or so and saw it grow, evolve and introduce plenty of new games. With the vast amount of data in their disposal it was interesting for me to explore and gain insight to what makes a game popular and to that extant I have thought of the following business question.</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6091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291840"/>
            <a:ext cx="7781544" cy="1453415"/>
          </a:xfrm>
        </p:spPr>
        <p:txBody>
          <a:bodyPr>
            <a:normAutofit/>
          </a:bodyPr>
          <a:lstStyle/>
          <a:p>
            <a:r>
              <a:rPr lang="en-US" sz="4800" dirty="0"/>
              <a:t>Outlier Detection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10382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Outlier Detection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Outlier detection of number of tags</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We can see that most of the values are between 3-20 tags</a:t>
            </a:r>
          </a:p>
          <a:p>
            <a:pPr>
              <a:lnSpc>
                <a:spcPct val="250000"/>
              </a:lnSpc>
            </a:pPr>
            <a:r>
              <a:rPr lang="en-US" dirty="0"/>
              <a:t>We can also see that the average value is about 9 tags per game or software</a:t>
            </a:r>
          </a:p>
        </p:txBody>
      </p:sp>
      <p:pic>
        <p:nvPicPr>
          <p:cNvPr id="9" name="תמונה 8" descr="תמונה שמכילה צילום מסך, טקסט, תצוגה, מלבן&#10;&#10;התיאור נוצר באופן אוטומטי">
            <a:extLst>
              <a:ext uri="{FF2B5EF4-FFF2-40B4-BE49-F238E27FC236}">
                <a16:creationId xmlns:a16="http://schemas.microsoft.com/office/drawing/2014/main" id="{88EC9508-E62B-13BA-DF7E-6F23B0C0B54F}"/>
              </a:ext>
            </a:extLst>
          </p:cNvPr>
          <p:cNvPicPr>
            <a:picLocks noChangeAspect="1"/>
          </p:cNvPicPr>
          <p:nvPr/>
        </p:nvPicPr>
        <p:blipFill>
          <a:blip r:embed="rId2"/>
          <a:stretch>
            <a:fillRect/>
          </a:stretch>
        </p:blipFill>
        <p:spPr>
          <a:xfrm>
            <a:off x="6730625" y="2029301"/>
            <a:ext cx="5292260" cy="3623112"/>
          </a:xfrm>
          <a:prstGeom prst="rect">
            <a:avLst/>
          </a:prstGeom>
        </p:spPr>
      </p:pic>
    </p:spTree>
    <p:extLst>
      <p:ext uri="{BB962C8B-B14F-4D97-AF65-F5344CB8AC3E}">
        <p14:creationId xmlns:p14="http://schemas.microsoft.com/office/powerpoint/2010/main" val="86078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Outlier Detection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Outlier detection of number of tags</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We can that most of the ratios lie between 0.4-0.9 with the average ratio at about 0.7 per game or software</a:t>
            </a:r>
          </a:p>
          <a:p>
            <a:pPr>
              <a:lnSpc>
                <a:spcPct val="250000"/>
              </a:lnSpc>
            </a:pPr>
            <a:r>
              <a:rPr lang="en-US" dirty="0"/>
              <a:t>This tells us that in general most games have more positive reviews than negative</a:t>
            </a:r>
          </a:p>
        </p:txBody>
      </p:sp>
      <p:pic>
        <p:nvPicPr>
          <p:cNvPr id="4" name="תמונה 3" descr="תמונה שמכילה צילום מסך, טקסט, תצוגה, מלבן&#10;&#10;התיאור נוצר באופן אוטומטי">
            <a:extLst>
              <a:ext uri="{FF2B5EF4-FFF2-40B4-BE49-F238E27FC236}">
                <a16:creationId xmlns:a16="http://schemas.microsoft.com/office/drawing/2014/main" id="{0F2C6827-A87F-F618-D091-7EA9D16E48DA}"/>
              </a:ext>
            </a:extLst>
          </p:cNvPr>
          <p:cNvPicPr>
            <a:picLocks noChangeAspect="1"/>
          </p:cNvPicPr>
          <p:nvPr/>
        </p:nvPicPr>
        <p:blipFill>
          <a:blip r:embed="rId2"/>
          <a:stretch>
            <a:fillRect/>
          </a:stretch>
        </p:blipFill>
        <p:spPr>
          <a:xfrm>
            <a:off x="7038562" y="2184400"/>
            <a:ext cx="5002021" cy="3424413"/>
          </a:xfrm>
          <a:prstGeom prst="rect">
            <a:avLst/>
          </a:prstGeom>
        </p:spPr>
      </p:pic>
    </p:spTree>
    <p:extLst>
      <p:ext uri="{BB962C8B-B14F-4D97-AF65-F5344CB8AC3E}">
        <p14:creationId xmlns:p14="http://schemas.microsoft.com/office/powerpoint/2010/main" val="307017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291840"/>
            <a:ext cx="7781544" cy="1453415"/>
          </a:xfrm>
        </p:spPr>
        <p:txBody>
          <a:bodyPr>
            <a:normAutofit/>
          </a:bodyPr>
          <a:lstStyle/>
          <a:p>
            <a:r>
              <a:rPr lang="en-US" sz="4800" dirty="0"/>
              <a:t>Model Training</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18024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01637"/>
          </a:xfrm>
        </p:spPr>
        <p:txBody>
          <a:bodyPr>
            <a:normAutofit lnSpcReduction="10000"/>
          </a:bodyPr>
          <a:lstStyle/>
          <a:p>
            <a:pPr algn="l"/>
            <a:r>
              <a:rPr lang="en-US" sz="2400" dirty="0"/>
              <a:t>The Models: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184400"/>
            <a:ext cx="7256780" cy="4306986"/>
          </a:xfrm>
        </p:spPr>
        <p:txBody>
          <a:bodyPr>
            <a:noAutofit/>
          </a:bodyPr>
          <a:lstStyle/>
          <a:p>
            <a:pPr marL="0" indent="0">
              <a:lnSpc>
                <a:spcPct val="100000"/>
              </a:lnSpc>
              <a:buNone/>
            </a:pPr>
            <a:r>
              <a:rPr lang="en-US" sz="2000" dirty="0"/>
              <a:t>For this part I chose 4 models to run which are:</a:t>
            </a:r>
            <a:br>
              <a:rPr lang="en-US" sz="2000" dirty="0"/>
            </a:br>
            <a:endParaRPr lang="en-US" sz="2000" dirty="0"/>
          </a:p>
          <a:p>
            <a:pPr>
              <a:lnSpc>
                <a:spcPct val="100000"/>
              </a:lnSpc>
            </a:pPr>
            <a:r>
              <a:rPr lang="en-US" sz="2000" dirty="0"/>
              <a:t>Linear Regression</a:t>
            </a:r>
          </a:p>
          <a:p>
            <a:pPr>
              <a:lnSpc>
                <a:spcPct val="100000"/>
              </a:lnSpc>
            </a:pPr>
            <a:r>
              <a:rPr lang="en-US" sz="2000" dirty="0"/>
              <a:t>Lasso</a:t>
            </a:r>
          </a:p>
          <a:p>
            <a:pPr>
              <a:lnSpc>
                <a:spcPct val="100000"/>
              </a:lnSpc>
            </a:pPr>
            <a:r>
              <a:rPr lang="en-US" sz="2000" dirty="0"/>
              <a:t>Random Forest</a:t>
            </a:r>
          </a:p>
          <a:p>
            <a:pPr>
              <a:lnSpc>
                <a:spcPct val="100000"/>
              </a:lnSpc>
            </a:pPr>
            <a:r>
              <a:rPr lang="en-US" sz="2000" dirty="0" err="1"/>
              <a:t>xGradiant</a:t>
            </a:r>
            <a:r>
              <a:rPr lang="en-US" sz="2000" dirty="0"/>
              <a:t> Boosting</a:t>
            </a:r>
          </a:p>
          <a:p>
            <a:pPr>
              <a:lnSpc>
                <a:spcPct val="100000"/>
              </a:lnSpc>
            </a:pPr>
            <a:endParaRPr lang="en-US" sz="2000" dirty="0"/>
          </a:p>
          <a:p>
            <a:pPr marL="0" indent="0">
              <a:lnSpc>
                <a:spcPct val="100000"/>
              </a:lnSpc>
              <a:buNone/>
            </a:pPr>
            <a:r>
              <a:rPr lang="en-US" sz="2000" dirty="0"/>
              <a:t>I measured the performance of each model based on the following criteria: R- square, MSE, R-MSE and MAE</a:t>
            </a:r>
          </a:p>
        </p:txBody>
      </p:sp>
    </p:spTree>
    <p:extLst>
      <p:ext uri="{BB962C8B-B14F-4D97-AF65-F5344CB8AC3E}">
        <p14:creationId xmlns:p14="http://schemas.microsoft.com/office/powerpoint/2010/main" val="356176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01637"/>
          </a:xfrm>
        </p:spPr>
        <p:txBody>
          <a:bodyPr>
            <a:normAutofit lnSpcReduction="10000"/>
          </a:bodyPr>
          <a:lstStyle/>
          <a:p>
            <a:pPr algn="l"/>
            <a:r>
              <a:rPr lang="en-US" sz="2400" dirty="0"/>
              <a:t>Model Performance Results: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184400"/>
            <a:ext cx="5082540" cy="4306986"/>
          </a:xfrm>
        </p:spPr>
        <p:txBody>
          <a:bodyPr>
            <a:noAutofit/>
          </a:bodyPr>
          <a:lstStyle/>
          <a:p>
            <a:pPr>
              <a:lnSpc>
                <a:spcPct val="100000"/>
              </a:lnSpc>
            </a:pPr>
            <a:r>
              <a:rPr lang="en-US" sz="2000" dirty="0"/>
              <a:t>We can see from the results that RF and </a:t>
            </a:r>
            <a:r>
              <a:rPr lang="en-US" sz="2000" dirty="0" err="1"/>
              <a:t>xGB</a:t>
            </a:r>
            <a:r>
              <a:rPr lang="en-US" sz="2000" dirty="0"/>
              <a:t> performed quite well with </a:t>
            </a:r>
            <a:r>
              <a:rPr lang="en-US" sz="2000" dirty="0" err="1"/>
              <a:t>xGB</a:t>
            </a:r>
            <a:r>
              <a:rPr lang="en-US" sz="2000" dirty="0"/>
              <a:t> being a bit better.</a:t>
            </a:r>
          </a:p>
          <a:p>
            <a:pPr marL="0" indent="0">
              <a:lnSpc>
                <a:spcPct val="100000"/>
              </a:lnSpc>
              <a:buNone/>
            </a:pPr>
            <a:endParaRPr lang="en-US" sz="2000" dirty="0"/>
          </a:p>
        </p:txBody>
      </p:sp>
      <p:pic>
        <p:nvPicPr>
          <p:cNvPr id="6" name="תמונה 5" descr="תמונה שמכילה טקסט, מספר, צילום מסך, גופן&#10;&#10;התיאור נוצר באופן אוטומטי">
            <a:extLst>
              <a:ext uri="{FF2B5EF4-FFF2-40B4-BE49-F238E27FC236}">
                <a16:creationId xmlns:a16="http://schemas.microsoft.com/office/drawing/2014/main" id="{CE976C36-DD03-7FBB-13D5-1227C2EF17B9}"/>
              </a:ext>
            </a:extLst>
          </p:cNvPr>
          <p:cNvPicPr>
            <a:picLocks noChangeAspect="1"/>
          </p:cNvPicPr>
          <p:nvPr/>
        </p:nvPicPr>
        <p:blipFill rotWithShape="1">
          <a:blip r:embed="rId2"/>
          <a:srcRect l="1058" t="34668" r="624" b="34110"/>
          <a:stretch/>
        </p:blipFill>
        <p:spPr>
          <a:xfrm>
            <a:off x="444500" y="3618927"/>
            <a:ext cx="7138220" cy="1156274"/>
          </a:xfrm>
          <a:prstGeom prst="rect">
            <a:avLst/>
          </a:prstGeom>
        </p:spPr>
      </p:pic>
    </p:spTree>
    <p:extLst>
      <p:ext uri="{BB962C8B-B14F-4D97-AF65-F5344CB8AC3E}">
        <p14:creationId xmlns:p14="http://schemas.microsoft.com/office/powerpoint/2010/main" val="365854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01637"/>
          </a:xfrm>
        </p:spPr>
        <p:txBody>
          <a:bodyPr>
            <a:normAutofit lnSpcReduction="10000"/>
          </a:bodyPr>
          <a:lstStyle/>
          <a:p>
            <a:pPr algn="l"/>
            <a:r>
              <a:rPr lang="en-US" sz="2400" dirty="0"/>
              <a:t>Feature </a:t>
            </a:r>
            <a:r>
              <a:rPr lang="en-US" sz="2400" dirty="0" err="1"/>
              <a:t>Importances</a:t>
            </a:r>
            <a:r>
              <a:rPr lang="en-US" sz="2400" dirty="0"/>
              <a:t>:</a:t>
            </a:r>
          </a:p>
        </p:txBody>
      </p:sp>
      <p:pic>
        <p:nvPicPr>
          <p:cNvPr id="6" name="תמונה 5" descr="תמונה שמכילה טקסט, צילום מסך, גופן, תרשים&#10;&#10;התיאור נוצר באופן אוטומטי">
            <a:extLst>
              <a:ext uri="{FF2B5EF4-FFF2-40B4-BE49-F238E27FC236}">
                <a16:creationId xmlns:a16="http://schemas.microsoft.com/office/drawing/2014/main" id="{3C8671E8-E9A0-F6B9-380A-663A6820D0E7}"/>
              </a:ext>
            </a:extLst>
          </p:cNvPr>
          <p:cNvPicPr>
            <a:picLocks noChangeAspect="1"/>
          </p:cNvPicPr>
          <p:nvPr/>
        </p:nvPicPr>
        <p:blipFill>
          <a:blip r:embed="rId2"/>
          <a:stretch>
            <a:fillRect/>
          </a:stretch>
        </p:blipFill>
        <p:spPr>
          <a:xfrm>
            <a:off x="5615139" y="2304165"/>
            <a:ext cx="2960242" cy="3726923"/>
          </a:xfrm>
          <a:prstGeom prst="rect">
            <a:avLst/>
          </a:prstGeom>
        </p:spPr>
      </p:pic>
      <p:pic>
        <p:nvPicPr>
          <p:cNvPr id="10" name="תמונה 9" descr="תמונה שמכילה טקסט, צילום מסך, תרשים, עלילה&#10;&#10;התיאור נוצר באופן אוטומטי">
            <a:extLst>
              <a:ext uri="{FF2B5EF4-FFF2-40B4-BE49-F238E27FC236}">
                <a16:creationId xmlns:a16="http://schemas.microsoft.com/office/drawing/2014/main" id="{4C09B302-B283-2EDA-B653-60D6D4089F17}"/>
              </a:ext>
            </a:extLst>
          </p:cNvPr>
          <p:cNvPicPr>
            <a:picLocks noChangeAspect="1"/>
          </p:cNvPicPr>
          <p:nvPr/>
        </p:nvPicPr>
        <p:blipFill>
          <a:blip r:embed="rId3"/>
          <a:stretch>
            <a:fillRect/>
          </a:stretch>
        </p:blipFill>
        <p:spPr>
          <a:xfrm>
            <a:off x="8920561" y="2304165"/>
            <a:ext cx="2997238" cy="3726000"/>
          </a:xfrm>
          <a:prstGeom prst="rect">
            <a:avLst/>
          </a:prstGeom>
        </p:spPr>
      </p:pic>
      <p:sp>
        <p:nvSpPr>
          <p:cNvPr id="11" name="תיבת טקסט 10">
            <a:extLst>
              <a:ext uri="{FF2B5EF4-FFF2-40B4-BE49-F238E27FC236}">
                <a16:creationId xmlns:a16="http://schemas.microsoft.com/office/drawing/2014/main" id="{55FA3D4C-E2D8-C8DC-59A6-03B264E2AA40}"/>
              </a:ext>
            </a:extLst>
          </p:cNvPr>
          <p:cNvSpPr txBox="1"/>
          <p:nvPr/>
        </p:nvSpPr>
        <p:spPr>
          <a:xfrm>
            <a:off x="5683013" y="2027166"/>
            <a:ext cx="2824493" cy="276999"/>
          </a:xfrm>
          <a:prstGeom prst="rect">
            <a:avLst/>
          </a:prstGeom>
          <a:noFill/>
        </p:spPr>
        <p:txBody>
          <a:bodyPr wrap="square" rtlCol="1">
            <a:spAutoFit/>
          </a:bodyPr>
          <a:lstStyle/>
          <a:p>
            <a:pPr algn="ctr"/>
            <a:r>
              <a:rPr lang="en-US" sz="1200" dirty="0">
                <a:solidFill>
                  <a:schemeClr val="bg1"/>
                </a:solidFill>
              </a:rPr>
              <a:t>Random Forest – Feature </a:t>
            </a:r>
            <a:r>
              <a:rPr lang="en-US" sz="1200" dirty="0" err="1">
                <a:solidFill>
                  <a:schemeClr val="bg1"/>
                </a:solidFill>
              </a:rPr>
              <a:t>Importances</a:t>
            </a:r>
            <a:endParaRPr lang="he-IL" sz="1200" dirty="0">
              <a:solidFill>
                <a:schemeClr val="bg1"/>
              </a:solidFill>
            </a:endParaRPr>
          </a:p>
        </p:txBody>
      </p:sp>
      <p:sp>
        <p:nvSpPr>
          <p:cNvPr id="12" name="תיבת טקסט 11">
            <a:extLst>
              <a:ext uri="{FF2B5EF4-FFF2-40B4-BE49-F238E27FC236}">
                <a16:creationId xmlns:a16="http://schemas.microsoft.com/office/drawing/2014/main" id="{7827D669-A89C-5E8E-5395-DC142CF60DD6}"/>
              </a:ext>
            </a:extLst>
          </p:cNvPr>
          <p:cNvSpPr txBox="1"/>
          <p:nvPr/>
        </p:nvSpPr>
        <p:spPr>
          <a:xfrm>
            <a:off x="8874745" y="2027166"/>
            <a:ext cx="3088870" cy="276999"/>
          </a:xfrm>
          <a:prstGeom prst="rect">
            <a:avLst/>
          </a:prstGeom>
          <a:noFill/>
        </p:spPr>
        <p:txBody>
          <a:bodyPr wrap="square" rtlCol="1">
            <a:spAutoFit/>
          </a:bodyPr>
          <a:lstStyle/>
          <a:p>
            <a:pPr algn="ctr"/>
            <a:r>
              <a:rPr lang="en-US" sz="1200" dirty="0" err="1">
                <a:solidFill>
                  <a:schemeClr val="bg1"/>
                </a:solidFill>
              </a:rPr>
              <a:t>xGradiant</a:t>
            </a:r>
            <a:r>
              <a:rPr lang="en-US" sz="1200" dirty="0">
                <a:solidFill>
                  <a:schemeClr val="bg1"/>
                </a:solidFill>
              </a:rPr>
              <a:t> Boosting– Feature </a:t>
            </a:r>
            <a:r>
              <a:rPr lang="en-US" sz="1200" dirty="0" err="1">
                <a:solidFill>
                  <a:schemeClr val="bg1"/>
                </a:solidFill>
              </a:rPr>
              <a:t>Importances</a:t>
            </a:r>
            <a:endParaRPr lang="he-IL" sz="1200" dirty="0">
              <a:solidFill>
                <a:schemeClr val="bg1"/>
              </a:solidFill>
            </a:endParaRPr>
          </a:p>
        </p:txBody>
      </p:sp>
      <p:sp>
        <p:nvSpPr>
          <p:cNvPr id="13" name="Text Placeholder 7">
            <a:extLst>
              <a:ext uri="{FF2B5EF4-FFF2-40B4-BE49-F238E27FC236}">
                <a16:creationId xmlns:a16="http://schemas.microsoft.com/office/drawing/2014/main" id="{85FFD8A0-8215-E7CB-1A2F-D1459C0960B7}"/>
              </a:ext>
            </a:extLst>
          </p:cNvPr>
          <p:cNvSpPr txBox="1">
            <a:spLocks/>
          </p:cNvSpPr>
          <p:nvPr/>
        </p:nvSpPr>
        <p:spPr>
          <a:xfrm>
            <a:off x="444500" y="2184400"/>
            <a:ext cx="5082540" cy="4306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We can see that in both models we get mostly the same features</a:t>
            </a:r>
          </a:p>
          <a:p>
            <a:pPr>
              <a:lnSpc>
                <a:spcPct val="100000"/>
              </a:lnSpc>
            </a:pPr>
            <a:r>
              <a:rPr lang="en-US" sz="2000" dirty="0"/>
              <a:t>For both cases it seems that supporting Mac is very important to reach a higher peak CCU</a:t>
            </a:r>
          </a:p>
          <a:p>
            <a:pPr>
              <a:lnSpc>
                <a:spcPct val="100000"/>
              </a:lnSpc>
            </a:pPr>
            <a:r>
              <a:rPr lang="en-US" sz="2000" dirty="0"/>
              <a:t>All in all, I believe that the features appearing here are very logical because implementing these features allows for a greater target market or imply a high number of users</a:t>
            </a:r>
          </a:p>
          <a:p>
            <a:pPr marL="0" indent="0">
              <a:lnSpc>
                <a:spcPct val="100000"/>
              </a:lnSpc>
              <a:buFont typeface="Arial" panose="020B0604020202020204" pitchFamily="34" charset="0"/>
              <a:buNone/>
            </a:pPr>
            <a:endParaRPr lang="en-US" sz="2000" dirty="0"/>
          </a:p>
        </p:txBody>
      </p:sp>
    </p:spTree>
    <p:extLst>
      <p:ext uri="{BB962C8B-B14F-4D97-AF65-F5344CB8AC3E}">
        <p14:creationId xmlns:p14="http://schemas.microsoft.com/office/powerpoint/2010/main" val="22993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01637"/>
          </a:xfrm>
        </p:spPr>
        <p:txBody>
          <a:bodyPr>
            <a:normAutofit lnSpcReduction="10000"/>
          </a:bodyPr>
          <a:lstStyle/>
          <a:p>
            <a:pPr algn="l"/>
            <a:r>
              <a:rPr lang="en-US" sz="2400" dirty="0"/>
              <a:t>Model Improvement: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184400"/>
            <a:ext cx="7256780" cy="4306986"/>
          </a:xfrm>
        </p:spPr>
        <p:txBody>
          <a:bodyPr>
            <a:noAutofit/>
          </a:bodyPr>
          <a:lstStyle/>
          <a:p>
            <a:pPr marL="0" indent="0">
              <a:lnSpc>
                <a:spcPct val="100000"/>
              </a:lnSpc>
              <a:buNone/>
            </a:pPr>
            <a:r>
              <a:rPr lang="en-US" sz="2000" dirty="0"/>
              <a:t>For this part I chose to take the RF model (due to time concerns) and try to improve its results using grid search.</a:t>
            </a:r>
          </a:p>
          <a:p>
            <a:pPr marL="0" indent="0">
              <a:lnSpc>
                <a:spcPct val="100000"/>
              </a:lnSpc>
              <a:buNone/>
            </a:pPr>
            <a:r>
              <a:rPr lang="en-US" sz="2000" dirty="0"/>
              <a:t>I then used the same metrics and compared both models.</a:t>
            </a:r>
            <a:br>
              <a:rPr lang="en-US" sz="2000" dirty="0"/>
            </a:br>
            <a:endParaRPr lang="en-US" sz="2000" dirty="0"/>
          </a:p>
          <a:p>
            <a:pPr marL="0" indent="0">
              <a:lnSpc>
                <a:spcPct val="100000"/>
              </a:lnSpc>
              <a:buNone/>
            </a:pPr>
            <a:r>
              <a:rPr lang="en-US" sz="2000" dirty="0"/>
              <a:t>We can see the big improvement which yields the best overall results compared to all the previous models</a:t>
            </a:r>
          </a:p>
        </p:txBody>
      </p:sp>
      <p:pic>
        <p:nvPicPr>
          <p:cNvPr id="5" name="תמונה 4" descr="תמונה שמכילה טקסט, צילום מסך, קו, מספר&#10;&#10;התיאור נוצר באופן אוטומטי">
            <a:extLst>
              <a:ext uri="{FF2B5EF4-FFF2-40B4-BE49-F238E27FC236}">
                <a16:creationId xmlns:a16="http://schemas.microsoft.com/office/drawing/2014/main" id="{DC10A265-999D-4E70-E1C6-FC6E92AF634B}"/>
              </a:ext>
            </a:extLst>
          </p:cNvPr>
          <p:cNvPicPr>
            <a:picLocks noChangeAspect="1"/>
          </p:cNvPicPr>
          <p:nvPr/>
        </p:nvPicPr>
        <p:blipFill rotWithShape="1">
          <a:blip r:embed="rId2"/>
          <a:srcRect t="39471" b="39820"/>
          <a:stretch/>
        </p:blipFill>
        <p:spPr>
          <a:xfrm>
            <a:off x="444500" y="4515089"/>
            <a:ext cx="7260350" cy="766917"/>
          </a:xfrm>
          <a:prstGeom prst="rect">
            <a:avLst/>
          </a:prstGeom>
        </p:spPr>
      </p:pic>
    </p:spTree>
    <p:extLst>
      <p:ext uri="{BB962C8B-B14F-4D97-AF65-F5344CB8AC3E}">
        <p14:creationId xmlns:p14="http://schemas.microsoft.com/office/powerpoint/2010/main" val="358418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01637"/>
          </a:xfrm>
        </p:spPr>
        <p:txBody>
          <a:bodyPr>
            <a:normAutofit lnSpcReduction="10000"/>
          </a:bodyPr>
          <a:lstStyle/>
          <a:p>
            <a:pPr algn="l"/>
            <a:r>
              <a:rPr lang="en-US" sz="2400" dirty="0"/>
              <a:t>Feature </a:t>
            </a:r>
            <a:r>
              <a:rPr lang="en-US" sz="2400" dirty="0" err="1"/>
              <a:t>Importances</a:t>
            </a:r>
            <a:r>
              <a:rPr lang="en-US" sz="2400" dirty="0"/>
              <a:t>:</a:t>
            </a:r>
          </a:p>
        </p:txBody>
      </p:sp>
      <p:pic>
        <p:nvPicPr>
          <p:cNvPr id="6" name="תמונה 5" descr="תמונה שמכילה טקסט, צילום מסך, גופן, תרשים&#10;&#10;התיאור נוצר באופן אוטומטי">
            <a:extLst>
              <a:ext uri="{FF2B5EF4-FFF2-40B4-BE49-F238E27FC236}">
                <a16:creationId xmlns:a16="http://schemas.microsoft.com/office/drawing/2014/main" id="{3C8671E8-E9A0-F6B9-380A-663A6820D0E7}"/>
              </a:ext>
            </a:extLst>
          </p:cNvPr>
          <p:cNvPicPr>
            <a:picLocks noChangeAspect="1"/>
          </p:cNvPicPr>
          <p:nvPr/>
        </p:nvPicPr>
        <p:blipFill>
          <a:blip r:embed="rId2"/>
          <a:stretch>
            <a:fillRect/>
          </a:stretch>
        </p:blipFill>
        <p:spPr>
          <a:xfrm>
            <a:off x="5615139" y="2304165"/>
            <a:ext cx="2960242" cy="3726923"/>
          </a:xfrm>
          <a:prstGeom prst="rect">
            <a:avLst/>
          </a:prstGeom>
        </p:spPr>
      </p:pic>
      <p:sp>
        <p:nvSpPr>
          <p:cNvPr id="11" name="תיבת טקסט 10">
            <a:extLst>
              <a:ext uri="{FF2B5EF4-FFF2-40B4-BE49-F238E27FC236}">
                <a16:creationId xmlns:a16="http://schemas.microsoft.com/office/drawing/2014/main" id="{55FA3D4C-E2D8-C8DC-59A6-03B264E2AA40}"/>
              </a:ext>
            </a:extLst>
          </p:cNvPr>
          <p:cNvSpPr txBox="1"/>
          <p:nvPr/>
        </p:nvSpPr>
        <p:spPr>
          <a:xfrm>
            <a:off x="5683013" y="2027166"/>
            <a:ext cx="2824493" cy="276999"/>
          </a:xfrm>
          <a:prstGeom prst="rect">
            <a:avLst/>
          </a:prstGeom>
          <a:noFill/>
        </p:spPr>
        <p:txBody>
          <a:bodyPr wrap="square" rtlCol="1">
            <a:spAutoFit/>
          </a:bodyPr>
          <a:lstStyle/>
          <a:p>
            <a:pPr algn="ctr"/>
            <a:r>
              <a:rPr lang="en-US" sz="1200" dirty="0">
                <a:solidFill>
                  <a:schemeClr val="bg1"/>
                </a:solidFill>
              </a:rPr>
              <a:t>Random Forest – Feature </a:t>
            </a:r>
            <a:r>
              <a:rPr lang="en-US" sz="1200" dirty="0" err="1">
                <a:solidFill>
                  <a:schemeClr val="bg1"/>
                </a:solidFill>
              </a:rPr>
              <a:t>Importances</a:t>
            </a:r>
            <a:endParaRPr lang="he-IL" sz="1200" dirty="0">
              <a:solidFill>
                <a:schemeClr val="bg1"/>
              </a:solidFill>
            </a:endParaRPr>
          </a:p>
        </p:txBody>
      </p:sp>
      <p:sp>
        <p:nvSpPr>
          <p:cNvPr id="12" name="תיבת טקסט 11">
            <a:extLst>
              <a:ext uri="{FF2B5EF4-FFF2-40B4-BE49-F238E27FC236}">
                <a16:creationId xmlns:a16="http://schemas.microsoft.com/office/drawing/2014/main" id="{7827D669-A89C-5E8E-5395-DC142CF60DD6}"/>
              </a:ext>
            </a:extLst>
          </p:cNvPr>
          <p:cNvSpPr txBox="1"/>
          <p:nvPr/>
        </p:nvSpPr>
        <p:spPr>
          <a:xfrm>
            <a:off x="8874745" y="2027166"/>
            <a:ext cx="3088870" cy="276999"/>
          </a:xfrm>
          <a:prstGeom prst="rect">
            <a:avLst/>
          </a:prstGeom>
          <a:noFill/>
        </p:spPr>
        <p:txBody>
          <a:bodyPr wrap="square" rtlCol="1">
            <a:spAutoFit/>
          </a:bodyPr>
          <a:lstStyle/>
          <a:p>
            <a:pPr algn="ctr"/>
            <a:r>
              <a:rPr lang="en-US" sz="1200" dirty="0">
                <a:solidFill>
                  <a:schemeClr val="bg1"/>
                </a:solidFill>
              </a:rPr>
              <a:t>RF Grid Search– Feature </a:t>
            </a:r>
            <a:r>
              <a:rPr lang="en-US" sz="1200" dirty="0" err="1">
                <a:solidFill>
                  <a:schemeClr val="bg1"/>
                </a:solidFill>
              </a:rPr>
              <a:t>Importances</a:t>
            </a:r>
            <a:endParaRPr lang="he-IL" sz="1200" dirty="0">
              <a:solidFill>
                <a:schemeClr val="bg1"/>
              </a:solidFill>
            </a:endParaRPr>
          </a:p>
        </p:txBody>
      </p:sp>
      <p:sp>
        <p:nvSpPr>
          <p:cNvPr id="13" name="Text Placeholder 7">
            <a:extLst>
              <a:ext uri="{FF2B5EF4-FFF2-40B4-BE49-F238E27FC236}">
                <a16:creationId xmlns:a16="http://schemas.microsoft.com/office/drawing/2014/main" id="{85FFD8A0-8215-E7CB-1A2F-D1459C0960B7}"/>
              </a:ext>
            </a:extLst>
          </p:cNvPr>
          <p:cNvSpPr txBox="1">
            <a:spLocks/>
          </p:cNvSpPr>
          <p:nvPr/>
        </p:nvSpPr>
        <p:spPr>
          <a:xfrm>
            <a:off x="444500" y="2184400"/>
            <a:ext cx="5082540" cy="4306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We can see that in both models we get mostly the same features</a:t>
            </a:r>
          </a:p>
          <a:p>
            <a:pPr>
              <a:lnSpc>
                <a:spcPct val="100000"/>
              </a:lnSpc>
            </a:pPr>
            <a:r>
              <a:rPr lang="en-US" sz="2000" dirty="0"/>
              <a:t>The only visible change is between positive and number of supported languages</a:t>
            </a:r>
          </a:p>
          <a:p>
            <a:pPr>
              <a:lnSpc>
                <a:spcPct val="100000"/>
              </a:lnSpc>
            </a:pPr>
            <a:r>
              <a:rPr lang="en-US" sz="2000" dirty="0"/>
              <a:t>What seems surprising to me is that user reviews have much less effect than one might think</a:t>
            </a:r>
          </a:p>
          <a:p>
            <a:pPr>
              <a:lnSpc>
                <a:spcPct val="100000"/>
              </a:lnSpc>
            </a:pPr>
            <a:r>
              <a:rPr lang="en-US" sz="2000" dirty="0"/>
              <a:t>What is unsurprising is that quarter of release is non apparent at all</a:t>
            </a:r>
          </a:p>
          <a:p>
            <a:pPr marL="0" indent="0">
              <a:lnSpc>
                <a:spcPct val="100000"/>
              </a:lnSpc>
              <a:buFont typeface="Arial" panose="020B0604020202020204" pitchFamily="34" charset="0"/>
              <a:buNone/>
            </a:pPr>
            <a:endParaRPr lang="en-US" sz="2000" dirty="0"/>
          </a:p>
        </p:txBody>
      </p:sp>
      <p:pic>
        <p:nvPicPr>
          <p:cNvPr id="5" name="תמונה 4" descr="תמונה שמכילה טקסט, צילום מסך, גופן, תרשים&#10;&#10;התיאור נוצר באופן אוטומטי">
            <a:extLst>
              <a:ext uri="{FF2B5EF4-FFF2-40B4-BE49-F238E27FC236}">
                <a16:creationId xmlns:a16="http://schemas.microsoft.com/office/drawing/2014/main" id="{1165FF85-423F-DA43-5E89-14BF54DF61D4}"/>
              </a:ext>
            </a:extLst>
          </p:cNvPr>
          <p:cNvPicPr>
            <a:picLocks noChangeAspect="1"/>
          </p:cNvPicPr>
          <p:nvPr/>
        </p:nvPicPr>
        <p:blipFill>
          <a:blip r:embed="rId3"/>
          <a:stretch>
            <a:fillRect/>
          </a:stretch>
        </p:blipFill>
        <p:spPr>
          <a:xfrm>
            <a:off x="8942620" y="2304165"/>
            <a:ext cx="2959508" cy="3726000"/>
          </a:xfrm>
          <a:prstGeom prst="rect">
            <a:avLst/>
          </a:prstGeom>
        </p:spPr>
      </p:pic>
    </p:spTree>
    <p:extLst>
      <p:ext uri="{BB962C8B-B14F-4D97-AF65-F5344CB8AC3E}">
        <p14:creationId xmlns:p14="http://schemas.microsoft.com/office/powerpoint/2010/main" val="122639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291840"/>
            <a:ext cx="7781544" cy="1453415"/>
          </a:xfrm>
        </p:spPr>
        <p:txBody>
          <a:bodyPr>
            <a:normAutofit/>
          </a:bodyPr>
          <a:lstStyle/>
          <a:p>
            <a:r>
              <a:rPr lang="en-US" sz="4800" dirty="0"/>
              <a:t>PCA and Clustering</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Tree>
    <p:extLst>
      <p:ext uri="{BB962C8B-B14F-4D97-AF65-F5344CB8AC3E}">
        <p14:creationId xmlns:p14="http://schemas.microsoft.com/office/powerpoint/2010/main" val="42408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79704" y="2539733"/>
            <a:ext cx="7781544" cy="2825015"/>
          </a:xfrm>
        </p:spPr>
        <p:txBody>
          <a:bodyPr>
            <a:noAutofit/>
          </a:bodyPr>
          <a:lstStyle/>
          <a:p>
            <a:pPr>
              <a:lnSpc>
                <a:spcPct val="100000"/>
              </a:lnSpc>
            </a:pPr>
            <a:br>
              <a:rPr lang="en-US" sz="4400" dirty="0"/>
            </a:br>
            <a:r>
              <a:rPr lang="en-US" sz="4400" dirty="0"/>
              <a:t>What factors influence the peak concurrent players for games or software on the Steam platform?</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1" name="Title 3">
            <a:extLst>
              <a:ext uri="{FF2B5EF4-FFF2-40B4-BE49-F238E27FC236}">
                <a16:creationId xmlns:a16="http://schemas.microsoft.com/office/drawing/2014/main" id="{3D4D427D-06BF-9BFF-31D0-19BC11ABEEF0}"/>
              </a:ext>
            </a:extLst>
          </p:cNvPr>
          <p:cNvSpPr txBox="1">
            <a:spLocks/>
          </p:cNvSpPr>
          <p:nvPr/>
        </p:nvSpPr>
        <p:spPr>
          <a:xfrm>
            <a:off x="679704" y="883385"/>
            <a:ext cx="7781544" cy="2022375"/>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US" sz="4900" dirty="0"/>
              <a:t>Business Problem:</a:t>
            </a:r>
            <a:br>
              <a:rPr lang="en-US" sz="4900" dirty="0"/>
            </a:br>
            <a:endParaRPr lang="en-US" sz="4900"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30</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01637"/>
          </a:xfrm>
        </p:spPr>
        <p:txBody>
          <a:bodyPr>
            <a:normAutofit lnSpcReduction="10000"/>
          </a:bodyPr>
          <a:lstStyle/>
          <a:p>
            <a:pPr algn="l"/>
            <a:r>
              <a:rPr lang="en-US" sz="2400" dirty="0"/>
              <a:t>The Process: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184400"/>
            <a:ext cx="7256780" cy="4306986"/>
          </a:xfrm>
        </p:spPr>
        <p:txBody>
          <a:bodyPr>
            <a:noAutofit/>
          </a:bodyPr>
          <a:lstStyle/>
          <a:p>
            <a:pPr marL="0" indent="0">
              <a:lnSpc>
                <a:spcPct val="100000"/>
              </a:lnSpc>
              <a:buNone/>
            </a:pPr>
            <a:r>
              <a:rPr lang="en-US" sz="2000" dirty="0"/>
              <a:t>For this part I used the following:</a:t>
            </a:r>
            <a:br>
              <a:rPr lang="en-US" sz="2000" dirty="0"/>
            </a:br>
            <a:endParaRPr lang="en-US" sz="2000" dirty="0"/>
          </a:p>
          <a:p>
            <a:pPr>
              <a:lnSpc>
                <a:spcPct val="100000"/>
              </a:lnSpc>
            </a:pPr>
            <a:r>
              <a:rPr lang="en-US" sz="2000" dirty="0"/>
              <a:t>PCA reduction to 2-dimensions</a:t>
            </a:r>
          </a:p>
          <a:p>
            <a:pPr>
              <a:lnSpc>
                <a:spcPct val="100000"/>
              </a:lnSpc>
            </a:pPr>
            <a:r>
              <a:rPr lang="en-US" sz="2000" dirty="0"/>
              <a:t>Elbow function to determine optimal number of clusters</a:t>
            </a:r>
          </a:p>
          <a:p>
            <a:pPr>
              <a:lnSpc>
                <a:spcPct val="100000"/>
              </a:lnSpc>
            </a:pPr>
            <a:r>
              <a:rPr lang="en-US" sz="2000" dirty="0"/>
              <a:t>Clustering of all the games and platforms</a:t>
            </a:r>
          </a:p>
          <a:p>
            <a:pPr marL="0" indent="0">
              <a:lnSpc>
                <a:spcPct val="100000"/>
              </a:lnSpc>
              <a:buNone/>
            </a:pPr>
            <a:endParaRPr lang="en-US" sz="2000" dirty="0"/>
          </a:p>
        </p:txBody>
      </p:sp>
    </p:spTree>
    <p:extLst>
      <p:ext uri="{BB962C8B-B14F-4D97-AF65-F5344CB8AC3E}">
        <p14:creationId xmlns:p14="http://schemas.microsoft.com/office/powerpoint/2010/main" val="74593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31</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PCA</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We can</a:t>
            </a:r>
          </a:p>
        </p:txBody>
      </p:sp>
      <p:pic>
        <p:nvPicPr>
          <p:cNvPr id="6" name="תמונה 5" descr="תמונה שמכילה טקסט, צילום מסך, עלילה, תרשים&#10;&#10;התיאור נוצר באופן אוטומטי">
            <a:extLst>
              <a:ext uri="{FF2B5EF4-FFF2-40B4-BE49-F238E27FC236}">
                <a16:creationId xmlns:a16="http://schemas.microsoft.com/office/drawing/2014/main" id="{763C4EC6-B151-563E-6689-E942DF317DE0}"/>
              </a:ext>
            </a:extLst>
          </p:cNvPr>
          <p:cNvPicPr>
            <a:picLocks noChangeAspect="1"/>
          </p:cNvPicPr>
          <p:nvPr/>
        </p:nvPicPr>
        <p:blipFill>
          <a:blip r:embed="rId2"/>
          <a:stretch>
            <a:fillRect/>
          </a:stretch>
        </p:blipFill>
        <p:spPr>
          <a:xfrm>
            <a:off x="6843649" y="2184400"/>
            <a:ext cx="5200022" cy="3726000"/>
          </a:xfrm>
          <a:prstGeom prst="rect">
            <a:avLst/>
          </a:prstGeom>
        </p:spPr>
      </p:pic>
    </p:spTree>
    <p:extLst>
      <p:ext uri="{BB962C8B-B14F-4D97-AF65-F5344CB8AC3E}">
        <p14:creationId xmlns:p14="http://schemas.microsoft.com/office/powerpoint/2010/main" val="302073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32</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Elbow Function</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We can see that for the following elbow function it is hard to determine what is the optimal number of clusters </a:t>
            </a:r>
          </a:p>
          <a:p>
            <a:pPr>
              <a:lnSpc>
                <a:spcPct val="250000"/>
              </a:lnSpc>
            </a:pPr>
            <a:r>
              <a:rPr lang="en-US" dirty="0"/>
              <a:t>Using silhouette score I found that 28 clusters have the minimal value</a:t>
            </a:r>
          </a:p>
        </p:txBody>
      </p:sp>
      <p:pic>
        <p:nvPicPr>
          <p:cNvPr id="10" name="תמונה 9" descr="תמונה שמכילה טקסט, צילום מסך, קו, עלילה&#10;&#10;התיאור נוצר באופן אוטומטי">
            <a:extLst>
              <a:ext uri="{FF2B5EF4-FFF2-40B4-BE49-F238E27FC236}">
                <a16:creationId xmlns:a16="http://schemas.microsoft.com/office/drawing/2014/main" id="{D6C2C291-D625-EC35-37F1-D5514F542E7D}"/>
              </a:ext>
            </a:extLst>
          </p:cNvPr>
          <p:cNvPicPr>
            <a:picLocks noChangeAspect="1"/>
          </p:cNvPicPr>
          <p:nvPr/>
        </p:nvPicPr>
        <p:blipFill>
          <a:blip r:embed="rId2"/>
          <a:stretch>
            <a:fillRect/>
          </a:stretch>
        </p:blipFill>
        <p:spPr>
          <a:xfrm>
            <a:off x="7346139" y="2184400"/>
            <a:ext cx="4716870" cy="3726000"/>
          </a:xfrm>
          <a:prstGeom prst="rect">
            <a:avLst/>
          </a:prstGeom>
        </p:spPr>
      </p:pic>
    </p:spTree>
    <p:extLst>
      <p:ext uri="{BB962C8B-B14F-4D97-AF65-F5344CB8AC3E}">
        <p14:creationId xmlns:p14="http://schemas.microsoft.com/office/powerpoint/2010/main" val="152134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33</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Clustering Motivation:</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For this part I wanted to see how developers can try and manipulate the peak CCU </a:t>
            </a:r>
            <a:r>
              <a:rPr lang="en-US" i="1" u="sng" dirty="0"/>
              <a:t>before</a:t>
            </a:r>
            <a:r>
              <a:rPr lang="en-US" dirty="0"/>
              <a:t> releasing the game</a:t>
            </a:r>
          </a:p>
          <a:p>
            <a:pPr>
              <a:lnSpc>
                <a:spcPct val="250000"/>
              </a:lnSpc>
            </a:pPr>
            <a:r>
              <a:rPr lang="en-US" dirty="0"/>
              <a:t>We can see 3 clusters with the highest peak CCU which are 10, 22 and 19</a:t>
            </a:r>
          </a:p>
        </p:txBody>
      </p:sp>
      <p:pic>
        <p:nvPicPr>
          <p:cNvPr id="4" name="תמונה 3" descr="תמונה שמכילה טקסט, צילום מסך, עלילה, קו&#10;&#10;התיאור נוצר באופן אוטומטי">
            <a:extLst>
              <a:ext uri="{FF2B5EF4-FFF2-40B4-BE49-F238E27FC236}">
                <a16:creationId xmlns:a16="http://schemas.microsoft.com/office/drawing/2014/main" id="{60DBDA86-A335-49D7-B050-51444272504C}"/>
              </a:ext>
            </a:extLst>
          </p:cNvPr>
          <p:cNvPicPr>
            <a:picLocks noChangeAspect="1"/>
          </p:cNvPicPr>
          <p:nvPr/>
        </p:nvPicPr>
        <p:blipFill>
          <a:blip r:embed="rId2"/>
          <a:stretch>
            <a:fillRect/>
          </a:stretch>
        </p:blipFill>
        <p:spPr>
          <a:xfrm>
            <a:off x="5802822" y="1944782"/>
            <a:ext cx="6328136" cy="3775127"/>
          </a:xfrm>
          <a:prstGeom prst="rect">
            <a:avLst/>
          </a:prstGeom>
        </p:spPr>
      </p:pic>
    </p:spTree>
    <p:extLst>
      <p:ext uri="{BB962C8B-B14F-4D97-AF65-F5344CB8AC3E}">
        <p14:creationId xmlns:p14="http://schemas.microsoft.com/office/powerpoint/2010/main" val="167602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34</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Clustering</a:t>
            </a:r>
          </a:p>
        </p:txBody>
      </p:sp>
      <p:pic>
        <p:nvPicPr>
          <p:cNvPr id="4" name="תמונה 3" descr="תמונה שמכילה צילום מסך, עלילה, קו, תרשים&#10;&#10;התיאור נוצר באופן אוטומטי">
            <a:extLst>
              <a:ext uri="{FF2B5EF4-FFF2-40B4-BE49-F238E27FC236}">
                <a16:creationId xmlns:a16="http://schemas.microsoft.com/office/drawing/2014/main" id="{1067C60B-FF34-86B5-02F9-71C770F8B322}"/>
              </a:ext>
            </a:extLst>
          </p:cNvPr>
          <p:cNvPicPr>
            <a:picLocks noChangeAspect="1"/>
          </p:cNvPicPr>
          <p:nvPr/>
        </p:nvPicPr>
        <p:blipFill>
          <a:blip r:embed="rId2"/>
          <a:stretch>
            <a:fillRect/>
          </a:stretch>
        </p:blipFill>
        <p:spPr>
          <a:xfrm>
            <a:off x="0" y="2193529"/>
            <a:ext cx="12192000" cy="3614714"/>
          </a:xfrm>
          <a:prstGeom prst="rect">
            <a:avLst/>
          </a:prstGeom>
        </p:spPr>
      </p:pic>
    </p:spTree>
    <p:extLst>
      <p:ext uri="{BB962C8B-B14F-4D97-AF65-F5344CB8AC3E}">
        <p14:creationId xmlns:p14="http://schemas.microsoft.com/office/powerpoint/2010/main" val="327349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Testing and Training</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35</a:t>
            </a:fld>
            <a:endParaRPr lang="en-US" dirty="0"/>
          </a:p>
        </p:txBody>
      </p:sp>
      <p:sp>
        <p:nvSpPr>
          <p:cNvPr id="8" name="Text Placeholder 6">
            <a:extLst>
              <a:ext uri="{FF2B5EF4-FFF2-40B4-BE49-F238E27FC236}">
                <a16:creationId xmlns:a16="http://schemas.microsoft.com/office/drawing/2014/main" id="{A4470379-74BB-261F-0DEA-B1F4BBEF2897}"/>
              </a:ext>
            </a:extLst>
          </p:cNvPr>
          <p:cNvSpPr txBox="1">
            <a:spLocks/>
          </p:cNvSpPr>
          <p:nvPr/>
        </p:nvSpPr>
        <p:spPr>
          <a:xfrm>
            <a:off x="444500" y="1681163"/>
            <a:ext cx="5427980" cy="696277"/>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Clustering Conclusions:</a:t>
            </a:r>
          </a:p>
        </p:txBody>
      </p:sp>
      <p:sp>
        <p:nvSpPr>
          <p:cNvPr id="7" name="Text Placeholder 7">
            <a:extLst>
              <a:ext uri="{FF2B5EF4-FFF2-40B4-BE49-F238E27FC236}">
                <a16:creationId xmlns:a16="http://schemas.microsoft.com/office/drawing/2014/main" id="{C33FF031-F4B7-2F9D-7EF1-E336071B0239}"/>
              </a:ext>
            </a:extLst>
          </p:cNvPr>
          <p:cNvSpPr txBox="1">
            <a:spLocks/>
          </p:cNvSpPr>
          <p:nvPr/>
        </p:nvSpPr>
        <p:spPr>
          <a:xfrm>
            <a:off x="444500" y="2184400"/>
            <a:ext cx="5157787" cy="43789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Cluster 10: This cluster stands out with the highest value of "Peak CCU“. Games in this cluster tend to have relatively high values for “DLC count”, "Required age," "Price_(</a:t>
            </a:r>
            <a:r>
              <a:rPr lang="en-US" dirty="0" err="1"/>
              <a:t>usd</a:t>
            </a:r>
            <a:r>
              <a:rPr lang="en-US" dirty="0"/>
              <a:t>)," "</a:t>
            </a:r>
            <a:r>
              <a:rPr lang="en-US" dirty="0" err="1"/>
              <a:t>num_Tags</a:t>
            </a:r>
            <a:r>
              <a:rPr lang="en-US" dirty="0"/>
              <a:t>," and "</a:t>
            </a:r>
            <a:r>
              <a:rPr lang="en-US" dirty="0" err="1"/>
              <a:t>num_Full</a:t>
            </a:r>
            <a:r>
              <a:rPr lang="en-US" dirty="0"/>
              <a:t> audio languages." Achievements also play a significant role in this cluster.</a:t>
            </a:r>
          </a:p>
        </p:txBody>
      </p:sp>
      <p:sp>
        <p:nvSpPr>
          <p:cNvPr id="3" name="Text Placeholder 7">
            <a:extLst>
              <a:ext uri="{FF2B5EF4-FFF2-40B4-BE49-F238E27FC236}">
                <a16:creationId xmlns:a16="http://schemas.microsoft.com/office/drawing/2014/main" id="{8D59D34D-2821-4A47-FF92-1E49ED33D22E}"/>
              </a:ext>
            </a:extLst>
          </p:cNvPr>
          <p:cNvSpPr txBox="1">
            <a:spLocks/>
          </p:cNvSpPr>
          <p:nvPr/>
        </p:nvSpPr>
        <p:spPr>
          <a:xfrm>
            <a:off x="544617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dirty="0"/>
              <a:t>Cluster 22: This cluster</a:t>
            </a:r>
          </a:p>
        </p:txBody>
      </p:sp>
    </p:spTree>
    <p:extLst>
      <p:ext uri="{BB962C8B-B14F-4D97-AF65-F5344CB8AC3E}">
        <p14:creationId xmlns:p14="http://schemas.microsoft.com/office/powerpoint/2010/main" val="345019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291840"/>
            <a:ext cx="7781544" cy="1453415"/>
          </a:xfrm>
        </p:spPr>
        <p:txBody>
          <a:bodyPr>
            <a:normAutofit/>
          </a:bodyPr>
          <a:lstStyle/>
          <a:p>
            <a:r>
              <a:rPr lang="en-US" sz="4800" dirty="0"/>
              <a:t>Conclusions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36</a:t>
            </a:fld>
            <a:endParaRPr lang="en-US" dirty="0"/>
          </a:p>
        </p:txBody>
      </p:sp>
    </p:spTree>
    <p:extLst>
      <p:ext uri="{BB962C8B-B14F-4D97-AF65-F5344CB8AC3E}">
        <p14:creationId xmlns:p14="http://schemas.microsoft.com/office/powerpoint/2010/main" val="17920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291840"/>
            <a:ext cx="7781544" cy="1453415"/>
          </a:xfrm>
        </p:spPr>
        <p:txBody>
          <a:bodyPr>
            <a:normAutofit/>
          </a:bodyPr>
          <a:lstStyle/>
          <a:p>
            <a:r>
              <a:rPr lang="en-US" sz="4800" dirty="0"/>
              <a:t>Further Research</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37</a:t>
            </a:fld>
            <a:endParaRPr lang="en-US" dirty="0"/>
          </a:p>
        </p:txBody>
      </p:sp>
    </p:spTree>
    <p:extLst>
      <p:ext uri="{BB962C8B-B14F-4D97-AF65-F5344CB8AC3E}">
        <p14:creationId xmlns:p14="http://schemas.microsoft.com/office/powerpoint/2010/main" val="116127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9CA6C35-8FF7-5A3B-E32D-65D981800A42}"/>
              </a:ext>
            </a:extLst>
          </p:cNvPr>
          <p:cNvSpPr>
            <a:spLocks noGrp="1"/>
          </p:cNvSpPr>
          <p:nvPr>
            <p:ph type="ctrTitle"/>
          </p:nvPr>
        </p:nvSpPr>
        <p:spPr/>
        <p:txBody>
          <a:bodyPr/>
          <a:lstStyle/>
          <a:p>
            <a:endParaRPr lang="en-US"/>
          </a:p>
        </p:txBody>
      </p:sp>
      <p:sp>
        <p:nvSpPr>
          <p:cNvPr id="3" name="Slide Number Placeholder 2">
            <a:extLst>
              <a:ext uri="{FF2B5EF4-FFF2-40B4-BE49-F238E27FC236}">
                <a16:creationId xmlns:a16="http://schemas.microsoft.com/office/drawing/2014/main" id="{96A5F0D5-BDCD-2E59-294A-13760AA3B8A3}"/>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noProof="0" smtClean="0"/>
              <a:pPr/>
              <a:t>38</a:t>
            </a:fld>
            <a:endParaRPr lang="en-US" noProof="0" dirty="0"/>
          </a:p>
        </p:txBody>
      </p:sp>
    </p:spTree>
    <p:extLst>
      <p:ext uri="{BB962C8B-B14F-4D97-AF65-F5344CB8AC3E}">
        <p14:creationId xmlns:p14="http://schemas.microsoft.com/office/powerpoint/2010/main" val="4120068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39</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Introducing Steam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358380" cy="4186135"/>
          </a:xfrm>
        </p:spPr>
        <p:txBody>
          <a:bodyPr/>
          <a:lstStyle/>
          <a:p>
            <a:pPr marL="0" indent="0">
              <a:buNone/>
            </a:pPr>
            <a:r>
              <a:rPr lang="en-US" sz="2400" dirty="0"/>
              <a:t>Steam is a revolutionary </a:t>
            </a:r>
            <a:r>
              <a:rPr lang="en-US" sz="2400" b="1" dirty="0">
                <a:solidFill>
                  <a:schemeClr val="accent1">
                    <a:lumMod val="60000"/>
                    <a:lumOff val="40000"/>
                  </a:schemeClr>
                </a:solidFill>
              </a:rPr>
              <a:t>digital distribution platform </a:t>
            </a:r>
            <a:r>
              <a:rPr lang="en-US" sz="2400" dirty="0"/>
              <a:t>developed by Valve Corporation in 2003. It has transformed the way people access and enjoy video games, offering a vast library of titles, social features, and innovative tools like Steam Workshop and </a:t>
            </a:r>
            <a:r>
              <a:rPr lang="en-US" sz="2400" dirty="0" err="1"/>
              <a:t>SteamVR</a:t>
            </a:r>
            <a:r>
              <a:rPr lang="en-US" sz="2400" dirty="0"/>
              <a:t>. With </a:t>
            </a:r>
            <a:r>
              <a:rPr lang="en-US" sz="2400" b="1" dirty="0">
                <a:solidFill>
                  <a:schemeClr val="accent1">
                    <a:lumMod val="60000"/>
                    <a:lumOff val="40000"/>
                  </a:schemeClr>
                </a:solidFill>
              </a:rPr>
              <a:t>millions of active users </a:t>
            </a:r>
            <a:r>
              <a:rPr lang="en-US" sz="2400" dirty="0"/>
              <a:t>and a commitment to fostering a vibrant gaming ecosystem, Steam has become the </a:t>
            </a:r>
            <a:r>
              <a:rPr lang="en-US" sz="2400" b="1" dirty="0">
                <a:solidFill>
                  <a:schemeClr val="accent1">
                    <a:lumMod val="60000"/>
                    <a:lumOff val="40000"/>
                  </a:schemeClr>
                </a:solidFill>
              </a:rPr>
              <a:t>go-to destination for gamers worldwide</a:t>
            </a:r>
            <a:r>
              <a:rPr lang="en-US" sz="2400" dirty="0"/>
              <a:t>, providing a seamless and immersive gaming experience.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40</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41</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42</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43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46</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Why Peak Concurrent Players?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7754620" cy="4978615"/>
          </a:xfrm>
        </p:spPr>
        <p:txBody>
          <a:bodyPr/>
          <a:lstStyle/>
          <a:p>
            <a:pPr marL="0" indent="0">
              <a:buNone/>
            </a:pPr>
            <a:r>
              <a:rPr lang="en-US" sz="2400" dirty="0"/>
              <a:t>Peak concurrent players on the Steam platform refers to the </a:t>
            </a:r>
            <a:r>
              <a:rPr lang="en-US" sz="2400" b="1" dirty="0">
                <a:solidFill>
                  <a:schemeClr val="accent1">
                    <a:lumMod val="60000"/>
                    <a:lumOff val="40000"/>
                  </a:schemeClr>
                </a:solidFill>
              </a:rPr>
              <a:t>highest number of players actively engaged in a particular game at the same time</a:t>
            </a:r>
            <a:r>
              <a:rPr lang="en-US" sz="2400" dirty="0"/>
              <a:t>. It serves as a metric to measure the success and popularity of a game within the Steam community. The higher the peak concurrent player count, the more successful the game is considered, as it indicates a </a:t>
            </a:r>
            <a:r>
              <a:rPr lang="en-US" sz="2400" b="1" dirty="0">
                <a:solidFill>
                  <a:schemeClr val="accent1">
                    <a:lumMod val="60000"/>
                    <a:lumOff val="40000"/>
                  </a:schemeClr>
                </a:solidFill>
              </a:rPr>
              <a:t>larger player base</a:t>
            </a:r>
            <a:r>
              <a:rPr lang="en-US" sz="2400" dirty="0"/>
              <a:t>, active engagement, and a potentially thriving multiplayer experience. Achieving high peak concurrent player numbers demonstrates a game's ability to </a:t>
            </a:r>
            <a:r>
              <a:rPr lang="en-US" sz="2400" b="1" dirty="0">
                <a:solidFill>
                  <a:schemeClr val="accent1">
                    <a:lumMod val="60000"/>
                    <a:lumOff val="40000"/>
                  </a:schemeClr>
                </a:solidFill>
              </a:rPr>
              <a:t>captivate and retain players</a:t>
            </a:r>
            <a:r>
              <a:rPr lang="en-US" sz="2400" dirty="0"/>
              <a:t>, leading to increased visibility, positive reviews, and potentially </a:t>
            </a:r>
            <a:r>
              <a:rPr lang="en-US" sz="2400" b="1" dirty="0">
                <a:solidFill>
                  <a:schemeClr val="accent1">
                    <a:lumMod val="60000"/>
                    <a:lumOff val="40000"/>
                  </a:schemeClr>
                </a:solidFill>
              </a:rPr>
              <a:t>higher sales</a:t>
            </a:r>
            <a:r>
              <a:rPr lang="en-US" sz="2400" dirty="0"/>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98235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291840"/>
            <a:ext cx="7781544" cy="1453415"/>
          </a:xfrm>
        </p:spPr>
        <p:txBody>
          <a:bodyPr>
            <a:normAutofit/>
          </a:bodyPr>
          <a:lstStyle/>
          <a:p>
            <a:r>
              <a:rPr lang="en-US" sz="4800" dirty="0"/>
              <a:t>Data Review</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The Data</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01637"/>
          </a:xfrm>
        </p:spPr>
        <p:txBody>
          <a:bodyPr>
            <a:normAutofit lnSpcReduction="10000"/>
          </a:bodyPr>
          <a:lstStyle/>
          <a:p>
            <a:pPr algn="l"/>
            <a:r>
              <a:rPr lang="en-US" sz="2400" dirty="0"/>
              <a:t>About the dataset: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184400"/>
            <a:ext cx="7907020" cy="4306986"/>
          </a:xfrm>
        </p:spPr>
        <p:txBody>
          <a:bodyPr>
            <a:normAutofit/>
          </a:bodyPr>
          <a:lstStyle/>
          <a:p>
            <a:pPr>
              <a:lnSpc>
                <a:spcPct val="250000"/>
              </a:lnSpc>
            </a:pPr>
            <a:r>
              <a:rPr lang="en-US" sz="2000" dirty="0"/>
              <a:t>Kaggle dataset*</a:t>
            </a:r>
          </a:p>
          <a:p>
            <a:pPr>
              <a:lnSpc>
                <a:spcPct val="250000"/>
              </a:lnSpc>
            </a:pPr>
            <a:r>
              <a:rPr lang="en-US" sz="2000" dirty="0"/>
              <a:t>Approximately 70k rows and 50 columns</a:t>
            </a:r>
          </a:p>
          <a:p>
            <a:pPr>
              <a:lnSpc>
                <a:spcPct val="250000"/>
              </a:lnSpc>
            </a:pPr>
            <a:r>
              <a:rPr lang="en-US" sz="2000" dirty="0"/>
              <a:t>Games and software released between the years 1997 and 2023</a:t>
            </a:r>
          </a:p>
          <a:p>
            <a:pPr>
              <a:lnSpc>
                <a:spcPct val="250000"/>
              </a:lnSpc>
            </a:pPr>
            <a:r>
              <a:rPr lang="en-US" sz="2000" dirty="0"/>
              <a:t>Includes English and non-English games and software</a:t>
            </a:r>
          </a:p>
          <a:p>
            <a:pPr>
              <a:lnSpc>
                <a:spcPct val="110000"/>
              </a:lnSpc>
            </a:pPr>
            <a:endParaRPr lang="en-US" dirty="0"/>
          </a:p>
        </p:txBody>
      </p:sp>
      <p:sp>
        <p:nvSpPr>
          <p:cNvPr id="3" name="TextBox 2">
            <a:extLst>
              <a:ext uri="{FF2B5EF4-FFF2-40B4-BE49-F238E27FC236}">
                <a16:creationId xmlns:a16="http://schemas.microsoft.com/office/drawing/2014/main" id="{1C7AE713-D8A2-480D-BD1E-8A545DAC24C8}"/>
              </a:ext>
            </a:extLst>
          </p:cNvPr>
          <p:cNvSpPr txBox="1"/>
          <p:nvPr/>
        </p:nvSpPr>
        <p:spPr>
          <a:xfrm>
            <a:off x="325120" y="6491386"/>
            <a:ext cx="8656320" cy="338554"/>
          </a:xfrm>
          <a:prstGeom prst="rect">
            <a:avLst/>
          </a:prstGeom>
          <a:noFill/>
        </p:spPr>
        <p:txBody>
          <a:bodyPr wrap="square" rtlCol="0">
            <a:spAutoFit/>
          </a:bodyPr>
          <a:lstStyle/>
          <a:p>
            <a:r>
              <a:rPr lang="en-US" sz="1600" dirty="0">
                <a:solidFill>
                  <a:schemeClr val="bg1"/>
                </a:solidFill>
              </a:rPr>
              <a:t>*The data was taken from https://www.kaggle.com/datasets/mexwell/steamgames</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The Data</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44500" y="1681163"/>
            <a:ext cx="5157787" cy="401637"/>
          </a:xfrm>
        </p:spPr>
        <p:txBody>
          <a:bodyPr>
            <a:normAutofit lnSpcReduction="10000"/>
          </a:bodyPr>
          <a:lstStyle/>
          <a:p>
            <a:pPr algn="l"/>
            <a:r>
              <a:rPr lang="en-US" sz="2400" dirty="0"/>
              <a:t>Important columns to note:</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184400"/>
            <a:ext cx="5157787" cy="4306986"/>
          </a:xfrm>
        </p:spPr>
        <p:txBody>
          <a:bodyPr>
            <a:normAutofit lnSpcReduction="10000"/>
          </a:bodyPr>
          <a:lstStyle/>
          <a:p>
            <a:pPr>
              <a:lnSpc>
                <a:spcPct val="110000"/>
              </a:lnSpc>
            </a:pPr>
            <a:r>
              <a:rPr lang="en-US" u="sng" dirty="0"/>
              <a:t>Name</a:t>
            </a:r>
            <a:r>
              <a:rPr lang="en-US" dirty="0"/>
              <a:t>: The name of the game or software</a:t>
            </a:r>
          </a:p>
          <a:p>
            <a:pPr>
              <a:lnSpc>
                <a:spcPct val="110000"/>
              </a:lnSpc>
            </a:pPr>
            <a:r>
              <a:rPr lang="en-US" u="sng" dirty="0"/>
              <a:t>Release date</a:t>
            </a:r>
            <a:r>
              <a:rPr lang="en-US" dirty="0"/>
              <a:t>: The release date of the game or software</a:t>
            </a:r>
          </a:p>
          <a:p>
            <a:pPr>
              <a:lnSpc>
                <a:spcPct val="110000"/>
              </a:lnSpc>
            </a:pPr>
            <a:r>
              <a:rPr lang="en-US" u="sng" dirty="0"/>
              <a:t>Estimated owners</a:t>
            </a:r>
            <a:r>
              <a:rPr lang="en-US" dirty="0"/>
              <a:t>: A range with the number of owners of a game or platform</a:t>
            </a:r>
          </a:p>
          <a:p>
            <a:pPr>
              <a:lnSpc>
                <a:spcPct val="110000"/>
              </a:lnSpc>
            </a:pPr>
            <a:r>
              <a:rPr lang="en-US" u="sng" dirty="0"/>
              <a:t>Peak CCU</a:t>
            </a:r>
            <a:r>
              <a:rPr lang="en-US" dirty="0"/>
              <a:t>: The maximal number of users who played the game at the same time</a:t>
            </a:r>
          </a:p>
          <a:p>
            <a:pPr>
              <a:lnSpc>
                <a:spcPct val="110000"/>
              </a:lnSpc>
            </a:pPr>
            <a:r>
              <a:rPr lang="en-US" u="sng" dirty="0"/>
              <a:t>Price</a:t>
            </a:r>
            <a:r>
              <a:rPr lang="en-US" dirty="0"/>
              <a:t>: The original price of the game or software (in US dollars)</a:t>
            </a:r>
          </a:p>
          <a:p>
            <a:pPr>
              <a:lnSpc>
                <a:spcPct val="110000"/>
              </a:lnSpc>
            </a:pPr>
            <a:r>
              <a:rPr lang="en-US" u="sng" dirty="0"/>
              <a:t>Platform</a:t>
            </a:r>
            <a:r>
              <a:rPr lang="en-US" dirty="0"/>
              <a:t> (Windows\Linux\Mac): Dummy variables that describe which platforms the game or software supports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6475412" y="2082800"/>
            <a:ext cx="5183188" cy="4521200"/>
          </a:xfrm>
        </p:spPr>
        <p:txBody>
          <a:bodyPr>
            <a:normAutofit/>
          </a:bodyPr>
          <a:lstStyle/>
          <a:p>
            <a:pPr>
              <a:lnSpc>
                <a:spcPct val="100000"/>
              </a:lnSpc>
            </a:pPr>
            <a:r>
              <a:rPr lang="en-US" u="sng" dirty="0"/>
              <a:t>Scores</a:t>
            </a:r>
            <a:r>
              <a:rPr lang="en-US" dirty="0"/>
              <a:t> (Metacritic\Users): The score assigned in a scale of 0-100</a:t>
            </a:r>
          </a:p>
          <a:p>
            <a:pPr>
              <a:lnSpc>
                <a:spcPct val="100000"/>
              </a:lnSpc>
            </a:pPr>
            <a:r>
              <a:rPr lang="en-US" u="sng" dirty="0"/>
              <a:t>Playtime</a:t>
            </a:r>
            <a:r>
              <a:rPr lang="en-US" dirty="0"/>
              <a:t> (Average\Median): The amount of hours played per user per period</a:t>
            </a:r>
          </a:p>
          <a:p>
            <a:pPr>
              <a:lnSpc>
                <a:spcPct val="100000"/>
              </a:lnSpc>
            </a:pPr>
            <a:r>
              <a:rPr lang="en-US" u="sng" dirty="0"/>
              <a:t>Developers</a:t>
            </a:r>
            <a:r>
              <a:rPr lang="en-US" dirty="0"/>
              <a:t>: The name of the game studio\s or people who developed the game</a:t>
            </a:r>
          </a:p>
          <a:p>
            <a:pPr>
              <a:lnSpc>
                <a:spcPct val="100000"/>
              </a:lnSpc>
            </a:pPr>
            <a:r>
              <a:rPr lang="en-US" u="sng" dirty="0"/>
              <a:t>Publishers</a:t>
            </a:r>
            <a:r>
              <a:rPr lang="en-US" dirty="0"/>
              <a:t>: The name of the publisher\s of the game or software </a:t>
            </a:r>
          </a:p>
          <a:p>
            <a:pPr>
              <a:lnSpc>
                <a:spcPct val="100000"/>
              </a:lnSpc>
            </a:pPr>
            <a:r>
              <a:rPr lang="en-US" u="sng" dirty="0"/>
              <a:t>Categories</a:t>
            </a:r>
            <a:r>
              <a:rPr lang="en-US" dirty="0"/>
              <a:t>: Steam assigned categories </a:t>
            </a:r>
          </a:p>
          <a:p>
            <a:pPr>
              <a:lnSpc>
                <a:spcPct val="100000"/>
              </a:lnSpc>
            </a:pPr>
            <a:r>
              <a:rPr lang="en-US" u="sng" dirty="0"/>
              <a:t>Genres</a:t>
            </a:r>
            <a:r>
              <a:rPr lang="en-US" dirty="0"/>
              <a:t>: Developer assigned genres</a:t>
            </a:r>
          </a:p>
          <a:p>
            <a:pPr>
              <a:lnSpc>
                <a:spcPct val="100000"/>
              </a:lnSpc>
            </a:pPr>
            <a:r>
              <a:rPr lang="en-US" u="sng" dirty="0"/>
              <a:t>Tags</a:t>
            </a:r>
            <a:r>
              <a:rPr lang="en-US" dirty="0"/>
              <a:t>: User assigned tags for the game or software</a:t>
            </a:r>
          </a:p>
          <a:p>
            <a:endParaRPr lang="en-US" sz="1600" dirty="0"/>
          </a:p>
        </p:txBody>
      </p:sp>
    </p:spTree>
    <p:extLst>
      <p:ext uri="{BB962C8B-B14F-4D97-AF65-F5344CB8AC3E}">
        <p14:creationId xmlns:p14="http://schemas.microsoft.com/office/powerpoint/2010/main" val="239664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500"/>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500"/>
                                        <p:tgtEl>
                                          <p:spTgt spid="6">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animEffect transition="in" filter="fade">
                                      <p:cBhvr>
                                        <p:cTn id="6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F3FD-5730-1889-B5AC-DFF95212F177}"/>
              </a:ext>
            </a:extLst>
          </p:cNvPr>
          <p:cNvSpPr>
            <a:spLocks noGrp="1"/>
          </p:cNvSpPr>
          <p:nvPr>
            <p:ph type="title"/>
          </p:nvPr>
        </p:nvSpPr>
        <p:spPr/>
        <p:txBody>
          <a:bodyPr/>
          <a:lstStyle/>
          <a:p>
            <a:r>
              <a:rPr lang="en-US" dirty="0"/>
              <a:t>Feature Engineering</a:t>
            </a:r>
          </a:p>
        </p:txBody>
      </p:sp>
      <p:sp>
        <p:nvSpPr>
          <p:cNvPr id="3" name="Slide Number Placeholder 2">
            <a:extLst>
              <a:ext uri="{FF2B5EF4-FFF2-40B4-BE49-F238E27FC236}">
                <a16:creationId xmlns:a16="http://schemas.microsoft.com/office/drawing/2014/main" id="{CFC0ECC3-C424-3E13-F1BB-CAB63252D1A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8" name="Text Placeholder 6">
            <a:extLst>
              <a:ext uri="{FF2B5EF4-FFF2-40B4-BE49-F238E27FC236}">
                <a16:creationId xmlns:a16="http://schemas.microsoft.com/office/drawing/2014/main" id="{51955625-ADB4-E5C7-A5E5-AA14EC78D9F9}"/>
              </a:ext>
            </a:extLst>
          </p:cNvPr>
          <p:cNvSpPr>
            <a:spLocks noGrp="1"/>
          </p:cNvSpPr>
          <p:nvPr>
            <p:ph type="body" idx="1"/>
          </p:nvPr>
        </p:nvSpPr>
        <p:spPr>
          <a:xfrm>
            <a:off x="444500" y="1681163"/>
            <a:ext cx="5157787" cy="503237"/>
          </a:xfrm>
        </p:spPr>
        <p:txBody>
          <a:bodyPr>
            <a:normAutofit/>
          </a:bodyPr>
          <a:lstStyle/>
          <a:p>
            <a:pPr algn="l"/>
            <a:r>
              <a:rPr lang="en-US" sz="2400" dirty="0"/>
              <a:t>New important features to note:</a:t>
            </a:r>
          </a:p>
        </p:txBody>
      </p:sp>
      <p:sp>
        <p:nvSpPr>
          <p:cNvPr id="9" name="Text Placeholder 7">
            <a:extLst>
              <a:ext uri="{FF2B5EF4-FFF2-40B4-BE49-F238E27FC236}">
                <a16:creationId xmlns:a16="http://schemas.microsoft.com/office/drawing/2014/main" id="{7EC1CF08-C2EB-CEC8-C93E-10F182DCCB34}"/>
              </a:ext>
            </a:extLst>
          </p:cNvPr>
          <p:cNvSpPr txBox="1">
            <a:spLocks/>
          </p:cNvSpPr>
          <p:nvPr/>
        </p:nvSpPr>
        <p:spPr>
          <a:xfrm>
            <a:off x="444500" y="2184400"/>
            <a:ext cx="5157787" cy="4378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en-US" u="sng" dirty="0"/>
              <a:t>Price range</a:t>
            </a:r>
            <a:r>
              <a:rPr lang="en-US" dirty="0"/>
              <a:t>: The price range of the game</a:t>
            </a:r>
          </a:p>
          <a:p>
            <a:pPr>
              <a:lnSpc>
                <a:spcPct val="250000"/>
              </a:lnSpc>
            </a:pPr>
            <a:r>
              <a:rPr lang="en-US" u="sng" dirty="0"/>
              <a:t>Release by Quarter</a:t>
            </a:r>
            <a:r>
              <a:rPr lang="en-US" dirty="0"/>
              <a:t>: The quarter in which the game or software was released</a:t>
            </a:r>
          </a:p>
          <a:p>
            <a:pPr>
              <a:lnSpc>
                <a:spcPct val="250000"/>
              </a:lnSpc>
            </a:pPr>
            <a:r>
              <a:rPr lang="en-US" u="sng" dirty="0"/>
              <a:t>(#)_Publishers</a:t>
            </a:r>
            <a:r>
              <a:rPr lang="en-US" dirty="0"/>
              <a:t>: Number of publishers </a:t>
            </a:r>
          </a:p>
          <a:p>
            <a:pPr>
              <a:lnSpc>
                <a:spcPct val="250000"/>
              </a:lnSpc>
            </a:pPr>
            <a:r>
              <a:rPr lang="en-US" u="sng" dirty="0"/>
              <a:t>(#)_Categories</a:t>
            </a:r>
            <a:r>
              <a:rPr lang="en-US" dirty="0"/>
              <a:t>: Number of categories</a:t>
            </a:r>
          </a:p>
        </p:txBody>
      </p:sp>
      <p:sp>
        <p:nvSpPr>
          <p:cNvPr id="10" name="Text Placeholder 5">
            <a:extLst>
              <a:ext uri="{FF2B5EF4-FFF2-40B4-BE49-F238E27FC236}">
                <a16:creationId xmlns:a16="http://schemas.microsoft.com/office/drawing/2014/main" id="{FE04CF96-2619-749A-4E8E-103B2B391094}"/>
              </a:ext>
            </a:extLst>
          </p:cNvPr>
          <p:cNvSpPr txBox="1">
            <a:spLocks/>
          </p:cNvSpPr>
          <p:nvPr/>
        </p:nvSpPr>
        <p:spPr>
          <a:xfrm>
            <a:off x="6475412" y="2184400"/>
            <a:ext cx="5371148" cy="437896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60000"/>
              </a:lnSpc>
            </a:pPr>
            <a:r>
              <a:rPr lang="en-US" sz="2100" u="sng" dirty="0"/>
              <a:t>(#)_Genres</a:t>
            </a:r>
            <a:r>
              <a:rPr lang="en-US" sz="2100" dirty="0"/>
              <a:t>: Number of Genres</a:t>
            </a:r>
          </a:p>
          <a:p>
            <a:pPr>
              <a:lnSpc>
                <a:spcPct val="260000"/>
              </a:lnSpc>
            </a:pPr>
            <a:r>
              <a:rPr lang="en-US" sz="2100" u="sng" dirty="0"/>
              <a:t>(#)_Tags</a:t>
            </a:r>
            <a:r>
              <a:rPr lang="en-US" sz="2100" dirty="0"/>
              <a:t>: Number of tags</a:t>
            </a:r>
          </a:p>
          <a:p>
            <a:pPr>
              <a:lnSpc>
                <a:spcPct val="260000"/>
              </a:lnSpc>
            </a:pPr>
            <a:r>
              <a:rPr lang="en-US" sz="2100" u="sng" dirty="0"/>
              <a:t>Review Ratio</a:t>
            </a:r>
            <a:r>
              <a:rPr lang="en-US" sz="2100" dirty="0"/>
              <a:t>: The ratio of positive review out of all reviews</a:t>
            </a:r>
          </a:p>
          <a:p>
            <a:pPr>
              <a:lnSpc>
                <a:spcPct val="260000"/>
              </a:lnSpc>
            </a:pPr>
            <a:r>
              <a:rPr lang="en-US" sz="2100" u="sng" dirty="0"/>
              <a:t>Price per (x) playtime</a:t>
            </a:r>
            <a:r>
              <a:rPr lang="en-US" sz="2100" dirty="0"/>
              <a:t>: The price per hour of use </a:t>
            </a:r>
          </a:p>
        </p:txBody>
      </p:sp>
    </p:spTree>
    <p:extLst>
      <p:ext uri="{BB962C8B-B14F-4D97-AF65-F5344CB8AC3E}">
        <p14:creationId xmlns:p14="http://schemas.microsoft.com/office/powerpoint/2010/main" val="296098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738</TotalTime>
  <Words>1745</Words>
  <Application>Microsoft Office PowerPoint</Application>
  <PresentationFormat>מסך רחב</PresentationFormat>
  <Paragraphs>210</Paragraphs>
  <Slides>46</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46</vt:i4>
      </vt:variant>
    </vt:vector>
  </HeadingPairs>
  <TitlesOfParts>
    <vt:vector size="51" baseType="lpstr">
      <vt:lpstr>Arial</vt:lpstr>
      <vt:lpstr>Calibri</vt:lpstr>
      <vt:lpstr>Trade Gothic LT Pro</vt:lpstr>
      <vt:lpstr>Trebuchet MS</vt:lpstr>
      <vt:lpstr>Office Theme</vt:lpstr>
      <vt:lpstr>Data Science Final Project</vt:lpstr>
      <vt:lpstr>Motivation</vt:lpstr>
      <vt:lpstr> What factors influence the peak concurrent players for games or software on the Steam platform?</vt:lpstr>
      <vt:lpstr>Introducing Steam</vt:lpstr>
      <vt:lpstr>Why Peak Concurrent Players?</vt:lpstr>
      <vt:lpstr>Data Review</vt:lpstr>
      <vt:lpstr>The Data</vt:lpstr>
      <vt:lpstr>The Data</vt:lpstr>
      <vt:lpstr>Feature Engineering</vt:lpstr>
      <vt:lpstr>Frequency Analysis</vt:lpstr>
      <vt:lpstr>Frequency Analysis</vt:lpstr>
      <vt:lpstr>Frequency Analysis</vt:lpstr>
      <vt:lpstr>Frequency Analysis</vt:lpstr>
      <vt:lpstr>Frequency Analysis</vt:lpstr>
      <vt:lpstr>Frequency Analysis</vt:lpstr>
      <vt:lpstr>Frequency Analysis</vt:lpstr>
      <vt:lpstr>Dummy Variables</vt:lpstr>
      <vt:lpstr>Dummy Variables</vt:lpstr>
      <vt:lpstr>Dummy Variables</vt:lpstr>
      <vt:lpstr>Outlier Detection</vt:lpstr>
      <vt:lpstr>Outlier Detection</vt:lpstr>
      <vt:lpstr>Outlier Detection</vt:lpstr>
      <vt:lpstr>Model Training</vt:lpstr>
      <vt:lpstr>Testing and Training</vt:lpstr>
      <vt:lpstr>Testing and Training</vt:lpstr>
      <vt:lpstr>Testing and Training</vt:lpstr>
      <vt:lpstr>Testing and Training</vt:lpstr>
      <vt:lpstr>Testing and Training</vt:lpstr>
      <vt:lpstr>PCA and Clustering</vt:lpstr>
      <vt:lpstr>Testing and Training</vt:lpstr>
      <vt:lpstr>Testing and Training</vt:lpstr>
      <vt:lpstr>Testing and Training</vt:lpstr>
      <vt:lpstr>Testing and Training</vt:lpstr>
      <vt:lpstr>Testing and Training</vt:lpstr>
      <vt:lpstr>Testing and Training</vt:lpstr>
      <vt:lpstr>Conclusions</vt:lpstr>
      <vt:lpstr>Further Research</vt:lpstr>
      <vt:lpstr>מצגת של PowerPoint‏</vt:lpstr>
      <vt:lpstr>Content Title</vt:lpstr>
      <vt:lpstr>Content Title 03</vt:lpstr>
      <vt:lpstr>Content Title 04</vt:lpstr>
      <vt:lpstr>Table</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Final Project</dc:title>
  <dc:creator>Doron Firman</dc:creator>
  <cp:lastModifiedBy>dor ron</cp:lastModifiedBy>
  <cp:revision>154</cp:revision>
  <dcterms:created xsi:type="dcterms:W3CDTF">2023-07-17T14:03:33Z</dcterms:created>
  <dcterms:modified xsi:type="dcterms:W3CDTF">2023-08-07T11:32:44Z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