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78" r:id="rId8"/>
    <p:sldId id="264" r:id="rId9"/>
    <p:sldId id="266" r:id="rId10"/>
    <p:sldId id="27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8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Nambudiri" initials="AN" lastIdx="1" clrIdx="0">
    <p:extLst>
      <p:ext uri="{19B8F6BF-5375-455C-9EA6-DF929625EA0E}">
        <p15:presenceInfo xmlns:p15="http://schemas.microsoft.com/office/powerpoint/2012/main" userId="a251230d5d73e6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8BC94-13C3-495D-8721-79E2A931369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99E90B1-A8A5-4FF2-AFD0-BF697B3D06B5}">
      <dgm:prSet phldrT="[Text]" custT="1"/>
      <dgm:spPr/>
      <dgm:t>
        <a:bodyPr/>
        <a:lstStyle/>
        <a:p>
          <a:r>
            <a:rPr lang="en-GB" sz="1400" dirty="0"/>
            <a:t>Direct Revenue Loss</a:t>
          </a:r>
        </a:p>
      </dgm:t>
    </dgm:pt>
    <dgm:pt modelId="{2B086F16-4EE5-4554-97C6-2857FE64DDFB}" type="parTrans" cxnId="{CEF8CD86-81E1-4972-B68E-3ACDD8130EF8}">
      <dgm:prSet/>
      <dgm:spPr/>
      <dgm:t>
        <a:bodyPr/>
        <a:lstStyle/>
        <a:p>
          <a:endParaRPr lang="en-GB"/>
        </a:p>
      </dgm:t>
    </dgm:pt>
    <dgm:pt modelId="{CA4EA58B-FFF0-426C-AF2F-79BD5FC0502E}" type="sibTrans" cxnId="{CEF8CD86-81E1-4972-B68E-3ACDD8130EF8}">
      <dgm:prSet/>
      <dgm:spPr/>
      <dgm:t>
        <a:bodyPr/>
        <a:lstStyle/>
        <a:p>
          <a:endParaRPr lang="en-GB"/>
        </a:p>
      </dgm:t>
    </dgm:pt>
    <dgm:pt modelId="{B6EFEDE3-79AD-484F-AC71-3E37B228BC4E}">
      <dgm:prSet phldrT="[Text]" custT="1"/>
      <dgm:spPr/>
      <dgm:t>
        <a:bodyPr/>
        <a:lstStyle/>
        <a:p>
          <a:r>
            <a:rPr lang="en-GB" sz="1400" dirty="0"/>
            <a:t>Added Pressure to add more customers</a:t>
          </a:r>
        </a:p>
      </dgm:t>
    </dgm:pt>
    <dgm:pt modelId="{19AFDFBE-656D-44AA-AC68-858F4D5636F3}" type="parTrans" cxnId="{84343A8E-955F-4EA8-B457-5EC746FB7BC2}">
      <dgm:prSet/>
      <dgm:spPr/>
      <dgm:t>
        <a:bodyPr/>
        <a:lstStyle/>
        <a:p>
          <a:endParaRPr lang="en-GB"/>
        </a:p>
      </dgm:t>
    </dgm:pt>
    <dgm:pt modelId="{EB7EE5DD-DEFC-4851-AA1B-6E1BC6D4BD88}" type="sibTrans" cxnId="{84343A8E-955F-4EA8-B457-5EC746FB7BC2}">
      <dgm:prSet/>
      <dgm:spPr/>
      <dgm:t>
        <a:bodyPr/>
        <a:lstStyle/>
        <a:p>
          <a:endParaRPr lang="en-GB"/>
        </a:p>
      </dgm:t>
    </dgm:pt>
    <dgm:pt modelId="{DD140284-E632-4DB5-B231-76E16855028A}">
      <dgm:prSet phldrT="[Text]" custT="1"/>
      <dgm:spPr/>
      <dgm:t>
        <a:bodyPr/>
        <a:lstStyle/>
        <a:p>
          <a:r>
            <a:rPr lang="en-GB" sz="1400" dirty="0"/>
            <a:t>More expensive to add new customers than to retain existing ones</a:t>
          </a:r>
        </a:p>
      </dgm:t>
    </dgm:pt>
    <dgm:pt modelId="{02994060-F946-4050-846F-A507CF8DD596}" type="parTrans" cxnId="{F4043F96-E69C-4413-AD18-E141F2DCC8EF}">
      <dgm:prSet/>
      <dgm:spPr/>
      <dgm:t>
        <a:bodyPr/>
        <a:lstStyle/>
        <a:p>
          <a:endParaRPr lang="en-GB"/>
        </a:p>
      </dgm:t>
    </dgm:pt>
    <dgm:pt modelId="{4C819B34-4381-4CF4-BC2F-862B3DAB93DF}" type="sibTrans" cxnId="{F4043F96-E69C-4413-AD18-E141F2DCC8EF}">
      <dgm:prSet/>
      <dgm:spPr/>
      <dgm:t>
        <a:bodyPr/>
        <a:lstStyle/>
        <a:p>
          <a:endParaRPr lang="en-GB"/>
        </a:p>
      </dgm:t>
    </dgm:pt>
    <dgm:pt modelId="{64352512-C7A7-4E3E-99E2-41DA3B36677D}">
      <dgm:prSet phldrT="[Text]" custT="1"/>
      <dgm:spPr/>
      <dgm:t>
        <a:bodyPr/>
        <a:lstStyle/>
        <a:p>
          <a:r>
            <a:rPr lang="en-GB" sz="1400" dirty="0"/>
            <a:t>Churned customers may take away other loyal customers with them</a:t>
          </a:r>
        </a:p>
      </dgm:t>
    </dgm:pt>
    <dgm:pt modelId="{01802E85-5533-42BB-9C19-B78506E6D3BE}" type="parTrans" cxnId="{0033B8BE-806F-463A-8A24-4FA11D453369}">
      <dgm:prSet/>
      <dgm:spPr/>
      <dgm:t>
        <a:bodyPr/>
        <a:lstStyle/>
        <a:p>
          <a:endParaRPr lang="en-GB"/>
        </a:p>
      </dgm:t>
    </dgm:pt>
    <dgm:pt modelId="{22A7939B-727E-47C9-A5AA-1541B93F26C0}" type="sibTrans" cxnId="{0033B8BE-806F-463A-8A24-4FA11D453369}">
      <dgm:prSet/>
      <dgm:spPr/>
      <dgm:t>
        <a:bodyPr/>
        <a:lstStyle/>
        <a:p>
          <a:endParaRPr lang="en-GB"/>
        </a:p>
      </dgm:t>
    </dgm:pt>
    <dgm:pt modelId="{6FF849CA-D389-49BA-AA24-1A5261FDFFA4}">
      <dgm:prSet phldrT="[Text]"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</a:rPr>
            <a:t>Customer stops using the company’s services</a:t>
          </a:r>
        </a:p>
      </dgm:t>
    </dgm:pt>
    <dgm:pt modelId="{F8323C61-F3E6-4342-B57C-919211F1AB2A}" type="parTrans" cxnId="{0A49F11A-7B3D-4AB2-A845-99280CE00567}">
      <dgm:prSet/>
      <dgm:spPr/>
      <dgm:t>
        <a:bodyPr/>
        <a:lstStyle/>
        <a:p>
          <a:endParaRPr lang="en-GB"/>
        </a:p>
      </dgm:t>
    </dgm:pt>
    <dgm:pt modelId="{8D65E448-3B25-4969-A92A-C9DA03B7C528}" type="sibTrans" cxnId="{0A49F11A-7B3D-4AB2-A845-99280CE00567}">
      <dgm:prSet/>
      <dgm:spPr/>
      <dgm:t>
        <a:bodyPr/>
        <a:lstStyle/>
        <a:p>
          <a:endParaRPr lang="en-GB"/>
        </a:p>
      </dgm:t>
    </dgm:pt>
    <dgm:pt modelId="{5DF62765-1257-44C1-8ADA-3E387BEC037D}" type="pres">
      <dgm:prSet presAssocID="{1C58BC94-13C3-495D-8721-79E2A931369D}" presName="cycle" presStyleCnt="0">
        <dgm:presLayoutVars>
          <dgm:dir/>
          <dgm:resizeHandles val="exact"/>
        </dgm:presLayoutVars>
      </dgm:prSet>
      <dgm:spPr/>
    </dgm:pt>
    <dgm:pt modelId="{66086A61-3E7E-4499-975A-4F0F8899B959}" type="pres">
      <dgm:prSet presAssocID="{399E90B1-A8A5-4FF2-AFD0-BF697B3D06B5}" presName="dummy" presStyleCnt="0"/>
      <dgm:spPr/>
    </dgm:pt>
    <dgm:pt modelId="{4A5103E9-2834-4AE6-A63C-3898A4729ED6}" type="pres">
      <dgm:prSet presAssocID="{399E90B1-A8A5-4FF2-AFD0-BF697B3D06B5}" presName="node" presStyleLbl="revTx" presStyleIdx="0" presStyleCnt="5">
        <dgm:presLayoutVars>
          <dgm:bulletEnabled val="1"/>
        </dgm:presLayoutVars>
      </dgm:prSet>
      <dgm:spPr/>
    </dgm:pt>
    <dgm:pt modelId="{374B4BFF-40E6-4503-9848-5CA3967119FB}" type="pres">
      <dgm:prSet presAssocID="{CA4EA58B-FFF0-426C-AF2F-79BD5FC0502E}" presName="sibTrans" presStyleLbl="node1" presStyleIdx="0" presStyleCnt="5"/>
      <dgm:spPr/>
    </dgm:pt>
    <dgm:pt modelId="{55335158-D670-48EE-8B3A-1F2EABE10CE5}" type="pres">
      <dgm:prSet presAssocID="{B6EFEDE3-79AD-484F-AC71-3E37B228BC4E}" presName="dummy" presStyleCnt="0"/>
      <dgm:spPr/>
    </dgm:pt>
    <dgm:pt modelId="{F5B7C8FD-DB95-4F62-B120-38FEF359DC7C}" type="pres">
      <dgm:prSet presAssocID="{B6EFEDE3-79AD-484F-AC71-3E37B228BC4E}" presName="node" presStyleLbl="revTx" presStyleIdx="1" presStyleCnt="5" custScaleX="215809">
        <dgm:presLayoutVars>
          <dgm:bulletEnabled val="1"/>
        </dgm:presLayoutVars>
      </dgm:prSet>
      <dgm:spPr/>
    </dgm:pt>
    <dgm:pt modelId="{F65D6CB9-584C-41F1-89F2-D45988ABCD0F}" type="pres">
      <dgm:prSet presAssocID="{EB7EE5DD-DEFC-4851-AA1B-6E1BC6D4BD88}" presName="sibTrans" presStyleLbl="node1" presStyleIdx="1" presStyleCnt="5"/>
      <dgm:spPr/>
    </dgm:pt>
    <dgm:pt modelId="{A12529F1-521D-426F-AA92-B1BAD0672464}" type="pres">
      <dgm:prSet presAssocID="{DD140284-E632-4DB5-B231-76E16855028A}" presName="dummy" presStyleCnt="0"/>
      <dgm:spPr/>
    </dgm:pt>
    <dgm:pt modelId="{98B2489C-39B1-4610-B634-D04D1090029C}" type="pres">
      <dgm:prSet presAssocID="{DD140284-E632-4DB5-B231-76E16855028A}" presName="node" presStyleLbl="revTx" presStyleIdx="2" presStyleCnt="5">
        <dgm:presLayoutVars>
          <dgm:bulletEnabled val="1"/>
        </dgm:presLayoutVars>
      </dgm:prSet>
      <dgm:spPr/>
    </dgm:pt>
    <dgm:pt modelId="{7ABEB520-B493-49F4-A276-E07C47EC8C4A}" type="pres">
      <dgm:prSet presAssocID="{4C819B34-4381-4CF4-BC2F-862B3DAB93DF}" presName="sibTrans" presStyleLbl="node1" presStyleIdx="2" presStyleCnt="5"/>
      <dgm:spPr/>
    </dgm:pt>
    <dgm:pt modelId="{5350048C-45C6-46E0-B022-9B1FAA1269C3}" type="pres">
      <dgm:prSet presAssocID="{64352512-C7A7-4E3E-99E2-41DA3B36677D}" presName="dummy" presStyleCnt="0"/>
      <dgm:spPr/>
    </dgm:pt>
    <dgm:pt modelId="{BD452386-BCAD-4CFF-86FA-26F9D98B03CE}" type="pres">
      <dgm:prSet presAssocID="{64352512-C7A7-4E3E-99E2-41DA3B36677D}" presName="node" presStyleLbl="revTx" presStyleIdx="3" presStyleCnt="5" custScaleX="201935">
        <dgm:presLayoutVars>
          <dgm:bulletEnabled val="1"/>
        </dgm:presLayoutVars>
      </dgm:prSet>
      <dgm:spPr/>
    </dgm:pt>
    <dgm:pt modelId="{19E22DAD-96D5-447B-AD1B-D738199E6EF2}" type="pres">
      <dgm:prSet presAssocID="{22A7939B-727E-47C9-A5AA-1541B93F26C0}" presName="sibTrans" presStyleLbl="node1" presStyleIdx="3" presStyleCnt="5"/>
      <dgm:spPr/>
    </dgm:pt>
    <dgm:pt modelId="{D87EDDEB-3DBA-4D14-B2AF-89EF25EB06E6}" type="pres">
      <dgm:prSet presAssocID="{6FF849CA-D389-49BA-AA24-1A5261FDFFA4}" presName="dummy" presStyleCnt="0"/>
      <dgm:spPr/>
    </dgm:pt>
    <dgm:pt modelId="{4667CF17-DC82-436D-AA81-95C5E55954BA}" type="pres">
      <dgm:prSet presAssocID="{6FF849CA-D389-49BA-AA24-1A5261FDFFA4}" presName="node" presStyleLbl="revTx" presStyleIdx="4" presStyleCnt="5">
        <dgm:presLayoutVars>
          <dgm:bulletEnabled val="1"/>
        </dgm:presLayoutVars>
      </dgm:prSet>
      <dgm:spPr/>
    </dgm:pt>
    <dgm:pt modelId="{4EC12FA5-76F2-44AE-94B3-86EF0AC693F7}" type="pres">
      <dgm:prSet presAssocID="{8D65E448-3B25-4969-A92A-C9DA03B7C528}" presName="sibTrans" presStyleLbl="node1" presStyleIdx="4" presStyleCnt="5"/>
      <dgm:spPr/>
    </dgm:pt>
  </dgm:ptLst>
  <dgm:cxnLst>
    <dgm:cxn modelId="{0A49F11A-7B3D-4AB2-A845-99280CE00567}" srcId="{1C58BC94-13C3-495D-8721-79E2A931369D}" destId="{6FF849CA-D389-49BA-AA24-1A5261FDFFA4}" srcOrd="4" destOrd="0" parTransId="{F8323C61-F3E6-4342-B57C-919211F1AB2A}" sibTransId="{8D65E448-3B25-4969-A92A-C9DA03B7C528}"/>
    <dgm:cxn modelId="{57AC691C-4EAA-4480-9834-D23447CBAC79}" type="presOf" srcId="{B6EFEDE3-79AD-484F-AC71-3E37B228BC4E}" destId="{F5B7C8FD-DB95-4F62-B120-38FEF359DC7C}" srcOrd="0" destOrd="0" presId="urn:microsoft.com/office/officeart/2005/8/layout/cycle1"/>
    <dgm:cxn modelId="{E2C0713A-281B-4D84-9A1D-39F58D4C96D4}" type="presOf" srcId="{22A7939B-727E-47C9-A5AA-1541B93F26C0}" destId="{19E22DAD-96D5-447B-AD1B-D738199E6EF2}" srcOrd="0" destOrd="0" presId="urn:microsoft.com/office/officeart/2005/8/layout/cycle1"/>
    <dgm:cxn modelId="{3C1B6C5E-C2E3-4AB4-9D08-6DCCA6F48B6C}" type="presOf" srcId="{8D65E448-3B25-4969-A92A-C9DA03B7C528}" destId="{4EC12FA5-76F2-44AE-94B3-86EF0AC693F7}" srcOrd="0" destOrd="0" presId="urn:microsoft.com/office/officeart/2005/8/layout/cycle1"/>
    <dgm:cxn modelId="{88C3F65E-D0E1-47F1-B23A-D6A8F432A052}" type="presOf" srcId="{EB7EE5DD-DEFC-4851-AA1B-6E1BC6D4BD88}" destId="{F65D6CB9-584C-41F1-89F2-D45988ABCD0F}" srcOrd="0" destOrd="0" presId="urn:microsoft.com/office/officeart/2005/8/layout/cycle1"/>
    <dgm:cxn modelId="{E168F06A-B18C-4E4C-9B9C-4E33409DC3AE}" type="presOf" srcId="{1C58BC94-13C3-495D-8721-79E2A931369D}" destId="{5DF62765-1257-44C1-8ADA-3E387BEC037D}" srcOrd="0" destOrd="0" presId="urn:microsoft.com/office/officeart/2005/8/layout/cycle1"/>
    <dgm:cxn modelId="{63AD3A6C-6C27-4DD3-ABA6-221ACB3519B0}" type="presOf" srcId="{6FF849CA-D389-49BA-AA24-1A5261FDFFA4}" destId="{4667CF17-DC82-436D-AA81-95C5E55954BA}" srcOrd="0" destOrd="0" presId="urn:microsoft.com/office/officeart/2005/8/layout/cycle1"/>
    <dgm:cxn modelId="{345C7E6D-69FD-47BD-BB6F-D2C033B65DE7}" type="presOf" srcId="{4C819B34-4381-4CF4-BC2F-862B3DAB93DF}" destId="{7ABEB520-B493-49F4-A276-E07C47EC8C4A}" srcOrd="0" destOrd="0" presId="urn:microsoft.com/office/officeart/2005/8/layout/cycle1"/>
    <dgm:cxn modelId="{CEF8CD86-81E1-4972-B68E-3ACDD8130EF8}" srcId="{1C58BC94-13C3-495D-8721-79E2A931369D}" destId="{399E90B1-A8A5-4FF2-AFD0-BF697B3D06B5}" srcOrd="0" destOrd="0" parTransId="{2B086F16-4EE5-4554-97C6-2857FE64DDFB}" sibTransId="{CA4EA58B-FFF0-426C-AF2F-79BD5FC0502E}"/>
    <dgm:cxn modelId="{84343A8E-955F-4EA8-B457-5EC746FB7BC2}" srcId="{1C58BC94-13C3-495D-8721-79E2A931369D}" destId="{B6EFEDE3-79AD-484F-AC71-3E37B228BC4E}" srcOrd="1" destOrd="0" parTransId="{19AFDFBE-656D-44AA-AC68-858F4D5636F3}" sibTransId="{EB7EE5DD-DEFC-4851-AA1B-6E1BC6D4BD88}"/>
    <dgm:cxn modelId="{F4043F96-E69C-4413-AD18-E141F2DCC8EF}" srcId="{1C58BC94-13C3-495D-8721-79E2A931369D}" destId="{DD140284-E632-4DB5-B231-76E16855028A}" srcOrd="2" destOrd="0" parTransId="{02994060-F946-4050-846F-A507CF8DD596}" sibTransId="{4C819B34-4381-4CF4-BC2F-862B3DAB93DF}"/>
    <dgm:cxn modelId="{166AF49F-06A1-4FFF-8690-0BD9ED1D03C6}" type="presOf" srcId="{399E90B1-A8A5-4FF2-AFD0-BF697B3D06B5}" destId="{4A5103E9-2834-4AE6-A63C-3898A4729ED6}" srcOrd="0" destOrd="0" presId="urn:microsoft.com/office/officeart/2005/8/layout/cycle1"/>
    <dgm:cxn modelId="{0033B8BE-806F-463A-8A24-4FA11D453369}" srcId="{1C58BC94-13C3-495D-8721-79E2A931369D}" destId="{64352512-C7A7-4E3E-99E2-41DA3B36677D}" srcOrd="3" destOrd="0" parTransId="{01802E85-5533-42BB-9C19-B78506E6D3BE}" sibTransId="{22A7939B-727E-47C9-A5AA-1541B93F26C0}"/>
    <dgm:cxn modelId="{DAAC15C9-B990-42FD-B53D-26B17724BEF8}" type="presOf" srcId="{DD140284-E632-4DB5-B231-76E16855028A}" destId="{98B2489C-39B1-4610-B634-D04D1090029C}" srcOrd="0" destOrd="0" presId="urn:microsoft.com/office/officeart/2005/8/layout/cycle1"/>
    <dgm:cxn modelId="{5690E0CB-3162-46A8-A5F1-0BEB5CF03461}" type="presOf" srcId="{64352512-C7A7-4E3E-99E2-41DA3B36677D}" destId="{BD452386-BCAD-4CFF-86FA-26F9D98B03CE}" srcOrd="0" destOrd="0" presId="urn:microsoft.com/office/officeart/2005/8/layout/cycle1"/>
    <dgm:cxn modelId="{12F068D2-5A6E-4A27-BDEC-57D4AC1637EB}" type="presOf" srcId="{CA4EA58B-FFF0-426C-AF2F-79BD5FC0502E}" destId="{374B4BFF-40E6-4503-9848-5CA3967119FB}" srcOrd="0" destOrd="0" presId="urn:microsoft.com/office/officeart/2005/8/layout/cycle1"/>
    <dgm:cxn modelId="{FEAE8B9A-41DB-45AA-B8F1-F36F79AFF570}" type="presParOf" srcId="{5DF62765-1257-44C1-8ADA-3E387BEC037D}" destId="{66086A61-3E7E-4499-975A-4F0F8899B959}" srcOrd="0" destOrd="0" presId="urn:microsoft.com/office/officeart/2005/8/layout/cycle1"/>
    <dgm:cxn modelId="{05A885D0-C628-48D8-A31C-1D46A8EB281E}" type="presParOf" srcId="{5DF62765-1257-44C1-8ADA-3E387BEC037D}" destId="{4A5103E9-2834-4AE6-A63C-3898A4729ED6}" srcOrd="1" destOrd="0" presId="urn:microsoft.com/office/officeart/2005/8/layout/cycle1"/>
    <dgm:cxn modelId="{A076EDBB-664B-426A-B1D5-D8D306E36D25}" type="presParOf" srcId="{5DF62765-1257-44C1-8ADA-3E387BEC037D}" destId="{374B4BFF-40E6-4503-9848-5CA3967119FB}" srcOrd="2" destOrd="0" presId="urn:microsoft.com/office/officeart/2005/8/layout/cycle1"/>
    <dgm:cxn modelId="{5C76B6CC-D5D9-4CA1-B4E0-102803D3131F}" type="presParOf" srcId="{5DF62765-1257-44C1-8ADA-3E387BEC037D}" destId="{55335158-D670-48EE-8B3A-1F2EABE10CE5}" srcOrd="3" destOrd="0" presId="urn:microsoft.com/office/officeart/2005/8/layout/cycle1"/>
    <dgm:cxn modelId="{A30CEA33-646D-486F-A388-96D9BF7E4B02}" type="presParOf" srcId="{5DF62765-1257-44C1-8ADA-3E387BEC037D}" destId="{F5B7C8FD-DB95-4F62-B120-38FEF359DC7C}" srcOrd="4" destOrd="0" presId="urn:microsoft.com/office/officeart/2005/8/layout/cycle1"/>
    <dgm:cxn modelId="{38CD2254-3DB8-4BA3-806D-778D826873C1}" type="presParOf" srcId="{5DF62765-1257-44C1-8ADA-3E387BEC037D}" destId="{F65D6CB9-584C-41F1-89F2-D45988ABCD0F}" srcOrd="5" destOrd="0" presId="urn:microsoft.com/office/officeart/2005/8/layout/cycle1"/>
    <dgm:cxn modelId="{8009C63C-1071-4FC7-9D82-4F74CA84BD23}" type="presParOf" srcId="{5DF62765-1257-44C1-8ADA-3E387BEC037D}" destId="{A12529F1-521D-426F-AA92-B1BAD0672464}" srcOrd="6" destOrd="0" presId="urn:microsoft.com/office/officeart/2005/8/layout/cycle1"/>
    <dgm:cxn modelId="{A5EF2187-86CE-4329-AA35-E90FFEFAAF59}" type="presParOf" srcId="{5DF62765-1257-44C1-8ADA-3E387BEC037D}" destId="{98B2489C-39B1-4610-B634-D04D1090029C}" srcOrd="7" destOrd="0" presId="urn:microsoft.com/office/officeart/2005/8/layout/cycle1"/>
    <dgm:cxn modelId="{161F5F72-6BDA-4769-9B81-DB45189C711D}" type="presParOf" srcId="{5DF62765-1257-44C1-8ADA-3E387BEC037D}" destId="{7ABEB520-B493-49F4-A276-E07C47EC8C4A}" srcOrd="8" destOrd="0" presId="urn:microsoft.com/office/officeart/2005/8/layout/cycle1"/>
    <dgm:cxn modelId="{9B2F2747-8E5A-4FA9-A6E7-87B23F320362}" type="presParOf" srcId="{5DF62765-1257-44C1-8ADA-3E387BEC037D}" destId="{5350048C-45C6-46E0-B022-9B1FAA1269C3}" srcOrd="9" destOrd="0" presId="urn:microsoft.com/office/officeart/2005/8/layout/cycle1"/>
    <dgm:cxn modelId="{D2B82767-DEA7-4481-BF75-D8237693E6BF}" type="presParOf" srcId="{5DF62765-1257-44C1-8ADA-3E387BEC037D}" destId="{BD452386-BCAD-4CFF-86FA-26F9D98B03CE}" srcOrd="10" destOrd="0" presId="urn:microsoft.com/office/officeart/2005/8/layout/cycle1"/>
    <dgm:cxn modelId="{A91A1619-47E2-488D-8534-3B7DFB7949E0}" type="presParOf" srcId="{5DF62765-1257-44C1-8ADA-3E387BEC037D}" destId="{19E22DAD-96D5-447B-AD1B-D738199E6EF2}" srcOrd="11" destOrd="0" presId="urn:microsoft.com/office/officeart/2005/8/layout/cycle1"/>
    <dgm:cxn modelId="{C75F2541-2908-4215-B974-D8EC3399B488}" type="presParOf" srcId="{5DF62765-1257-44C1-8ADA-3E387BEC037D}" destId="{D87EDDEB-3DBA-4D14-B2AF-89EF25EB06E6}" srcOrd="12" destOrd="0" presId="urn:microsoft.com/office/officeart/2005/8/layout/cycle1"/>
    <dgm:cxn modelId="{34D744D6-4552-4927-BD02-C0DFE9D44AFD}" type="presParOf" srcId="{5DF62765-1257-44C1-8ADA-3E387BEC037D}" destId="{4667CF17-DC82-436D-AA81-95C5E55954BA}" srcOrd="13" destOrd="0" presId="urn:microsoft.com/office/officeart/2005/8/layout/cycle1"/>
    <dgm:cxn modelId="{A77370A9-5C62-420E-ABF1-D57150A779D3}" type="presParOf" srcId="{5DF62765-1257-44C1-8ADA-3E387BEC037D}" destId="{4EC12FA5-76F2-44AE-94B3-86EF0AC693F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E1DE1-B4A2-445A-BE0B-31F8B6DF5DE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D75582-9791-45F9-AA81-7AC467712ED8}">
      <dgm:prSet phldrT="[Text]"/>
      <dgm:spPr/>
      <dgm:t>
        <a:bodyPr/>
        <a:lstStyle/>
        <a:p>
          <a:r>
            <a:rPr lang="en-GB" dirty="0"/>
            <a:t>Predict in advance customers with high risk of churning</a:t>
          </a:r>
        </a:p>
      </dgm:t>
    </dgm:pt>
    <dgm:pt modelId="{C2FC0DCB-B641-4A8C-BA8C-371FD547B004}" type="parTrans" cxnId="{C5AA4BD1-E3F5-4F86-9112-BED034986263}">
      <dgm:prSet/>
      <dgm:spPr/>
      <dgm:t>
        <a:bodyPr/>
        <a:lstStyle/>
        <a:p>
          <a:endParaRPr lang="en-GB"/>
        </a:p>
      </dgm:t>
    </dgm:pt>
    <dgm:pt modelId="{6DA76D53-84F6-401C-9CF7-103C54F14CBF}" type="sibTrans" cxnId="{C5AA4BD1-E3F5-4F86-9112-BED034986263}">
      <dgm:prSet/>
      <dgm:spPr/>
      <dgm:t>
        <a:bodyPr/>
        <a:lstStyle/>
        <a:p>
          <a:endParaRPr lang="en-GB"/>
        </a:p>
      </dgm:t>
    </dgm:pt>
    <dgm:pt modelId="{3E5BD830-C5A7-4B2C-9BF0-F5E5EBF729B9}">
      <dgm:prSet phldrT="[Text]" phldr="1"/>
      <dgm:spPr/>
      <dgm:t>
        <a:bodyPr/>
        <a:lstStyle/>
        <a:p>
          <a:endParaRPr lang="en-GB"/>
        </a:p>
      </dgm:t>
    </dgm:pt>
    <dgm:pt modelId="{C4EF72EE-C015-4880-AEFC-FDA804EA96DB}" type="parTrans" cxnId="{412D553B-8C02-4E52-BCAE-40E6FC44825A}">
      <dgm:prSet/>
      <dgm:spPr/>
      <dgm:t>
        <a:bodyPr/>
        <a:lstStyle/>
        <a:p>
          <a:endParaRPr lang="en-GB"/>
        </a:p>
      </dgm:t>
    </dgm:pt>
    <dgm:pt modelId="{8A6EA0CF-9191-4B0D-82E2-59EFA0EA8508}" type="sibTrans" cxnId="{412D553B-8C02-4E52-BCAE-40E6FC44825A}">
      <dgm:prSet/>
      <dgm:spPr/>
      <dgm:t>
        <a:bodyPr/>
        <a:lstStyle/>
        <a:p>
          <a:endParaRPr lang="en-GB"/>
        </a:p>
      </dgm:t>
    </dgm:pt>
    <dgm:pt modelId="{DADCBC82-EF50-41B6-8B69-A86D9F2BD9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Identify factors that most likely influence customer churn</a:t>
          </a:r>
        </a:p>
      </dgm:t>
    </dgm:pt>
    <dgm:pt modelId="{4679F5BD-5DC9-4B44-B137-37A74CC6EBED}" type="parTrans" cxnId="{078D152D-5774-42FF-918C-7671111512DD}">
      <dgm:prSet/>
      <dgm:spPr/>
      <dgm:t>
        <a:bodyPr/>
        <a:lstStyle/>
        <a:p>
          <a:endParaRPr lang="en-GB"/>
        </a:p>
      </dgm:t>
    </dgm:pt>
    <dgm:pt modelId="{190904F4-71BF-4C18-9D49-D73CFC069AD3}" type="sibTrans" cxnId="{078D152D-5774-42FF-918C-7671111512DD}">
      <dgm:prSet/>
      <dgm:spPr/>
      <dgm:t>
        <a:bodyPr/>
        <a:lstStyle/>
        <a:p>
          <a:endParaRPr lang="en-GB"/>
        </a:p>
      </dgm:t>
    </dgm:pt>
    <dgm:pt modelId="{4CBDC138-5019-4524-A986-9A13F24BBF49}">
      <dgm:prSet phldrT="[Text]" phldr="1"/>
      <dgm:spPr/>
      <dgm:t>
        <a:bodyPr/>
        <a:lstStyle/>
        <a:p>
          <a:endParaRPr lang="en-GB" dirty="0"/>
        </a:p>
      </dgm:t>
    </dgm:pt>
    <dgm:pt modelId="{7AD3B46F-AA87-404D-8C6A-AE41B9CFB627}" type="parTrans" cxnId="{A6C3D019-4359-4C33-8570-67235791A5AB}">
      <dgm:prSet/>
      <dgm:spPr/>
      <dgm:t>
        <a:bodyPr/>
        <a:lstStyle/>
        <a:p>
          <a:endParaRPr lang="en-GB"/>
        </a:p>
      </dgm:t>
    </dgm:pt>
    <dgm:pt modelId="{EADAF2F7-77E7-46FB-A305-A89B7CC402ED}" type="sibTrans" cxnId="{A6C3D019-4359-4C33-8570-67235791A5AB}">
      <dgm:prSet/>
      <dgm:spPr/>
      <dgm:t>
        <a:bodyPr/>
        <a:lstStyle/>
        <a:p>
          <a:endParaRPr lang="en-GB"/>
        </a:p>
      </dgm:t>
    </dgm:pt>
    <dgm:pt modelId="{1F10EFDF-656B-42EB-A602-BFA4427B25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Proactive action on insights to improve customer retention</a:t>
          </a:r>
        </a:p>
      </dgm:t>
    </dgm:pt>
    <dgm:pt modelId="{A18BECFB-D4CB-49CF-8E89-416112608AF0}" type="parTrans" cxnId="{1C84ADC3-28DF-44CE-9A82-82C6D164E2A5}">
      <dgm:prSet/>
      <dgm:spPr/>
      <dgm:t>
        <a:bodyPr/>
        <a:lstStyle/>
        <a:p>
          <a:endParaRPr lang="en-GB"/>
        </a:p>
      </dgm:t>
    </dgm:pt>
    <dgm:pt modelId="{5B73A1BC-C661-4D48-BFFD-64E58040648C}" type="sibTrans" cxnId="{1C84ADC3-28DF-44CE-9A82-82C6D164E2A5}">
      <dgm:prSet/>
      <dgm:spPr/>
      <dgm:t>
        <a:bodyPr/>
        <a:lstStyle/>
        <a:p>
          <a:endParaRPr lang="en-GB"/>
        </a:p>
      </dgm:t>
    </dgm:pt>
    <dgm:pt modelId="{D524F68F-CC68-4C0A-A3A7-46E2721CB1EA}">
      <dgm:prSet phldrT="[Text]" phldr="1"/>
      <dgm:spPr/>
      <dgm:t>
        <a:bodyPr/>
        <a:lstStyle/>
        <a:p>
          <a:endParaRPr lang="en-GB"/>
        </a:p>
      </dgm:t>
    </dgm:pt>
    <dgm:pt modelId="{62A746B2-B569-4375-8F5F-5F1F9DE630A2}" type="parTrans" cxnId="{25A445E9-B194-4177-B19B-0822AA4F4A9F}">
      <dgm:prSet/>
      <dgm:spPr/>
      <dgm:t>
        <a:bodyPr/>
        <a:lstStyle/>
        <a:p>
          <a:endParaRPr lang="en-GB"/>
        </a:p>
      </dgm:t>
    </dgm:pt>
    <dgm:pt modelId="{60D8B1F2-6321-4ADE-8D1D-43C5B34BAF39}" type="sibTrans" cxnId="{25A445E9-B194-4177-B19B-0822AA4F4A9F}">
      <dgm:prSet/>
      <dgm:spPr/>
      <dgm:t>
        <a:bodyPr/>
        <a:lstStyle/>
        <a:p>
          <a:endParaRPr lang="en-GB"/>
        </a:p>
      </dgm:t>
    </dgm:pt>
    <dgm:pt modelId="{A074A86B-9446-444D-8597-8987D3812C89}" type="pres">
      <dgm:prSet presAssocID="{FC1E1DE1-B4A2-445A-BE0B-31F8B6DF5DEE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816EFA8-B560-4120-8B61-51464D6F4066}" type="pres">
      <dgm:prSet presAssocID="{8ED75582-9791-45F9-AA81-7AC467712ED8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BF0359C7-983D-4A05-B08A-176CBE098016}" type="pres">
      <dgm:prSet presAssocID="{8ED75582-9791-45F9-AA81-7AC467712ED8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F8D3220E-3ABE-4584-90C9-ED85BFA180ED}" type="pres">
      <dgm:prSet presAssocID="{DADCBC82-EF50-41B6-8B69-A86D9F2BD90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A154D21-BD33-4F92-9D75-8D777BDBB8A4}" type="pres">
      <dgm:prSet presAssocID="{DADCBC82-EF50-41B6-8B69-A86D9F2BD90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A512BFB1-D70D-4EFA-85ED-E67E2C8E6040}" type="pres">
      <dgm:prSet presAssocID="{1F10EFDF-656B-42EB-A602-BFA4427B25D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54BDDA3E-ECC3-4004-95D5-6F1D9DBF54E4}" type="pres">
      <dgm:prSet presAssocID="{1F10EFDF-656B-42EB-A602-BFA4427B25D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C3D019-4359-4C33-8570-67235791A5AB}" srcId="{DADCBC82-EF50-41B6-8B69-A86D9F2BD90F}" destId="{4CBDC138-5019-4524-A986-9A13F24BBF49}" srcOrd="0" destOrd="0" parTransId="{7AD3B46F-AA87-404D-8C6A-AE41B9CFB627}" sibTransId="{EADAF2F7-77E7-46FB-A305-A89B7CC402ED}"/>
    <dgm:cxn modelId="{078D152D-5774-42FF-918C-7671111512DD}" srcId="{FC1E1DE1-B4A2-445A-BE0B-31F8B6DF5DEE}" destId="{DADCBC82-EF50-41B6-8B69-A86D9F2BD90F}" srcOrd="1" destOrd="0" parTransId="{4679F5BD-5DC9-4B44-B137-37A74CC6EBED}" sibTransId="{190904F4-71BF-4C18-9D49-D73CFC069AD3}"/>
    <dgm:cxn modelId="{412D553B-8C02-4E52-BCAE-40E6FC44825A}" srcId="{8ED75582-9791-45F9-AA81-7AC467712ED8}" destId="{3E5BD830-C5A7-4B2C-9BF0-F5E5EBF729B9}" srcOrd="0" destOrd="0" parTransId="{C4EF72EE-C015-4880-AEFC-FDA804EA96DB}" sibTransId="{8A6EA0CF-9191-4B0D-82E2-59EFA0EA8508}"/>
    <dgm:cxn modelId="{FC90E04B-BD5C-4475-8C62-6FDB964146B0}" type="presOf" srcId="{FC1E1DE1-B4A2-445A-BE0B-31F8B6DF5DEE}" destId="{A074A86B-9446-444D-8597-8987D3812C89}" srcOrd="0" destOrd="0" presId="urn:microsoft.com/office/officeart/2009/3/layout/IncreasingArrowsProcess"/>
    <dgm:cxn modelId="{34778F84-BE90-41F6-8F0D-DB5AC453AC93}" type="presOf" srcId="{1F10EFDF-656B-42EB-A602-BFA4427B25D6}" destId="{A512BFB1-D70D-4EFA-85ED-E67E2C8E6040}" srcOrd="0" destOrd="0" presId="urn:microsoft.com/office/officeart/2009/3/layout/IncreasingArrowsProcess"/>
    <dgm:cxn modelId="{EF8FDA89-A633-4606-921F-058097F01754}" type="presOf" srcId="{D524F68F-CC68-4C0A-A3A7-46E2721CB1EA}" destId="{54BDDA3E-ECC3-4004-95D5-6F1D9DBF54E4}" srcOrd="0" destOrd="0" presId="urn:microsoft.com/office/officeart/2009/3/layout/IncreasingArrowsProcess"/>
    <dgm:cxn modelId="{45A67BAC-9C67-4EF2-8E28-B1CFB86ED4CC}" type="presOf" srcId="{4CBDC138-5019-4524-A986-9A13F24BBF49}" destId="{8A154D21-BD33-4F92-9D75-8D777BDBB8A4}" srcOrd="0" destOrd="0" presId="urn:microsoft.com/office/officeart/2009/3/layout/IncreasingArrowsProcess"/>
    <dgm:cxn modelId="{1C84ADC3-28DF-44CE-9A82-82C6D164E2A5}" srcId="{FC1E1DE1-B4A2-445A-BE0B-31F8B6DF5DEE}" destId="{1F10EFDF-656B-42EB-A602-BFA4427B25D6}" srcOrd="2" destOrd="0" parTransId="{A18BECFB-D4CB-49CF-8E89-416112608AF0}" sibTransId="{5B73A1BC-C661-4D48-BFFD-64E58040648C}"/>
    <dgm:cxn modelId="{5EB32BD1-42A5-44AC-B2C7-C2113890125F}" type="presOf" srcId="{DADCBC82-EF50-41B6-8B69-A86D9F2BD90F}" destId="{F8D3220E-3ABE-4584-90C9-ED85BFA180ED}" srcOrd="0" destOrd="0" presId="urn:microsoft.com/office/officeart/2009/3/layout/IncreasingArrowsProcess"/>
    <dgm:cxn modelId="{C5AA4BD1-E3F5-4F86-9112-BED034986263}" srcId="{FC1E1DE1-B4A2-445A-BE0B-31F8B6DF5DEE}" destId="{8ED75582-9791-45F9-AA81-7AC467712ED8}" srcOrd="0" destOrd="0" parTransId="{C2FC0DCB-B641-4A8C-BA8C-371FD547B004}" sibTransId="{6DA76D53-84F6-401C-9CF7-103C54F14CBF}"/>
    <dgm:cxn modelId="{25A445E9-B194-4177-B19B-0822AA4F4A9F}" srcId="{1F10EFDF-656B-42EB-A602-BFA4427B25D6}" destId="{D524F68F-CC68-4C0A-A3A7-46E2721CB1EA}" srcOrd="0" destOrd="0" parTransId="{62A746B2-B569-4375-8F5F-5F1F9DE630A2}" sibTransId="{60D8B1F2-6321-4ADE-8D1D-43C5B34BAF39}"/>
    <dgm:cxn modelId="{DFF1DAEE-4453-4686-BD37-48C6820877D1}" type="presOf" srcId="{8ED75582-9791-45F9-AA81-7AC467712ED8}" destId="{0816EFA8-B560-4120-8B61-51464D6F4066}" srcOrd="0" destOrd="0" presId="urn:microsoft.com/office/officeart/2009/3/layout/IncreasingArrowsProcess"/>
    <dgm:cxn modelId="{4C8A5BEF-ABDE-40BA-A138-7088C0190541}" type="presOf" srcId="{3E5BD830-C5A7-4B2C-9BF0-F5E5EBF729B9}" destId="{BF0359C7-983D-4A05-B08A-176CBE098016}" srcOrd="0" destOrd="0" presId="urn:microsoft.com/office/officeart/2009/3/layout/IncreasingArrowsProcess"/>
    <dgm:cxn modelId="{140B9214-7780-418A-A5E0-E72DC74FEC1D}" type="presParOf" srcId="{A074A86B-9446-444D-8597-8987D3812C89}" destId="{0816EFA8-B560-4120-8B61-51464D6F4066}" srcOrd="0" destOrd="0" presId="urn:microsoft.com/office/officeart/2009/3/layout/IncreasingArrowsProcess"/>
    <dgm:cxn modelId="{2ECBED34-F1CE-44BB-B8A9-4CDF5E8E8EEA}" type="presParOf" srcId="{A074A86B-9446-444D-8597-8987D3812C89}" destId="{BF0359C7-983D-4A05-B08A-176CBE098016}" srcOrd="1" destOrd="0" presId="urn:microsoft.com/office/officeart/2009/3/layout/IncreasingArrowsProcess"/>
    <dgm:cxn modelId="{AE33B547-E41F-4C12-8851-55CAFAB73F6D}" type="presParOf" srcId="{A074A86B-9446-444D-8597-8987D3812C89}" destId="{F8D3220E-3ABE-4584-90C9-ED85BFA180ED}" srcOrd="2" destOrd="0" presId="urn:microsoft.com/office/officeart/2009/3/layout/IncreasingArrowsProcess"/>
    <dgm:cxn modelId="{2DEBEEFE-2CB4-425A-B7BB-07B5C567E59D}" type="presParOf" srcId="{A074A86B-9446-444D-8597-8987D3812C89}" destId="{8A154D21-BD33-4F92-9D75-8D777BDBB8A4}" srcOrd="3" destOrd="0" presId="urn:microsoft.com/office/officeart/2009/3/layout/IncreasingArrowsProcess"/>
    <dgm:cxn modelId="{6AAD521D-D3FA-479A-922A-FED5B188855F}" type="presParOf" srcId="{A074A86B-9446-444D-8597-8987D3812C89}" destId="{A512BFB1-D70D-4EFA-85ED-E67E2C8E6040}" srcOrd="4" destOrd="0" presId="urn:microsoft.com/office/officeart/2009/3/layout/IncreasingArrowsProcess"/>
    <dgm:cxn modelId="{73EC27C6-4D58-4C4A-8E65-E4F08E7F2B6E}" type="presParOf" srcId="{A074A86B-9446-444D-8597-8987D3812C89}" destId="{54BDDA3E-ECC3-4004-95D5-6F1D9DBF54E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103E9-2834-4AE6-A63C-3898A4729ED6}">
      <dsp:nvSpPr>
        <dsp:cNvPr id="0" name=""/>
        <dsp:cNvSpPr/>
      </dsp:nvSpPr>
      <dsp:spPr>
        <a:xfrm>
          <a:off x="5411815" y="29631"/>
          <a:ext cx="1008322" cy="1008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Direct Revenue Loss</a:t>
          </a:r>
        </a:p>
      </dsp:txBody>
      <dsp:txXfrm>
        <a:off x="5411815" y="29631"/>
        <a:ext cx="1008322" cy="1008322"/>
      </dsp:txXfrm>
    </dsp:sp>
    <dsp:sp modelId="{374B4BFF-40E6-4503-9848-5CA3967119FB}">
      <dsp:nvSpPr>
        <dsp:cNvPr id="0" name=""/>
        <dsp:cNvSpPr/>
      </dsp:nvSpPr>
      <dsp:spPr>
        <a:xfrm>
          <a:off x="3037055" y="121"/>
          <a:ext cx="3784043" cy="3784043"/>
        </a:xfrm>
        <a:prstGeom prst="circularArrow">
          <a:avLst>
            <a:gd name="adj1" fmla="val 5196"/>
            <a:gd name="adj2" fmla="val 335618"/>
            <a:gd name="adj3" fmla="val 21294444"/>
            <a:gd name="adj4" fmla="val 1976518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7C8FD-DB95-4F62-B120-38FEF359DC7C}">
      <dsp:nvSpPr>
        <dsp:cNvPr id="0" name=""/>
        <dsp:cNvSpPr/>
      </dsp:nvSpPr>
      <dsp:spPr>
        <a:xfrm>
          <a:off x="5437888" y="1906825"/>
          <a:ext cx="2176051" cy="1008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Added Pressure to add more customers</a:t>
          </a:r>
        </a:p>
      </dsp:txBody>
      <dsp:txXfrm>
        <a:off x="5437888" y="1906825"/>
        <a:ext cx="2176051" cy="1008322"/>
      </dsp:txXfrm>
    </dsp:sp>
    <dsp:sp modelId="{F65D6CB9-584C-41F1-89F2-D45988ABCD0F}">
      <dsp:nvSpPr>
        <dsp:cNvPr id="0" name=""/>
        <dsp:cNvSpPr/>
      </dsp:nvSpPr>
      <dsp:spPr>
        <a:xfrm>
          <a:off x="3037055" y="121"/>
          <a:ext cx="3784043" cy="3784043"/>
        </a:xfrm>
        <a:prstGeom prst="circularArrow">
          <a:avLst>
            <a:gd name="adj1" fmla="val 5196"/>
            <a:gd name="adj2" fmla="val 335618"/>
            <a:gd name="adj3" fmla="val 4015944"/>
            <a:gd name="adj4" fmla="val 225228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2489C-39B1-4610-B634-D04D1090029C}">
      <dsp:nvSpPr>
        <dsp:cNvPr id="0" name=""/>
        <dsp:cNvSpPr/>
      </dsp:nvSpPr>
      <dsp:spPr>
        <a:xfrm>
          <a:off x="4424915" y="3066995"/>
          <a:ext cx="1008322" cy="1008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More expensive to add new customers than to retain existing ones</a:t>
          </a:r>
        </a:p>
      </dsp:txBody>
      <dsp:txXfrm>
        <a:off x="4424915" y="3066995"/>
        <a:ext cx="1008322" cy="1008322"/>
      </dsp:txXfrm>
    </dsp:sp>
    <dsp:sp modelId="{7ABEB520-B493-49F4-A276-E07C47EC8C4A}">
      <dsp:nvSpPr>
        <dsp:cNvPr id="0" name=""/>
        <dsp:cNvSpPr/>
      </dsp:nvSpPr>
      <dsp:spPr>
        <a:xfrm>
          <a:off x="3037055" y="121"/>
          <a:ext cx="3784043" cy="3784043"/>
        </a:xfrm>
        <a:prstGeom prst="circularArrow">
          <a:avLst>
            <a:gd name="adj1" fmla="val 5196"/>
            <a:gd name="adj2" fmla="val 335618"/>
            <a:gd name="adj3" fmla="val 8212094"/>
            <a:gd name="adj4" fmla="val 644843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2386-BCAD-4CFF-86FA-26F9D98B03CE}">
      <dsp:nvSpPr>
        <dsp:cNvPr id="0" name=""/>
        <dsp:cNvSpPr/>
      </dsp:nvSpPr>
      <dsp:spPr>
        <a:xfrm>
          <a:off x="2314162" y="1906825"/>
          <a:ext cx="2036156" cy="1008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Churned customers may take away other loyal customers with them</a:t>
          </a:r>
        </a:p>
      </dsp:txBody>
      <dsp:txXfrm>
        <a:off x="2314162" y="1906825"/>
        <a:ext cx="2036156" cy="1008322"/>
      </dsp:txXfrm>
    </dsp:sp>
    <dsp:sp modelId="{19E22DAD-96D5-447B-AD1B-D738199E6EF2}">
      <dsp:nvSpPr>
        <dsp:cNvPr id="0" name=""/>
        <dsp:cNvSpPr/>
      </dsp:nvSpPr>
      <dsp:spPr>
        <a:xfrm>
          <a:off x="3037055" y="121"/>
          <a:ext cx="3784043" cy="3784043"/>
        </a:xfrm>
        <a:prstGeom prst="circularArrow">
          <a:avLst>
            <a:gd name="adj1" fmla="val 5196"/>
            <a:gd name="adj2" fmla="val 335618"/>
            <a:gd name="adj3" fmla="val 12299197"/>
            <a:gd name="adj4" fmla="val 1076993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7CF17-DC82-436D-AA81-95C5E55954BA}">
      <dsp:nvSpPr>
        <dsp:cNvPr id="0" name=""/>
        <dsp:cNvSpPr/>
      </dsp:nvSpPr>
      <dsp:spPr>
        <a:xfrm>
          <a:off x="3438016" y="29631"/>
          <a:ext cx="1008322" cy="1008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Customer stops using the company’s services</a:t>
          </a:r>
        </a:p>
      </dsp:txBody>
      <dsp:txXfrm>
        <a:off x="3438016" y="29631"/>
        <a:ext cx="1008322" cy="1008322"/>
      </dsp:txXfrm>
    </dsp:sp>
    <dsp:sp modelId="{4EC12FA5-76F2-44AE-94B3-86EF0AC693F7}">
      <dsp:nvSpPr>
        <dsp:cNvPr id="0" name=""/>
        <dsp:cNvSpPr/>
      </dsp:nvSpPr>
      <dsp:spPr>
        <a:xfrm>
          <a:off x="3037055" y="121"/>
          <a:ext cx="3784043" cy="3784043"/>
        </a:xfrm>
        <a:prstGeom prst="circularArrow">
          <a:avLst>
            <a:gd name="adj1" fmla="val 5196"/>
            <a:gd name="adj2" fmla="val 335618"/>
            <a:gd name="adj3" fmla="val 16866929"/>
            <a:gd name="adj4" fmla="val 15197453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6EFA8-B560-4120-8B61-51464D6F4066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879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Predict in advance customers with high risk of churning</a:t>
          </a:r>
        </a:p>
      </dsp:txBody>
      <dsp:txXfrm>
        <a:off x="0" y="1030789"/>
        <a:ext cx="7832064" cy="591873"/>
      </dsp:txXfrm>
    </dsp:sp>
    <dsp:sp modelId="{BF0359C7-983D-4A05-B08A-176CBE098016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0" y="1647691"/>
        <a:ext cx="2503424" cy="2280331"/>
      </dsp:txXfrm>
    </dsp:sp>
    <dsp:sp modelId="{F8D3220E-3ABE-4584-90C9-ED85BFA180ED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879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kern="1200" dirty="0"/>
            <a:t>Identify factors that most likely influence customer churn</a:t>
          </a:r>
        </a:p>
      </dsp:txBody>
      <dsp:txXfrm>
        <a:off x="2503423" y="1425371"/>
        <a:ext cx="5328640" cy="591873"/>
      </dsp:txXfrm>
    </dsp:sp>
    <dsp:sp modelId="{8A154D21-BD33-4F92-9D75-8D777BDBB8A4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</dsp:txBody>
      <dsp:txXfrm>
        <a:off x="2503423" y="2042273"/>
        <a:ext cx="2503424" cy="2280331"/>
      </dsp:txXfrm>
    </dsp:sp>
    <dsp:sp modelId="{A512BFB1-D70D-4EFA-85ED-E67E2C8E6040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8792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kern="1200" dirty="0"/>
            <a:t>Proactive action on insights to improve customer retention</a:t>
          </a:r>
        </a:p>
      </dsp:txBody>
      <dsp:txXfrm>
        <a:off x="5006848" y="1819953"/>
        <a:ext cx="2825216" cy="591873"/>
      </dsp:txXfrm>
    </dsp:sp>
    <dsp:sp modelId="{54BDDA3E-ECC3-4004-95D5-6F1D9DBF54E4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06848" y="2436855"/>
        <a:ext cx="2503424" cy="22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IA-Education/DSIA-SYD-March-2019/tree/master/Ashish/Final%20Capstone%20Project/Notebooks" TargetMode="External"/><Relationship Id="rId2" Type="http://schemas.openxmlformats.org/officeDocument/2006/relationships/hyperlink" Target="https://github.com/DSIA-Education/DSIA-SYD-March-2019/tree/master/Ashish/Final%20Capstone%20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SIA-Education/DSIA-SYD-March-2019/tree/master/Ashish/Final%20Capstone%20Project/Presenta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5347-9EFE-4EE8-AF2D-73F7BDCCA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494" y="2254622"/>
            <a:ext cx="8791575" cy="1327057"/>
          </a:xfrm>
        </p:spPr>
        <p:txBody>
          <a:bodyPr/>
          <a:lstStyle/>
          <a:p>
            <a:r>
              <a:rPr lang="en-GB" b="1" dirty="0"/>
              <a:t>Telecom Customer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4ECEB-3011-4B21-9185-473969F48A2A}"/>
              </a:ext>
            </a:extLst>
          </p:cNvPr>
          <p:cNvSpPr txBox="1"/>
          <p:nvPr/>
        </p:nvSpPr>
        <p:spPr>
          <a:xfrm>
            <a:off x="2239494" y="1885290"/>
            <a:ext cx="344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DSIA 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5BC1F-2F68-45E6-8D39-FC82535D0A55}"/>
              </a:ext>
            </a:extLst>
          </p:cNvPr>
          <p:cNvSpPr txBox="1"/>
          <p:nvPr/>
        </p:nvSpPr>
        <p:spPr>
          <a:xfrm>
            <a:off x="6445147" y="4112674"/>
            <a:ext cx="344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Ashish Nambudiri</a:t>
            </a:r>
          </a:p>
        </p:txBody>
      </p:sp>
    </p:spTree>
    <p:extLst>
      <p:ext uri="{BB962C8B-B14F-4D97-AF65-F5344CB8AC3E}">
        <p14:creationId xmlns:p14="http://schemas.microsoft.com/office/powerpoint/2010/main" val="44608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8B0C4C-B75C-4053-A299-496521E3870B}"/>
              </a:ext>
            </a:extLst>
          </p:cNvPr>
          <p:cNvSpPr/>
          <p:nvPr/>
        </p:nvSpPr>
        <p:spPr>
          <a:xfrm>
            <a:off x="1334525" y="4944205"/>
            <a:ext cx="1126882" cy="10726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Wrangle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4D5316-7349-4941-BEB0-78A0D978CEA5}"/>
              </a:ext>
            </a:extLst>
          </p:cNvPr>
          <p:cNvSpPr/>
          <p:nvPr/>
        </p:nvSpPr>
        <p:spPr>
          <a:xfrm>
            <a:off x="2873720" y="4407874"/>
            <a:ext cx="1126882" cy="10726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Clean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2CA46C-1122-43FF-8EAB-872D5630E888}"/>
              </a:ext>
            </a:extLst>
          </p:cNvPr>
          <p:cNvSpPr/>
          <p:nvPr/>
        </p:nvSpPr>
        <p:spPr>
          <a:xfrm>
            <a:off x="4365600" y="3701559"/>
            <a:ext cx="1126882" cy="10726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Explore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4286FB-72ED-4E62-95E4-FBB1794368B1}"/>
              </a:ext>
            </a:extLst>
          </p:cNvPr>
          <p:cNvSpPr/>
          <p:nvPr/>
        </p:nvSpPr>
        <p:spPr>
          <a:xfrm>
            <a:off x="5819042" y="2986455"/>
            <a:ext cx="1126882" cy="10726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689B5F-7DA2-4326-93C3-1F771E37A0E6}"/>
              </a:ext>
            </a:extLst>
          </p:cNvPr>
          <p:cNvSpPr/>
          <p:nvPr/>
        </p:nvSpPr>
        <p:spPr>
          <a:xfrm>
            <a:off x="5892310" y="4352190"/>
            <a:ext cx="1126882" cy="10726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Pre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110C7-D05D-424F-999F-45D55AFE7020}"/>
              </a:ext>
            </a:extLst>
          </p:cNvPr>
          <p:cNvSpPr/>
          <p:nvPr/>
        </p:nvSpPr>
        <p:spPr>
          <a:xfrm>
            <a:off x="8975479" y="1395047"/>
            <a:ext cx="1126882" cy="10726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Tell the 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B69E30-5E39-48A6-AB06-7C9C6371A6FC}"/>
              </a:ext>
            </a:extLst>
          </p:cNvPr>
          <p:cNvSpPr/>
          <p:nvPr/>
        </p:nvSpPr>
        <p:spPr>
          <a:xfrm>
            <a:off x="7410449" y="2268416"/>
            <a:ext cx="1126882" cy="10726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Validate</a:t>
            </a: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2D30AA65-570D-44D5-B652-D9E27D5B9C7E}"/>
              </a:ext>
            </a:extLst>
          </p:cNvPr>
          <p:cNvSpPr/>
          <p:nvPr/>
        </p:nvSpPr>
        <p:spPr>
          <a:xfrm rot="19422623">
            <a:off x="2100343" y="4324030"/>
            <a:ext cx="836415" cy="412673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F97BC77C-F20D-4DD2-A7C2-847DB19F0355}"/>
              </a:ext>
            </a:extLst>
          </p:cNvPr>
          <p:cNvSpPr/>
          <p:nvPr/>
        </p:nvSpPr>
        <p:spPr>
          <a:xfrm rot="19694203">
            <a:off x="6564907" y="2434301"/>
            <a:ext cx="814788" cy="335485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D088DB59-823F-4DF0-B19E-ECF30E4736EA}"/>
              </a:ext>
            </a:extLst>
          </p:cNvPr>
          <p:cNvSpPr/>
          <p:nvPr/>
        </p:nvSpPr>
        <p:spPr>
          <a:xfrm rot="19694203">
            <a:off x="8129937" y="1587315"/>
            <a:ext cx="814788" cy="335485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3161F88E-1617-4C4E-AA00-C2D903EA5559}"/>
              </a:ext>
            </a:extLst>
          </p:cNvPr>
          <p:cNvSpPr/>
          <p:nvPr/>
        </p:nvSpPr>
        <p:spPr>
          <a:xfrm rot="19422623">
            <a:off x="3536553" y="3732017"/>
            <a:ext cx="836415" cy="412673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F0998DA0-6150-4979-8D87-A79B323AE5D4}"/>
              </a:ext>
            </a:extLst>
          </p:cNvPr>
          <p:cNvSpPr/>
          <p:nvPr/>
        </p:nvSpPr>
        <p:spPr>
          <a:xfrm rot="2035141" flipV="1">
            <a:off x="5031621" y="4997383"/>
            <a:ext cx="886554" cy="478944"/>
          </a:xfrm>
          <a:prstGeom prst="curvedDownArrow">
            <a:avLst>
              <a:gd name="adj1" fmla="val 22561"/>
              <a:gd name="adj2" fmla="val 50000"/>
              <a:gd name="adj3" fmla="val 3513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B115DC70-5583-4E0B-93F1-28A4000F5A1E}"/>
              </a:ext>
            </a:extLst>
          </p:cNvPr>
          <p:cNvSpPr/>
          <p:nvPr/>
        </p:nvSpPr>
        <p:spPr>
          <a:xfrm rot="15829333" flipV="1">
            <a:off x="6748330" y="3902238"/>
            <a:ext cx="969089" cy="428582"/>
          </a:xfrm>
          <a:prstGeom prst="curvedDownArrow">
            <a:avLst>
              <a:gd name="adj1" fmla="val 22561"/>
              <a:gd name="adj2" fmla="val 50000"/>
              <a:gd name="adj3" fmla="val 3513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12B123A1-E2BC-46BD-82F4-8797E18C989C}"/>
              </a:ext>
            </a:extLst>
          </p:cNvPr>
          <p:cNvSpPr/>
          <p:nvPr/>
        </p:nvSpPr>
        <p:spPr>
          <a:xfrm rot="7928888" flipV="1">
            <a:off x="4897385" y="3044581"/>
            <a:ext cx="852400" cy="463021"/>
          </a:xfrm>
          <a:prstGeom prst="curvedDownArrow">
            <a:avLst>
              <a:gd name="adj1" fmla="val 22561"/>
              <a:gd name="adj2" fmla="val 50000"/>
              <a:gd name="adj3" fmla="val 3513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0B9C8B-0285-45D6-8CA3-F0D709676E8B}"/>
              </a:ext>
            </a:extLst>
          </p:cNvPr>
          <p:cNvSpPr/>
          <p:nvPr/>
        </p:nvSpPr>
        <p:spPr>
          <a:xfrm>
            <a:off x="914400" y="817685"/>
            <a:ext cx="1793631" cy="71415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Question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3B6A4E-6D81-4F5D-BB75-F930B064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6" y="2164888"/>
            <a:ext cx="2559375" cy="1780091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F7CF6328-1106-4C64-8843-6C184E596A9A}"/>
              </a:ext>
            </a:extLst>
          </p:cNvPr>
          <p:cNvSpPr/>
          <p:nvPr/>
        </p:nvSpPr>
        <p:spPr>
          <a:xfrm>
            <a:off x="1670538" y="1617785"/>
            <a:ext cx="228600" cy="49434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E686D3-AF69-4A68-927B-B1542735D75C}"/>
              </a:ext>
            </a:extLst>
          </p:cNvPr>
          <p:cNvSpPr/>
          <p:nvPr/>
        </p:nvSpPr>
        <p:spPr>
          <a:xfrm>
            <a:off x="1701160" y="4126972"/>
            <a:ext cx="228600" cy="66380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7F63679D-3A1E-45B5-A90A-6B0F8DBB612E}"/>
              </a:ext>
            </a:extLst>
          </p:cNvPr>
          <p:cNvSpPr/>
          <p:nvPr/>
        </p:nvSpPr>
        <p:spPr>
          <a:xfrm>
            <a:off x="9318280" y="2602043"/>
            <a:ext cx="530380" cy="180583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67F8CE4-8F6C-4CE9-A0CC-BF156163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566" y="4621321"/>
            <a:ext cx="2968353" cy="19684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E94F5D-68B1-4069-882C-DE6809FE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523" y="2800151"/>
            <a:ext cx="1438672" cy="1438672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9EEFAE2F-E1EE-4639-A9A2-3F1F4C03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720" y="129909"/>
            <a:ext cx="9905998" cy="638782"/>
          </a:xfrm>
        </p:spPr>
        <p:txBody>
          <a:bodyPr/>
          <a:lstStyle/>
          <a:p>
            <a:r>
              <a:rPr lang="en-GB" dirty="0"/>
              <a:t>The pipeline and approach</a:t>
            </a:r>
          </a:p>
        </p:txBody>
      </p:sp>
    </p:spTree>
    <p:extLst>
      <p:ext uri="{BB962C8B-B14F-4D97-AF65-F5344CB8AC3E}">
        <p14:creationId xmlns:p14="http://schemas.microsoft.com/office/powerpoint/2010/main" val="318911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F173-43FE-4D20-BA9F-F4D5AC39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7" y="250962"/>
            <a:ext cx="9905998" cy="1062366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3CC8-11F3-4D49-BE63-2120762B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76" y="1546405"/>
            <a:ext cx="9905999" cy="50247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Design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Deliver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Summary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79256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956D2-7F22-4F9F-BCF4-D31ED00B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35" y="2073503"/>
            <a:ext cx="2682785" cy="2357172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3272250D-81A1-4457-91FB-AE09AEF31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410" y="2439662"/>
            <a:ext cx="2280082" cy="120742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B64D4-9F5C-4031-B738-71E7EB52A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70" y="581247"/>
            <a:ext cx="2509889" cy="117653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80C24BE-7EA9-42E5-BC1E-63E71C92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651" y="885969"/>
            <a:ext cx="2258228" cy="11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D8E719-B32A-4DBB-8865-5E23D4B44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803" y="4600076"/>
            <a:ext cx="2447924" cy="120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9EC43E-3A20-4FFF-AA9C-AEEF5A38E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071" y="5053336"/>
            <a:ext cx="2509889" cy="1321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73293D-1EF3-42A3-93B2-BCCE574D62D6}"/>
              </a:ext>
            </a:extLst>
          </p:cNvPr>
          <p:cNvSpPr txBox="1"/>
          <p:nvPr/>
        </p:nvSpPr>
        <p:spPr>
          <a:xfrm>
            <a:off x="4534576" y="4453044"/>
            <a:ext cx="353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% of churn instances in the data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D8981-D844-41AC-969F-4B6BCD303955}"/>
              </a:ext>
            </a:extLst>
          </p:cNvPr>
          <p:cNvSpPr txBox="1"/>
          <p:nvPr/>
        </p:nvSpPr>
        <p:spPr>
          <a:xfrm>
            <a:off x="4239252" y="17281"/>
            <a:ext cx="346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Customers with no Tech Support tend to churn more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097AC-352F-489F-8DD1-273B29DE6AD8}"/>
              </a:ext>
            </a:extLst>
          </p:cNvPr>
          <p:cNvSpPr txBox="1"/>
          <p:nvPr/>
        </p:nvSpPr>
        <p:spPr>
          <a:xfrm>
            <a:off x="7699646" y="403265"/>
            <a:ext cx="346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Customers with Fiber Optic Internet churn more than ones with DSL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04384A-D35E-495C-B309-2D792862456D}"/>
              </a:ext>
            </a:extLst>
          </p:cNvPr>
          <p:cNvSpPr txBox="1"/>
          <p:nvPr/>
        </p:nvSpPr>
        <p:spPr>
          <a:xfrm>
            <a:off x="7773189" y="5899165"/>
            <a:ext cx="346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Customers on Month-to-Month Contract churn more than those with longer contracts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43CB9C-F144-43D2-8280-2D1CDA24E88B}"/>
              </a:ext>
            </a:extLst>
          </p:cNvPr>
          <p:cNvSpPr txBox="1"/>
          <p:nvPr/>
        </p:nvSpPr>
        <p:spPr>
          <a:xfrm>
            <a:off x="3993771" y="6355379"/>
            <a:ext cx="388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The Electronic Check payment system creates more churn customers than other payment 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D2AB7-94BA-45E8-B506-8FB74B472176}"/>
              </a:ext>
            </a:extLst>
          </p:cNvPr>
          <p:cNvSpPr txBox="1"/>
          <p:nvPr/>
        </p:nvSpPr>
        <p:spPr>
          <a:xfrm>
            <a:off x="8427246" y="3800722"/>
            <a:ext cx="346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Customers with Device Protection plans tend to stay longer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8F2CC-D7B1-41B4-9B29-BC76B0177E8F}"/>
              </a:ext>
            </a:extLst>
          </p:cNvPr>
          <p:cNvSpPr txBox="1"/>
          <p:nvPr/>
        </p:nvSpPr>
        <p:spPr>
          <a:xfrm>
            <a:off x="854002" y="278891"/>
            <a:ext cx="3385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What story does the Data tell?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16914-C6F3-4959-B644-FBC6A330FD1C}"/>
              </a:ext>
            </a:extLst>
          </p:cNvPr>
          <p:cNvSpPr txBox="1"/>
          <p:nvPr/>
        </p:nvSpPr>
        <p:spPr>
          <a:xfrm>
            <a:off x="819507" y="3094921"/>
            <a:ext cx="3488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Some interesting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153583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EEFD00E-EA20-47F5-B06A-444EEA0CD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6" y="735275"/>
            <a:ext cx="9463971" cy="28256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9605B-A9A4-410D-A151-8545E58C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06" y="3736726"/>
            <a:ext cx="4834563" cy="2980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AD57C-CDD7-4534-9690-E372140DC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70" y="3736726"/>
            <a:ext cx="4629408" cy="2980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59B37-C2D7-4F47-8A75-0D1995E267DE}"/>
              </a:ext>
            </a:extLst>
          </p:cNvPr>
          <p:cNvSpPr txBox="1"/>
          <p:nvPr/>
        </p:nvSpPr>
        <p:spPr>
          <a:xfrm>
            <a:off x="874061" y="82752"/>
            <a:ext cx="1077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Churn Customers pay Lower Total Charges but Higher Monthly Charges on an average</a:t>
            </a:r>
          </a:p>
        </p:txBody>
      </p:sp>
    </p:spTree>
    <p:extLst>
      <p:ext uri="{BB962C8B-B14F-4D97-AF65-F5344CB8AC3E}">
        <p14:creationId xmlns:p14="http://schemas.microsoft.com/office/powerpoint/2010/main" val="419028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9E1C-0EA7-4BAA-BD52-D083B17C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3734"/>
            <a:ext cx="9171965" cy="849797"/>
          </a:xfrm>
        </p:spPr>
        <p:txBody>
          <a:bodyPr/>
          <a:lstStyle/>
          <a:p>
            <a:r>
              <a:rPr lang="en-GB" dirty="0"/>
              <a:t>Model evaluation and selection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6B00DA-9838-4632-A18D-52417B4B6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01015"/>
              </p:ext>
            </p:extLst>
          </p:nvPr>
        </p:nvGraphicFramePr>
        <p:xfrm>
          <a:off x="1696914" y="1375323"/>
          <a:ext cx="2646486" cy="1631466"/>
        </p:xfrm>
        <a:graphic>
          <a:graphicData uri="http://schemas.openxmlformats.org/drawingml/2006/table">
            <a:tbl>
              <a:tblPr/>
              <a:tblGrid>
                <a:gridCol w="1461722">
                  <a:extLst>
                    <a:ext uri="{9D8B030D-6E8A-4147-A177-3AD203B41FA5}">
                      <a16:colId xmlns:a16="http://schemas.microsoft.com/office/drawing/2014/main" val="262977229"/>
                    </a:ext>
                  </a:extLst>
                </a:gridCol>
                <a:gridCol w="1184764">
                  <a:extLst>
                    <a:ext uri="{9D8B030D-6E8A-4147-A177-3AD203B41FA5}">
                      <a16:colId xmlns:a16="http://schemas.microsoft.com/office/drawing/2014/main" val="566953718"/>
                    </a:ext>
                  </a:extLst>
                </a:gridCol>
              </a:tblGrid>
              <a:tr h="225556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3810" marR="3810" marT="381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49404"/>
                  </a:ext>
                </a:extLst>
              </a:tr>
              <a:tr h="225556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Naive Bayes</a:t>
                      </a:r>
                    </a:p>
                  </a:txBody>
                  <a:tcPr marL="3810" marR="3810" marT="381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558048"/>
                  </a:ext>
                </a:extLst>
              </a:tr>
              <a:tr h="225556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3810" marR="3810" marT="381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1664389"/>
                  </a:ext>
                </a:extLst>
              </a:tr>
              <a:tr h="225556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KNN </a:t>
                      </a:r>
                    </a:p>
                  </a:txBody>
                  <a:tcPr marL="3810" marR="3810" marT="381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69246"/>
                  </a:ext>
                </a:extLst>
              </a:tr>
              <a:tr h="225556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3810" marR="3810" marT="381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8137415"/>
                  </a:ext>
                </a:extLst>
              </a:tr>
              <a:tr h="225556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3810" marR="3810" marT="381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20661"/>
                  </a:ext>
                </a:extLst>
              </a:tr>
              <a:tr h="225556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SVC</a:t>
                      </a:r>
                    </a:p>
                  </a:txBody>
                  <a:tcPr marL="3810" marR="3810" marT="381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7625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9CC70A-DFDE-4F38-AAC0-8C4D902BD127}"/>
              </a:ext>
            </a:extLst>
          </p:cNvPr>
          <p:cNvSpPr txBox="1"/>
          <p:nvPr/>
        </p:nvSpPr>
        <p:spPr>
          <a:xfrm>
            <a:off x="5846883" y="5218138"/>
            <a:ext cx="532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Random Forest Classifier gives the most accurate results  </a:t>
            </a:r>
            <a:r>
              <a:rPr lang="en-GB" dirty="0">
                <a:solidFill>
                  <a:schemeClr val="tx2"/>
                </a:solidFill>
              </a:rPr>
              <a:t>- 87%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84436-8BDE-4BAA-89BC-BCC82E30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16" y="3429000"/>
            <a:ext cx="4265925" cy="3241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DDC27-7A9E-47E5-B79D-32B819C9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75" y="993531"/>
            <a:ext cx="4094709" cy="39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6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D945-088F-4491-9FD4-84336CF8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04" y="406185"/>
            <a:ext cx="8978533" cy="647574"/>
          </a:xfrm>
        </p:spPr>
        <p:txBody>
          <a:bodyPr/>
          <a:lstStyle/>
          <a:p>
            <a:r>
              <a:rPr lang="en-GB" dirty="0"/>
              <a:t>Top 10 factors influencing churn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5802F-7594-4380-BD8E-023ED2F5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82" y="1375633"/>
            <a:ext cx="9322636" cy="49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7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F173-43FE-4D20-BA9F-F4D5AC39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7" y="250962"/>
            <a:ext cx="9905998" cy="1062366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3CC8-11F3-4D49-BE63-2120762B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76" y="1546405"/>
            <a:ext cx="9905999" cy="50247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Design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Deliver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Summary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4863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1613-4B33-4CD9-A529-15A10BDA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5957"/>
            <a:ext cx="9022495" cy="629990"/>
          </a:xfrm>
        </p:spPr>
        <p:txBody>
          <a:bodyPr/>
          <a:lstStyle/>
          <a:p>
            <a:r>
              <a:rPr lang="en-GB" dirty="0"/>
              <a:t>Summary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990D-A2FA-4D63-9B06-C22D8EDA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183"/>
            <a:ext cx="9905999" cy="456320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Customer Churn can be predicted with </a:t>
            </a:r>
            <a:r>
              <a:rPr lang="en-GB" b="1" dirty="0"/>
              <a:t>87% accuracy</a:t>
            </a:r>
          </a:p>
          <a:p>
            <a:r>
              <a:rPr lang="en-GB" dirty="0"/>
              <a:t>Churn Customers</a:t>
            </a:r>
          </a:p>
          <a:p>
            <a:pPr lvl="1"/>
            <a:r>
              <a:rPr lang="en-US" dirty="0"/>
              <a:t>Tend to lean towards month-to-month contracts and opt for one or two service</a:t>
            </a:r>
          </a:p>
          <a:p>
            <a:pPr lvl="1"/>
            <a:r>
              <a:rPr lang="en-US" dirty="0"/>
              <a:t>Pay a higher monthly average with electronic checks</a:t>
            </a:r>
          </a:p>
          <a:p>
            <a:pPr lvl="1"/>
            <a:r>
              <a:rPr lang="en-US" dirty="0"/>
              <a:t>Choose the fiber optic internet service, with no online security, no online backup, no device protection, and no tech support</a:t>
            </a:r>
          </a:p>
          <a:p>
            <a:pPr lvl="1"/>
            <a:r>
              <a:rPr lang="en-US" dirty="0"/>
              <a:t>Seem to mostly not have a partner or dependents</a:t>
            </a:r>
          </a:p>
          <a:p>
            <a:r>
              <a:rPr lang="en-US" dirty="0"/>
              <a:t>Potential Problems</a:t>
            </a:r>
          </a:p>
          <a:p>
            <a:pPr lvl="1"/>
            <a:r>
              <a:rPr lang="en-GB" dirty="0"/>
              <a:t>Likely issue with fibre optic internet service</a:t>
            </a:r>
          </a:p>
          <a:p>
            <a:pPr lvl="1"/>
            <a:r>
              <a:rPr lang="en-US" dirty="0"/>
              <a:t>Month-to-month contracts have higher monthly charges</a:t>
            </a:r>
          </a:p>
          <a:p>
            <a:pPr lvl="1"/>
            <a:r>
              <a:rPr lang="en-US" dirty="0"/>
              <a:t>Possible problem with the electronic check payment option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82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8DBA-80F3-4B4D-B1C8-1A95B12E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392" y="469049"/>
            <a:ext cx="9593995" cy="691535"/>
          </a:xfrm>
        </p:spPr>
        <p:txBody>
          <a:bodyPr/>
          <a:lstStyle/>
          <a:p>
            <a:r>
              <a:rPr lang="en-GB" dirty="0"/>
              <a:t>Estimated cost savings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C176AC-AA42-4D06-9D4B-C78D0C2B0DB6}"/>
              </a:ext>
            </a:extLst>
          </p:cNvPr>
          <p:cNvSpPr/>
          <p:nvPr/>
        </p:nvSpPr>
        <p:spPr>
          <a:xfrm>
            <a:off x="1004392" y="1495042"/>
            <a:ext cx="9811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Translating the cost assumptions into the Confusion Matrix: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'no churn', customer churns 			&gt; costs $300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'churn', customer churns 				&gt; costs   $50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'churn', customer doesn’t churn 		&gt; costs   $50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'no churn', customer doesn’t churn 		&gt; costs     $0</a:t>
            </a:r>
            <a:endParaRPr lang="en-US" b="0" i="0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E432A-4640-4835-9B98-F6E2469A1955}"/>
              </a:ext>
            </a:extLst>
          </p:cNvPr>
          <p:cNvSpPr/>
          <p:nvPr/>
        </p:nvSpPr>
        <p:spPr>
          <a:xfrm>
            <a:off x="1004400" y="3950871"/>
            <a:ext cx="981187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Savings per Customer as per the RFC model: $35.15</a:t>
            </a:r>
          </a:p>
          <a:p>
            <a:endParaRPr lang="en-US" dirty="0"/>
          </a:p>
          <a:p>
            <a:r>
              <a:rPr lang="en-US" sz="2000" b="0" i="0" dirty="0">
                <a:effectLst/>
              </a:rPr>
              <a:t>Savings across the entire 350k customer base: 350,000 * </a:t>
            </a:r>
            <a:r>
              <a:rPr lang="en-US" sz="2000" dirty="0"/>
              <a:t>35.15</a:t>
            </a:r>
            <a:r>
              <a:rPr lang="en-US" sz="2000" b="0" i="0" dirty="0">
                <a:effectLst/>
              </a:rPr>
              <a:t> </a:t>
            </a:r>
            <a:r>
              <a:rPr lang="en-US" sz="2000" dirty="0"/>
              <a:t>= </a:t>
            </a:r>
            <a:r>
              <a:rPr lang="en-US" sz="2000" b="1" dirty="0"/>
              <a:t>$12,303,220.04</a:t>
            </a:r>
            <a:endParaRPr lang="en-US" sz="2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019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0DC9-DBC0-4273-A54F-130002BC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822595" cy="612405"/>
          </a:xfrm>
        </p:spPr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AF98-A177-469D-A305-72A69E97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009" y="1590064"/>
            <a:ext cx="9905999" cy="3541714"/>
          </a:xfrm>
        </p:spPr>
        <p:txBody>
          <a:bodyPr/>
          <a:lstStyle/>
          <a:p>
            <a:r>
              <a:rPr lang="en-GB" dirty="0"/>
              <a:t>Deploy the Model </a:t>
            </a:r>
          </a:p>
          <a:p>
            <a:r>
              <a:rPr lang="en-GB" dirty="0"/>
              <a:t>Identify customers likely to churn and reach out to them</a:t>
            </a:r>
          </a:p>
          <a:p>
            <a:r>
              <a:rPr lang="en-GB" dirty="0"/>
              <a:t>Investigate potential problem areas discovered in data exploration:</a:t>
            </a:r>
          </a:p>
          <a:p>
            <a:pPr lvl="1"/>
            <a:r>
              <a:rPr lang="en-GB" dirty="0"/>
              <a:t>Fibre optic internet service</a:t>
            </a:r>
          </a:p>
          <a:p>
            <a:pPr lvl="1"/>
            <a:r>
              <a:rPr lang="en-GB" dirty="0"/>
              <a:t>Revise month to month plans</a:t>
            </a:r>
          </a:p>
          <a:p>
            <a:pPr lvl="1"/>
            <a:r>
              <a:rPr lang="en-GB" dirty="0"/>
              <a:t>Review the electronic check payment option </a:t>
            </a:r>
          </a:p>
          <a:p>
            <a:r>
              <a:rPr lang="en-GB" dirty="0"/>
              <a:t>Publish insights on a dashboard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99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F173-43FE-4D20-BA9F-F4D5AC39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7" y="250962"/>
            <a:ext cx="9905998" cy="1062366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3CC8-11F3-4D49-BE63-2120762B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76" y="1546405"/>
            <a:ext cx="9905999" cy="50247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Design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Deliver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Summary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74431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C8DE-BBBC-42C6-8606-B57CBB75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9797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D9BE-99D3-4B65-910E-F27FB31F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86779"/>
            <a:ext cx="10209458" cy="423044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Code Repository on GitHub: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hlinkClick r:id="rId2"/>
              </a:rPr>
              <a:t>https://github.com/DSIA-Education/DSIA-SYD-March-2019/tree/master/Ashish/Final%20Capstone%20Project</a:t>
            </a:r>
            <a:endParaRPr lang="en-GB" dirty="0"/>
          </a:p>
          <a:p>
            <a:r>
              <a:rPr lang="en-US" dirty="0"/>
              <a:t>Project Notebooks: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Telecom Customer Churn 1 - Introduction and Data </a:t>
            </a:r>
            <a:r>
              <a:rPr lang="en-US" dirty="0" err="1"/>
              <a:t>Import.ipynb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Telecom Customer Churn 2 - </a:t>
            </a:r>
            <a:r>
              <a:rPr lang="en-US" dirty="0" err="1"/>
              <a:t>EDA.ipynb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Telecom Customer Churn 3 - Data Encoding and </a:t>
            </a:r>
            <a:r>
              <a:rPr lang="en-US" dirty="0" err="1"/>
              <a:t>Preparation.ipynb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Telecom Customer Churn 4 - Modelling and Business </a:t>
            </a:r>
            <a:r>
              <a:rPr lang="en-US" dirty="0" err="1"/>
              <a:t>Impact.ipynb</a:t>
            </a:r>
            <a:br>
              <a:rPr lang="en-US" dirty="0"/>
            </a:br>
            <a:br>
              <a:rPr lang="en-US" dirty="0"/>
            </a:br>
            <a:r>
              <a:rPr lang="en-GB" dirty="0">
                <a:hlinkClick r:id="rId3"/>
              </a:rPr>
              <a:t>https://github.com/DSIA-Education/DSIA-SYD-March-2019/tree/master/Ashish/Final%20Capstone%20Project/Notebooks</a:t>
            </a:r>
            <a:endParaRPr lang="en-US" dirty="0"/>
          </a:p>
          <a:p>
            <a:r>
              <a:rPr lang="en-GB" dirty="0"/>
              <a:t>Project Documentation:</a:t>
            </a:r>
          </a:p>
          <a:p>
            <a:pPr marL="457200" lvl="1" indent="0">
              <a:buNone/>
            </a:pPr>
            <a:r>
              <a:rPr lang="en-GB" dirty="0"/>
              <a:t>Telco Customer Churn.docx </a:t>
            </a:r>
            <a:br>
              <a:rPr lang="en-GB" dirty="0"/>
            </a:br>
            <a:r>
              <a:rPr lang="en-GB" dirty="0">
                <a:hlinkClick r:id="rId4"/>
              </a:rPr>
              <a:t>https://github.com/DSIA-Education/DSIA-SYD-March-2019/tree/master/Ashish/Final%20Capstone%20Project/Presentation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147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6CA9AD-1D2A-41BC-BC1F-731AE00F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95" y="369700"/>
            <a:ext cx="9213209" cy="61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E22DA6-3CF0-403B-BB3E-BB58FC36B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843598"/>
              </p:ext>
            </p:extLst>
          </p:nvPr>
        </p:nvGraphicFramePr>
        <p:xfrm>
          <a:off x="1141413" y="1257299"/>
          <a:ext cx="9928102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4517750-C1B7-4B9C-A145-55505A8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7"/>
            <a:ext cx="9022495" cy="717913"/>
          </a:xfrm>
        </p:spPr>
        <p:txBody>
          <a:bodyPr/>
          <a:lstStyle/>
          <a:p>
            <a:r>
              <a:rPr lang="en-GB" dirty="0"/>
              <a:t>Customer churn </a:t>
            </a:r>
            <a:r>
              <a:rPr lang="en-GB" sz="1400" i="1" dirty="0"/>
              <a:t>- the vicious cycle!!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F4B3D-D23F-494B-A3FF-97594BEAE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899" y="895979"/>
            <a:ext cx="2336665" cy="1315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3A535-1C5B-443B-9CFE-3224F99E1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0639" y="3733234"/>
            <a:ext cx="2244337" cy="1381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8E13BE-057E-446D-8BCC-6F240A29C1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5655" y="3769090"/>
            <a:ext cx="2146925" cy="1282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DE1F6F-46C3-481A-A725-B8237BE5A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6008" y="5455225"/>
            <a:ext cx="1854380" cy="12639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FF5FD6-8716-43BD-801A-F507168C84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7436" y="994707"/>
            <a:ext cx="2113594" cy="1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C79681-1DEB-4B91-B01F-61C3BF7E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5618"/>
            <a:ext cx="9905998" cy="629990"/>
          </a:xfrm>
        </p:spPr>
        <p:txBody>
          <a:bodyPr/>
          <a:lstStyle/>
          <a:p>
            <a:r>
              <a:rPr lang="en-GB" dirty="0"/>
              <a:t>The Business Question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BE2BE9-1A4F-4C65-81A8-E5F62E72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02735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How can we reduce churn and improve customer retention?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5D787CA-5B10-4EC9-A8A1-EF13B5DC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232681"/>
              </p:ext>
            </p:extLst>
          </p:nvPr>
        </p:nvGraphicFramePr>
        <p:xfrm>
          <a:off x="114398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0F2948D-922D-437E-9013-0641AE584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122" y="2386945"/>
            <a:ext cx="2424108" cy="1635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5B73E9-687D-4726-90F6-F9A5509F7D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437" y="3169208"/>
            <a:ext cx="2468067" cy="1738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9829AE-56BD-4F09-83F3-6D7D4F6295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6467" y="1823036"/>
            <a:ext cx="2011120" cy="12787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5AC65F-7243-4840-AE02-8F99283ECBF2}"/>
              </a:ext>
            </a:extLst>
          </p:cNvPr>
          <p:cNvSpPr txBox="1"/>
          <p:nvPr/>
        </p:nvSpPr>
        <p:spPr>
          <a:xfrm>
            <a:off x="9022432" y="3290901"/>
            <a:ext cx="283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Massive Savings and Increased Revenue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CFD3C-070D-4A3D-8C4F-8E882718E8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6398" y="2769457"/>
            <a:ext cx="2468067" cy="22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6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F2F1-A052-456E-9631-87AD9623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22"/>
            <a:ext cx="9905998" cy="515690"/>
          </a:xfrm>
        </p:spPr>
        <p:txBody>
          <a:bodyPr>
            <a:normAutofit fontScale="90000"/>
          </a:bodyPr>
          <a:lstStyle/>
          <a:p>
            <a:r>
              <a:rPr lang="en-GB" dirty="0"/>
              <a:t>The Value proposal </a:t>
            </a:r>
            <a:r>
              <a:rPr lang="en-GB" b="1" dirty="0"/>
              <a:t>$$$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93556C-616D-449B-A74B-721BCFF457C8}"/>
              </a:ext>
            </a:extLst>
          </p:cNvPr>
          <p:cNvSpPr/>
          <p:nvPr/>
        </p:nvSpPr>
        <p:spPr>
          <a:xfrm>
            <a:off x="1572236" y="862625"/>
            <a:ext cx="2006233" cy="185419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Assumptions</a:t>
            </a:r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B74F56-5F76-40AF-A3E7-648D7E9F363E}"/>
              </a:ext>
            </a:extLst>
          </p:cNvPr>
          <p:cNvSpPr/>
          <p:nvPr/>
        </p:nvSpPr>
        <p:spPr>
          <a:xfrm>
            <a:off x="3845169" y="948108"/>
            <a:ext cx="6418385" cy="5451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Acquiring a new customer in the telco industry costs </a:t>
            </a:r>
            <a:r>
              <a:rPr lang="en-US" b="1" dirty="0"/>
              <a:t>$300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65F2D1-623F-486C-8930-941E1CACF30D}"/>
              </a:ext>
            </a:extLst>
          </p:cNvPr>
          <p:cNvSpPr/>
          <p:nvPr/>
        </p:nvSpPr>
        <p:spPr>
          <a:xfrm>
            <a:off x="3845169" y="1522536"/>
            <a:ext cx="6418385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Retaining an existing customer is one sixth the cost, i.e. </a:t>
            </a:r>
            <a:r>
              <a:rPr lang="en-US" b="1" dirty="0"/>
              <a:t>$50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99A8C3B-09C2-4594-ABB6-26F2A40D2D43}"/>
              </a:ext>
            </a:extLst>
          </p:cNvPr>
          <p:cNvSpPr/>
          <p:nvPr/>
        </p:nvSpPr>
        <p:spPr>
          <a:xfrm>
            <a:off x="5152292" y="2778371"/>
            <a:ext cx="1960685" cy="62425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0B7250-2871-47F6-826A-69CCDF01B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54280"/>
              </p:ext>
            </p:extLst>
          </p:nvPr>
        </p:nvGraphicFramePr>
        <p:xfrm>
          <a:off x="1944076" y="3593125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600545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1213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90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Predicted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Actual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Cost per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3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No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$300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2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No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2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5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2500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DC533F-DB85-4E8F-A0A8-F5688E9F62F6}"/>
              </a:ext>
            </a:extLst>
          </p:cNvPr>
          <p:cNvSpPr/>
          <p:nvPr/>
        </p:nvSpPr>
        <p:spPr>
          <a:xfrm>
            <a:off x="3839313" y="2096962"/>
            <a:ext cx="6418385" cy="5451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current customer base is 350,000</a:t>
            </a:r>
            <a:endParaRPr lang="en-GB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F59DB0A-0093-470D-B1D4-AE5A7D0662DE}"/>
              </a:ext>
            </a:extLst>
          </p:cNvPr>
          <p:cNvSpPr/>
          <p:nvPr/>
        </p:nvSpPr>
        <p:spPr>
          <a:xfrm>
            <a:off x="931985" y="3593123"/>
            <a:ext cx="844061" cy="18541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1F455-5EAC-45E3-8D27-CD249318A2E2}"/>
              </a:ext>
            </a:extLst>
          </p:cNvPr>
          <p:cNvSpPr txBox="1"/>
          <p:nvPr/>
        </p:nvSpPr>
        <p:spPr>
          <a:xfrm rot="16200000">
            <a:off x="536967" y="4484080"/>
            <a:ext cx="154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Minimize Cost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92A32A9-3B9B-41B4-8D26-187D4DC00163}"/>
              </a:ext>
            </a:extLst>
          </p:cNvPr>
          <p:cNvSpPr/>
          <p:nvPr/>
        </p:nvSpPr>
        <p:spPr>
          <a:xfrm rot="10800000">
            <a:off x="10257695" y="3593123"/>
            <a:ext cx="844061" cy="18541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A1D50-7013-48E8-99F8-4E9076BEA8E3}"/>
              </a:ext>
            </a:extLst>
          </p:cNvPr>
          <p:cNvSpPr txBox="1"/>
          <p:nvPr/>
        </p:nvSpPr>
        <p:spPr>
          <a:xfrm rot="5400000">
            <a:off x="9646142" y="4237627"/>
            <a:ext cx="2067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Improve Accuracy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CA1308-ECD2-4C8B-8B07-67A666C05C1F}"/>
              </a:ext>
            </a:extLst>
          </p:cNvPr>
          <p:cNvSpPr/>
          <p:nvPr/>
        </p:nvSpPr>
        <p:spPr>
          <a:xfrm>
            <a:off x="2022231" y="5909892"/>
            <a:ext cx="8049844" cy="68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If we’re able to save just </a:t>
            </a:r>
            <a:r>
              <a:rPr lang="en-GB" b="1" dirty="0">
                <a:solidFill>
                  <a:srgbClr val="C00000"/>
                </a:solidFill>
              </a:rPr>
              <a:t>$10 </a:t>
            </a:r>
            <a:r>
              <a:rPr lang="en-GB" dirty="0">
                <a:solidFill>
                  <a:srgbClr val="C00000"/>
                </a:solidFill>
              </a:rPr>
              <a:t>per customer by virtue of accurate predictions it will translate to a savings of </a:t>
            </a:r>
            <a:r>
              <a:rPr lang="en-GB" b="1" dirty="0">
                <a:solidFill>
                  <a:srgbClr val="C00000"/>
                </a:solidFill>
              </a:rPr>
              <a:t>$3.5 million!!!</a:t>
            </a:r>
          </a:p>
        </p:txBody>
      </p:sp>
    </p:spTree>
    <p:extLst>
      <p:ext uri="{BB962C8B-B14F-4D97-AF65-F5344CB8AC3E}">
        <p14:creationId xmlns:p14="http://schemas.microsoft.com/office/powerpoint/2010/main" val="307678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154C-69F3-425B-AD41-EA8D3CD1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8904"/>
            <a:ext cx="9905998" cy="1478570"/>
          </a:xfrm>
        </p:spPr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DAD6-12CF-4AE2-85E5-0DBFA92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9005"/>
            <a:ext cx="10147911" cy="3984257"/>
          </a:xfrm>
        </p:spPr>
        <p:txBody>
          <a:bodyPr>
            <a:normAutofit fontScale="92500" lnSpcReduction="20000"/>
          </a:bodyPr>
          <a:lstStyle/>
          <a:p>
            <a:r>
              <a:rPr lang="en-GB" sz="1700" dirty="0"/>
              <a:t>7043 unique customer records</a:t>
            </a:r>
            <a:br>
              <a:rPr lang="en-GB" sz="1600" dirty="0"/>
            </a:br>
            <a:endParaRPr lang="en-GB" sz="1600" dirty="0"/>
          </a:p>
          <a:p>
            <a:pPr marL="285750" indent="-285750" fontAlgn="base"/>
            <a:r>
              <a:rPr lang="en-US" sz="1700" dirty="0"/>
              <a:t>Customers who left within the last month </a:t>
            </a:r>
            <a:br>
              <a:rPr lang="en-US" sz="1600" dirty="0"/>
            </a:br>
            <a:r>
              <a:rPr lang="en-US" sz="1600" dirty="0"/>
              <a:t>	– Churn or No Churn</a:t>
            </a:r>
            <a:br>
              <a:rPr lang="en-US" sz="1600" dirty="0"/>
            </a:br>
            <a:endParaRPr lang="en-US" sz="1600" dirty="0"/>
          </a:p>
          <a:p>
            <a:pPr marL="285750" indent="-285750" fontAlgn="base"/>
            <a:r>
              <a:rPr lang="en-US" sz="1700" dirty="0"/>
              <a:t>Services each customer has signed up for </a:t>
            </a:r>
            <a:br>
              <a:rPr lang="en-US" sz="1600" dirty="0"/>
            </a:br>
            <a:r>
              <a:rPr lang="en-US" sz="1600" dirty="0"/>
              <a:t>	– phone, multiple lines, internet, online security, online backup, device protection, tech support, and streaming TV and movies</a:t>
            </a:r>
            <a:br>
              <a:rPr lang="en-US" sz="1600" dirty="0"/>
            </a:br>
            <a:endParaRPr lang="en-US" sz="1600" dirty="0"/>
          </a:p>
          <a:p>
            <a:pPr marL="285750" indent="-285750" fontAlgn="base"/>
            <a:r>
              <a:rPr lang="en-US" sz="1700" dirty="0"/>
              <a:t>Customer account information </a:t>
            </a:r>
            <a:br>
              <a:rPr lang="en-US" sz="1600" dirty="0"/>
            </a:br>
            <a:r>
              <a:rPr lang="en-US" sz="1600" dirty="0"/>
              <a:t>	– how long they’ve been a customer, contract, payment method, paperless billing, monthly charges, and total charges</a:t>
            </a:r>
            <a:br>
              <a:rPr lang="en-US" sz="1600" dirty="0"/>
            </a:br>
            <a:endParaRPr lang="en-US" sz="1600" dirty="0"/>
          </a:p>
          <a:p>
            <a:pPr marL="285750" indent="-285750" fontAlgn="base"/>
            <a:r>
              <a:rPr lang="en-US" sz="1700" dirty="0"/>
              <a:t>Demographic info </a:t>
            </a:r>
            <a:br>
              <a:rPr lang="en-US" sz="1600" dirty="0"/>
            </a:br>
            <a:r>
              <a:rPr lang="en-US" sz="1600" dirty="0"/>
              <a:t>	– gender, age range, and if they have partners and dependents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3283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4468E2-CC50-460C-A713-3C1CF9B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45" y="178904"/>
            <a:ext cx="9728565" cy="726704"/>
          </a:xfrm>
        </p:spPr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D96CCA-3CE5-4620-AEBD-123B7A4C7EBE}"/>
              </a:ext>
            </a:extLst>
          </p:cNvPr>
          <p:cNvSpPr/>
          <p:nvPr/>
        </p:nvSpPr>
        <p:spPr>
          <a:xfrm>
            <a:off x="1943100" y="1107832"/>
            <a:ext cx="7798777" cy="52753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7043 Unique Telecom Customers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1C59E9-AAED-4B73-AD49-234CD3C911CE}"/>
              </a:ext>
            </a:extLst>
          </p:cNvPr>
          <p:cNvSpPr/>
          <p:nvPr/>
        </p:nvSpPr>
        <p:spPr>
          <a:xfrm>
            <a:off x="1389185" y="2734408"/>
            <a:ext cx="2567353" cy="342020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Services signed up for: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Phone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Multiple lines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Internet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Online security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Online backup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Device protection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Tech support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Streaming TV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Streaming Movies</a:t>
            </a:r>
          </a:p>
          <a:p>
            <a:pPr marL="285750" indent="-285750" algn="ctr">
              <a:buFontTx/>
              <a:buChar char="-"/>
            </a:pPr>
            <a:endParaRPr lang="en-GB" dirty="0"/>
          </a:p>
          <a:p>
            <a:pPr marL="285750" indent="-285750" algn="ctr">
              <a:buFontTx/>
              <a:buChar char="-"/>
            </a:pP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0FEE53-CC0B-4F68-9B06-C1B71976C57B}"/>
              </a:ext>
            </a:extLst>
          </p:cNvPr>
          <p:cNvSpPr/>
          <p:nvPr/>
        </p:nvSpPr>
        <p:spPr>
          <a:xfrm>
            <a:off x="7634651" y="2737341"/>
            <a:ext cx="2567353" cy="342020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Demographics: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Gender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Age Range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Partners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Dependents</a:t>
            </a:r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DD8BEC-DD4E-4645-9EF4-382D4BFE6308}"/>
              </a:ext>
            </a:extLst>
          </p:cNvPr>
          <p:cNvSpPr/>
          <p:nvPr/>
        </p:nvSpPr>
        <p:spPr>
          <a:xfrm>
            <a:off x="4466491" y="2734407"/>
            <a:ext cx="2567353" cy="342020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Information: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Tenure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Contract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Payment method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Paperless billing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Monthly charges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Total charges</a:t>
            </a:r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EB17C9-7662-4BB8-8456-1C7CE48656BE}"/>
              </a:ext>
            </a:extLst>
          </p:cNvPr>
          <p:cNvSpPr/>
          <p:nvPr/>
        </p:nvSpPr>
        <p:spPr>
          <a:xfrm>
            <a:off x="3217985" y="1837595"/>
            <a:ext cx="5372100" cy="5275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Predictor Variable – Churn (Yes/No) </a:t>
            </a:r>
          </a:p>
        </p:txBody>
      </p:sp>
    </p:spTree>
    <p:extLst>
      <p:ext uri="{BB962C8B-B14F-4D97-AF65-F5344CB8AC3E}">
        <p14:creationId xmlns:p14="http://schemas.microsoft.com/office/powerpoint/2010/main" val="194612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1BAE-98A7-4D8B-BD36-BCB64876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2213"/>
          </a:xfrm>
        </p:spPr>
        <p:txBody>
          <a:bodyPr/>
          <a:lstStyle/>
          <a:p>
            <a:r>
              <a:rPr lang="en-GB" dirty="0"/>
              <a:t>The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9667-C2E3-4A04-91F0-0449239E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GB" dirty="0"/>
              <a:t>Based on the usage and demographic information about existing and past customers, can we predict customers that are likely to churn in the future?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romanLcPeriod"/>
            </a:pPr>
            <a:r>
              <a:rPr lang="en-GB" dirty="0"/>
              <a:t>Can we find out from the data the factors that most likely influence customer churn?</a:t>
            </a:r>
          </a:p>
        </p:txBody>
      </p:sp>
    </p:spTree>
    <p:extLst>
      <p:ext uri="{BB962C8B-B14F-4D97-AF65-F5344CB8AC3E}">
        <p14:creationId xmlns:p14="http://schemas.microsoft.com/office/powerpoint/2010/main" val="64986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F173-43FE-4D20-BA9F-F4D5AC39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7" y="250962"/>
            <a:ext cx="9905998" cy="1062366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3CC8-11F3-4D49-BE63-2120762B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76" y="1546405"/>
            <a:ext cx="9905999" cy="50247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Design</a:t>
            </a: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Deliver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Summary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376775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10003</TotalTime>
  <Words>635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Circuit</vt:lpstr>
      <vt:lpstr>Telecom Customer Churn</vt:lpstr>
      <vt:lpstr>agenda</vt:lpstr>
      <vt:lpstr>Customer churn - the vicious cycle!!</vt:lpstr>
      <vt:lpstr>The Business Question</vt:lpstr>
      <vt:lpstr>The Value proposal $$$</vt:lpstr>
      <vt:lpstr>The Dataset</vt:lpstr>
      <vt:lpstr>The Dataset</vt:lpstr>
      <vt:lpstr>The Data Questions</vt:lpstr>
      <vt:lpstr>agenda</vt:lpstr>
      <vt:lpstr>The pipeline and approach</vt:lpstr>
      <vt:lpstr>agenda</vt:lpstr>
      <vt:lpstr>PowerPoint Presentation</vt:lpstr>
      <vt:lpstr>PowerPoint Presentation</vt:lpstr>
      <vt:lpstr>Model evaluation and selection </vt:lpstr>
      <vt:lpstr>Top 10 factors influencing churn</vt:lpstr>
      <vt:lpstr>agenda</vt:lpstr>
      <vt:lpstr>Summary and insights</vt:lpstr>
      <vt:lpstr>Estimated cost savings</vt:lpstr>
      <vt:lpstr>Next steps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Nambudiri</dc:creator>
  <cp:lastModifiedBy>Ashish Nambudiri</cp:lastModifiedBy>
  <cp:revision>199</cp:revision>
  <dcterms:created xsi:type="dcterms:W3CDTF">2019-07-22T09:29:44Z</dcterms:created>
  <dcterms:modified xsi:type="dcterms:W3CDTF">2019-08-02T03:37:43Z</dcterms:modified>
</cp:coreProperties>
</file>