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15" autoAdjust="0"/>
    <p:restoredTop sz="94660"/>
  </p:normalViewPr>
  <p:slideViewPr>
    <p:cSldViewPr snapToGrid="0">
      <p:cViewPr>
        <p:scale>
          <a:sx n="100" d="100"/>
          <a:sy n="100" d="100"/>
        </p:scale>
        <p:origin x="2550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9620F50-D8DC-42F4-8D91-F69FF793A8BD}" type="datetimeFigureOut">
              <a:rPr lang="he-IL" smtClean="0"/>
              <a:t>ד'/סיון/תש"פ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A878C04-BAE6-477D-849E-EFB97441BC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22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2079877"/>
            <a:ext cx="3611126" cy="88778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948268"/>
            <a:ext cx="4616035" cy="55541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833543"/>
            <a:ext cx="3715688" cy="340171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0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948267"/>
            <a:ext cx="6057900" cy="55541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6833541"/>
            <a:ext cx="5460999" cy="812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32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6057900" cy="51477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315200"/>
            <a:ext cx="4787664" cy="3386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575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6096000"/>
            <a:ext cx="4801850" cy="85795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646347"/>
            <a:ext cx="4786771" cy="30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63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6096000"/>
            <a:ext cx="4786771" cy="30176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9125299"/>
            <a:ext cx="4787664" cy="15765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654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08800"/>
            <a:ext cx="4786771" cy="186642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805334"/>
            <a:ext cx="4786770" cy="18965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128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5644244" cy="51477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84061"/>
            <a:ext cx="4786771" cy="14901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474197"/>
            <a:ext cx="4786770" cy="222767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98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948268"/>
            <a:ext cx="4916150" cy="669808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6342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948267"/>
            <a:ext cx="1533146" cy="78570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948267"/>
            <a:ext cx="4387509" cy="9753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285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948267"/>
            <a:ext cx="4916150" cy="669808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65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522132"/>
            <a:ext cx="4801851" cy="4124208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977482"/>
            <a:ext cx="4801850" cy="27243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74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948267"/>
            <a:ext cx="2962475" cy="669807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948267"/>
            <a:ext cx="2961179" cy="6683022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948267"/>
            <a:ext cx="2787650" cy="10837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032001"/>
            <a:ext cx="2959100" cy="5614341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1007534"/>
            <a:ext cx="2823038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2032000"/>
            <a:ext cx="2967529" cy="5599289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732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05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2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948267"/>
            <a:ext cx="2400300" cy="2709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948267"/>
            <a:ext cx="3329066" cy="9753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928538"/>
            <a:ext cx="2400300" cy="371780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868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573867"/>
            <a:ext cx="2672444" cy="2032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625600"/>
            <a:ext cx="2460731" cy="8534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4876800"/>
            <a:ext cx="2673167" cy="3702756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10972801"/>
            <a:ext cx="4358793" cy="64911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29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6923853"/>
            <a:ext cx="1852842" cy="472628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948268"/>
            <a:ext cx="4916150" cy="6698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10972806"/>
            <a:ext cx="900347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94F851-D0B7-46B5-B84B-217C73664F7D}" type="datetimeFigureOut">
              <a:rPr lang="he-IL" smtClean="0"/>
              <a:t>ג'/סיון/תש"פ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10972801"/>
            <a:ext cx="4358793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9917295"/>
            <a:ext cx="642680" cy="1190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20E188-1477-4DD6-9D18-66A70CE6E2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017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342900" rtl="1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14313" indent="-214313" algn="r" defTabSz="342900" rtl="1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r" defTabSz="342900" rtl="1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r" defTabSz="342900" rtl="1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r" defTabSz="342900" rtl="1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r" defTabSz="342900" rtl="1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>
            <a:extLst>
              <a:ext uri="{FF2B5EF4-FFF2-40B4-BE49-F238E27FC236}">
                <a16:creationId xmlns:a16="http://schemas.microsoft.com/office/drawing/2014/main" id="{EA87A02E-4A78-4937-B2F0-74BEA7E6D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980" y="1250357"/>
            <a:ext cx="4370039" cy="7711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Project the maze</a:t>
            </a:r>
            <a:r>
              <a:rPr lang="he-IL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   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22EACFE-32DF-4881-B137-594A3454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15" y="2835962"/>
            <a:ext cx="5774079" cy="195004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u="sng" dirty="0">
                <a:solidFill>
                  <a:schemeClr val="bg1"/>
                </a:solidFill>
                <a:latin typeface="Arial Black" panose="020B0A04020102020204" pitchFamily="34" charset="0"/>
              </a:rPr>
              <a:t>Programmer name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Doron Shmueli</a:t>
            </a:r>
          </a:p>
          <a:p>
            <a:pPr>
              <a:lnSpc>
                <a:spcPct val="160000"/>
              </a:lnSpc>
            </a:pPr>
            <a:r>
              <a:rPr lang="en-US" sz="2000" u="sng" dirty="0">
                <a:solidFill>
                  <a:schemeClr val="bg1"/>
                </a:solidFill>
                <a:latin typeface="Arial Black" panose="020B0A04020102020204" pitchFamily="34" charset="0"/>
              </a:rPr>
              <a:t>ID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213204035</a:t>
            </a:r>
          </a:p>
          <a:p>
            <a:pPr>
              <a:lnSpc>
                <a:spcPct val="160000"/>
              </a:lnSpc>
            </a:pPr>
            <a:r>
              <a:rPr lang="en-US" sz="2000" u="sng" dirty="0">
                <a:solidFill>
                  <a:schemeClr val="bg1"/>
                </a:solidFill>
                <a:latin typeface="Arial Black" panose="020B0A04020102020204" pitchFamily="34" charset="0"/>
              </a:rPr>
              <a:t>Teacher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Anatoly Pyemer</a:t>
            </a:r>
          </a:p>
          <a:p>
            <a:pPr>
              <a:lnSpc>
                <a:spcPct val="160000"/>
              </a:lnSpc>
            </a:pPr>
            <a:r>
              <a:rPr lang="en-US" sz="2000" u="sng" dirty="0">
                <a:solidFill>
                  <a:schemeClr val="bg1"/>
                </a:solidFill>
                <a:latin typeface="Arial Black" panose="020B0A04020102020204" pitchFamily="34" charset="0"/>
              </a:rPr>
              <a:t>Grade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10(3)</a:t>
            </a:r>
            <a:endParaRPr lang="he-IL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2000" u="sng" dirty="0">
                <a:solidFill>
                  <a:schemeClr val="bg1"/>
                </a:solidFill>
                <a:latin typeface="Arial Black" panose="020B0A04020102020204" pitchFamily="34" charset="0"/>
              </a:rPr>
              <a:t>School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Neomi Shemer</a:t>
            </a:r>
          </a:p>
          <a:p>
            <a:pPr>
              <a:lnSpc>
                <a:spcPct val="160000"/>
              </a:lnSpc>
            </a:pP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60000"/>
              </a:lnSpc>
            </a:pPr>
            <a:endParaRPr lang="he-IL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60000"/>
              </a:lnSpc>
            </a:pP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How to escape a maze – according to maths">
            <a:extLst>
              <a:ext uri="{FF2B5EF4-FFF2-40B4-BE49-F238E27FC236}">
                <a16:creationId xmlns:a16="http://schemas.microsoft.com/office/drawing/2014/main" id="{E2CF90B9-71B3-4605-A6C8-B10530C7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1" y="6644302"/>
            <a:ext cx="3311098" cy="36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רשים זרימה: מסיים 1">
            <a:extLst>
              <a:ext uri="{FF2B5EF4-FFF2-40B4-BE49-F238E27FC236}">
                <a16:creationId xmlns:a16="http://schemas.microsoft.com/office/drawing/2014/main" id="{50ADABE4-A567-4404-8303-02F72C6B1089}"/>
              </a:ext>
            </a:extLst>
          </p:cNvPr>
          <p:cNvSpPr/>
          <p:nvPr/>
        </p:nvSpPr>
        <p:spPr>
          <a:xfrm>
            <a:off x="2703829" y="297345"/>
            <a:ext cx="1228104" cy="41813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start</a:t>
            </a:r>
            <a:endParaRPr lang="he-IL" sz="1400" dirty="0"/>
          </a:p>
        </p:txBody>
      </p:sp>
      <p:sp>
        <p:nvSpPr>
          <p:cNvPr id="4" name="תרשים זרימה: תהליך 3">
            <a:extLst>
              <a:ext uri="{FF2B5EF4-FFF2-40B4-BE49-F238E27FC236}">
                <a16:creationId xmlns:a16="http://schemas.microsoft.com/office/drawing/2014/main" id="{4E334CE5-2F10-48FA-AF3B-2121F13342A4}"/>
              </a:ext>
            </a:extLst>
          </p:cNvPr>
          <p:cNvSpPr/>
          <p:nvPr/>
        </p:nvSpPr>
        <p:spPr>
          <a:xfrm>
            <a:off x="2676113" y="1711455"/>
            <a:ext cx="1290656" cy="71307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Xplayer = 3</a:t>
            </a:r>
          </a:p>
          <a:p>
            <a:pPr algn="ctr"/>
            <a:r>
              <a:rPr lang="en-US" sz="1400" dirty="0"/>
              <a:t>Yplayer = 3</a:t>
            </a:r>
            <a:endParaRPr lang="he-IL" sz="1400" dirty="0"/>
          </a:p>
        </p:txBody>
      </p:sp>
      <p:sp>
        <p:nvSpPr>
          <p:cNvPr id="5" name="תרשים זרימה: תהליך 4">
            <a:extLst>
              <a:ext uri="{FF2B5EF4-FFF2-40B4-BE49-F238E27FC236}">
                <a16:creationId xmlns:a16="http://schemas.microsoft.com/office/drawing/2014/main" id="{43C943E3-C870-4929-8CCA-90937730B1CA}"/>
              </a:ext>
            </a:extLst>
          </p:cNvPr>
          <p:cNvSpPr/>
          <p:nvPr/>
        </p:nvSpPr>
        <p:spPr>
          <a:xfrm>
            <a:off x="2677893" y="2668345"/>
            <a:ext cx="1290656" cy="71307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CHANGE TO GRAPHIC MODE</a:t>
            </a:r>
            <a:endParaRPr lang="he-IL" sz="1400" dirty="0"/>
          </a:p>
        </p:txBody>
      </p:sp>
      <p:sp>
        <p:nvSpPr>
          <p:cNvPr id="6" name="תרשים זרימה: תהליך מוגדר מראש 5">
            <a:extLst>
              <a:ext uri="{FF2B5EF4-FFF2-40B4-BE49-F238E27FC236}">
                <a16:creationId xmlns:a16="http://schemas.microsoft.com/office/drawing/2014/main" id="{AAF44566-BF0B-4269-A044-B6D7934D2BBC}"/>
              </a:ext>
            </a:extLst>
          </p:cNvPr>
          <p:cNvSpPr/>
          <p:nvPr/>
        </p:nvSpPr>
        <p:spPr>
          <a:xfrm>
            <a:off x="2527590" y="3625235"/>
            <a:ext cx="1603468" cy="563299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DRAW MAP</a:t>
            </a:r>
            <a:endParaRPr lang="he-IL" sz="1400" dirty="0"/>
          </a:p>
        </p:txBody>
      </p:sp>
      <p:sp>
        <p:nvSpPr>
          <p:cNvPr id="7" name="תרשים זרימה: מחבר 6">
            <a:extLst>
              <a:ext uri="{FF2B5EF4-FFF2-40B4-BE49-F238E27FC236}">
                <a16:creationId xmlns:a16="http://schemas.microsoft.com/office/drawing/2014/main" id="{32CA6E22-631A-4823-A0E8-3833D2D46732}"/>
              </a:ext>
            </a:extLst>
          </p:cNvPr>
          <p:cNvSpPr/>
          <p:nvPr/>
        </p:nvSpPr>
        <p:spPr>
          <a:xfrm>
            <a:off x="2965011" y="4432347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8" name="תרשים זרימה: תהליך 7">
            <a:extLst>
              <a:ext uri="{FF2B5EF4-FFF2-40B4-BE49-F238E27FC236}">
                <a16:creationId xmlns:a16="http://schemas.microsoft.com/office/drawing/2014/main" id="{07081AB5-F62C-4031-B7D0-D8681F9F40D9}"/>
              </a:ext>
            </a:extLst>
          </p:cNvPr>
          <p:cNvSpPr/>
          <p:nvPr/>
        </p:nvSpPr>
        <p:spPr>
          <a:xfrm>
            <a:off x="1652204" y="5287234"/>
            <a:ext cx="3360848" cy="60737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Xplayer = 3 + Xplayer</a:t>
            </a:r>
          </a:p>
          <a:p>
            <a:pPr algn="ctr"/>
            <a:r>
              <a:rPr lang="en-US" sz="1400" dirty="0"/>
              <a:t>Yplayer = 3 + Yplayer</a:t>
            </a:r>
            <a:endParaRPr lang="he-IL" sz="1400" dirty="0"/>
          </a:p>
        </p:txBody>
      </p:sp>
      <p:sp>
        <p:nvSpPr>
          <p:cNvPr id="9" name="תרשים זרימה: תהליך מוגדר מראש 8">
            <a:extLst>
              <a:ext uri="{FF2B5EF4-FFF2-40B4-BE49-F238E27FC236}">
                <a16:creationId xmlns:a16="http://schemas.microsoft.com/office/drawing/2014/main" id="{873CB856-3AAB-40B9-BB63-8E5AC918C120}"/>
              </a:ext>
            </a:extLst>
          </p:cNvPr>
          <p:cNvSpPr/>
          <p:nvPr/>
        </p:nvSpPr>
        <p:spPr>
          <a:xfrm>
            <a:off x="2533029" y="6152277"/>
            <a:ext cx="1603468" cy="563299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ReadPixle</a:t>
            </a:r>
            <a:endParaRPr lang="he-IL" sz="1400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8CF969EC-51AE-4E19-8410-8B73F23D7922}"/>
              </a:ext>
            </a:extLst>
          </p:cNvPr>
          <p:cNvCxnSpPr>
            <a:cxnSpLocks/>
            <a:stCxn id="2" idx="2"/>
            <a:endCxn id="55" idx="0"/>
          </p:cNvCxnSpPr>
          <p:nvPr/>
        </p:nvCxnSpPr>
        <p:spPr>
          <a:xfrm>
            <a:off x="3317881" y="715482"/>
            <a:ext cx="0" cy="235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11AE2F54-5950-4898-95ED-903F40820E4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21441" y="2424532"/>
            <a:ext cx="1780" cy="243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32052D8F-AB2A-473F-AFDA-F9EFF9004FA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23221" y="3381422"/>
            <a:ext cx="6103" cy="243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FD24FE34-5B9F-46A6-BB08-B89F31002C8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326808" y="4188534"/>
            <a:ext cx="2516" cy="243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A74A7A39-2FC9-4E36-950F-30B4F6532092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3326808" y="4995646"/>
            <a:ext cx="5820" cy="29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B8FC4395-934F-4335-8D4E-4F2ED28D281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332628" y="5894605"/>
            <a:ext cx="2135" cy="257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B4EE7B62-1A07-4977-BB52-4163A54F697C}"/>
              </a:ext>
            </a:extLst>
          </p:cNvPr>
          <p:cNvCxnSpPr>
            <a:cxnSpLocks/>
            <a:stCxn id="9" idx="2"/>
            <a:endCxn id="115" idx="0"/>
          </p:cNvCxnSpPr>
          <p:nvPr/>
        </p:nvCxnSpPr>
        <p:spPr>
          <a:xfrm flipH="1">
            <a:off x="3334762" y="6715576"/>
            <a:ext cx="1" cy="269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2" name="תרשים זרימה: החלטה 31">
            <a:extLst>
              <a:ext uri="{FF2B5EF4-FFF2-40B4-BE49-F238E27FC236}">
                <a16:creationId xmlns:a16="http://schemas.microsoft.com/office/drawing/2014/main" id="{4D1B6262-61C9-4BA8-BC18-25643724BAE7}"/>
              </a:ext>
            </a:extLst>
          </p:cNvPr>
          <p:cNvSpPr/>
          <p:nvPr/>
        </p:nvSpPr>
        <p:spPr>
          <a:xfrm>
            <a:off x="1107153" y="8067721"/>
            <a:ext cx="1567180" cy="78657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Al==1</a:t>
            </a:r>
            <a:endParaRPr lang="he-IL" sz="1400" dirty="0"/>
          </a:p>
        </p:txBody>
      </p:sp>
      <p:cxnSp>
        <p:nvCxnSpPr>
          <p:cNvPr id="33" name="מחבר: מרפקי 32">
            <a:extLst>
              <a:ext uri="{FF2B5EF4-FFF2-40B4-BE49-F238E27FC236}">
                <a16:creationId xmlns:a16="http://schemas.microsoft.com/office/drawing/2014/main" id="{F9B747F9-B672-4BB7-8BA7-C8C46105328B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597467" y="8461009"/>
            <a:ext cx="509686" cy="9185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AE742163-9BA6-4FC0-9B2E-D29939A63917}"/>
              </a:ext>
            </a:extLst>
          </p:cNvPr>
          <p:cNvSpPr txBox="1"/>
          <p:nvPr/>
        </p:nvSpPr>
        <p:spPr>
          <a:xfrm>
            <a:off x="959263" y="8133951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C33896B9-C7B2-4EA2-AE0A-EA6BA5D1945C}"/>
              </a:ext>
            </a:extLst>
          </p:cNvPr>
          <p:cNvSpPr txBox="1"/>
          <p:nvPr/>
        </p:nvSpPr>
        <p:spPr>
          <a:xfrm>
            <a:off x="2325722" y="8067722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sp>
        <p:nvSpPr>
          <p:cNvPr id="46" name="תרשים זרימה: החלטה 45">
            <a:extLst>
              <a:ext uri="{FF2B5EF4-FFF2-40B4-BE49-F238E27FC236}">
                <a16:creationId xmlns:a16="http://schemas.microsoft.com/office/drawing/2014/main" id="{C2B7469C-8F45-4635-B23D-6A7262659743}"/>
              </a:ext>
            </a:extLst>
          </p:cNvPr>
          <p:cNvSpPr/>
          <p:nvPr/>
        </p:nvSpPr>
        <p:spPr>
          <a:xfrm>
            <a:off x="2592570" y="8684258"/>
            <a:ext cx="1450622" cy="95298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Al==5</a:t>
            </a:r>
            <a:endParaRPr lang="he-IL" sz="1400" dirty="0"/>
          </a:p>
        </p:txBody>
      </p:sp>
      <p:cxnSp>
        <p:nvCxnSpPr>
          <p:cNvPr id="47" name="מחבר: מרפקי 46">
            <a:extLst>
              <a:ext uri="{FF2B5EF4-FFF2-40B4-BE49-F238E27FC236}">
                <a16:creationId xmlns:a16="http://schemas.microsoft.com/office/drawing/2014/main" id="{0CCB7D6B-2234-431C-BCF2-EE6CB57F0F84}"/>
              </a:ext>
            </a:extLst>
          </p:cNvPr>
          <p:cNvCxnSpPr>
            <a:cxnSpLocks/>
            <a:stCxn id="46" idx="1"/>
            <a:endCxn id="50" idx="0"/>
          </p:cNvCxnSpPr>
          <p:nvPr/>
        </p:nvCxnSpPr>
        <p:spPr>
          <a:xfrm rot="10800000" flipV="1">
            <a:off x="2082884" y="9160752"/>
            <a:ext cx="509686" cy="8363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8EBC0B4E-EB7F-4305-A0D5-BB6E597BC155}"/>
              </a:ext>
            </a:extLst>
          </p:cNvPr>
          <p:cNvSpPr txBox="1"/>
          <p:nvPr/>
        </p:nvSpPr>
        <p:spPr>
          <a:xfrm>
            <a:off x="2361751" y="8845000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CE2B4F36-B762-4D0B-8C48-D506B95D0057}"/>
              </a:ext>
            </a:extLst>
          </p:cNvPr>
          <p:cNvSpPr txBox="1"/>
          <p:nvPr/>
        </p:nvSpPr>
        <p:spPr>
          <a:xfrm>
            <a:off x="4089876" y="8736483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sp>
        <p:nvSpPr>
          <p:cNvPr id="50" name="תרשים זרימה: מחבר 49">
            <a:extLst>
              <a:ext uri="{FF2B5EF4-FFF2-40B4-BE49-F238E27FC236}">
                <a16:creationId xmlns:a16="http://schemas.microsoft.com/office/drawing/2014/main" id="{81A2131A-901C-424D-8469-582A8680F5C8}"/>
              </a:ext>
            </a:extLst>
          </p:cNvPr>
          <p:cNvSpPr/>
          <p:nvPr/>
        </p:nvSpPr>
        <p:spPr>
          <a:xfrm>
            <a:off x="1721087" y="9997114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51" name="מחבר: מרפקי 50">
            <a:extLst>
              <a:ext uri="{FF2B5EF4-FFF2-40B4-BE49-F238E27FC236}">
                <a16:creationId xmlns:a16="http://schemas.microsoft.com/office/drawing/2014/main" id="{B9532928-1D3A-4740-BFCD-FDEF86071EAD}"/>
              </a:ext>
            </a:extLst>
          </p:cNvPr>
          <p:cNvCxnSpPr>
            <a:cxnSpLocks/>
            <a:stCxn id="32" idx="3"/>
            <a:endCxn id="46" idx="0"/>
          </p:cNvCxnSpPr>
          <p:nvPr/>
        </p:nvCxnSpPr>
        <p:spPr>
          <a:xfrm>
            <a:off x="2674333" y="8461010"/>
            <a:ext cx="643548" cy="2232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5" name="תרשים זרימה: מחבר 54">
            <a:extLst>
              <a:ext uri="{FF2B5EF4-FFF2-40B4-BE49-F238E27FC236}">
                <a16:creationId xmlns:a16="http://schemas.microsoft.com/office/drawing/2014/main" id="{57793651-8F2C-40C3-8BAE-BB0F53A7579D}"/>
              </a:ext>
            </a:extLst>
          </p:cNvPr>
          <p:cNvSpPr/>
          <p:nvPr/>
        </p:nvSpPr>
        <p:spPr>
          <a:xfrm>
            <a:off x="2956084" y="951361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72713478-AAEF-4C04-80E9-76F2DB71EC17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>
            <a:off x="3317881" y="1514660"/>
            <a:ext cx="3560" cy="196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70" name="מחבר: מרפקי 69">
            <a:extLst>
              <a:ext uri="{FF2B5EF4-FFF2-40B4-BE49-F238E27FC236}">
                <a16:creationId xmlns:a16="http://schemas.microsoft.com/office/drawing/2014/main" id="{B7731DEF-A2C7-4C9F-8817-5DC95C1C5F3E}"/>
              </a:ext>
            </a:extLst>
          </p:cNvPr>
          <p:cNvCxnSpPr>
            <a:cxnSpLocks/>
            <a:stCxn id="46" idx="3"/>
            <a:endCxn id="73" idx="0"/>
          </p:cNvCxnSpPr>
          <p:nvPr/>
        </p:nvCxnSpPr>
        <p:spPr>
          <a:xfrm>
            <a:off x="4043192" y="9160752"/>
            <a:ext cx="690475" cy="2542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73" name="תרשים זרימה: תהליך מוגדר מראש 72">
            <a:extLst>
              <a:ext uri="{FF2B5EF4-FFF2-40B4-BE49-F238E27FC236}">
                <a16:creationId xmlns:a16="http://schemas.microsoft.com/office/drawing/2014/main" id="{A928695E-E036-498C-AAE7-B66C33704E38}"/>
              </a:ext>
            </a:extLst>
          </p:cNvPr>
          <p:cNvSpPr/>
          <p:nvPr/>
        </p:nvSpPr>
        <p:spPr>
          <a:xfrm>
            <a:off x="3931933" y="9414961"/>
            <a:ext cx="1603468" cy="563299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ReadPixle</a:t>
            </a:r>
            <a:endParaRPr lang="he-IL" sz="1400" dirty="0"/>
          </a:p>
        </p:txBody>
      </p:sp>
      <p:sp>
        <p:nvSpPr>
          <p:cNvPr id="76" name="תרשים זרימה: החלטה 75">
            <a:extLst>
              <a:ext uri="{FF2B5EF4-FFF2-40B4-BE49-F238E27FC236}">
                <a16:creationId xmlns:a16="http://schemas.microsoft.com/office/drawing/2014/main" id="{C53FFDB2-950B-4385-B5BD-756BE231CB08}"/>
              </a:ext>
            </a:extLst>
          </p:cNvPr>
          <p:cNvSpPr/>
          <p:nvPr/>
        </p:nvSpPr>
        <p:spPr>
          <a:xfrm>
            <a:off x="4519855" y="10483931"/>
            <a:ext cx="1567180" cy="78657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Al==1</a:t>
            </a:r>
            <a:endParaRPr lang="he-IL" sz="1400" dirty="0"/>
          </a:p>
        </p:txBody>
      </p:sp>
      <p:cxnSp>
        <p:nvCxnSpPr>
          <p:cNvPr id="77" name="מחבר: מרפקי 76">
            <a:extLst>
              <a:ext uri="{FF2B5EF4-FFF2-40B4-BE49-F238E27FC236}">
                <a16:creationId xmlns:a16="http://schemas.microsoft.com/office/drawing/2014/main" id="{221B6A99-EABF-4972-81C3-5785996F2E47}"/>
              </a:ext>
            </a:extLst>
          </p:cNvPr>
          <p:cNvCxnSpPr>
            <a:cxnSpLocks/>
            <a:stCxn id="76" idx="1"/>
            <a:endCxn id="80" idx="0"/>
          </p:cNvCxnSpPr>
          <p:nvPr/>
        </p:nvCxnSpPr>
        <p:spPr>
          <a:xfrm rot="10800000" flipV="1">
            <a:off x="4089877" y="10877219"/>
            <a:ext cx="429979" cy="4552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B3E76A81-D49C-4B1E-A423-ABC420E33B35}"/>
              </a:ext>
            </a:extLst>
          </p:cNvPr>
          <p:cNvSpPr txBox="1"/>
          <p:nvPr/>
        </p:nvSpPr>
        <p:spPr>
          <a:xfrm>
            <a:off x="4401105" y="10380149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62B00449-5A53-4E4F-B80C-CCA91E93DFB6}"/>
              </a:ext>
            </a:extLst>
          </p:cNvPr>
          <p:cNvSpPr txBox="1"/>
          <p:nvPr/>
        </p:nvSpPr>
        <p:spPr>
          <a:xfrm>
            <a:off x="5767564" y="10313920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sp>
        <p:nvSpPr>
          <p:cNvPr id="80" name="תרשים זרימה: מחבר 79">
            <a:extLst>
              <a:ext uri="{FF2B5EF4-FFF2-40B4-BE49-F238E27FC236}">
                <a16:creationId xmlns:a16="http://schemas.microsoft.com/office/drawing/2014/main" id="{BC2AE376-EE69-43F2-AB8A-4D3784D34A8B}"/>
              </a:ext>
            </a:extLst>
          </p:cNvPr>
          <p:cNvSpPr/>
          <p:nvPr/>
        </p:nvSpPr>
        <p:spPr>
          <a:xfrm>
            <a:off x="3728079" y="11332431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81" name="מחבר: מרפקי 80">
            <a:extLst>
              <a:ext uri="{FF2B5EF4-FFF2-40B4-BE49-F238E27FC236}">
                <a16:creationId xmlns:a16="http://schemas.microsoft.com/office/drawing/2014/main" id="{3AA90E19-044B-402A-A769-0117AB4A9A11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rot="16200000" flipH="1">
            <a:off x="4765721" y="9946206"/>
            <a:ext cx="505671" cy="569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98" name="תרשים זרימה: מחבר 97">
            <a:extLst>
              <a:ext uri="{FF2B5EF4-FFF2-40B4-BE49-F238E27FC236}">
                <a16:creationId xmlns:a16="http://schemas.microsoft.com/office/drawing/2014/main" id="{6A6DEBF3-91CC-4CBE-9A17-29FDD10FEACF}"/>
              </a:ext>
            </a:extLst>
          </p:cNvPr>
          <p:cNvSpPr/>
          <p:nvPr/>
        </p:nvSpPr>
        <p:spPr>
          <a:xfrm>
            <a:off x="235670" y="9379521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99" name="מחבר: מרפקי 98">
            <a:extLst>
              <a:ext uri="{FF2B5EF4-FFF2-40B4-BE49-F238E27FC236}">
                <a16:creationId xmlns:a16="http://schemas.microsoft.com/office/drawing/2014/main" id="{5026AE01-F1CE-4788-9AF0-ADE9897E8A98}"/>
              </a:ext>
            </a:extLst>
          </p:cNvPr>
          <p:cNvCxnSpPr>
            <a:cxnSpLocks/>
            <a:stCxn id="115" idx="2"/>
            <a:endCxn id="32" idx="0"/>
          </p:cNvCxnSpPr>
          <p:nvPr/>
        </p:nvCxnSpPr>
        <p:spPr>
          <a:xfrm rot="5400000">
            <a:off x="2396921" y="7129879"/>
            <a:ext cx="431665" cy="1444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100" name="תרשים זרימה: מחבר 99">
            <a:extLst>
              <a:ext uri="{FF2B5EF4-FFF2-40B4-BE49-F238E27FC236}">
                <a16:creationId xmlns:a16="http://schemas.microsoft.com/office/drawing/2014/main" id="{B13CDEB7-4935-44CE-A272-24D260A9CB42}"/>
              </a:ext>
            </a:extLst>
          </p:cNvPr>
          <p:cNvSpPr/>
          <p:nvPr/>
        </p:nvSpPr>
        <p:spPr>
          <a:xfrm>
            <a:off x="6038741" y="11295285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101" name="מחבר: מרפקי 100">
            <a:extLst>
              <a:ext uri="{FF2B5EF4-FFF2-40B4-BE49-F238E27FC236}">
                <a16:creationId xmlns:a16="http://schemas.microsoft.com/office/drawing/2014/main" id="{E9D1690F-67C8-4A7E-B373-B2FD41FCC54B}"/>
              </a:ext>
            </a:extLst>
          </p:cNvPr>
          <p:cNvCxnSpPr>
            <a:cxnSpLocks/>
            <a:stCxn id="76" idx="3"/>
            <a:endCxn id="100" idx="0"/>
          </p:cNvCxnSpPr>
          <p:nvPr/>
        </p:nvCxnSpPr>
        <p:spPr>
          <a:xfrm>
            <a:off x="6087035" y="10877220"/>
            <a:ext cx="313503" cy="4180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107" name="תיבת טקסט 106">
            <a:extLst>
              <a:ext uri="{FF2B5EF4-FFF2-40B4-BE49-F238E27FC236}">
                <a16:creationId xmlns:a16="http://schemas.microsoft.com/office/drawing/2014/main" id="{0B6F21F5-F861-4EC5-82C3-6520EA61D59E}"/>
              </a:ext>
            </a:extLst>
          </p:cNvPr>
          <p:cNvSpPr txBox="1"/>
          <p:nvPr/>
        </p:nvSpPr>
        <p:spPr>
          <a:xfrm>
            <a:off x="235670" y="297345"/>
            <a:ext cx="22090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Game proc</a:t>
            </a:r>
            <a:endParaRPr lang="he-IL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5" name="תרשים זרימה: תהליך 114">
            <a:extLst>
              <a:ext uri="{FF2B5EF4-FFF2-40B4-BE49-F238E27FC236}">
                <a16:creationId xmlns:a16="http://schemas.microsoft.com/office/drawing/2014/main" id="{810D2AB9-0AB7-4E8E-8090-657F13D08C11}"/>
              </a:ext>
            </a:extLst>
          </p:cNvPr>
          <p:cNvSpPr/>
          <p:nvPr/>
        </p:nvSpPr>
        <p:spPr>
          <a:xfrm>
            <a:off x="1654338" y="6984893"/>
            <a:ext cx="3360848" cy="6511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Xplayer = Xplayer - 3 </a:t>
            </a:r>
          </a:p>
          <a:p>
            <a:pPr algn="ctr"/>
            <a:r>
              <a:rPr lang="en-US" sz="1400" dirty="0"/>
              <a:t>Yplayer = Yplayer -3</a:t>
            </a:r>
          </a:p>
        </p:txBody>
      </p:sp>
    </p:spTree>
    <p:extLst>
      <p:ext uri="{BB962C8B-B14F-4D97-AF65-F5344CB8AC3E}">
        <p14:creationId xmlns:p14="http://schemas.microsoft.com/office/powerpoint/2010/main" val="256769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רשים זרימה: מחבר 1">
            <a:extLst>
              <a:ext uri="{FF2B5EF4-FFF2-40B4-BE49-F238E27FC236}">
                <a16:creationId xmlns:a16="http://schemas.microsoft.com/office/drawing/2014/main" id="{D3C3B284-E707-4D57-8782-337B465F1497}"/>
              </a:ext>
            </a:extLst>
          </p:cNvPr>
          <p:cNvSpPr/>
          <p:nvPr/>
        </p:nvSpPr>
        <p:spPr>
          <a:xfrm>
            <a:off x="5434057" y="130756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4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2E93D091-C024-4D18-A66F-D3ED284F72A2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5795854" y="694055"/>
            <a:ext cx="0" cy="382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6" name="תרשים זרימה: תהליך מוגדר מראש 5">
            <a:extLst>
              <a:ext uri="{FF2B5EF4-FFF2-40B4-BE49-F238E27FC236}">
                <a16:creationId xmlns:a16="http://schemas.microsoft.com/office/drawing/2014/main" id="{84BEB3B2-8070-4D18-9F6A-FD1193CA5603}"/>
              </a:ext>
            </a:extLst>
          </p:cNvPr>
          <p:cNvSpPr/>
          <p:nvPr/>
        </p:nvSpPr>
        <p:spPr>
          <a:xfrm>
            <a:off x="4994120" y="1076632"/>
            <a:ext cx="1603468" cy="563299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DRAW MAP</a:t>
            </a:r>
            <a:endParaRPr lang="he-IL" sz="1400" dirty="0"/>
          </a:p>
        </p:txBody>
      </p:sp>
      <p:sp>
        <p:nvSpPr>
          <p:cNvPr id="8" name="תרשים זרימה: מחבר 7">
            <a:extLst>
              <a:ext uri="{FF2B5EF4-FFF2-40B4-BE49-F238E27FC236}">
                <a16:creationId xmlns:a16="http://schemas.microsoft.com/office/drawing/2014/main" id="{0C79305D-6E99-45B7-87DA-7A3BE46A0DC3}"/>
              </a:ext>
            </a:extLst>
          </p:cNvPr>
          <p:cNvSpPr/>
          <p:nvPr/>
        </p:nvSpPr>
        <p:spPr>
          <a:xfrm>
            <a:off x="5434056" y="1934898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9" name="תרשים זרימה: תהליך 8">
            <a:extLst>
              <a:ext uri="{FF2B5EF4-FFF2-40B4-BE49-F238E27FC236}">
                <a16:creationId xmlns:a16="http://schemas.microsoft.com/office/drawing/2014/main" id="{1F98B9BA-3078-4D5B-BA4E-1AFB1EAA7E3C}"/>
              </a:ext>
            </a:extLst>
          </p:cNvPr>
          <p:cNvSpPr/>
          <p:nvPr/>
        </p:nvSpPr>
        <p:spPr>
          <a:xfrm>
            <a:off x="3620684" y="2896403"/>
            <a:ext cx="3092275" cy="56329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Ah = clicked  button  scan code</a:t>
            </a:r>
            <a:endParaRPr lang="he-IL" sz="1400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635695E8-A071-45D1-9296-3618855ADC0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795853" y="1639931"/>
            <a:ext cx="1" cy="29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19" name="מחבר: מרפקי 18">
            <a:extLst>
              <a:ext uri="{FF2B5EF4-FFF2-40B4-BE49-F238E27FC236}">
                <a16:creationId xmlns:a16="http://schemas.microsoft.com/office/drawing/2014/main" id="{EEF804AE-F733-4E7A-BC91-88D9D8F81D4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rot="5400000">
            <a:off x="5282235" y="2382785"/>
            <a:ext cx="398206" cy="629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22" name="תרשים זרימה: החלטה 21">
            <a:extLst>
              <a:ext uri="{FF2B5EF4-FFF2-40B4-BE49-F238E27FC236}">
                <a16:creationId xmlns:a16="http://schemas.microsoft.com/office/drawing/2014/main" id="{F7965AAF-20A6-455C-8FB3-546CFFC30B16}"/>
              </a:ext>
            </a:extLst>
          </p:cNvPr>
          <p:cNvSpPr/>
          <p:nvPr/>
        </p:nvSpPr>
        <p:spPr>
          <a:xfrm>
            <a:off x="1077660" y="4226168"/>
            <a:ext cx="1660976" cy="1141791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Ah</a:t>
            </a:r>
          </a:p>
          <a:p>
            <a:pPr algn="ctr"/>
            <a:r>
              <a:rPr lang="en-US" sz="1400" dirty="0"/>
              <a:t> == up_key</a:t>
            </a:r>
            <a:endParaRPr lang="he-IL" sz="1400" dirty="0"/>
          </a:p>
        </p:txBody>
      </p: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id="{44B51526-D7D1-466F-9C85-797AC6DADACA}"/>
              </a:ext>
            </a:extLst>
          </p:cNvPr>
          <p:cNvCxnSpPr>
            <a:cxnSpLocks/>
            <a:stCxn id="22" idx="1"/>
            <a:endCxn id="27" idx="0"/>
          </p:cNvCxnSpPr>
          <p:nvPr/>
        </p:nvCxnSpPr>
        <p:spPr>
          <a:xfrm rot="10800000" flipV="1">
            <a:off x="567970" y="4797064"/>
            <a:ext cx="509690" cy="5708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6744A4A1-4FDA-4A71-BEB0-0EB46FE2CF0B}"/>
              </a:ext>
            </a:extLst>
          </p:cNvPr>
          <p:cNvSpPr txBox="1"/>
          <p:nvPr/>
        </p:nvSpPr>
        <p:spPr>
          <a:xfrm>
            <a:off x="929766" y="4321231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61108DA-4C58-4845-A708-EC549D3D9E0F}"/>
              </a:ext>
            </a:extLst>
          </p:cNvPr>
          <p:cNvSpPr txBox="1"/>
          <p:nvPr/>
        </p:nvSpPr>
        <p:spPr>
          <a:xfrm>
            <a:off x="2503091" y="4321231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cxnSp>
        <p:nvCxnSpPr>
          <p:cNvPr id="26" name="מחבר: מרפקי 25">
            <a:extLst>
              <a:ext uri="{FF2B5EF4-FFF2-40B4-BE49-F238E27FC236}">
                <a16:creationId xmlns:a16="http://schemas.microsoft.com/office/drawing/2014/main" id="{6BC453B7-6123-4354-993E-D5CF69954B7D}"/>
              </a:ext>
            </a:extLst>
          </p:cNvPr>
          <p:cNvCxnSpPr>
            <a:cxnSpLocks/>
            <a:stCxn id="22" idx="3"/>
            <a:endCxn id="44" idx="0"/>
          </p:cNvCxnSpPr>
          <p:nvPr/>
        </p:nvCxnSpPr>
        <p:spPr>
          <a:xfrm>
            <a:off x="2738636" y="4797064"/>
            <a:ext cx="715534" cy="4115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27" name="תרשים זרימה: מחבר 26">
            <a:extLst>
              <a:ext uri="{FF2B5EF4-FFF2-40B4-BE49-F238E27FC236}">
                <a16:creationId xmlns:a16="http://schemas.microsoft.com/office/drawing/2014/main" id="{418B18F4-238F-4CFB-9722-4A17F859A6C3}"/>
              </a:ext>
            </a:extLst>
          </p:cNvPr>
          <p:cNvSpPr/>
          <p:nvPr/>
        </p:nvSpPr>
        <p:spPr>
          <a:xfrm>
            <a:off x="206173" y="5367960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id="{E82C0CF7-EECB-47B6-B6A7-62D54A267633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5400000">
            <a:off x="3154252" y="2213598"/>
            <a:ext cx="766466" cy="3258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44" name="תרשים זרימה: החלטה 43">
            <a:extLst>
              <a:ext uri="{FF2B5EF4-FFF2-40B4-BE49-F238E27FC236}">
                <a16:creationId xmlns:a16="http://schemas.microsoft.com/office/drawing/2014/main" id="{0CC1F102-30A4-432D-BBC2-4FA720BC851B}"/>
              </a:ext>
            </a:extLst>
          </p:cNvPr>
          <p:cNvSpPr/>
          <p:nvPr/>
        </p:nvSpPr>
        <p:spPr>
          <a:xfrm>
            <a:off x="2356332" y="5208584"/>
            <a:ext cx="2195676" cy="1141791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Ah</a:t>
            </a:r>
          </a:p>
          <a:p>
            <a:pPr algn="ctr"/>
            <a:r>
              <a:rPr lang="en-US" sz="1400" dirty="0"/>
              <a:t> == down_key</a:t>
            </a:r>
            <a:endParaRPr lang="he-IL" sz="1400" dirty="0"/>
          </a:p>
        </p:txBody>
      </p:sp>
      <p:cxnSp>
        <p:nvCxnSpPr>
          <p:cNvPr id="45" name="מחבר: מרפקי 44">
            <a:extLst>
              <a:ext uri="{FF2B5EF4-FFF2-40B4-BE49-F238E27FC236}">
                <a16:creationId xmlns:a16="http://schemas.microsoft.com/office/drawing/2014/main" id="{AE288286-F939-4A9B-A6BB-35F49D828AF0}"/>
              </a:ext>
            </a:extLst>
          </p:cNvPr>
          <p:cNvCxnSpPr>
            <a:cxnSpLocks/>
            <a:stCxn id="44" idx="1"/>
            <a:endCxn id="49" idx="0"/>
          </p:cNvCxnSpPr>
          <p:nvPr/>
        </p:nvCxnSpPr>
        <p:spPr>
          <a:xfrm rot="10800000" flipV="1">
            <a:off x="1851144" y="5779480"/>
            <a:ext cx="505188" cy="5708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221B016E-C476-41D5-80B9-63B77E5AFA57}"/>
              </a:ext>
            </a:extLst>
          </p:cNvPr>
          <p:cNvSpPr txBox="1"/>
          <p:nvPr/>
        </p:nvSpPr>
        <p:spPr>
          <a:xfrm>
            <a:off x="2101024" y="5303647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D28F6306-2602-44AD-BA67-CE225D4F4224}"/>
              </a:ext>
            </a:extLst>
          </p:cNvPr>
          <p:cNvSpPr txBox="1"/>
          <p:nvPr/>
        </p:nvSpPr>
        <p:spPr>
          <a:xfrm>
            <a:off x="4316463" y="5303647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cxnSp>
        <p:nvCxnSpPr>
          <p:cNvPr id="48" name="מחבר: מרפקי 47">
            <a:extLst>
              <a:ext uri="{FF2B5EF4-FFF2-40B4-BE49-F238E27FC236}">
                <a16:creationId xmlns:a16="http://schemas.microsoft.com/office/drawing/2014/main" id="{07BBB8F3-33B4-49BE-9ABC-B201E52480F1}"/>
              </a:ext>
            </a:extLst>
          </p:cNvPr>
          <p:cNvCxnSpPr>
            <a:cxnSpLocks/>
            <a:stCxn id="44" idx="3"/>
            <a:endCxn id="51" idx="0"/>
          </p:cNvCxnSpPr>
          <p:nvPr/>
        </p:nvCxnSpPr>
        <p:spPr>
          <a:xfrm>
            <a:off x="4552008" y="5779480"/>
            <a:ext cx="180834" cy="5632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49" name="תרשים זרימה: מחבר 48">
            <a:extLst>
              <a:ext uri="{FF2B5EF4-FFF2-40B4-BE49-F238E27FC236}">
                <a16:creationId xmlns:a16="http://schemas.microsoft.com/office/drawing/2014/main" id="{8660AA26-96FA-44DA-9192-4EC1962F848E}"/>
              </a:ext>
            </a:extLst>
          </p:cNvPr>
          <p:cNvSpPr/>
          <p:nvPr/>
        </p:nvSpPr>
        <p:spPr>
          <a:xfrm>
            <a:off x="1489347" y="6350376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51" name="תרשים זרימה: החלטה 50">
            <a:extLst>
              <a:ext uri="{FF2B5EF4-FFF2-40B4-BE49-F238E27FC236}">
                <a16:creationId xmlns:a16="http://schemas.microsoft.com/office/drawing/2014/main" id="{F0F0E5BC-96B0-4A72-8C6C-872E97FE5306}"/>
              </a:ext>
            </a:extLst>
          </p:cNvPr>
          <p:cNvSpPr/>
          <p:nvPr/>
        </p:nvSpPr>
        <p:spPr>
          <a:xfrm>
            <a:off x="3782898" y="6342779"/>
            <a:ext cx="1899888" cy="1141791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Ah</a:t>
            </a:r>
          </a:p>
          <a:p>
            <a:pPr algn="ctr"/>
            <a:r>
              <a:rPr lang="en-US" sz="1400" dirty="0"/>
              <a:t> == right_key</a:t>
            </a:r>
            <a:endParaRPr lang="he-IL" sz="1400" dirty="0"/>
          </a:p>
        </p:txBody>
      </p:sp>
      <p:cxnSp>
        <p:nvCxnSpPr>
          <p:cNvPr id="52" name="מחבר: מרפקי 51">
            <a:extLst>
              <a:ext uri="{FF2B5EF4-FFF2-40B4-BE49-F238E27FC236}">
                <a16:creationId xmlns:a16="http://schemas.microsoft.com/office/drawing/2014/main" id="{13FED0AD-C1E4-4BCB-861D-C4402F9CE514}"/>
              </a:ext>
            </a:extLst>
          </p:cNvPr>
          <p:cNvCxnSpPr>
            <a:cxnSpLocks/>
            <a:stCxn id="51" idx="1"/>
            <a:endCxn id="56" idx="0"/>
          </p:cNvCxnSpPr>
          <p:nvPr/>
        </p:nvCxnSpPr>
        <p:spPr>
          <a:xfrm rot="10800000" flipV="1">
            <a:off x="3512120" y="6913675"/>
            <a:ext cx="270778" cy="5708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BECD3E83-B282-4006-80BF-27CCF8C17E8B}"/>
              </a:ext>
            </a:extLst>
          </p:cNvPr>
          <p:cNvSpPr txBox="1"/>
          <p:nvPr/>
        </p:nvSpPr>
        <p:spPr>
          <a:xfrm>
            <a:off x="3873916" y="6437842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06D68366-4DAB-4435-A732-9117E19743C4}"/>
              </a:ext>
            </a:extLst>
          </p:cNvPr>
          <p:cNvSpPr txBox="1"/>
          <p:nvPr/>
        </p:nvSpPr>
        <p:spPr>
          <a:xfrm>
            <a:off x="5476381" y="6437842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cxnSp>
        <p:nvCxnSpPr>
          <p:cNvPr id="55" name="מחבר: מרפקי 54">
            <a:extLst>
              <a:ext uri="{FF2B5EF4-FFF2-40B4-BE49-F238E27FC236}">
                <a16:creationId xmlns:a16="http://schemas.microsoft.com/office/drawing/2014/main" id="{83D1852C-81F2-43FB-9E45-5005364F7CC0}"/>
              </a:ext>
            </a:extLst>
          </p:cNvPr>
          <p:cNvCxnSpPr>
            <a:cxnSpLocks/>
            <a:stCxn id="51" idx="3"/>
            <a:endCxn id="66" idx="0"/>
          </p:cNvCxnSpPr>
          <p:nvPr/>
        </p:nvCxnSpPr>
        <p:spPr>
          <a:xfrm flipH="1">
            <a:off x="1908148" y="6913675"/>
            <a:ext cx="3774638" cy="1889222"/>
          </a:xfrm>
          <a:prstGeom prst="bentConnector4">
            <a:avLst>
              <a:gd name="adj1" fmla="val -6056"/>
              <a:gd name="adj2" fmla="val 65109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6" name="תרשים זרימה: מחבר 55">
            <a:extLst>
              <a:ext uri="{FF2B5EF4-FFF2-40B4-BE49-F238E27FC236}">
                <a16:creationId xmlns:a16="http://schemas.microsoft.com/office/drawing/2014/main" id="{9B042DEF-5E9F-403E-9974-3D0161609EB2}"/>
              </a:ext>
            </a:extLst>
          </p:cNvPr>
          <p:cNvSpPr/>
          <p:nvPr/>
        </p:nvSpPr>
        <p:spPr>
          <a:xfrm>
            <a:off x="3150323" y="7484571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66" name="תרשים זרימה: החלטה 65">
            <a:extLst>
              <a:ext uri="{FF2B5EF4-FFF2-40B4-BE49-F238E27FC236}">
                <a16:creationId xmlns:a16="http://schemas.microsoft.com/office/drawing/2014/main" id="{1BF73B2A-947A-42EA-93BC-0CBBC2988355}"/>
              </a:ext>
            </a:extLst>
          </p:cNvPr>
          <p:cNvSpPr/>
          <p:nvPr/>
        </p:nvSpPr>
        <p:spPr>
          <a:xfrm>
            <a:off x="1007195" y="8802897"/>
            <a:ext cx="1801906" cy="1141791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Ah</a:t>
            </a:r>
          </a:p>
          <a:p>
            <a:pPr algn="ctr"/>
            <a:r>
              <a:rPr lang="en-US" sz="1400" dirty="0"/>
              <a:t> == </a:t>
            </a:r>
            <a:r>
              <a:rPr lang="en-US" sz="1400" dirty="0" err="1"/>
              <a:t>left_key</a:t>
            </a:r>
            <a:endParaRPr lang="he-IL" sz="1400" dirty="0"/>
          </a:p>
        </p:txBody>
      </p:sp>
      <p:cxnSp>
        <p:nvCxnSpPr>
          <p:cNvPr id="67" name="מחבר: מרפקי 66">
            <a:extLst>
              <a:ext uri="{FF2B5EF4-FFF2-40B4-BE49-F238E27FC236}">
                <a16:creationId xmlns:a16="http://schemas.microsoft.com/office/drawing/2014/main" id="{46708EBD-D450-4BFB-827F-C31FA43B9599}"/>
              </a:ext>
            </a:extLst>
          </p:cNvPr>
          <p:cNvCxnSpPr>
            <a:cxnSpLocks/>
            <a:stCxn id="66" idx="1"/>
            <a:endCxn id="71" idx="0"/>
          </p:cNvCxnSpPr>
          <p:nvPr/>
        </p:nvCxnSpPr>
        <p:spPr>
          <a:xfrm rot="10800000" flipV="1">
            <a:off x="567971" y="9373792"/>
            <a:ext cx="439225" cy="3441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50F00F8D-D141-4872-9D59-CB3C54BFB55B}"/>
              </a:ext>
            </a:extLst>
          </p:cNvPr>
          <p:cNvSpPr txBox="1"/>
          <p:nvPr/>
        </p:nvSpPr>
        <p:spPr>
          <a:xfrm>
            <a:off x="860920" y="8969962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9396DCD3-B145-401D-A86B-880435D78B4F}"/>
              </a:ext>
            </a:extLst>
          </p:cNvPr>
          <p:cNvSpPr txBox="1"/>
          <p:nvPr/>
        </p:nvSpPr>
        <p:spPr>
          <a:xfrm>
            <a:off x="2662827" y="8969962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cxnSp>
        <p:nvCxnSpPr>
          <p:cNvPr id="70" name="מחבר: מרפקי 69">
            <a:extLst>
              <a:ext uri="{FF2B5EF4-FFF2-40B4-BE49-F238E27FC236}">
                <a16:creationId xmlns:a16="http://schemas.microsoft.com/office/drawing/2014/main" id="{8C1B3A78-DE04-4152-B4BE-29CB67BE0949}"/>
              </a:ext>
            </a:extLst>
          </p:cNvPr>
          <p:cNvCxnSpPr>
            <a:cxnSpLocks/>
            <a:stCxn id="66" idx="3"/>
            <a:endCxn id="79" idx="0"/>
          </p:cNvCxnSpPr>
          <p:nvPr/>
        </p:nvCxnSpPr>
        <p:spPr>
          <a:xfrm>
            <a:off x="2809101" y="9373793"/>
            <a:ext cx="1326830" cy="5180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71" name="תרשים זרימה: מחבר 70">
            <a:extLst>
              <a:ext uri="{FF2B5EF4-FFF2-40B4-BE49-F238E27FC236}">
                <a16:creationId xmlns:a16="http://schemas.microsoft.com/office/drawing/2014/main" id="{DF18A89C-F91B-4583-80EC-D4D1E2D65EAA}"/>
              </a:ext>
            </a:extLst>
          </p:cNvPr>
          <p:cNvSpPr/>
          <p:nvPr/>
        </p:nvSpPr>
        <p:spPr>
          <a:xfrm>
            <a:off x="206173" y="9717928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79" name="תרשים זרימה: החלטה 78">
            <a:extLst>
              <a:ext uri="{FF2B5EF4-FFF2-40B4-BE49-F238E27FC236}">
                <a16:creationId xmlns:a16="http://schemas.microsoft.com/office/drawing/2014/main" id="{AB83F4D4-5792-4526-8557-FFDBA8372540}"/>
              </a:ext>
            </a:extLst>
          </p:cNvPr>
          <p:cNvSpPr/>
          <p:nvPr/>
        </p:nvSpPr>
        <p:spPr>
          <a:xfrm>
            <a:off x="3234978" y="9891814"/>
            <a:ext cx="1801906" cy="1141791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Ah</a:t>
            </a:r>
          </a:p>
          <a:p>
            <a:pPr algn="ctr"/>
            <a:r>
              <a:rPr lang="en-US" sz="1400" dirty="0"/>
              <a:t>==</a:t>
            </a:r>
          </a:p>
          <a:p>
            <a:pPr algn="ctr"/>
            <a:r>
              <a:rPr lang="en-US" sz="1400" dirty="0"/>
              <a:t>1</a:t>
            </a:r>
            <a:endParaRPr lang="he-IL" sz="1400" dirty="0"/>
          </a:p>
        </p:txBody>
      </p:sp>
      <p:cxnSp>
        <p:nvCxnSpPr>
          <p:cNvPr id="80" name="מחבר: מרפקי 79">
            <a:extLst>
              <a:ext uri="{FF2B5EF4-FFF2-40B4-BE49-F238E27FC236}">
                <a16:creationId xmlns:a16="http://schemas.microsoft.com/office/drawing/2014/main" id="{FCFADC62-305A-4D5E-863C-38B03F1AE83E}"/>
              </a:ext>
            </a:extLst>
          </p:cNvPr>
          <p:cNvCxnSpPr>
            <a:cxnSpLocks/>
            <a:stCxn id="79" idx="1"/>
            <a:endCxn id="84" idx="0"/>
          </p:cNvCxnSpPr>
          <p:nvPr/>
        </p:nvCxnSpPr>
        <p:spPr>
          <a:xfrm rot="10800000" flipV="1">
            <a:off x="2782292" y="10462709"/>
            <a:ext cx="452686" cy="2892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1" name="תיבת טקסט 80">
            <a:extLst>
              <a:ext uri="{FF2B5EF4-FFF2-40B4-BE49-F238E27FC236}">
                <a16:creationId xmlns:a16="http://schemas.microsoft.com/office/drawing/2014/main" id="{1596F50C-126C-4F45-82B7-0C11FD22E5AF}"/>
              </a:ext>
            </a:extLst>
          </p:cNvPr>
          <p:cNvSpPr txBox="1"/>
          <p:nvPr/>
        </p:nvSpPr>
        <p:spPr>
          <a:xfrm>
            <a:off x="3075242" y="10003989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5672BC66-FF71-4E1D-9A56-2240D231ED81}"/>
              </a:ext>
            </a:extLst>
          </p:cNvPr>
          <p:cNvSpPr txBox="1"/>
          <p:nvPr/>
        </p:nvSpPr>
        <p:spPr>
          <a:xfrm>
            <a:off x="4877149" y="10003989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cxnSp>
        <p:nvCxnSpPr>
          <p:cNvPr id="83" name="מחבר: מרפקי 82">
            <a:extLst>
              <a:ext uri="{FF2B5EF4-FFF2-40B4-BE49-F238E27FC236}">
                <a16:creationId xmlns:a16="http://schemas.microsoft.com/office/drawing/2014/main" id="{B757807C-29CC-4F15-A5E0-6C5CE175CD69}"/>
              </a:ext>
            </a:extLst>
          </p:cNvPr>
          <p:cNvCxnSpPr>
            <a:cxnSpLocks/>
            <a:stCxn id="79" idx="3"/>
            <a:endCxn id="87" idx="0"/>
          </p:cNvCxnSpPr>
          <p:nvPr/>
        </p:nvCxnSpPr>
        <p:spPr>
          <a:xfrm>
            <a:off x="5036884" y="10462710"/>
            <a:ext cx="521533" cy="3710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4" name="תרשים זרימה: מחבר 83">
            <a:extLst>
              <a:ext uri="{FF2B5EF4-FFF2-40B4-BE49-F238E27FC236}">
                <a16:creationId xmlns:a16="http://schemas.microsoft.com/office/drawing/2014/main" id="{C897E66C-0433-4213-A357-7D5F70A0D6E5}"/>
              </a:ext>
            </a:extLst>
          </p:cNvPr>
          <p:cNvSpPr/>
          <p:nvPr/>
        </p:nvSpPr>
        <p:spPr>
          <a:xfrm>
            <a:off x="2420495" y="10751955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10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87" name="תרשים זרימה: מחבר 86">
            <a:extLst>
              <a:ext uri="{FF2B5EF4-FFF2-40B4-BE49-F238E27FC236}">
                <a16:creationId xmlns:a16="http://schemas.microsoft.com/office/drawing/2014/main" id="{47B396A5-6CEF-4F65-9593-83B5F2A77E74}"/>
              </a:ext>
            </a:extLst>
          </p:cNvPr>
          <p:cNvSpPr/>
          <p:nvPr/>
        </p:nvSpPr>
        <p:spPr>
          <a:xfrm>
            <a:off x="5196620" y="10833718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</a:t>
            </a:r>
            <a:endParaRPr lang="he-IL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0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רשים זרימה: מחבר 1">
            <a:extLst>
              <a:ext uri="{FF2B5EF4-FFF2-40B4-BE49-F238E27FC236}">
                <a16:creationId xmlns:a16="http://schemas.microsoft.com/office/drawing/2014/main" id="{B7C8F166-D11E-4A3D-A544-95188700F3BF}"/>
              </a:ext>
            </a:extLst>
          </p:cNvPr>
          <p:cNvSpPr/>
          <p:nvPr/>
        </p:nvSpPr>
        <p:spPr>
          <a:xfrm>
            <a:off x="1046831" y="559986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6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4" name="תרשים זרימה: תהליך 3">
            <a:extLst>
              <a:ext uri="{FF2B5EF4-FFF2-40B4-BE49-F238E27FC236}">
                <a16:creationId xmlns:a16="http://schemas.microsoft.com/office/drawing/2014/main" id="{DBA36252-3161-41C3-B88E-D4FF962B73C1}"/>
              </a:ext>
            </a:extLst>
          </p:cNvPr>
          <p:cNvSpPr/>
          <p:nvPr/>
        </p:nvSpPr>
        <p:spPr>
          <a:xfrm>
            <a:off x="763299" y="1416487"/>
            <a:ext cx="1290656" cy="71307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Yplayer --</a:t>
            </a:r>
            <a:endParaRPr lang="he-IL" sz="1400" dirty="0"/>
          </a:p>
        </p:txBody>
      </p:sp>
      <p:sp>
        <p:nvSpPr>
          <p:cNvPr id="5" name="תרשים זרימה: מחבר 4">
            <a:extLst>
              <a:ext uri="{FF2B5EF4-FFF2-40B4-BE49-F238E27FC236}">
                <a16:creationId xmlns:a16="http://schemas.microsoft.com/office/drawing/2014/main" id="{504A70DF-C0F4-4A6D-A615-BC0BAC54D291}"/>
              </a:ext>
            </a:extLst>
          </p:cNvPr>
          <p:cNvSpPr/>
          <p:nvPr/>
        </p:nvSpPr>
        <p:spPr>
          <a:xfrm>
            <a:off x="1039613" y="2422766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C9F246AD-1EED-4162-AE22-F803C1683403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flipH="1">
            <a:off x="1408627" y="1123285"/>
            <a:ext cx="1" cy="293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85D2CDF8-B7BE-4DAD-888C-710A46152CB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401410" y="2129564"/>
            <a:ext cx="7217" cy="293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2A03AC4-2825-4CDA-AE94-6489E0E6B881}"/>
              </a:ext>
            </a:extLst>
          </p:cNvPr>
          <p:cNvSpPr txBox="1"/>
          <p:nvPr/>
        </p:nvSpPr>
        <p:spPr>
          <a:xfrm>
            <a:off x="304122" y="99417"/>
            <a:ext cx="22090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Move player up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3" name="תרשים זרימה: מחבר 12">
            <a:extLst>
              <a:ext uri="{FF2B5EF4-FFF2-40B4-BE49-F238E27FC236}">
                <a16:creationId xmlns:a16="http://schemas.microsoft.com/office/drawing/2014/main" id="{184E4109-995C-4E0C-B473-EE396E08FBA2}"/>
              </a:ext>
            </a:extLst>
          </p:cNvPr>
          <p:cNvSpPr/>
          <p:nvPr/>
        </p:nvSpPr>
        <p:spPr>
          <a:xfrm>
            <a:off x="2975598" y="1909871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7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14" name="תרשים זרימה: תהליך 13">
            <a:extLst>
              <a:ext uri="{FF2B5EF4-FFF2-40B4-BE49-F238E27FC236}">
                <a16:creationId xmlns:a16="http://schemas.microsoft.com/office/drawing/2014/main" id="{A41BD00A-0BE6-483E-A898-7308E5C60DED}"/>
              </a:ext>
            </a:extLst>
          </p:cNvPr>
          <p:cNvSpPr/>
          <p:nvPr/>
        </p:nvSpPr>
        <p:spPr>
          <a:xfrm>
            <a:off x="2692066" y="2766372"/>
            <a:ext cx="1290656" cy="71307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Yplayer ++</a:t>
            </a:r>
            <a:endParaRPr lang="he-IL" sz="1400" dirty="0"/>
          </a:p>
        </p:txBody>
      </p:sp>
      <p:sp>
        <p:nvSpPr>
          <p:cNvPr id="15" name="תרשים זרימה: מחבר 14">
            <a:extLst>
              <a:ext uri="{FF2B5EF4-FFF2-40B4-BE49-F238E27FC236}">
                <a16:creationId xmlns:a16="http://schemas.microsoft.com/office/drawing/2014/main" id="{41555858-4E0A-46FD-B697-361069CC82FD}"/>
              </a:ext>
            </a:extLst>
          </p:cNvPr>
          <p:cNvSpPr/>
          <p:nvPr/>
        </p:nvSpPr>
        <p:spPr>
          <a:xfrm>
            <a:off x="2968380" y="3772651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71E8EEEF-A13F-417A-A941-C12050733B58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3337394" y="2473170"/>
            <a:ext cx="1" cy="293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A2BCF1B6-231E-4554-B2F3-3A7CED214B5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330177" y="3479449"/>
            <a:ext cx="7217" cy="293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55685C1-4546-4DA7-ACC7-58023D383916}"/>
              </a:ext>
            </a:extLst>
          </p:cNvPr>
          <p:cNvSpPr txBox="1"/>
          <p:nvPr/>
        </p:nvSpPr>
        <p:spPr>
          <a:xfrm>
            <a:off x="2270911" y="1505071"/>
            <a:ext cx="23161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Move player down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תרשים זרימה: מחבר 18">
            <a:extLst>
              <a:ext uri="{FF2B5EF4-FFF2-40B4-BE49-F238E27FC236}">
                <a16:creationId xmlns:a16="http://schemas.microsoft.com/office/drawing/2014/main" id="{B734F407-CF56-4CA2-B1FB-587007CBA9B9}"/>
              </a:ext>
            </a:extLst>
          </p:cNvPr>
          <p:cNvSpPr/>
          <p:nvPr/>
        </p:nvSpPr>
        <p:spPr>
          <a:xfrm>
            <a:off x="5128196" y="4233220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8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20" name="תרשים זרימה: תהליך 19">
            <a:extLst>
              <a:ext uri="{FF2B5EF4-FFF2-40B4-BE49-F238E27FC236}">
                <a16:creationId xmlns:a16="http://schemas.microsoft.com/office/drawing/2014/main" id="{D1E0DC6A-8197-47F5-BC4A-9A9742828AC9}"/>
              </a:ext>
            </a:extLst>
          </p:cNvPr>
          <p:cNvSpPr/>
          <p:nvPr/>
        </p:nvSpPr>
        <p:spPr>
          <a:xfrm>
            <a:off x="4844664" y="5089721"/>
            <a:ext cx="1290656" cy="71307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Xplayer ++</a:t>
            </a:r>
            <a:endParaRPr lang="he-IL" sz="1400" dirty="0"/>
          </a:p>
        </p:txBody>
      </p:sp>
      <p:sp>
        <p:nvSpPr>
          <p:cNvPr id="21" name="תרשים זרימה: מחבר 20">
            <a:extLst>
              <a:ext uri="{FF2B5EF4-FFF2-40B4-BE49-F238E27FC236}">
                <a16:creationId xmlns:a16="http://schemas.microsoft.com/office/drawing/2014/main" id="{C414DB2A-A071-4D62-8742-8F7BE8395020}"/>
              </a:ext>
            </a:extLst>
          </p:cNvPr>
          <p:cNvSpPr/>
          <p:nvPr/>
        </p:nvSpPr>
        <p:spPr>
          <a:xfrm>
            <a:off x="5120978" y="6096000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3B444F9D-FA4B-4214-8102-55D92AFED9C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5489992" y="4796519"/>
            <a:ext cx="1" cy="293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F097D995-461B-4593-9F7C-1932D699006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5482775" y="5802798"/>
            <a:ext cx="7217" cy="293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51AD95BA-71F6-45AA-8131-EBA042637EBA}"/>
              </a:ext>
            </a:extLst>
          </p:cNvPr>
          <p:cNvSpPr txBox="1"/>
          <p:nvPr/>
        </p:nvSpPr>
        <p:spPr>
          <a:xfrm>
            <a:off x="4385487" y="3772651"/>
            <a:ext cx="22090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Move player right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5" name="תרשים זרימה: מחבר 24">
            <a:extLst>
              <a:ext uri="{FF2B5EF4-FFF2-40B4-BE49-F238E27FC236}">
                <a16:creationId xmlns:a16="http://schemas.microsoft.com/office/drawing/2014/main" id="{68004059-E35A-414A-9186-4C200368FB94}"/>
              </a:ext>
            </a:extLst>
          </p:cNvPr>
          <p:cNvSpPr/>
          <p:nvPr/>
        </p:nvSpPr>
        <p:spPr>
          <a:xfrm>
            <a:off x="1296962" y="5801465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9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26" name="תרשים זרימה: תהליך 25">
            <a:extLst>
              <a:ext uri="{FF2B5EF4-FFF2-40B4-BE49-F238E27FC236}">
                <a16:creationId xmlns:a16="http://schemas.microsoft.com/office/drawing/2014/main" id="{B980A745-A990-425F-A003-E72B22A9B39C}"/>
              </a:ext>
            </a:extLst>
          </p:cNvPr>
          <p:cNvSpPr/>
          <p:nvPr/>
        </p:nvSpPr>
        <p:spPr>
          <a:xfrm>
            <a:off x="1013430" y="6657966"/>
            <a:ext cx="1290656" cy="71307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Xplayer --</a:t>
            </a:r>
            <a:endParaRPr lang="he-IL" sz="1400" dirty="0"/>
          </a:p>
        </p:txBody>
      </p:sp>
      <p:sp>
        <p:nvSpPr>
          <p:cNvPr id="27" name="תרשים זרימה: מחבר 26">
            <a:extLst>
              <a:ext uri="{FF2B5EF4-FFF2-40B4-BE49-F238E27FC236}">
                <a16:creationId xmlns:a16="http://schemas.microsoft.com/office/drawing/2014/main" id="{C91538D6-FF92-4329-846C-9A7803ECE515}"/>
              </a:ext>
            </a:extLst>
          </p:cNvPr>
          <p:cNvSpPr/>
          <p:nvPr/>
        </p:nvSpPr>
        <p:spPr>
          <a:xfrm>
            <a:off x="1289744" y="7664245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2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758FB9AF-DE86-45F4-A8B1-C508B48B7036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1658758" y="6364764"/>
            <a:ext cx="1" cy="293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5B69A478-4CD2-4FE9-B05B-AEED2643355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651541" y="7371043"/>
            <a:ext cx="7217" cy="293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7DB23172-6A9B-436F-9907-0ADBE3DCC0E8}"/>
              </a:ext>
            </a:extLst>
          </p:cNvPr>
          <p:cNvSpPr txBox="1"/>
          <p:nvPr/>
        </p:nvSpPr>
        <p:spPr>
          <a:xfrm>
            <a:off x="554253" y="5340896"/>
            <a:ext cx="22090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Move player left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5C6C84A2-2C2C-41CD-900E-DFE9F769E46E}"/>
              </a:ext>
            </a:extLst>
          </p:cNvPr>
          <p:cNvSpPr/>
          <p:nvPr/>
        </p:nvSpPr>
        <p:spPr>
          <a:xfrm>
            <a:off x="3706409" y="7310003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3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33" name="תרשים זרימה: מחבר 32">
            <a:extLst>
              <a:ext uri="{FF2B5EF4-FFF2-40B4-BE49-F238E27FC236}">
                <a16:creationId xmlns:a16="http://schemas.microsoft.com/office/drawing/2014/main" id="{17ADA3AA-BA78-47EF-8491-800483C5EF7F}"/>
              </a:ext>
            </a:extLst>
          </p:cNvPr>
          <p:cNvSpPr/>
          <p:nvPr/>
        </p:nvSpPr>
        <p:spPr>
          <a:xfrm>
            <a:off x="3713939" y="9172783"/>
            <a:ext cx="723593" cy="563299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10</a:t>
            </a:r>
            <a:endParaRPr lang="he-IL" dirty="0">
              <a:latin typeface="Arial Black" panose="020B0A04020102020204" pitchFamily="34" charset="0"/>
            </a:endParaRPr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CA84BDB4-682D-47AF-B687-A32B18D22524}"/>
              </a:ext>
            </a:extLst>
          </p:cNvPr>
          <p:cNvCxnSpPr>
            <a:cxnSpLocks/>
            <a:stCxn id="31" idx="4"/>
            <a:endCxn id="37" idx="0"/>
          </p:cNvCxnSpPr>
          <p:nvPr/>
        </p:nvCxnSpPr>
        <p:spPr>
          <a:xfrm flipH="1">
            <a:off x="4068205" y="7873302"/>
            <a:ext cx="1" cy="351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4F84003F-95EC-4042-84A4-048F979EC0F0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4068205" y="8787888"/>
            <a:ext cx="7531" cy="384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FD7E0E4A-0730-4D3E-962E-31864086C917}"/>
              </a:ext>
            </a:extLst>
          </p:cNvPr>
          <p:cNvSpPr txBox="1"/>
          <p:nvPr/>
        </p:nvSpPr>
        <p:spPr>
          <a:xfrm>
            <a:off x="2963700" y="6849434"/>
            <a:ext cx="22090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win screen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7" name="תרשים זרימה: תהליך מוגדר מראש 36">
            <a:extLst>
              <a:ext uri="{FF2B5EF4-FFF2-40B4-BE49-F238E27FC236}">
                <a16:creationId xmlns:a16="http://schemas.microsoft.com/office/drawing/2014/main" id="{4F899BAF-6F09-4AFE-9400-F7B8A129B66D}"/>
              </a:ext>
            </a:extLst>
          </p:cNvPr>
          <p:cNvSpPr/>
          <p:nvPr/>
        </p:nvSpPr>
        <p:spPr>
          <a:xfrm>
            <a:off x="3266471" y="8224589"/>
            <a:ext cx="1603468" cy="563299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Show_win</a:t>
            </a:r>
            <a:endParaRPr lang="he-IL" sz="1400" dirty="0"/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2589F95E-2960-42F8-90DB-058458263D79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flipH="1">
            <a:off x="4075735" y="9736082"/>
            <a:ext cx="1" cy="390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45" name="תרשים זרימה: תהליך 44">
            <a:extLst>
              <a:ext uri="{FF2B5EF4-FFF2-40B4-BE49-F238E27FC236}">
                <a16:creationId xmlns:a16="http://schemas.microsoft.com/office/drawing/2014/main" id="{0E1C14C9-40EB-4C66-A84D-E3185BE68BCA}"/>
              </a:ext>
            </a:extLst>
          </p:cNvPr>
          <p:cNvSpPr/>
          <p:nvPr/>
        </p:nvSpPr>
        <p:spPr>
          <a:xfrm>
            <a:off x="3430407" y="10126270"/>
            <a:ext cx="1290656" cy="71307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Change to txt mode</a:t>
            </a:r>
            <a:endParaRPr lang="he-IL" sz="1400" dirty="0"/>
          </a:p>
        </p:txBody>
      </p:sp>
      <p:sp>
        <p:nvSpPr>
          <p:cNvPr id="48" name="תרשים זרימה: מסיים 47">
            <a:extLst>
              <a:ext uri="{FF2B5EF4-FFF2-40B4-BE49-F238E27FC236}">
                <a16:creationId xmlns:a16="http://schemas.microsoft.com/office/drawing/2014/main" id="{8A686A61-F0C4-408D-8AED-8FAECB06E580}"/>
              </a:ext>
            </a:extLst>
          </p:cNvPr>
          <p:cNvSpPr/>
          <p:nvPr/>
        </p:nvSpPr>
        <p:spPr>
          <a:xfrm>
            <a:off x="3461683" y="11229535"/>
            <a:ext cx="1228104" cy="41813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end</a:t>
            </a:r>
            <a:endParaRPr lang="he-IL" sz="1400" dirty="0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52BF0127-4866-45DA-AC97-88F430D0CACF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>
            <a:off x="4075735" y="10839347"/>
            <a:ext cx="0" cy="390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625DD1EB-2BA3-4C2C-8083-FD574CA4B8BD}"/>
              </a:ext>
            </a:extLst>
          </p:cNvPr>
          <p:cNvSpPr txBox="1"/>
          <p:nvPr/>
        </p:nvSpPr>
        <p:spPr>
          <a:xfrm>
            <a:off x="1470276" y="8941649"/>
            <a:ext cx="23125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to txt mode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2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87E1B4-93E8-434C-BCBF-E5A2D0FB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987"/>
            <a:ext cx="4916150" cy="1047135"/>
          </a:xfrm>
        </p:spPr>
        <p:txBody>
          <a:bodyPr/>
          <a:lstStyle/>
          <a:p>
            <a:pPr rtl="0"/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PROC EXPLANATION</a:t>
            </a:r>
            <a:endParaRPr lang="he-IL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64F40F-AA58-4CCC-8F4E-746E60A4A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0" y="914125"/>
            <a:ext cx="6752919" cy="11277875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10000"/>
              </a:lnSpc>
              <a:buNone/>
            </a:pPr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Proc RulesHow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Showing to the user the rules and how to play screen.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input: None.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Output: Shows the Rules and How to play screen</a:t>
            </a:r>
          </a:p>
          <a:p>
            <a:pPr marL="0" indent="0" algn="l" rtl="0">
              <a:lnSpc>
                <a:spcPct val="110000"/>
              </a:lnSpc>
              <a:buNone/>
            </a:pPr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Proc AboutMe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Shows to the user the about the creator screen.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Input: None.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Output: Shows the About the creator screen.</a:t>
            </a:r>
          </a:p>
          <a:p>
            <a:pPr marL="0" indent="0" algn="l" rtl="0">
              <a:lnSpc>
                <a:spcPct val="110000"/>
              </a:lnSpc>
              <a:buNone/>
            </a:pPr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Proc Game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Show and run the game for the user.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Input: Xplayer , Yplayer , Wplayer , Hplayer , player , Xmap ,Ymap, Wmap , Hmap , Map.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Output: Playable game.</a:t>
            </a:r>
          </a:p>
          <a:p>
            <a:pPr marL="0" indent="0" algn="l" rtl="0">
              <a:lnSpc>
                <a:spcPct val="110000"/>
              </a:lnSpc>
              <a:buNone/>
            </a:pPr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Proc ReadPixle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Checks the pixel's color by his x,y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Input: Xplayer , Yplayer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Output: al (The hit color)</a:t>
            </a:r>
          </a:p>
          <a:p>
            <a:pPr marL="0" indent="0" algn="l" rtl="0">
              <a:lnSpc>
                <a:spcPct val="110000"/>
              </a:lnSpc>
              <a:buNone/>
            </a:pPr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Proc DrawMovingImage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Drawing the player and the map in the game and showing it to the user.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Input: ImageW , ImageMaskOffset , ImageX , ImageY,</a:t>
            </a:r>
          </a:p>
          <a:p>
            <a:pPr marL="0" indent="0" algn="l" rtl="0">
              <a:lnSpc>
                <a:spcPct val="11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ImageH.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Output: Draw the player on the user screen.</a:t>
            </a:r>
          </a:p>
          <a:p>
            <a:pPr marL="0" indent="0" algn="l" rtl="0">
              <a:lnSpc>
                <a:spcPct val="110000"/>
              </a:lnSpc>
              <a:buNone/>
            </a:pPr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Proc PutPixle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put colors for each pixel in the screen.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Input: ImageX , ImageY.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Output: Draw’s the pixel in the current x,y</a:t>
            </a:r>
          </a:p>
          <a:p>
            <a:pPr marL="0" indent="0" algn="l" rtl="0">
              <a:lnSpc>
                <a:spcPct val="11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(ImageX , ImageY).</a:t>
            </a:r>
          </a:p>
          <a:p>
            <a:pPr marL="0" indent="0" algn="l" rtl="0">
              <a:lnSpc>
                <a:spcPct val="110000"/>
              </a:lnSpc>
              <a:buNone/>
            </a:pPr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Proc Show_Win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Showing to the user the win screen of the game.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Input: WinScreen (offset)</a:t>
            </a:r>
          </a:p>
          <a:p>
            <a:pPr algn="l" rt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Output: Shows the win screen</a:t>
            </a:r>
          </a:p>
          <a:p>
            <a:pPr marL="0" indent="0" algn="l" rtl="0">
              <a:lnSpc>
                <a:spcPct val="110000"/>
              </a:lnSpc>
              <a:buNone/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4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0D3E229-8A73-46F8-9116-33E294FC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8232"/>
            <a:ext cx="6858000" cy="8267393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C381021-AE3C-448A-9981-D830DF55EE56}"/>
              </a:ext>
            </a:extLst>
          </p:cNvPr>
          <p:cNvSpPr txBox="1"/>
          <p:nvPr/>
        </p:nvSpPr>
        <p:spPr>
          <a:xfrm>
            <a:off x="1943100" y="939800"/>
            <a:ext cx="3022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THE CODE</a:t>
            </a:r>
            <a:endParaRPr lang="he-IL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03287836-D4CD-40AF-A890-1382E5D2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580"/>
            <a:ext cx="6858000" cy="88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8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0F3DAEE-95BD-4F0A-BC1B-154029C2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323"/>
            <a:ext cx="6858000" cy="940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5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15D40555-F7BE-46BB-98A8-B8FBA66B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406"/>
            <a:ext cx="6858000" cy="103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681DE2E-951F-478E-9F15-53045CD17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373"/>
            <a:ext cx="6858000" cy="97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34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94378516-1AD9-4FF6-BA0F-6CE705FE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142"/>
            <a:ext cx="6858000" cy="101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D9D0DE-ED26-424C-B927-F37A79D9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611238"/>
            <a:ext cx="4916150" cy="2709333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Black" panose="020B0A04020102020204" pitchFamily="34" charset="0"/>
              </a:rPr>
              <a:t>Table of  contents</a:t>
            </a:r>
            <a:endParaRPr lang="he-IL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29B608-6F0F-4047-8A1E-C28D31FFD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2531390"/>
            <a:ext cx="4916150" cy="5703256"/>
          </a:xfrm>
        </p:spPr>
        <p:txBody>
          <a:bodyPr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Intro ……………………………......Page 3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Main Idea ……………………….… Page 4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Manual guide ………………….… Page 5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How to play …………………………… Page 6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Game version …………………..… Page 7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Flow chart ……………………….… Page 8 -12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Proc explanation ………………… Page 13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The code ………………………….… Page 14 - 22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Example’s of running …………. Page 23 - 24</a:t>
            </a:r>
          </a:p>
          <a:p>
            <a:pPr algn="ctr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Personnel summery ………….. Page 25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Thanks ………………………….… Page26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45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84F5A73-2B9B-4F86-B803-9D9C7FFA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147"/>
            <a:ext cx="6858000" cy="102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73EE12B0-B8AF-452D-8827-FCE1DBC8C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916"/>
            <a:ext cx="6858000" cy="101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1421F2A-2643-4DE7-8AD4-49503AF6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41"/>
            <a:ext cx="6858000" cy="57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27ADE7ED-D943-431C-8165-5444A779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6" y="1336502"/>
            <a:ext cx="5663381" cy="3297317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A16078C9-5173-4A4D-B5D3-D0C49335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4" y="4732477"/>
            <a:ext cx="5663381" cy="361793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F435BD3A-8B3F-4830-A585-20A33AFF7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4" y="8425175"/>
            <a:ext cx="5663381" cy="3766825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8D81FFD-CD81-4ADF-AF36-8D5C155E1113}"/>
              </a:ext>
            </a:extLst>
          </p:cNvPr>
          <p:cNvSpPr txBox="1"/>
          <p:nvPr/>
        </p:nvSpPr>
        <p:spPr>
          <a:xfrm>
            <a:off x="663674" y="594676"/>
            <a:ext cx="38198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  <a:latin typeface="Arial Black" panose="020B0A04020102020204" pitchFamily="34" charset="0"/>
              </a:rPr>
              <a:t>Example’s of running:</a:t>
            </a:r>
            <a:endParaRPr lang="he-IL" sz="24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58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9BDDFDFC-D629-4BE2-B8A6-58929FC5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1415844"/>
            <a:ext cx="6017342" cy="507344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659F8C88-DE94-43D0-B2F7-587CD5ED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30" y="6775098"/>
            <a:ext cx="6049219" cy="449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2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59799F-E464-4A51-A4AF-9FE30557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264379"/>
            <a:ext cx="4916150" cy="2709333"/>
          </a:xfrm>
        </p:spPr>
        <p:txBody>
          <a:bodyPr/>
          <a:lstStyle/>
          <a:p>
            <a:pPr rtl="0"/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Personnel summery </a:t>
            </a:r>
            <a:endParaRPr lang="he-IL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50CCF38-3B46-4B83-8E18-EF5C2BD7C8F4}"/>
              </a:ext>
            </a:extLst>
          </p:cNvPr>
          <p:cNvSpPr txBox="1"/>
          <p:nvPr/>
        </p:nvSpPr>
        <p:spPr>
          <a:xfrm>
            <a:off x="0" y="2299929"/>
            <a:ext cx="6752917" cy="19973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This project taught me far beyond programming language, it taught me personal responsibility, it taught me to manage times properly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it taught me to think correctly, it taught me the meaning of helping a friend who needs it during a crisis.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 am gone through this experience, it has made me significantly more mature.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099" name="Picture 3" descr="Maze generation algorithm Labyrinth Jigsaw Puzzles Minotaur ...">
            <a:extLst>
              <a:ext uri="{FF2B5EF4-FFF2-40B4-BE49-F238E27FC236}">
                <a16:creationId xmlns:a16="http://schemas.microsoft.com/office/drawing/2014/main" id="{7EED6342-1EB4-4320-A4FA-B2CA883C2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5582265" cy="532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8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7C8F290-B16A-4145-8D7A-646A7EEAE94A}"/>
              </a:ext>
            </a:extLst>
          </p:cNvPr>
          <p:cNvSpPr txBox="1"/>
          <p:nvPr/>
        </p:nvSpPr>
        <p:spPr>
          <a:xfrm>
            <a:off x="162232" y="707923"/>
            <a:ext cx="6386051" cy="43397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Thanks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I would like to say would to the following people: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To my teacher Antoly who teach me the material.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To my parents who supported me and showed me that everything is possible if you really want 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To my friends who helped me to write my game code and the procedures in 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To DOSBox for the BEST RUNNING SPACE EVER.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To NotePad++ for letting me use their application for my assembler project.</a:t>
            </a:r>
          </a:p>
          <a:p>
            <a:pPr>
              <a:lnSpc>
                <a:spcPct val="150000"/>
              </a:lnSpc>
            </a:pPr>
            <a:endParaRPr lang="he-IL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122" name="Picture 2" descr="Notepad++">
            <a:extLst>
              <a:ext uri="{FF2B5EF4-FFF2-40B4-BE49-F238E27FC236}">
                <a16:creationId xmlns:a16="http://schemas.microsoft.com/office/drawing/2014/main" id="{A4116A4E-3F7B-4FB3-894F-47646721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2" y="7290466"/>
            <a:ext cx="3038168" cy="299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SBox - Wikipedia">
            <a:extLst>
              <a:ext uri="{FF2B5EF4-FFF2-40B4-BE49-F238E27FC236}">
                <a16:creationId xmlns:a16="http://schemas.microsoft.com/office/drawing/2014/main" id="{B4A10218-F2B8-49E3-9D92-B68AC799B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92628"/>
            <a:ext cx="2997838" cy="299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6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4B4314-6DAA-485D-A551-66B34C5C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74" y="161141"/>
            <a:ext cx="4916150" cy="270933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INTRO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he-IL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D69B59-9BEA-430F-9F81-A198490D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00" y="1169493"/>
            <a:ext cx="4916150" cy="669808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Project name: The Maze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File name: Project.exe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Workspace: Turbo Assembler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Develop space:  Notepad++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Running space: DOSBox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Other files: </a:t>
            </a:r>
            <a:endParaRPr lang="he-IL" sz="14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BitMap.inc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Player.inc</a:t>
            </a:r>
          </a:p>
          <a:p>
            <a:pPr algn="l" rtl="0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60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B58020-496C-4AB3-8DDD-4143413E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80" y="618341"/>
            <a:ext cx="4916150" cy="270933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Main idea</a:t>
            </a:r>
            <a:endParaRPr lang="he-IL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58330B-99DD-4B35-B718-ECEF3C46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80" y="1832560"/>
            <a:ext cx="4916150" cy="6698080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As a child, I always used to play and solve maze’s.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Nowadays, unfortunately, all games are violent games, so my little brother has nothing to play online, I saw this project as an opportunity to make him a game that he can both develop his mind and enjoy it.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In the maze the player needs to finish the route without touch any of the walls.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If the player touch one of the walls he must to  start over all the maze from the beginning.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64C569-2ACA-47F4-8662-B3599650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485605"/>
            <a:ext cx="4916150" cy="2709333"/>
          </a:xfrm>
        </p:spPr>
        <p:txBody>
          <a:bodyPr/>
          <a:lstStyle/>
          <a:p>
            <a:pPr algn="ctr" rtl="0"/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Manual guide</a:t>
            </a:r>
            <a:endParaRPr lang="he-IL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D8093E-508A-4A71-ACD8-2F5F8849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3352254"/>
            <a:ext cx="4916150" cy="669808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First, you need to download DOSBox x86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You need to drug the exe file into the DOSBox icon on your desktop.</a:t>
            </a:r>
          </a:p>
          <a:p>
            <a:pPr algn="l" rtl="0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 rtl="0">
              <a:lnSpc>
                <a:spcPct val="150000"/>
              </a:lnSpc>
            </a:pP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F104740-B706-4967-A960-37A1B671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9164"/>
            <a:ext cx="67151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78351A45-2438-4BB2-AB8A-5F750F877558}"/>
              </a:ext>
            </a:extLst>
          </p:cNvPr>
          <p:cNvCxnSpPr/>
          <p:nvPr/>
        </p:nvCxnSpPr>
        <p:spPr>
          <a:xfrm flipH="1" flipV="1">
            <a:off x="781665" y="7113639"/>
            <a:ext cx="5029200" cy="599767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9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14FCE6-F535-4B96-8D52-135D5E10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77" y="264379"/>
            <a:ext cx="4916150" cy="2709333"/>
          </a:xfrm>
        </p:spPr>
        <p:txBody>
          <a:bodyPr>
            <a:normAutofit/>
          </a:bodyPr>
          <a:lstStyle/>
          <a:p>
            <a:pPr algn="ctr" rtl="0"/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How to play</a:t>
            </a:r>
            <a:endParaRPr lang="he-IL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69CB0D-A0D0-4152-884A-A032E32F2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93" y="2129776"/>
            <a:ext cx="4916150" cy="8002366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When you will open the game as I showed in the last page, there will be a menu for you to choose what would you like to do: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If you would press 1, you will start to play and the maze’ and to try finish it.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If you would press 2, you will see the rules of the game and how to play in it.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If you would press 3, you will see some details about the creator and the school he learned in.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If you would press 4, it will take you back to the DOSBox app.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If you would press the Esc button in every part of the game it will take you back to the menu.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14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HOW TO WIN THE GAME?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If you want to win in the game, you will need to use the arrows key’s in your keyboard.</a:t>
            </a:r>
          </a:p>
          <a:p>
            <a:pPr algn="l" rtl="0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To reach for the end screen of the game you will need to get your player (the red dot) to the end of the maze (the pink portal).</a:t>
            </a:r>
          </a:p>
          <a:p>
            <a:pPr algn="l" rtl="0">
              <a:lnSpc>
                <a:spcPct val="150000"/>
              </a:lnSpc>
            </a:pP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2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BF85E3-A9C5-4744-AC91-FA8BB73D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67" y="441360"/>
            <a:ext cx="4916150" cy="2709333"/>
          </a:xfrm>
        </p:spPr>
        <p:txBody>
          <a:bodyPr/>
          <a:lstStyle/>
          <a:p>
            <a:pPr algn="ctr" rtl="0"/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GAME Version </a:t>
            </a:r>
            <a:endParaRPr lang="he-IL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0F0E6F-B704-4D92-AD1A-A43E2662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67" y="1796026"/>
            <a:ext cx="4916150" cy="6698080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1400" u="sng" dirty="0">
                <a:solidFill>
                  <a:schemeClr val="bg1"/>
                </a:solidFill>
                <a:latin typeface="Arial Black" panose="020B0A04020102020204" pitchFamily="34" charset="0"/>
              </a:rPr>
              <a:t>At the next version will be: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A new maze, I would like to add more levels and to make another maze for the users.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The character in the game will change from the red dot to a human who tries to finish the maze.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 will add a timer for the user to finish the maze, at the second maze the time will be much shorter then the first one.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I will add a live counter for the player’ and in every run you will have 3 lives to try and finish the maze.</a:t>
            </a:r>
            <a:endParaRPr lang="he-IL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4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634922-06EA-447E-AAE5-7DCE183C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529851"/>
            <a:ext cx="4916150" cy="2709333"/>
          </a:xfrm>
        </p:spPr>
        <p:txBody>
          <a:bodyPr/>
          <a:lstStyle/>
          <a:p>
            <a:pPr rtl="0"/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FLOW CHART</a:t>
            </a:r>
            <a:endParaRPr lang="he-IL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AD5E55-2626-47BE-9829-DF4C4B40AF5A}"/>
              </a:ext>
            </a:extLst>
          </p:cNvPr>
          <p:cNvSpPr/>
          <p:nvPr/>
        </p:nvSpPr>
        <p:spPr>
          <a:xfrm>
            <a:off x="400051" y="2453421"/>
            <a:ext cx="2402143" cy="9040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Order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5" name="תרשים זרימה: החלטה 4">
            <a:extLst>
              <a:ext uri="{FF2B5EF4-FFF2-40B4-BE49-F238E27FC236}">
                <a16:creationId xmlns:a16="http://schemas.microsoft.com/office/drawing/2014/main" id="{A7EAD13C-E48F-40A8-82B0-A2AEBB79AE46}"/>
              </a:ext>
            </a:extLst>
          </p:cNvPr>
          <p:cNvSpPr/>
          <p:nvPr/>
        </p:nvSpPr>
        <p:spPr>
          <a:xfrm>
            <a:off x="517115" y="3613355"/>
            <a:ext cx="2168013" cy="904022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If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6" name="תרשים זרימה: תהליך מוגדר מראש 5">
            <a:extLst>
              <a:ext uri="{FF2B5EF4-FFF2-40B4-BE49-F238E27FC236}">
                <a16:creationId xmlns:a16="http://schemas.microsoft.com/office/drawing/2014/main" id="{10BBD123-72AE-4697-BA7C-CF69C0C9B0B1}"/>
              </a:ext>
            </a:extLst>
          </p:cNvPr>
          <p:cNvSpPr/>
          <p:nvPr/>
        </p:nvSpPr>
        <p:spPr>
          <a:xfrm>
            <a:off x="517115" y="4970206"/>
            <a:ext cx="2168013" cy="904022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Call proc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8" name="תרשים זרימה: מחבר 7">
            <a:extLst>
              <a:ext uri="{FF2B5EF4-FFF2-40B4-BE49-F238E27FC236}">
                <a16:creationId xmlns:a16="http://schemas.microsoft.com/office/drawing/2014/main" id="{07E1FB9C-CB75-4929-98AD-54E9E88424A7}"/>
              </a:ext>
            </a:extLst>
          </p:cNvPr>
          <p:cNvSpPr/>
          <p:nvPr/>
        </p:nvSpPr>
        <p:spPr>
          <a:xfrm>
            <a:off x="400051" y="7565649"/>
            <a:ext cx="2285077" cy="206504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Reference  to a different place in the flowchart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9" name="תרשים זרימה: הכנה 8">
            <a:extLst>
              <a:ext uri="{FF2B5EF4-FFF2-40B4-BE49-F238E27FC236}">
                <a16:creationId xmlns:a16="http://schemas.microsoft.com/office/drawing/2014/main" id="{8EB28FC6-1042-4F5A-8301-8275E8502B39}"/>
              </a:ext>
            </a:extLst>
          </p:cNvPr>
          <p:cNvSpPr/>
          <p:nvPr/>
        </p:nvSpPr>
        <p:spPr>
          <a:xfrm>
            <a:off x="288976" y="9866398"/>
            <a:ext cx="2507225" cy="1220966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Loop for </a:t>
            </a:r>
            <a:endParaRPr lang="he-IL" dirty="0">
              <a:latin typeface="Arial Black" panose="020B0A04020102020204" pitchFamily="34" charset="0"/>
            </a:endParaRPr>
          </a:p>
        </p:txBody>
      </p:sp>
      <p:sp>
        <p:nvSpPr>
          <p:cNvPr id="10" name="תרשים זרימה: מסיים 9">
            <a:extLst>
              <a:ext uri="{FF2B5EF4-FFF2-40B4-BE49-F238E27FC236}">
                <a16:creationId xmlns:a16="http://schemas.microsoft.com/office/drawing/2014/main" id="{3DB58497-86A8-46EC-A95F-E4D17344472E}"/>
              </a:ext>
            </a:extLst>
          </p:cNvPr>
          <p:cNvSpPr/>
          <p:nvPr/>
        </p:nvSpPr>
        <p:spPr>
          <a:xfrm>
            <a:off x="517115" y="6341806"/>
            <a:ext cx="2168013" cy="98814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Start \ End</a:t>
            </a:r>
            <a:endParaRPr lang="he-IL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3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רשים זרימה: מסיים 3">
            <a:extLst>
              <a:ext uri="{FF2B5EF4-FFF2-40B4-BE49-F238E27FC236}">
                <a16:creationId xmlns:a16="http://schemas.microsoft.com/office/drawing/2014/main" id="{F742CD8C-7028-4397-B1F8-7CB722A310C3}"/>
              </a:ext>
            </a:extLst>
          </p:cNvPr>
          <p:cNvSpPr/>
          <p:nvPr/>
        </p:nvSpPr>
        <p:spPr>
          <a:xfrm>
            <a:off x="2689081" y="297345"/>
            <a:ext cx="1228104" cy="41813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start</a:t>
            </a:r>
            <a:endParaRPr lang="he-IL" sz="1400" dirty="0"/>
          </a:p>
        </p:txBody>
      </p:sp>
      <p:sp>
        <p:nvSpPr>
          <p:cNvPr id="5" name="תרשים זרימה: תהליך 4">
            <a:extLst>
              <a:ext uri="{FF2B5EF4-FFF2-40B4-BE49-F238E27FC236}">
                <a16:creationId xmlns:a16="http://schemas.microsoft.com/office/drawing/2014/main" id="{900A5A0C-2A47-4760-B2F4-C531B2C55EE7}"/>
              </a:ext>
            </a:extLst>
          </p:cNvPr>
          <p:cNvSpPr/>
          <p:nvPr/>
        </p:nvSpPr>
        <p:spPr>
          <a:xfrm>
            <a:off x="2656025" y="1113954"/>
            <a:ext cx="1290656" cy="71307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Draw MenuMain</a:t>
            </a:r>
            <a:endParaRPr lang="he-IL" sz="1400" dirty="0"/>
          </a:p>
        </p:txBody>
      </p:sp>
      <p:sp>
        <p:nvSpPr>
          <p:cNvPr id="6" name="תרשים זרימה: תהליך 5">
            <a:extLst>
              <a:ext uri="{FF2B5EF4-FFF2-40B4-BE49-F238E27FC236}">
                <a16:creationId xmlns:a16="http://schemas.microsoft.com/office/drawing/2014/main" id="{02DAAE9E-06CF-4598-8040-3D8993B44E36}"/>
              </a:ext>
            </a:extLst>
          </p:cNvPr>
          <p:cNvSpPr/>
          <p:nvPr/>
        </p:nvSpPr>
        <p:spPr>
          <a:xfrm>
            <a:off x="2654710" y="2106442"/>
            <a:ext cx="1290656" cy="71307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Al=clicked button</a:t>
            </a:r>
            <a:endParaRPr lang="he-IL" sz="1400" dirty="0"/>
          </a:p>
        </p:txBody>
      </p:sp>
      <p:sp>
        <p:nvSpPr>
          <p:cNvPr id="7" name="תרשים זרימה: החלטה 6">
            <a:extLst>
              <a:ext uri="{FF2B5EF4-FFF2-40B4-BE49-F238E27FC236}">
                <a16:creationId xmlns:a16="http://schemas.microsoft.com/office/drawing/2014/main" id="{CE9CD26B-0583-44EB-92DE-577E1F21D106}"/>
              </a:ext>
            </a:extLst>
          </p:cNvPr>
          <p:cNvSpPr/>
          <p:nvPr/>
        </p:nvSpPr>
        <p:spPr>
          <a:xfrm>
            <a:off x="513279" y="3372526"/>
            <a:ext cx="1837632" cy="122411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Al==31h</a:t>
            </a:r>
            <a:endParaRPr lang="he-IL" sz="1400" dirty="0"/>
          </a:p>
        </p:txBody>
      </p:sp>
      <p:sp>
        <p:nvSpPr>
          <p:cNvPr id="9" name="תרשים זרימה: החלטה 8">
            <a:extLst>
              <a:ext uri="{FF2B5EF4-FFF2-40B4-BE49-F238E27FC236}">
                <a16:creationId xmlns:a16="http://schemas.microsoft.com/office/drawing/2014/main" id="{1535FB2F-AEFB-454F-8F45-A84895E6B2A5}"/>
              </a:ext>
            </a:extLst>
          </p:cNvPr>
          <p:cNvSpPr/>
          <p:nvPr/>
        </p:nvSpPr>
        <p:spPr>
          <a:xfrm>
            <a:off x="4787825" y="5832257"/>
            <a:ext cx="1837632" cy="122411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Al==34h</a:t>
            </a:r>
            <a:endParaRPr lang="he-IL" sz="1400" dirty="0"/>
          </a:p>
        </p:txBody>
      </p:sp>
      <p:sp>
        <p:nvSpPr>
          <p:cNvPr id="10" name="תרשים זרימה: החלטה 9">
            <a:extLst>
              <a:ext uri="{FF2B5EF4-FFF2-40B4-BE49-F238E27FC236}">
                <a16:creationId xmlns:a16="http://schemas.microsoft.com/office/drawing/2014/main" id="{FC7DBFC8-CF41-4042-835D-89031D90AE2B}"/>
              </a:ext>
            </a:extLst>
          </p:cNvPr>
          <p:cNvSpPr/>
          <p:nvPr/>
        </p:nvSpPr>
        <p:spPr>
          <a:xfrm>
            <a:off x="1959007" y="4192437"/>
            <a:ext cx="1837632" cy="122411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Al==32h</a:t>
            </a:r>
            <a:endParaRPr lang="he-IL" sz="1400" dirty="0"/>
          </a:p>
        </p:txBody>
      </p:sp>
      <p:sp>
        <p:nvSpPr>
          <p:cNvPr id="11" name="תרשים זרימה: החלטה 10">
            <a:extLst>
              <a:ext uri="{FF2B5EF4-FFF2-40B4-BE49-F238E27FC236}">
                <a16:creationId xmlns:a16="http://schemas.microsoft.com/office/drawing/2014/main" id="{CE3905B1-820C-4499-B948-27A84378324F}"/>
              </a:ext>
            </a:extLst>
          </p:cNvPr>
          <p:cNvSpPr/>
          <p:nvPr/>
        </p:nvSpPr>
        <p:spPr>
          <a:xfrm>
            <a:off x="3429000" y="5012347"/>
            <a:ext cx="1837632" cy="122411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Al==33h</a:t>
            </a:r>
            <a:endParaRPr lang="he-IL" sz="1400" dirty="0"/>
          </a:p>
        </p:txBody>
      </p:sp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48EDA12B-4626-4935-9E14-EB4753521F3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089564" y="2162051"/>
            <a:ext cx="553007" cy="18679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C222A300-AC08-4D69-AD58-4FB7E3B85AC1}"/>
              </a:ext>
            </a:extLst>
          </p:cNvPr>
          <p:cNvCxnSpPr>
            <a:cxnSpLocks/>
            <a:stCxn id="7" idx="1"/>
            <a:endCxn id="18" idx="0"/>
          </p:cNvCxnSpPr>
          <p:nvPr/>
        </p:nvCxnSpPr>
        <p:spPr>
          <a:xfrm rot="10800000" flipH="1" flipV="1">
            <a:off x="513278" y="3984583"/>
            <a:ext cx="240323" cy="2022195"/>
          </a:xfrm>
          <a:prstGeom prst="bentConnector4">
            <a:avLst>
              <a:gd name="adj1" fmla="val -95122"/>
              <a:gd name="adj2" fmla="val 65133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18" name="תרשים זרימה: תהליך מוגדר מראש 17">
            <a:extLst>
              <a:ext uri="{FF2B5EF4-FFF2-40B4-BE49-F238E27FC236}">
                <a16:creationId xmlns:a16="http://schemas.microsoft.com/office/drawing/2014/main" id="{4D40C07A-E1FA-4775-9206-1211FEAAE2DF}"/>
              </a:ext>
            </a:extLst>
          </p:cNvPr>
          <p:cNvSpPr/>
          <p:nvPr/>
        </p:nvSpPr>
        <p:spPr>
          <a:xfrm>
            <a:off x="232543" y="6006779"/>
            <a:ext cx="1042118" cy="622769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/>
              <a:t>Game</a:t>
            </a:r>
            <a:endParaRPr lang="he-IL" sz="1400"/>
          </a:p>
        </p:txBody>
      </p:sp>
      <p:cxnSp>
        <p:nvCxnSpPr>
          <p:cNvPr id="20" name="מחבר: מרפקי 19">
            <a:extLst>
              <a:ext uri="{FF2B5EF4-FFF2-40B4-BE49-F238E27FC236}">
                <a16:creationId xmlns:a16="http://schemas.microsoft.com/office/drawing/2014/main" id="{0890B800-5A86-44F8-A30D-9275261402A2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2350911" y="3984584"/>
            <a:ext cx="526912" cy="2078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3" name="מחבר: מרפקי 22">
            <a:extLst>
              <a:ext uri="{FF2B5EF4-FFF2-40B4-BE49-F238E27FC236}">
                <a16:creationId xmlns:a16="http://schemas.microsoft.com/office/drawing/2014/main" id="{CB175828-FA8F-43A2-B820-F6D65E1F0644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3796639" y="4804495"/>
            <a:ext cx="551177" cy="2078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3" name="מחבר: מרפקי 42">
            <a:extLst>
              <a:ext uri="{FF2B5EF4-FFF2-40B4-BE49-F238E27FC236}">
                <a16:creationId xmlns:a16="http://schemas.microsoft.com/office/drawing/2014/main" id="{CC0EF1A9-3488-4BFE-B154-93330A8892B2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5266632" y="5624405"/>
            <a:ext cx="440009" cy="2078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9" name="מחבר: מרפקי 48">
            <a:extLst>
              <a:ext uri="{FF2B5EF4-FFF2-40B4-BE49-F238E27FC236}">
                <a16:creationId xmlns:a16="http://schemas.microsoft.com/office/drawing/2014/main" id="{EB35CE98-CA66-4B02-8834-28D3C0F40978}"/>
              </a:ext>
            </a:extLst>
          </p:cNvPr>
          <p:cNvCxnSpPr>
            <a:cxnSpLocks/>
            <a:stCxn id="10" idx="1"/>
            <a:endCxn id="50" idx="0"/>
          </p:cNvCxnSpPr>
          <p:nvPr/>
        </p:nvCxnSpPr>
        <p:spPr>
          <a:xfrm rot="10800000" flipH="1" flipV="1">
            <a:off x="1959007" y="4804494"/>
            <a:ext cx="243188" cy="2561565"/>
          </a:xfrm>
          <a:prstGeom prst="bentConnector4">
            <a:avLst>
              <a:gd name="adj1" fmla="val -94001"/>
              <a:gd name="adj2" fmla="val 61947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0" name="תרשים זרימה: תהליך מוגדר מראש 49">
            <a:extLst>
              <a:ext uri="{FF2B5EF4-FFF2-40B4-BE49-F238E27FC236}">
                <a16:creationId xmlns:a16="http://schemas.microsoft.com/office/drawing/2014/main" id="{F062FE66-610A-4D99-A3A9-75677345B936}"/>
              </a:ext>
            </a:extLst>
          </p:cNvPr>
          <p:cNvSpPr/>
          <p:nvPr/>
        </p:nvSpPr>
        <p:spPr>
          <a:xfrm>
            <a:off x="1432096" y="7366060"/>
            <a:ext cx="1540197" cy="59807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RulesHow</a:t>
            </a:r>
            <a:endParaRPr lang="he-IL" sz="1400" dirty="0"/>
          </a:p>
        </p:txBody>
      </p:sp>
      <p:cxnSp>
        <p:nvCxnSpPr>
          <p:cNvPr id="51" name="מחבר: מרפקי 50">
            <a:extLst>
              <a:ext uri="{FF2B5EF4-FFF2-40B4-BE49-F238E27FC236}">
                <a16:creationId xmlns:a16="http://schemas.microsoft.com/office/drawing/2014/main" id="{65E80463-63F5-42A4-B9D2-2FF367C363AE}"/>
              </a:ext>
            </a:extLst>
          </p:cNvPr>
          <p:cNvCxnSpPr>
            <a:cxnSpLocks/>
            <a:stCxn id="11" idx="1"/>
            <a:endCxn id="52" idx="0"/>
          </p:cNvCxnSpPr>
          <p:nvPr/>
        </p:nvCxnSpPr>
        <p:spPr>
          <a:xfrm rot="10800000" flipH="1" flipV="1">
            <a:off x="3429000" y="5624405"/>
            <a:ext cx="375568" cy="2865664"/>
          </a:xfrm>
          <a:prstGeom prst="bentConnector4">
            <a:avLst>
              <a:gd name="adj1" fmla="val -60868"/>
              <a:gd name="adj2" fmla="val 60679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2" name="תרשים זרימה: תהליך מוגדר מראש 51">
            <a:extLst>
              <a:ext uri="{FF2B5EF4-FFF2-40B4-BE49-F238E27FC236}">
                <a16:creationId xmlns:a16="http://schemas.microsoft.com/office/drawing/2014/main" id="{6A160200-D4A2-41DD-BC37-6948584C89E8}"/>
              </a:ext>
            </a:extLst>
          </p:cNvPr>
          <p:cNvSpPr/>
          <p:nvPr/>
        </p:nvSpPr>
        <p:spPr>
          <a:xfrm>
            <a:off x="3040008" y="8490069"/>
            <a:ext cx="1529120" cy="635179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AboutMe</a:t>
            </a:r>
            <a:endParaRPr lang="he-IL" sz="1400" dirty="0"/>
          </a:p>
        </p:txBody>
      </p:sp>
      <p:sp>
        <p:nvSpPr>
          <p:cNvPr id="61" name="תרשים זרימה: מסיים 60">
            <a:extLst>
              <a:ext uri="{FF2B5EF4-FFF2-40B4-BE49-F238E27FC236}">
                <a16:creationId xmlns:a16="http://schemas.microsoft.com/office/drawing/2014/main" id="{4ADCD8AB-6DA7-4BDD-97E9-F1C746641826}"/>
              </a:ext>
            </a:extLst>
          </p:cNvPr>
          <p:cNvSpPr/>
          <p:nvPr/>
        </p:nvSpPr>
        <p:spPr>
          <a:xfrm>
            <a:off x="3945366" y="7092342"/>
            <a:ext cx="1065143" cy="43741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end</a:t>
            </a:r>
            <a:endParaRPr lang="he-IL" sz="1400" dirty="0"/>
          </a:p>
        </p:txBody>
      </p:sp>
      <p:cxnSp>
        <p:nvCxnSpPr>
          <p:cNvPr id="62" name="מחבר: מרפקי 61">
            <a:extLst>
              <a:ext uri="{FF2B5EF4-FFF2-40B4-BE49-F238E27FC236}">
                <a16:creationId xmlns:a16="http://schemas.microsoft.com/office/drawing/2014/main" id="{ADE6E6FC-4C6E-49B7-BFC9-BB78B41E4468}"/>
              </a:ext>
            </a:extLst>
          </p:cNvPr>
          <p:cNvCxnSpPr>
            <a:cxnSpLocks/>
            <a:stCxn id="9" idx="1"/>
            <a:endCxn id="61" idx="0"/>
          </p:cNvCxnSpPr>
          <p:nvPr/>
        </p:nvCxnSpPr>
        <p:spPr>
          <a:xfrm rot="10800000" flipV="1">
            <a:off x="4477939" y="6444314"/>
            <a:ext cx="309887" cy="6480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70" name="מחבר חץ ישר 69">
            <a:extLst>
              <a:ext uri="{FF2B5EF4-FFF2-40B4-BE49-F238E27FC236}">
                <a16:creationId xmlns:a16="http://schemas.microsoft.com/office/drawing/2014/main" id="{9F2392A4-EAE9-4959-90D4-1B1FEEA8816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01353" y="715482"/>
            <a:ext cx="1780" cy="398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71" name="מחבר חץ ישר 70">
            <a:extLst>
              <a:ext uri="{FF2B5EF4-FFF2-40B4-BE49-F238E27FC236}">
                <a16:creationId xmlns:a16="http://schemas.microsoft.com/office/drawing/2014/main" id="{13F5D434-0709-47CD-A066-89C6C79118E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300038" y="1827031"/>
            <a:ext cx="1315" cy="279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82" name="מחבר: מרפקי 81">
            <a:extLst>
              <a:ext uri="{FF2B5EF4-FFF2-40B4-BE49-F238E27FC236}">
                <a16:creationId xmlns:a16="http://schemas.microsoft.com/office/drawing/2014/main" id="{86FD84BA-9269-405B-8184-9C227C70F71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2035888" y="5347262"/>
            <a:ext cx="3456010" cy="60205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85" name="מחבר: מרפקי 84">
            <a:extLst>
              <a:ext uri="{FF2B5EF4-FFF2-40B4-BE49-F238E27FC236}">
                <a16:creationId xmlns:a16="http://schemas.microsoft.com/office/drawing/2014/main" id="{D288B86C-8E8A-4126-80EF-7CE34F3C172E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3383003" y="878741"/>
            <a:ext cx="3242454" cy="5565574"/>
          </a:xfrm>
          <a:prstGeom prst="bentConnector4">
            <a:avLst>
              <a:gd name="adj1" fmla="val -4321"/>
              <a:gd name="adj2" fmla="val 99753"/>
            </a:avLst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EF8D7F28-E85F-41CF-8CB6-5BA8163B6868}"/>
              </a:ext>
            </a:extLst>
          </p:cNvPr>
          <p:cNvCxnSpPr>
            <a:cxnSpLocks/>
          </p:cNvCxnSpPr>
          <p:nvPr/>
        </p:nvCxnSpPr>
        <p:spPr>
          <a:xfrm flipV="1">
            <a:off x="6765482" y="6444314"/>
            <a:ext cx="8702" cy="364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100" name="מחבר חץ ישר 99">
            <a:extLst>
              <a:ext uri="{FF2B5EF4-FFF2-40B4-BE49-F238E27FC236}">
                <a16:creationId xmlns:a16="http://schemas.microsoft.com/office/drawing/2014/main" id="{00DB489E-3A4A-4C77-9159-049A902F5C58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198503" y="7964130"/>
            <a:ext cx="3692" cy="2121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101" name="מחבר חץ ישר 100">
            <a:extLst>
              <a:ext uri="{FF2B5EF4-FFF2-40B4-BE49-F238E27FC236}">
                <a16:creationId xmlns:a16="http://schemas.microsoft.com/office/drawing/2014/main" id="{C254337A-4770-4637-A384-4CB08ADC7ABE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795866" y="9125248"/>
            <a:ext cx="8702" cy="960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116" name="תיבת טקסט 115">
            <a:extLst>
              <a:ext uri="{FF2B5EF4-FFF2-40B4-BE49-F238E27FC236}">
                <a16:creationId xmlns:a16="http://schemas.microsoft.com/office/drawing/2014/main" id="{9287F76C-3F93-49D4-B550-23A4F9700367}"/>
              </a:ext>
            </a:extLst>
          </p:cNvPr>
          <p:cNvSpPr txBox="1"/>
          <p:nvPr/>
        </p:nvSpPr>
        <p:spPr>
          <a:xfrm>
            <a:off x="434130" y="3401272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117" name="תיבת טקסט 116">
            <a:extLst>
              <a:ext uri="{FF2B5EF4-FFF2-40B4-BE49-F238E27FC236}">
                <a16:creationId xmlns:a16="http://schemas.microsoft.com/office/drawing/2014/main" id="{CBF65D52-8935-4DFF-A147-BB7760422A39}"/>
              </a:ext>
            </a:extLst>
          </p:cNvPr>
          <p:cNvSpPr txBox="1"/>
          <p:nvPr/>
        </p:nvSpPr>
        <p:spPr>
          <a:xfrm>
            <a:off x="2191175" y="3389963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sp>
        <p:nvSpPr>
          <p:cNvPr id="118" name="תיבת טקסט 117">
            <a:extLst>
              <a:ext uri="{FF2B5EF4-FFF2-40B4-BE49-F238E27FC236}">
                <a16:creationId xmlns:a16="http://schemas.microsoft.com/office/drawing/2014/main" id="{F261E20A-B46F-4B04-BFE7-92C4EE1D2DB9}"/>
              </a:ext>
            </a:extLst>
          </p:cNvPr>
          <p:cNvSpPr txBox="1"/>
          <p:nvPr/>
        </p:nvSpPr>
        <p:spPr>
          <a:xfrm>
            <a:off x="1840918" y="4319158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119" name="תיבת טקסט 118">
            <a:extLst>
              <a:ext uri="{FF2B5EF4-FFF2-40B4-BE49-F238E27FC236}">
                <a16:creationId xmlns:a16="http://schemas.microsoft.com/office/drawing/2014/main" id="{2E39372A-8299-450F-9DA7-E1164906A926}"/>
              </a:ext>
            </a:extLst>
          </p:cNvPr>
          <p:cNvSpPr txBox="1"/>
          <p:nvPr/>
        </p:nvSpPr>
        <p:spPr>
          <a:xfrm>
            <a:off x="3597963" y="4307849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sp>
        <p:nvSpPr>
          <p:cNvPr id="120" name="תיבת טקסט 119">
            <a:extLst>
              <a:ext uri="{FF2B5EF4-FFF2-40B4-BE49-F238E27FC236}">
                <a16:creationId xmlns:a16="http://schemas.microsoft.com/office/drawing/2014/main" id="{A1513FC8-47CC-403A-B192-279096633BF0}"/>
              </a:ext>
            </a:extLst>
          </p:cNvPr>
          <p:cNvSpPr txBox="1"/>
          <p:nvPr/>
        </p:nvSpPr>
        <p:spPr>
          <a:xfrm>
            <a:off x="3269264" y="5091814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121" name="תיבת טקסט 120">
            <a:extLst>
              <a:ext uri="{FF2B5EF4-FFF2-40B4-BE49-F238E27FC236}">
                <a16:creationId xmlns:a16="http://schemas.microsoft.com/office/drawing/2014/main" id="{A03CBD1F-17BB-4D25-93F9-FEB2D3FA5317}"/>
              </a:ext>
            </a:extLst>
          </p:cNvPr>
          <p:cNvSpPr txBox="1"/>
          <p:nvPr/>
        </p:nvSpPr>
        <p:spPr>
          <a:xfrm>
            <a:off x="5026309" y="5080505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sp>
        <p:nvSpPr>
          <p:cNvPr id="122" name="תיבת טקסט 121">
            <a:extLst>
              <a:ext uri="{FF2B5EF4-FFF2-40B4-BE49-F238E27FC236}">
                <a16:creationId xmlns:a16="http://schemas.microsoft.com/office/drawing/2014/main" id="{D570AACF-CBB8-47F3-ACDE-02C765F685C2}"/>
              </a:ext>
            </a:extLst>
          </p:cNvPr>
          <p:cNvSpPr txBox="1"/>
          <p:nvPr/>
        </p:nvSpPr>
        <p:spPr>
          <a:xfrm>
            <a:off x="4639935" y="6006778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123" name="תיבת טקסט 122">
            <a:extLst>
              <a:ext uri="{FF2B5EF4-FFF2-40B4-BE49-F238E27FC236}">
                <a16:creationId xmlns:a16="http://schemas.microsoft.com/office/drawing/2014/main" id="{0AF49881-6533-4853-9581-76A044A0381F}"/>
              </a:ext>
            </a:extLst>
          </p:cNvPr>
          <p:cNvSpPr txBox="1"/>
          <p:nvPr/>
        </p:nvSpPr>
        <p:spPr>
          <a:xfrm>
            <a:off x="6396980" y="5995469"/>
            <a:ext cx="319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sp>
        <p:nvSpPr>
          <p:cNvPr id="127" name="תיבת טקסט 126">
            <a:extLst>
              <a:ext uri="{FF2B5EF4-FFF2-40B4-BE49-F238E27FC236}">
                <a16:creationId xmlns:a16="http://schemas.microsoft.com/office/drawing/2014/main" id="{3BF04801-A7BA-4959-A6BA-2EFEFDE54558}"/>
              </a:ext>
            </a:extLst>
          </p:cNvPr>
          <p:cNvSpPr txBox="1"/>
          <p:nvPr/>
        </p:nvSpPr>
        <p:spPr>
          <a:xfrm>
            <a:off x="232543" y="297345"/>
            <a:ext cx="19659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Main menu of  the game</a:t>
            </a:r>
            <a:endParaRPr lang="he-IL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17356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פרוסה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407</TotalTime>
  <Words>1115</Words>
  <Application>Microsoft Office PowerPoint</Application>
  <PresentationFormat>מסך רחב</PresentationFormat>
  <Paragraphs>214</Paragraphs>
  <Slides>26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Century Gothic</vt:lpstr>
      <vt:lpstr>Wingdings</vt:lpstr>
      <vt:lpstr>Wingdings 3</vt:lpstr>
      <vt:lpstr>פרוסה</vt:lpstr>
      <vt:lpstr>Project the maze    </vt:lpstr>
      <vt:lpstr>Table of  contents</vt:lpstr>
      <vt:lpstr>INTRO </vt:lpstr>
      <vt:lpstr>Main idea</vt:lpstr>
      <vt:lpstr>Manual guide</vt:lpstr>
      <vt:lpstr>How to play</vt:lpstr>
      <vt:lpstr>GAME Version </vt:lpstr>
      <vt:lpstr>FLOW CHART</vt:lpstr>
      <vt:lpstr>מצגת של PowerPoint‏</vt:lpstr>
      <vt:lpstr>מצגת של PowerPoint‏</vt:lpstr>
      <vt:lpstr>מצגת של PowerPoint‏</vt:lpstr>
      <vt:lpstr>מצגת של PowerPoint‏</vt:lpstr>
      <vt:lpstr>PROC EXPLANATION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Personnel summery 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דורון שמואלי</dc:creator>
  <cp:lastModifiedBy>דורון שמואלי</cp:lastModifiedBy>
  <cp:revision>36</cp:revision>
  <dcterms:created xsi:type="dcterms:W3CDTF">2020-05-26T16:13:37Z</dcterms:created>
  <dcterms:modified xsi:type="dcterms:W3CDTF">2020-05-26T23:00:48Z</dcterms:modified>
</cp:coreProperties>
</file>