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jpg"/><Relationship Id="rId4" Type="http://schemas.openxmlformats.org/officeDocument/2006/relationships/image" Target="../media/image23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27.png"/><Relationship Id="rId6" Type="http://schemas.openxmlformats.org/officeDocument/2006/relationships/image" Target="../media/image9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3" Type="http://schemas.openxmlformats.org/officeDocument/2006/relationships/image" Target="../media/image24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6.jpg"/><Relationship Id="rId9" Type="http://schemas.openxmlformats.org/officeDocument/2006/relationships/image" Target="../media/image15.png"/><Relationship Id="rId14" Type="http://schemas.openxmlformats.org/officeDocument/2006/relationships/image" Target="../media/image7.png"/><Relationship Id="rId5" Type="http://schemas.openxmlformats.org/officeDocument/2006/relationships/image" Target="../media/image23.png"/><Relationship Id="rId6" Type="http://schemas.openxmlformats.org/officeDocument/2006/relationships/image" Target="../media/image18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6.jpg"/><Relationship Id="rId5" Type="http://schemas.openxmlformats.org/officeDocument/2006/relationships/image" Target="../media/image23.png"/><Relationship Id="rId6" Type="http://schemas.openxmlformats.org/officeDocument/2006/relationships/image" Target="../media/image22.png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3" Type="http://schemas.openxmlformats.org/officeDocument/2006/relationships/image" Target="../media/image24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6.jpg"/><Relationship Id="rId9" Type="http://schemas.openxmlformats.org/officeDocument/2006/relationships/image" Target="../media/image15.png"/><Relationship Id="rId14" Type="http://schemas.openxmlformats.org/officeDocument/2006/relationships/image" Target="../media/image7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6.jpg"/><Relationship Id="rId9" Type="http://schemas.openxmlformats.org/officeDocument/2006/relationships/image" Target="../media/image7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Наташа\корел\сувалкина\фото подборка\robot-working-with-digital-display-picture-id690675674.jpg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21266" r="0" t="0"/>
          <a:stretch/>
        </p:blipFill>
        <p:spPr>
          <a:xfrm>
            <a:off x="0" y="0"/>
            <a:ext cx="119161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5817476" y="0"/>
            <a:ext cx="6374523" cy="6858000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093371" y="3429000"/>
            <a:ext cx="5822700" cy="28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ru-RU" sz="5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Решение задачи регрессии</a:t>
            </a:r>
            <a:endParaRPr b="1" i="0" sz="55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D:\Наташа\корел\сувалкина\презентация НЕЙРОНКИ\ДОД\4.png"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0727" y="0"/>
            <a:ext cx="128674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14.png" id="88" name="Google Shape;8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8696" y="187666"/>
            <a:ext cx="1030809" cy="959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"/>
          <p:cNvSpPr/>
          <p:nvPr/>
        </p:nvSpPr>
        <p:spPr>
          <a:xfrm>
            <a:off x="0" y="1967760"/>
            <a:ext cx="121896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9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СПАСИБО</a:t>
            </a:r>
            <a:endParaRPr b="0" i="0" sz="9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p22"/>
          <p:cNvGrpSpPr/>
          <p:nvPr/>
        </p:nvGrpSpPr>
        <p:grpSpPr>
          <a:xfrm>
            <a:off x="0" y="0"/>
            <a:ext cx="8672040" cy="6855480"/>
            <a:chOff x="0" y="0"/>
            <a:chExt cx="8672040" cy="6855480"/>
          </a:xfrm>
        </p:grpSpPr>
        <p:pic>
          <p:nvPicPr>
            <p:cNvPr id="311" name="Google Shape;311;p22"/>
            <p:cNvPicPr preferRelativeResize="0"/>
            <p:nvPr/>
          </p:nvPicPr>
          <p:blipFill rotWithShape="1">
            <a:blip r:embed="rId3">
              <a:alphaModFix/>
            </a:blip>
            <a:srcRect b="0" l="4788" r="28690" t="0"/>
            <a:stretch/>
          </p:blipFill>
          <p:spPr>
            <a:xfrm>
              <a:off x="0" y="0"/>
              <a:ext cx="8672040" cy="6134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22"/>
            <p:cNvPicPr preferRelativeResize="0"/>
            <p:nvPr/>
          </p:nvPicPr>
          <p:blipFill rotWithShape="1">
            <a:blip r:embed="rId3">
              <a:alphaModFix/>
            </a:blip>
            <a:srcRect b="0" l="4788" r="28690" t="85231"/>
            <a:stretch/>
          </p:blipFill>
          <p:spPr>
            <a:xfrm>
              <a:off x="0" y="5226480"/>
              <a:ext cx="8672040" cy="162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3" name="Google Shape;31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6225120" cy="685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6225120" cy="685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6225120" cy="685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6225120" cy="685548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2"/>
          <p:cNvSpPr/>
          <p:nvPr/>
        </p:nvSpPr>
        <p:spPr>
          <a:xfrm>
            <a:off x="5165280" y="0"/>
            <a:ext cx="7024320" cy="6855480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2"/>
          <p:cNvSpPr/>
          <p:nvPr/>
        </p:nvSpPr>
        <p:spPr>
          <a:xfrm>
            <a:off x="2399760" y="4732200"/>
            <a:ext cx="6132960" cy="786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7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Спасибо</a:t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2"/>
          <p:cNvSpPr/>
          <p:nvPr/>
        </p:nvSpPr>
        <p:spPr>
          <a:xfrm>
            <a:off x="2399760" y="5707080"/>
            <a:ext cx="8564400" cy="786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7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За внимание</a:t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600" y="4619880"/>
            <a:ext cx="1784520" cy="166104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2"/>
          <p:cNvSpPr/>
          <p:nvPr/>
        </p:nvSpPr>
        <p:spPr>
          <a:xfrm>
            <a:off x="7189231" y="4893276"/>
            <a:ext cx="5000369" cy="3333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2"/>
          <p:cNvSpPr/>
          <p:nvPr/>
        </p:nvSpPr>
        <p:spPr>
          <a:xfrm>
            <a:off x="9560517" y="5875637"/>
            <a:ext cx="2629083" cy="3333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4"/>
          <p:cNvGrpSpPr/>
          <p:nvPr/>
        </p:nvGrpSpPr>
        <p:grpSpPr>
          <a:xfrm>
            <a:off x="0" y="6147761"/>
            <a:ext cx="12192000" cy="710239"/>
            <a:chOff x="0" y="0"/>
            <a:chExt cx="12192000" cy="710239"/>
          </a:xfrm>
        </p:grpSpPr>
        <p:pic>
          <p:nvPicPr>
            <p:cNvPr descr="ÐÐ°ÑÑÐ¸Ð½ÐºÐ¸ Ð¿Ð¾ Ð·Ð°Ð¿ÑÐ¾ÑÑ dots" id="94" name="Google Shape;94;p14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0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95" name="Google Shape;95;p14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3268336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96" name="Google Shape;96;p14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6536672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97" name="Google Shape;97;p14"/>
            <p:cNvPicPr preferRelativeResize="0"/>
            <p:nvPr/>
          </p:nvPicPr>
          <p:blipFill rotWithShape="1">
            <a:blip r:embed="rId3">
              <a:alphaModFix/>
            </a:blip>
            <a:srcRect b="21411" l="504" r="26830" t="56963"/>
            <a:stretch/>
          </p:blipFill>
          <p:spPr>
            <a:xfrm>
              <a:off x="9805008" y="0"/>
              <a:ext cx="2386992" cy="7102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ÐÐ°ÑÑÐ¸Ð½ÐºÐ¸ Ð¿Ð¾ Ð·Ð°Ð¿ÑÐ¾ÑÑ dots" id="98" name="Google Shape;98;p14"/>
          <p:cNvPicPr preferRelativeResize="0"/>
          <p:nvPr/>
        </p:nvPicPr>
        <p:blipFill rotWithShape="1">
          <a:blip r:embed="rId3">
            <a:alphaModFix/>
          </a:blip>
          <a:srcRect b="18916" l="8219" r="0" t="58849"/>
          <a:stretch/>
        </p:blipFill>
        <p:spPr>
          <a:xfrm>
            <a:off x="0" y="0"/>
            <a:ext cx="3014888" cy="730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dots" id="99" name="Google Shape;99;p14"/>
          <p:cNvPicPr preferRelativeResize="0"/>
          <p:nvPr/>
        </p:nvPicPr>
        <p:blipFill rotWithShape="1">
          <a:blip r:embed="rId3">
            <a:alphaModFix/>
          </a:blip>
          <a:srcRect b="2262" l="27334" r="0" t="56963"/>
          <a:stretch/>
        </p:blipFill>
        <p:spPr>
          <a:xfrm>
            <a:off x="9805008" y="250717"/>
            <a:ext cx="2386992" cy="1339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>
            <a:off x="0" y="920352"/>
            <a:ext cx="12192000" cy="554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3062582" y="163222"/>
            <a:ext cx="65241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Задача классификации</a:t>
            </a:r>
            <a:endParaRPr sz="3600"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0300" y="1420700"/>
            <a:ext cx="3419400" cy="19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530800" y="3595775"/>
            <a:ext cx="5722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latin typeface="Century Gothic"/>
                <a:ea typeface="Century Gothic"/>
                <a:cs typeface="Century Gothic"/>
                <a:sym typeface="Century Gothic"/>
              </a:rPr>
              <a:t>Ferrari           Mercedes         Renault</a:t>
            </a:r>
            <a:endParaRPr sz="23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7600" y="4356476"/>
            <a:ext cx="864775" cy="156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6">
            <a:alphaModFix/>
          </a:blip>
          <a:srcRect b="3573" l="10971" r="4824" t="20714"/>
          <a:stretch/>
        </p:blipFill>
        <p:spPr>
          <a:xfrm>
            <a:off x="6159700" y="1919450"/>
            <a:ext cx="4005504" cy="32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10254025" y="2473350"/>
            <a:ext cx="8649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Century Gothic"/>
                <a:ea typeface="Century Gothic"/>
                <a:cs typeface="Century Gothic"/>
                <a:sym typeface="Century Gothic"/>
              </a:rPr>
              <a:t>0.765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10254025" y="3360100"/>
            <a:ext cx="8649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Century Gothic"/>
                <a:ea typeface="Century Gothic"/>
                <a:cs typeface="Century Gothic"/>
                <a:sym typeface="Century Gothic"/>
              </a:rPr>
              <a:t>0.032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10254025" y="4246875"/>
            <a:ext cx="8649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Century Gothic"/>
                <a:ea typeface="Century Gothic"/>
                <a:cs typeface="Century Gothic"/>
                <a:sym typeface="Century Gothic"/>
              </a:rPr>
              <a:t>0.203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8304625" y="5293150"/>
            <a:ext cx="21099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500" u="sng">
                <a:latin typeface="Century Gothic"/>
                <a:ea typeface="Century Gothic"/>
                <a:cs typeface="Century Gothic"/>
                <a:sym typeface="Century Gothic"/>
              </a:rPr>
              <a:t>Ferrari</a:t>
            </a:r>
            <a:endParaRPr b="1" sz="4500" u="sng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D:\Наташа\корел\сувалкина\презентация НЕЙРОНКИ\ДОД\20.png" id="110" name="Google Shape;110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864564"/>
            <a:ext cx="12192000" cy="5510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5"/>
          <p:cNvGrpSpPr/>
          <p:nvPr/>
        </p:nvGrpSpPr>
        <p:grpSpPr>
          <a:xfrm>
            <a:off x="0" y="6147761"/>
            <a:ext cx="12192001" cy="710239"/>
            <a:chOff x="0" y="0"/>
            <a:chExt cx="12192001" cy="710239"/>
          </a:xfrm>
        </p:grpSpPr>
        <p:pic>
          <p:nvPicPr>
            <p:cNvPr descr="ÐÐ°ÑÑÐ¸Ð½ÐºÐ¸ Ð¿Ð¾ Ð·Ð°Ð¿ÑÐ¾ÑÑ dots" id="116" name="Google Shape;116;p15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0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17" name="Google Shape;117;p15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3268336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18" name="Google Shape;118;p15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6536672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19" name="Google Shape;119;p15"/>
            <p:cNvPicPr preferRelativeResize="0"/>
            <p:nvPr/>
          </p:nvPicPr>
          <p:blipFill rotWithShape="1">
            <a:blip r:embed="rId3">
              <a:alphaModFix/>
            </a:blip>
            <a:srcRect b="21412" l="501" r="26834" t="56962"/>
            <a:stretch/>
          </p:blipFill>
          <p:spPr>
            <a:xfrm>
              <a:off x="9805008" y="0"/>
              <a:ext cx="2386993" cy="7102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ÐÐ°ÑÑÐ¸Ð½ÐºÐ¸ Ð¿Ð¾ Ð·Ð°Ð¿ÑÐ¾ÑÑ dots" id="120" name="Google Shape;120;p15"/>
          <p:cNvPicPr preferRelativeResize="0"/>
          <p:nvPr/>
        </p:nvPicPr>
        <p:blipFill rotWithShape="1">
          <a:blip r:embed="rId3">
            <a:alphaModFix/>
          </a:blip>
          <a:srcRect b="18915" l="8223" r="0" t="58849"/>
          <a:stretch/>
        </p:blipFill>
        <p:spPr>
          <a:xfrm>
            <a:off x="0" y="0"/>
            <a:ext cx="3014888" cy="730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dots" id="121" name="Google Shape;121;p15"/>
          <p:cNvPicPr preferRelativeResize="0"/>
          <p:nvPr/>
        </p:nvPicPr>
        <p:blipFill rotWithShape="1">
          <a:blip r:embed="rId3">
            <a:alphaModFix/>
          </a:blip>
          <a:srcRect b="2263" l="27336" r="0" t="56962"/>
          <a:stretch/>
        </p:blipFill>
        <p:spPr>
          <a:xfrm>
            <a:off x="9805008" y="250717"/>
            <a:ext cx="2386993" cy="133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/>
          <p:nvPr/>
        </p:nvSpPr>
        <p:spPr>
          <a:xfrm>
            <a:off x="0" y="920352"/>
            <a:ext cx="12192000" cy="554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3062582" y="163222"/>
            <a:ext cx="65241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Задача классификации</a:t>
            </a:r>
            <a:endParaRPr sz="3600"/>
          </a:p>
        </p:txBody>
      </p:sp>
      <p:sp>
        <p:nvSpPr>
          <p:cNvPr id="124" name="Google Shape;124;p15"/>
          <p:cNvSpPr txBox="1"/>
          <p:nvPr/>
        </p:nvSpPr>
        <p:spPr>
          <a:xfrm>
            <a:off x="613050" y="1305775"/>
            <a:ext cx="4535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latin typeface="Century Gothic"/>
                <a:ea typeface="Century Gothic"/>
                <a:cs typeface="Century Gothic"/>
                <a:sym typeface="Century Gothic"/>
              </a:rPr>
              <a:t>“Бухгалтеру Василию Степановичу предстояло срочно выполнить две задачи. Во-первых, съездить в комиссию зрелищ…”</a:t>
            </a:r>
            <a:endParaRPr i="1"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764350" y="3265825"/>
            <a:ext cx="19320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b="1" lang="ru-RU" sz="1600">
                <a:latin typeface="Century Gothic"/>
                <a:ea typeface="Century Gothic"/>
                <a:cs typeface="Century Gothic"/>
                <a:sym typeface="Century Gothic"/>
              </a:rPr>
              <a:t>Фрай</a:t>
            </a:r>
            <a:endParaRPr b="1"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b="1" lang="ru-RU" sz="1600">
                <a:latin typeface="Century Gothic"/>
                <a:ea typeface="Century Gothic"/>
                <a:cs typeface="Century Gothic"/>
                <a:sym typeface="Century Gothic"/>
              </a:rPr>
              <a:t>О. Генри</a:t>
            </a:r>
            <a:endParaRPr b="1"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b="1" lang="ru-RU" sz="1600">
                <a:latin typeface="Century Gothic"/>
                <a:ea typeface="Century Gothic"/>
                <a:cs typeface="Century Gothic"/>
                <a:sym typeface="Century Gothic"/>
              </a:rPr>
              <a:t>Брэдберри</a:t>
            </a:r>
            <a:endParaRPr b="1"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b="1" lang="ru-RU" sz="1600">
                <a:latin typeface="Century Gothic"/>
                <a:ea typeface="Century Gothic"/>
                <a:cs typeface="Century Gothic"/>
                <a:sym typeface="Century Gothic"/>
              </a:rPr>
              <a:t>Стругацкие</a:t>
            </a:r>
            <a:endParaRPr b="1"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b="1" lang="ru-RU" sz="1600">
                <a:latin typeface="Century Gothic"/>
                <a:ea typeface="Century Gothic"/>
                <a:cs typeface="Century Gothic"/>
                <a:sym typeface="Century Gothic"/>
              </a:rPr>
              <a:t>Булгаков</a:t>
            </a:r>
            <a:endParaRPr b="1"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b="1" lang="ru-RU" sz="1600">
                <a:latin typeface="Century Gothic"/>
                <a:ea typeface="Century Gothic"/>
                <a:cs typeface="Century Gothic"/>
                <a:sym typeface="Century Gothic"/>
              </a:rPr>
              <a:t>Саймак</a:t>
            </a:r>
            <a:endParaRPr b="1"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6" name="Google Shape;12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6350" y="3507926"/>
            <a:ext cx="864775" cy="156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4000" y="2403529"/>
            <a:ext cx="5576731" cy="2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 txBox="1"/>
          <p:nvPr/>
        </p:nvSpPr>
        <p:spPr>
          <a:xfrm>
            <a:off x="10237750" y="2473650"/>
            <a:ext cx="9873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entury Gothic"/>
                <a:ea typeface="Century Gothic"/>
                <a:cs typeface="Century Gothic"/>
                <a:sym typeface="Century Gothic"/>
              </a:rPr>
              <a:t>0.1241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10237750" y="2855738"/>
            <a:ext cx="9873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entury Gothic"/>
                <a:ea typeface="Century Gothic"/>
                <a:cs typeface="Century Gothic"/>
                <a:sym typeface="Century Gothic"/>
              </a:rPr>
              <a:t>0.0034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10237750" y="3208725"/>
            <a:ext cx="9873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entury Gothic"/>
                <a:ea typeface="Century Gothic"/>
                <a:cs typeface="Century Gothic"/>
                <a:sym typeface="Century Gothic"/>
              </a:rPr>
              <a:t>0.012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10237750" y="3636000"/>
            <a:ext cx="9873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entury Gothic"/>
                <a:ea typeface="Century Gothic"/>
                <a:cs typeface="Century Gothic"/>
                <a:sym typeface="Century Gothic"/>
              </a:rPr>
              <a:t>0.2133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10237750" y="4014250"/>
            <a:ext cx="9873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entury Gothic"/>
                <a:ea typeface="Century Gothic"/>
                <a:cs typeface="Century Gothic"/>
                <a:sym typeface="Century Gothic"/>
              </a:rPr>
              <a:t>0.9432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10237750" y="4325250"/>
            <a:ext cx="9873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entury Gothic"/>
                <a:ea typeface="Century Gothic"/>
                <a:cs typeface="Century Gothic"/>
                <a:sym typeface="Century Gothic"/>
              </a:rPr>
              <a:t>0.0043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7763200" y="5172750"/>
            <a:ext cx="34620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500" u="sng">
                <a:latin typeface="Century Gothic"/>
                <a:ea typeface="Century Gothic"/>
                <a:cs typeface="Century Gothic"/>
                <a:sym typeface="Century Gothic"/>
              </a:rPr>
              <a:t>Булгаков</a:t>
            </a:r>
            <a:endParaRPr b="1" sz="4500" u="sng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D:\Наташа\корел\сувалкина\презентация НЕЙРОНКИ\ДОД\20.png" id="135" name="Google Shape;13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864564"/>
            <a:ext cx="12192000" cy="5510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6"/>
          <p:cNvGrpSpPr/>
          <p:nvPr/>
        </p:nvGrpSpPr>
        <p:grpSpPr>
          <a:xfrm>
            <a:off x="0" y="6147761"/>
            <a:ext cx="12192001" cy="710239"/>
            <a:chOff x="0" y="0"/>
            <a:chExt cx="12192001" cy="710239"/>
          </a:xfrm>
        </p:grpSpPr>
        <p:pic>
          <p:nvPicPr>
            <p:cNvPr descr="ÐÐ°ÑÑÐ¸Ð½ÐºÐ¸ Ð¿Ð¾ Ð·Ð°Ð¿ÑÐ¾ÑÑ dots" id="141" name="Google Shape;141;p16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0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42" name="Google Shape;142;p16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3268336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43" name="Google Shape;143;p16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6536672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44" name="Google Shape;144;p16"/>
            <p:cNvPicPr preferRelativeResize="0"/>
            <p:nvPr/>
          </p:nvPicPr>
          <p:blipFill rotWithShape="1">
            <a:blip r:embed="rId3">
              <a:alphaModFix/>
            </a:blip>
            <a:srcRect b="21412" l="501" r="26834" t="56962"/>
            <a:stretch/>
          </p:blipFill>
          <p:spPr>
            <a:xfrm>
              <a:off x="9805008" y="0"/>
              <a:ext cx="2386993" cy="7102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ÐÐ°ÑÑÐ¸Ð½ÐºÐ¸ Ð¿Ð¾ Ð·Ð°Ð¿ÑÐ¾ÑÑ dots" id="145" name="Google Shape;145;p16"/>
          <p:cNvPicPr preferRelativeResize="0"/>
          <p:nvPr/>
        </p:nvPicPr>
        <p:blipFill rotWithShape="1">
          <a:blip r:embed="rId3">
            <a:alphaModFix/>
          </a:blip>
          <a:srcRect b="18915" l="8223" r="0" t="58849"/>
          <a:stretch/>
        </p:blipFill>
        <p:spPr>
          <a:xfrm>
            <a:off x="0" y="0"/>
            <a:ext cx="3014888" cy="730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dots" id="146" name="Google Shape;146;p16"/>
          <p:cNvPicPr preferRelativeResize="0"/>
          <p:nvPr/>
        </p:nvPicPr>
        <p:blipFill rotWithShape="1">
          <a:blip r:embed="rId3">
            <a:alphaModFix/>
          </a:blip>
          <a:srcRect b="2263" l="27336" r="0" t="56962"/>
          <a:stretch/>
        </p:blipFill>
        <p:spPr>
          <a:xfrm>
            <a:off x="9805008" y="250717"/>
            <a:ext cx="2386993" cy="133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/>
          <p:nvPr/>
        </p:nvSpPr>
        <p:spPr>
          <a:xfrm>
            <a:off x="0" y="920352"/>
            <a:ext cx="12192000" cy="554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3062582" y="163222"/>
            <a:ext cx="65241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Задача регрессии</a:t>
            </a:r>
            <a:endParaRPr sz="360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104" y="1087200"/>
            <a:ext cx="11735799" cy="2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3525" y="3733775"/>
            <a:ext cx="3675475" cy="24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50800" y="4171177"/>
            <a:ext cx="879454" cy="1591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20.png" id="152" name="Google Shape;152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864564"/>
            <a:ext cx="12192000" cy="5510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Наташа\корел\сувалкина\фото подборка\original.png" id="157" name="Google Shape;157;p17"/>
          <p:cNvPicPr preferRelativeResize="0"/>
          <p:nvPr/>
        </p:nvPicPr>
        <p:blipFill rotWithShape="1">
          <a:blip r:embed="rId3">
            <a:alphaModFix/>
          </a:blip>
          <a:srcRect b="29691" l="0" r="0" t="0"/>
          <a:stretch/>
        </p:blipFill>
        <p:spPr>
          <a:xfrm>
            <a:off x="1" y="3428222"/>
            <a:ext cx="12193628" cy="342977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/>
          <p:nvPr/>
        </p:nvSpPr>
        <p:spPr>
          <a:xfrm>
            <a:off x="-1628" y="1731040"/>
            <a:ext cx="12193500" cy="3174600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/>
          <p:nvPr/>
        </p:nvSpPr>
        <p:spPr>
          <a:xfrm flipH="1" rot="10800000">
            <a:off x="8992782" y="533694"/>
            <a:ext cx="3200700" cy="45600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304185" y="273429"/>
            <a:ext cx="86886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Задача регрессии </a:t>
            </a:r>
            <a:r>
              <a:rPr b="1" lang="ru-RU" sz="2200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(нормирование данных)</a:t>
            </a:r>
            <a:endParaRPr b="1" sz="2200">
              <a:solidFill>
                <a:srgbClr val="2763F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4309508" y="1476483"/>
            <a:ext cx="3579900" cy="48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8251388" y="1476483"/>
            <a:ext cx="3579900" cy="48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367628" y="1476483"/>
            <a:ext cx="3579900" cy="48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8724167" y="1731040"/>
            <a:ext cx="26343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34553"/>
              </a:buClr>
              <a:buSzPts val="1400"/>
              <a:buFont typeface="Verdana"/>
              <a:buNone/>
            </a:pPr>
            <a:r>
              <a:rPr b="1" lang="ru-RU">
                <a:solidFill>
                  <a:srgbClr val="434553"/>
                </a:solidFill>
                <a:latin typeface="Verdana"/>
                <a:ea typeface="Verdana"/>
                <a:cs typeface="Verdana"/>
                <a:sym typeface="Verdana"/>
              </a:rPr>
              <a:t>min/max</a:t>
            </a:r>
            <a:endParaRPr b="1">
              <a:solidFill>
                <a:srgbClr val="43455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34553"/>
              </a:buClr>
              <a:buSzPts val="1400"/>
              <a:buFont typeface="Verdana"/>
              <a:buNone/>
            </a:pPr>
            <a:r>
              <a:rPr b="1" lang="ru-RU">
                <a:solidFill>
                  <a:srgbClr val="434553"/>
                </a:solidFill>
                <a:latin typeface="Verdana"/>
                <a:ea typeface="Verdana"/>
                <a:cs typeface="Verdana"/>
                <a:sym typeface="Verdana"/>
              </a:rPr>
              <a:t>нормирование</a:t>
            </a:r>
            <a:endParaRPr b="1">
              <a:solidFill>
                <a:srgbClr val="43455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885574" y="1731040"/>
            <a:ext cx="2544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34553"/>
              </a:buClr>
              <a:buSzPts val="1400"/>
              <a:buFont typeface="Verdana"/>
              <a:buNone/>
            </a:pPr>
            <a:r>
              <a:rPr b="1" lang="ru-RU">
                <a:solidFill>
                  <a:srgbClr val="434553"/>
                </a:solidFill>
                <a:latin typeface="Verdana"/>
                <a:ea typeface="Verdana"/>
                <a:cs typeface="Verdana"/>
                <a:sym typeface="Verdana"/>
              </a:rPr>
              <a:t>Без нормирования</a:t>
            </a:r>
            <a:endParaRPr b="1" sz="1400">
              <a:solidFill>
                <a:srgbClr val="43455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5128267" y="1731040"/>
            <a:ext cx="1929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34553"/>
              </a:buClr>
              <a:buSzPts val="1400"/>
              <a:buFont typeface="Verdana"/>
              <a:buNone/>
            </a:pPr>
            <a:r>
              <a:rPr b="1" lang="ru-RU">
                <a:solidFill>
                  <a:srgbClr val="434553"/>
                </a:solidFill>
                <a:latin typeface="Verdana"/>
                <a:ea typeface="Verdana"/>
                <a:cs typeface="Verdana"/>
                <a:sym typeface="Verdana"/>
              </a:rPr>
              <a:t>Нормальное распределение</a:t>
            </a:r>
            <a:endParaRPr b="1" sz="1400">
              <a:solidFill>
                <a:srgbClr val="43455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1317575" y="3358625"/>
            <a:ext cx="1680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Century Gothic"/>
                <a:ea typeface="Century Gothic"/>
                <a:cs typeface="Century Gothic"/>
                <a:sym typeface="Century Gothic"/>
              </a:rPr>
              <a:t>[-</a:t>
            </a: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∞; +∞]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1381275" y="5384663"/>
            <a:ext cx="1680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entury Gothic"/>
                <a:ea typeface="Century Gothic"/>
                <a:cs typeface="Century Gothic"/>
                <a:sym typeface="Century Gothic"/>
              </a:rPr>
              <a:t>.linear()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entury Gothic"/>
                <a:ea typeface="Century Gothic"/>
                <a:cs typeface="Century Gothic"/>
                <a:sym typeface="Century Gothic"/>
              </a:rPr>
              <a:t>.relu() (при y &gt; 0)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9" name="Google Shape;16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780" y="1476484"/>
            <a:ext cx="3580875" cy="4877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2075" y="2975438"/>
            <a:ext cx="2404521" cy="17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/>
        </p:nvSpPr>
        <p:spPr>
          <a:xfrm>
            <a:off x="5626838" y="5508125"/>
            <a:ext cx="1035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entury Gothic"/>
                <a:ea typeface="Century Gothic"/>
                <a:cs typeface="Century Gothic"/>
                <a:sym typeface="Century Gothic"/>
              </a:rPr>
              <a:t>.linear()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2" name="Google Shape;17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2660" y="1476484"/>
            <a:ext cx="3580875" cy="487793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7"/>
          <p:cNvSpPr txBox="1"/>
          <p:nvPr/>
        </p:nvSpPr>
        <p:spPr>
          <a:xfrm>
            <a:off x="9574850" y="3428213"/>
            <a:ext cx="11316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Century Gothic"/>
                <a:ea typeface="Century Gothic"/>
                <a:cs typeface="Century Gothic"/>
                <a:sym typeface="Century Gothic"/>
              </a:rPr>
              <a:t>[0</a:t>
            </a: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; 1]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9639650" y="5431625"/>
            <a:ext cx="1066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entury Gothic"/>
                <a:ea typeface="Century Gothic"/>
                <a:cs typeface="Century Gothic"/>
                <a:sym typeface="Century Gothic"/>
              </a:rPr>
              <a:t>.sigmoid()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entury Gothic"/>
                <a:ea typeface="Century Gothic"/>
                <a:cs typeface="Century Gothic"/>
                <a:sym typeface="Century Gothic"/>
              </a:rPr>
              <a:t>.linear()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5" name="Google Shape;17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4540" y="1476484"/>
            <a:ext cx="3580875" cy="4877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8"/>
          <p:cNvGrpSpPr/>
          <p:nvPr/>
        </p:nvGrpSpPr>
        <p:grpSpPr>
          <a:xfrm>
            <a:off x="0" y="6147761"/>
            <a:ext cx="12192001" cy="710239"/>
            <a:chOff x="0" y="0"/>
            <a:chExt cx="12192001" cy="710239"/>
          </a:xfrm>
        </p:grpSpPr>
        <p:pic>
          <p:nvPicPr>
            <p:cNvPr descr="ÐÐ°ÑÑÐ¸Ð½ÐºÐ¸ Ð¿Ð¾ Ð·Ð°Ð¿ÑÐ¾ÑÑ dots" id="181" name="Google Shape;181;p18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0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82" name="Google Shape;182;p18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3268336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83" name="Google Shape;183;p18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6536672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84" name="Google Shape;184;p18"/>
            <p:cNvPicPr preferRelativeResize="0"/>
            <p:nvPr/>
          </p:nvPicPr>
          <p:blipFill rotWithShape="1">
            <a:blip r:embed="rId3">
              <a:alphaModFix/>
            </a:blip>
            <a:srcRect b="21412" l="501" r="26834" t="56962"/>
            <a:stretch/>
          </p:blipFill>
          <p:spPr>
            <a:xfrm>
              <a:off x="9805008" y="0"/>
              <a:ext cx="2386993" cy="7102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ÐÐ°ÑÑÐ¸Ð½ÐºÐ¸ Ð¿Ð¾ Ð·Ð°Ð¿ÑÐ¾ÑÑ dots" id="185" name="Google Shape;185;p18"/>
          <p:cNvPicPr preferRelativeResize="0"/>
          <p:nvPr/>
        </p:nvPicPr>
        <p:blipFill rotWithShape="1">
          <a:blip r:embed="rId3">
            <a:alphaModFix/>
          </a:blip>
          <a:srcRect b="18915" l="8223" r="0" t="58849"/>
          <a:stretch/>
        </p:blipFill>
        <p:spPr>
          <a:xfrm>
            <a:off x="0" y="0"/>
            <a:ext cx="3014888" cy="730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dots" id="186" name="Google Shape;186;p18"/>
          <p:cNvPicPr preferRelativeResize="0"/>
          <p:nvPr/>
        </p:nvPicPr>
        <p:blipFill rotWithShape="1">
          <a:blip r:embed="rId3">
            <a:alphaModFix/>
          </a:blip>
          <a:srcRect b="2263" l="27336" r="0" t="56962"/>
          <a:stretch/>
        </p:blipFill>
        <p:spPr>
          <a:xfrm>
            <a:off x="9805008" y="250717"/>
            <a:ext cx="2386993" cy="133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8"/>
          <p:cNvSpPr/>
          <p:nvPr/>
        </p:nvSpPr>
        <p:spPr>
          <a:xfrm>
            <a:off x="0" y="920352"/>
            <a:ext cx="12192000" cy="554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3062582" y="163222"/>
            <a:ext cx="65241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Задача регрессии</a:t>
            </a:r>
            <a:endParaRPr sz="3600"/>
          </a:p>
        </p:txBody>
      </p:sp>
      <p:pic>
        <p:nvPicPr>
          <p:cNvPr descr="D:\Наташа\корел\сувалкина\фото подборка\1720811.jpg" id="189" name="Google Shape;189;p18"/>
          <p:cNvPicPr preferRelativeResize="0"/>
          <p:nvPr/>
        </p:nvPicPr>
        <p:blipFill rotWithShape="1">
          <a:blip r:embed="rId4">
            <a:alphaModFix/>
          </a:blip>
          <a:srcRect b="0" l="29613" r="18240" t="0"/>
          <a:stretch/>
        </p:blipFill>
        <p:spPr>
          <a:xfrm>
            <a:off x="37000" y="864575"/>
            <a:ext cx="3374725" cy="5510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13.png" id="190" name="Google Shape;19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864575"/>
            <a:ext cx="3370651" cy="55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8"/>
          <p:cNvSpPr txBox="1"/>
          <p:nvPr/>
        </p:nvSpPr>
        <p:spPr>
          <a:xfrm>
            <a:off x="321125" y="1117350"/>
            <a:ext cx="2927400" cy="20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-RU" sz="25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Оценка зарплаты на базе HeadHunter</a:t>
            </a:r>
            <a:endParaRPr b="1" sz="25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2" name="Google Shape;19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2425" y="1012875"/>
            <a:ext cx="8077476" cy="175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8"/>
          <p:cNvSpPr txBox="1"/>
          <p:nvPr/>
        </p:nvSpPr>
        <p:spPr>
          <a:xfrm>
            <a:off x="3751574" y="3212775"/>
            <a:ext cx="4369800" cy="24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Пол</a:t>
            </a:r>
            <a:endParaRPr sz="1600"/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Возраст</a:t>
            </a:r>
            <a:endParaRPr sz="1600"/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Город</a:t>
            </a:r>
            <a:endParaRPr sz="1600"/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График работы</a:t>
            </a:r>
            <a:endParaRPr sz="1600"/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Занятость</a:t>
            </a:r>
            <a:endParaRPr sz="1600"/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Образование</a:t>
            </a:r>
            <a:endParaRPr sz="1600"/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Желаемая должность</a:t>
            </a:r>
            <a:endParaRPr sz="1600"/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Прошлая должность</a:t>
            </a:r>
            <a:endParaRPr sz="1600"/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Опыт работы</a:t>
            </a:r>
            <a:endParaRPr sz="1600"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Текстовое описание опыта работы</a:t>
            </a:r>
            <a:endParaRPr sz="1600"/>
          </a:p>
        </p:txBody>
      </p:sp>
      <p:grpSp>
        <p:nvGrpSpPr>
          <p:cNvPr id="194" name="Google Shape;194;p18"/>
          <p:cNvGrpSpPr/>
          <p:nvPr/>
        </p:nvGrpSpPr>
        <p:grpSpPr>
          <a:xfrm>
            <a:off x="3619007" y="3345214"/>
            <a:ext cx="140913" cy="2917811"/>
            <a:chOff x="2994983" y="1780694"/>
            <a:chExt cx="196367" cy="4719850"/>
          </a:xfrm>
        </p:grpSpPr>
        <p:pic>
          <p:nvPicPr>
            <p:cNvPr descr="D:\Наташа\корел\2018\сувалкина\перезентация НЕЙРОНКИ\31.png" id="195" name="Google Shape;195;p1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999749" y="1780694"/>
              <a:ext cx="180000" cy="18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Наташа\корел\2018\сувалкина\перезентация НЕЙРОНКИ\32.png" id="196" name="Google Shape;196;p1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999749" y="2810693"/>
              <a:ext cx="180000" cy="18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Наташа\корел\2018\сувалкина\перезентация НЕЙРОНКИ\33.png" id="197" name="Google Shape;197;p1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99749" y="3295400"/>
              <a:ext cx="180000" cy="18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Наташа\корел\2018\сувалкина\перезентация НЕЙРОНКИ\34.png" id="198" name="Google Shape;198;p1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999749" y="3775804"/>
              <a:ext cx="180000" cy="18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Наташа\корел\2018\сувалкина\перезентация НЕЙРОНКИ\35.png" id="199" name="Google Shape;199;p1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999749" y="4766640"/>
              <a:ext cx="180000" cy="18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Наташа\корел\2018\сувалкина\перезентация НЕЙРОНКИ\36.png" id="200" name="Google Shape;200;p1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011350" y="5268772"/>
              <a:ext cx="180000" cy="18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Наташа\корел\2018\сувалкина\перезентация НЕЙРОНКИ\37.png" id="201" name="Google Shape;201;p1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rot="254793">
              <a:off x="2999685" y="6314105"/>
              <a:ext cx="180127" cy="1799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Наташа\корел\2018\сувалкина\перезентация НЕЙРОНКИ\32.png" id="202" name="Google Shape;202;p1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999749" y="2308912"/>
              <a:ext cx="180000" cy="18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Наташа\корел\2018\сувалкина\перезентация НЕЙРОНКИ\35.png" id="203" name="Google Shape;203;p1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999749" y="4271213"/>
              <a:ext cx="180000" cy="18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Наташа\корел\2018\сувалкина\перезентация НЕЙРОНКИ\36.png" id="204" name="Google Shape;204;p1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999749" y="5851820"/>
              <a:ext cx="180000" cy="180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5" name="Google Shape;205;p18"/>
          <p:cNvSpPr txBox="1"/>
          <p:nvPr/>
        </p:nvSpPr>
        <p:spPr>
          <a:xfrm>
            <a:off x="4216150" y="3212775"/>
            <a:ext cx="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latin typeface="Century Gothic"/>
                <a:ea typeface="Century Gothic"/>
                <a:cs typeface="Century Gothic"/>
                <a:sym typeface="Century Gothic"/>
              </a:rPr>
              <a:t>0/1</a:t>
            </a:r>
            <a:endParaRPr b="1" sz="13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4690450" y="3527050"/>
            <a:ext cx="35340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latin typeface="Century Gothic"/>
                <a:ea typeface="Century Gothic"/>
                <a:cs typeface="Century Gothic"/>
                <a:sym typeface="Century Gothic"/>
              </a:rPr>
              <a:t>OHE (11x) [0 0 0 0 0 0 1 0 0 0 0]</a:t>
            </a:r>
            <a:endParaRPr b="1" sz="13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4493400" y="3810375"/>
            <a:ext cx="16026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latin typeface="Century Gothic"/>
                <a:ea typeface="Century Gothic"/>
                <a:cs typeface="Century Gothic"/>
                <a:sym typeface="Century Gothic"/>
              </a:rPr>
              <a:t>OHE (4x) [0 1 0 0]</a:t>
            </a:r>
            <a:endParaRPr b="1" sz="13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5533300" y="4144875"/>
            <a:ext cx="1848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latin typeface="Century Gothic"/>
                <a:ea typeface="Century Gothic"/>
                <a:cs typeface="Century Gothic"/>
                <a:sym typeface="Century Gothic"/>
              </a:rPr>
              <a:t>Multi (4x) [0 1 0 1]</a:t>
            </a:r>
            <a:endParaRPr b="1" sz="13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4861000" y="4438425"/>
            <a:ext cx="1848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latin typeface="Century Gothic"/>
                <a:ea typeface="Century Gothic"/>
                <a:cs typeface="Century Gothic"/>
                <a:sym typeface="Century Gothic"/>
              </a:rPr>
              <a:t>Multi (4x) [1 1 0 1]</a:t>
            </a:r>
            <a:endParaRPr b="1" sz="13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p18"/>
          <p:cNvSpPr txBox="1"/>
          <p:nvPr/>
        </p:nvSpPr>
        <p:spPr>
          <a:xfrm>
            <a:off x="5326750" y="4762700"/>
            <a:ext cx="1848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latin typeface="Century Gothic"/>
                <a:ea typeface="Century Gothic"/>
                <a:cs typeface="Century Gothic"/>
                <a:sym typeface="Century Gothic"/>
              </a:rPr>
              <a:t>Multi (4x) [1 1 0 1]</a:t>
            </a:r>
            <a:endParaRPr b="1" sz="13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6216200" y="5097188"/>
            <a:ext cx="1848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latin typeface="Century Gothic"/>
                <a:ea typeface="Century Gothic"/>
                <a:cs typeface="Century Gothic"/>
                <a:sym typeface="Century Gothic"/>
              </a:rPr>
              <a:t>BagOfWords (10)</a:t>
            </a:r>
            <a:endParaRPr b="1" sz="13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5979625" y="5380525"/>
            <a:ext cx="1848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latin typeface="Century Gothic"/>
                <a:ea typeface="Century Gothic"/>
                <a:cs typeface="Century Gothic"/>
                <a:sym typeface="Century Gothic"/>
              </a:rPr>
              <a:t>BagOfWords (10)</a:t>
            </a:r>
            <a:endParaRPr b="1" sz="13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5215900" y="5715025"/>
            <a:ext cx="35340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latin typeface="Century Gothic"/>
                <a:ea typeface="Century Gothic"/>
                <a:cs typeface="Century Gothic"/>
                <a:sym typeface="Century Gothic"/>
              </a:rPr>
              <a:t>OHE (11x) [0 0 0 0 0 0 1 0 0 0 0]</a:t>
            </a:r>
            <a:endParaRPr b="1" sz="13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7506750" y="5998350"/>
            <a:ext cx="26898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latin typeface="Century Gothic"/>
                <a:ea typeface="Century Gothic"/>
                <a:cs typeface="Century Gothic"/>
                <a:sym typeface="Century Gothic"/>
              </a:rPr>
              <a:t>BagOfWords/Embedding</a:t>
            </a:r>
            <a:endParaRPr b="1" sz="13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D:\Наташа\корел\сувалкина\презентация НЕЙРОНКИ\ДОД\20.png" id="215" name="Google Shape;215;p1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622175" y="864575"/>
            <a:ext cx="9569825" cy="551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9"/>
          <p:cNvGrpSpPr/>
          <p:nvPr/>
        </p:nvGrpSpPr>
        <p:grpSpPr>
          <a:xfrm>
            <a:off x="0" y="6147761"/>
            <a:ext cx="12192001" cy="710239"/>
            <a:chOff x="0" y="0"/>
            <a:chExt cx="12192001" cy="710239"/>
          </a:xfrm>
        </p:grpSpPr>
        <p:pic>
          <p:nvPicPr>
            <p:cNvPr descr="ÐÐ°ÑÑÐ¸Ð½ÐºÐ¸ Ð¿Ð¾ Ð·Ð°Ð¿ÑÐ¾ÑÑ dots" id="221" name="Google Shape;221;p19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0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222" name="Google Shape;222;p19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3268336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223" name="Google Shape;223;p19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6536672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224" name="Google Shape;224;p19"/>
            <p:cNvPicPr preferRelativeResize="0"/>
            <p:nvPr/>
          </p:nvPicPr>
          <p:blipFill rotWithShape="1">
            <a:blip r:embed="rId3">
              <a:alphaModFix/>
            </a:blip>
            <a:srcRect b="21412" l="501" r="26834" t="56962"/>
            <a:stretch/>
          </p:blipFill>
          <p:spPr>
            <a:xfrm>
              <a:off x="9805008" y="0"/>
              <a:ext cx="2386993" cy="7102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ÐÐ°ÑÑÐ¸Ð½ÐºÐ¸ Ð¿Ð¾ Ð·Ð°Ð¿ÑÐ¾ÑÑ dots" id="225" name="Google Shape;225;p19"/>
          <p:cNvPicPr preferRelativeResize="0"/>
          <p:nvPr/>
        </p:nvPicPr>
        <p:blipFill rotWithShape="1">
          <a:blip r:embed="rId3">
            <a:alphaModFix/>
          </a:blip>
          <a:srcRect b="18915" l="8223" r="0" t="58849"/>
          <a:stretch/>
        </p:blipFill>
        <p:spPr>
          <a:xfrm>
            <a:off x="0" y="0"/>
            <a:ext cx="3014888" cy="730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dots" id="226" name="Google Shape;226;p19"/>
          <p:cNvPicPr preferRelativeResize="0"/>
          <p:nvPr/>
        </p:nvPicPr>
        <p:blipFill rotWithShape="1">
          <a:blip r:embed="rId3">
            <a:alphaModFix/>
          </a:blip>
          <a:srcRect b="2263" l="27336" r="0" t="56962"/>
          <a:stretch/>
        </p:blipFill>
        <p:spPr>
          <a:xfrm>
            <a:off x="9805008" y="250717"/>
            <a:ext cx="2386993" cy="133927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9"/>
          <p:cNvSpPr/>
          <p:nvPr/>
        </p:nvSpPr>
        <p:spPr>
          <a:xfrm>
            <a:off x="0" y="920427"/>
            <a:ext cx="12192000" cy="554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3062582" y="163222"/>
            <a:ext cx="65241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Задача регрессии</a:t>
            </a:r>
            <a:endParaRPr sz="3600"/>
          </a:p>
        </p:txBody>
      </p:sp>
      <p:pic>
        <p:nvPicPr>
          <p:cNvPr descr="D:\Наташа\корел\сувалкина\фото подборка\1720811.jpg" id="229" name="Google Shape;229;p19"/>
          <p:cNvPicPr preferRelativeResize="0"/>
          <p:nvPr/>
        </p:nvPicPr>
        <p:blipFill rotWithShape="1">
          <a:blip r:embed="rId4">
            <a:alphaModFix/>
          </a:blip>
          <a:srcRect b="0" l="29613" r="18240" t="0"/>
          <a:stretch/>
        </p:blipFill>
        <p:spPr>
          <a:xfrm>
            <a:off x="37000" y="864575"/>
            <a:ext cx="3374725" cy="5510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13.png" id="230" name="Google Shape;23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864575"/>
            <a:ext cx="3370651" cy="55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9"/>
          <p:cNvSpPr txBox="1"/>
          <p:nvPr/>
        </p:nvSpPr>
        <p:spPr>
          <a:xfrm>
            <a:off x="321125" y="1117350"/>
            <a:ext cx="2927400" cy="20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-RU" sz="25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Оценка зарплаты на базе HeadHunter</a:t>
            </a:r>
            <a:endParaRPr b="1" sz="25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2" name="Google Shape;232;p19"/>
          <p:cNvSpPr/>
          <p:nvPr/>
        </p:nvSpPr>
        <p:spPr>
          <a:xfrm flipH="1" rot="5400000">
            <a:off x="7711740" y="2053802"/>
            <a:ext cx="473100" cy="2300400"/>
          </a:xfrm>
          <a:prstGeom prst="rect">
            <a:avLst/>
          </a:prstGeom>
          <a:gradFill>
            <a:gsLst>
              <a:gs pos="0">
                <a:srgbClr val="FBA321"/>
              </a:gs>
              <a:gs pos="50000">
                <a:srgbClr val="F8BA4A"/>
              </a:gs>
              <a:gs pos="100000">
                <a:srgbClr val="FAD776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9"/>
          <p:cNvSpPr/>
          <p:nvPr/>
        </p:nvSpPr>
        <p:spPr>
          <a:xfrm flipH="1" rot="5400000">
            <a:off x="5143569" y="654275"/>
            <a:ext cx="642900" cy="2300400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Наташа\корел\сувалкина\презентация НЕЙРОНКИ\20.png" id="234" name="Google Shape;234;p19"/>
          <p:cNvPicPr preferRelativeResize="0"/>
          <p:nvPr/>
        </p:nvPicPr>
        <p:blipFill rotWithShape="1">
          <a:blip r:embed="rId6">
            <a:alphaModFix/>
          </a:blip>
          <a:srcRect b="31063" l="14217" r="2980" t="27078"/>
          <a:stretch/>
        </p:blipFill>
        <p:spPr>
          <a:xfrm flipH="1" rot="10800000">
            <a:off x="6789972" y="3600487"/>
            <a:ext cx="2300225" cy="47320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9"/>
          <p:cNvSpPr/>
          <p:nvPr/>
        </p:nvSpPr>
        <p:spPr>
          <a:xfrm flipH="1" rot="5400000">
            <a:off x="5228469" y="1421529"/>
            <a:ext cx="473100" cy="2300400"/>
          </a:xfrm>
          <a:prstGeom prst="rect">
            <a:avLst/>
          </a:prstGeom>
          <a:gradFill>
            <a:gsLst>
              <a:gs pos="0">
                <a:srgbClr val="32826D"/>
              </a:gs>
              <a:gs pos="50000">
                <a:srgbClr val="3FA784"/>
              </a:gs>
              <a:gs pos="100000">
                <a:srgbClr val="61BBA3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9"/>
          <p:cNvSpPr/>
          <p:nvPr/>
        </p:nvSpPr>
        <p:spPr>
          <a:xfrm flipH="1" rot="5400000">
            <a:off x="10093528" y="654275"/>
            <a:ext cx="642900" cy="2300400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9"/>
          <p:cNvSpPr/>
          <p:nvPr/>
        </p:nvSpPr>
        <p:spPr>
          <a:xfrm flipH="1" rot="5400000">
            <a:off x="10178428" y="1421529"/>
            <a:ext cx="473100" cy="2300400"/>
          </a:xfrm>
          <a:prstGeom prst="rect">
            <a:avLst/>
          </a:prstGeom>
          <a:gradFill>
            <a:gsLst>
              <a:gs pos="0">
                <a:srgbClr val="32826D"/>
              </a:gs>
              <a:gs pos="50000">
                <a:srgbClr val="3FA784"/>
              </a:gs>
              <a:gs pos="100000">
                <a:srgbClr val="61BBA3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9"/>
          <p:cNvSpPr/>
          <p:nvPr/>
        </p:nvSpPr>
        <p:spPr>
          <a:xfrm flipH="1" rot="5400000">
            <a:off x="7618548" y="654275"/>
            <a:ext cx="642900" cy="2300400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9"/>
          <p:cNvSpPr/>
          <p:nvPr/>
        </p:nvSpPr>
        <p:spPr>
          <a:xfrm flipH="1" rot="5400000">
            <a:off x="7703448" y="1421529"/>
            <a:ext cx="473100" cy="2300400"/>
          </a:xfrm>
          <a:prstGeom prst="rect">
            <a:avLst/>
          </a:prstGeom>
          <a:gradFill>
            <a:gsLst>
              <a:gs pos="0">
                <a:srgbClr val="32826D"/>
              </a:gs>
              <a:gs pos="50000">
                <a:srgbClr val="3FA784"/>
              </a:gs>
              <a:gs pos="100000">
                <a:srgbClr val="61BBA3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9"/>
          <p:cNvSpPr txBox="1"/>
          <p:nvPr/>
        </p:nvSpPr>
        <p:spPr>
          <a:xfrm>
            <a:off x="6753805" y="4167850"/>
            <a:ext cx="23568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Activation = ”linear”</a:t>
            </a:r>
            <a:endParaRPr b="0" i="0" sz="1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4292350" y="1533396"/>
            <a:ext cx="2356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</a:pPr>
            <a:r>
              <a:rPr b="1" i="0" lang="ru-RU" sz="1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Простые 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</a:pPr>
            <a:r>
              <a:rPr b="1" i="0" lang="ru-RU" sz="1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данные</a:t>
            </a:r>
            <a:endParaRPr b="1" i="0" sz="12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4321291" y="2397294"/>
            <a:ext cx="22857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Gothic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Dense</a:t>
            </a:r>
            <a:endParaRPr b="1" i="0" sz="16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6796270" y="3023306"/>
            <a:ext cx="22857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Gothic"/>
              <a:buNone/>
            </a:pPr>
            <a:r>
              <a:rPr b="1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Concatenate</a:t>
            </a:r>
            <a:endParaRPr b="1" i="0" sz="2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p19"/>
          <p:cNvSpPr txBox="1"/>
          <p:nvPr/>
        </p:nvSpPr>
        <p:spPr>
          <a:xfrm>
            <a:off x="6796270" y="3661840"/>
            <a:ext cx="22857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Gothic"/>
              <a:buNone/>
            </a:pPr>
            <a:r>
              <a:rPr b="1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Dense</a:t>
            </a:r>
            <a:endParaRPr b="1" i="0" sz="2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9228785" y="1533396"/>
            <a:ext cx="2356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</a:pPr>
            <a:r>
              <a:rPr b="1" i="0" lang="ru-RU" sz="1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Сложные текстовые данные</a:t>
            </a:r>
            <a:endParaRPr b="1" i="0" sz="12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6753805" y="1533396"/>
            <a:ext cx="2356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</a:pPr>
            <a:r>
              <a:rPr b="1" i="0" lang="ru-RU" sz="1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Простые текстовые данные</a:t>
            </a:r>
            <a:endParaRPr b="1" i="0" sz="12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Google Shape;247;p19"/>
          <p:cNvSpPr txBox="1"/>
          <p:nvPr/>
        </p:nvSpPr>
        <p:spPr>
          <a:xfrm>
            <a:off x="9271250" y="2397294"/>
            <a:ext cx="22857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Gothic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Dense,Conv1D,LSTM</a:t>
            </a:r>
            <a:endParaRPr b="1" i="0" sz="16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6796270" y="2397294"/>
            <a:ext cx="22857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Gothic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Dense</a:t>
            </a:r>
            <a:endParaRPr b="1" i="0" sz="16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D:\Наташа\корел\сувалкина\презентация НЕЙРОНКИ\ДОД\20.png" id="249" name="Google Shape;249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22175" y="864575"/>
            <a:ext cx="9569825" cy="551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20"/>
          <p:cNvGrpSpPr/>
          <p:nvPr/>
        </p:nvGrpSpPr>
        <p:grpSpPr>
          <a:xfrm>
            <a:off x="0" y="6147761"/>
            <a:ext cx="12192001" cy="710239"/>
            <a:chOff x="0" y="0"/>
            <a:chExt cx="12192001" cy="710239"/>
          </a:xfrm>
        </p:grpSpPr>
        <p:pic>
          <p:nvPicPr>
            <p:cNvPr descr="ÐÐ°ÑÑÐ¸Ð½ÐºÐ¸ Ð¿Ð¾ Ð·Ð°Ð¿ÑÐ¾ÑÑ dots" id="255" name="Google Shape;255;p20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0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256" name="Google Shape;256;p20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3268336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257" name="Google Shape;257;p20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6536672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258" name="Google Shape;258;p20"/>
            <p:cNvPicPr preferRelativeResize="0"/>
            <p:nvPr/>
          </p:nvPicPr>
          <p:blipFill rotWithShape="1">
            <a:blip r:embed="rId3">
              <a:alphaModFix/>
            </a:blip>
            <a:srcRect b="21412" l="501" r="26834" t="56962"/>
            <a:stretch/>
          </p:blipFill>
          <p:spPr>
            <a:xfrm>
              <a:off x="9805008" y="0"/>
              <a:ext cx="2386993" cy="7102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ÐÐ°ÑÑÐ¸Ð½ÐºÐ¸ Ð¿Ð¾ Ð·Ð°Ð¿ÑÐ¾ÑÑ dots" id="259" name="Google Shape;259;p20"/>
          <p:cNvPicPr preferRelativeResize="0"/>
          <p:nvPr/>
        </p:nvPicPr>
        <p:blipFill rotWithShape="1">
          <a:blip r:embed="rId3">
            <a:alphaModFix/>
          </a:blip>
          <a:srcRect b="18915" l="8223" r="0" t="58849"/>
          <a:stretch/>
        </p:blipFill>
        <p:spPr>
          <a:xfrm>
            <a:off x="0" y="0"/>
            <a:ext cx="3014888" cy="730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dots" id="260" name="Google Shape;260;p20"/>
          <p:cNvPicPr preferRelativeResize="0"/>
          <p:nvPr/>
        </p:nvPicPr>
        <p:blipFill rotWithShape="1">
          <a:blip r:embed="rId3">
            <a:alphaModFix/>
          </a:blip>
          <a:srcRect b="2263" l="27336" r="0" t="56962"/>
          <a:stretch/>
        </p:blipFill>
        <p:spPr>
          <a:xfrm>
            <a:off x="9805008" y="250717"/>
            <a:ext cx="2386993" cy="133927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0"/>
          <p:cNvSpPr/>
          <p:nvPr/>
        </p:nvSpPr>
        <p:spPr>
          <a:xfrm>
            <a:off x="0" y="920352"/>
            <a:ext cx="12192000" cy="554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3062582" y="163222"/>
            <a:ext cx="65241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Задача регрессии</a:t>
            </a:r>
            <a:endParaRPr sz="3600"/>
          </a:p>
        </p:txBody>
      </p:sp>
      <p:pic>
        <p:nvPicPr>
          <p:cNvPr descr="D:\Наташа\корел\сувалкина\фото подборка\1720811.jpg" id="263" name="Google Shape;263;p20"/>
          <p:cNvPicPr preferRelativeResize="0"/>
          <p:nvPr/>
        </p:nvPicPr>
        <p:blipFill rotWithShape="1">
          <a:blip r:embed="rId4">
            <a:alphaModFix/>
          </a:blip>
          <a:srcRect b="0" l="29613" r="18240" t="0"/>
          <a:stretch/>
        </p:blipFill>
        <p:spPr>
          <a:xfrm>
            <a:off x="37000" y="864575"/>
            <a:ext cx="3374725" cy="5510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13.png" id="264" name="Google Shape;26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864575"/>
            <a:ext cx="3370651" cy="55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0"/>
          <p:cNvSpPr txBox="1"/>
          <p:nvPr/>
        </p:nvSpPr>
        <p:spPr>
          <a:xfrm>
            <a:off x="321125" y="1117350"/>
            <a:ext cx="2927400" cy="20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-RU" sz="25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Оценка стоимости квартир</a:t>
            </a:r>
            <a:endParaRPr b="1" sz="25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6" name="Google Shape;26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3725" y="1117350"/>
            <a:ext cx="8518165" cy="133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0"/>
          <p:cNvSpPr txBox="1"/>
          <p:nvPr/>
        </p:nvSpPr>
        <p:spPr>
          <a:xfrm>
            <a:off x="6303625" y="2963375"/>
            <a:ext cx="31842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1300">
                <a:latin typeface="Century Gothic"/>
                <a:ea typeface="Century Gothic"/>
                <a:cs typeface="Century Gothic"/>
                <a:sym typeface="Century Gothic"/>
              </a:rPr>
              <a:t>Метро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1300">
                <a:latin typeface="Century Gothic"/>
                <a:ea typeface="Century Gothic"/>
                <a:cs typeface="Century Gothic"/>
                <a:sym typeface="Century Gothic"/>
              </a:rPr>
              <a:t>Тип метро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1300">
                <a:latin typeface="Century Gothic"/>
                <a:ea typeface="Century Gothic"/>
                <a:cs typeface="Century Gothic"/>
                <a:sym typeface="Century Gothic"/>
              </a:rPr>
              <a:t>Расстояние до метро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1300">
                <a:latin typeface="Century Gothic"/>
                <a:ea typeface="Century Gothic"/>
                <a:cs typeface="Century Gothic"/>
                <a:sym typeface="Century Gothic"/>
              </a:rPr>
              <a:t>Этаж квартиры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1300">
                <a:latin typeface="Century Gothic"/>
                <a:ea typeface="Century Gothic"/>
                <a:cs typeface="Century Gothic"/>
                <a:sym typeface="Century Gothic"/>
              </a:rPr>
              <a:t>Количество этажей в здании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68" name="Google Shape;268;p20"/>
          <p:cNvGrpSpPr/>
          <p:nvPr/>
        </p:nvGrpSpPr>
        <p:grpSpPr>
          <a:xfrm>
            <a:off x="6190543" y="3040249"/>
            <a:ext cx="113076" cy="1168249"/>
            <a:chOff x="2999749" y="1780694"/>
            <a:chExt cx="180000" cy="2224812"/>
          </a:xfrm>
        </p:grpSpPr>
        <p:pic>
          <p:nvPicPr>
            <p:cNvPr descr="D:\Наташа\корел\2018\сувалкина\перезентация НЕЙРОНКИ\31.png" id="269" name="Google Shape;269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999749" y="1780694"/>
              <a:ext cx="180000" cy="18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Наташа\корел\2018\сувалкина\перезентация НЕЙРОНКИ\32.png" id="270" name="Google Shape;270;p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999749" y="2837141"/>
              <a:ext cx="180000" cy="18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Наташа\корел\2018\сувалкина\перезентация НЕЙРОНКИ\33.png" id="271" name="Google Shape;271;p2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99749" y="3312446"/>
              <a:ext cx="180000" cy="18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Наташа\корел\2018\сувалкина\перезентация НЕЙРОНКИ\34.png" id="272" name="Google Shape;272;p2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999749" y="3825505"/>
              <a:ext cx="180000" cy="18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Наташа\корел\2018\сувалкина\перезентация НЕЙРОНКИ\32.png" id="273" name="Google Shape;273;p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999749" y="2342983"/>
              <a:ext cx="180000" cy="180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4" name="Google Shape;274;p20"/>
          <p:cNvSpPr txBox="1"/>
          <p:nvPr/>
        </p:nvSpPr>
        <p:spPr>
          <a:xfrm>
            <a:off x="6303625" y="4208488"/>
            <a:ext cx="30000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Последний этаж</a:t>
            </a:r>
            <a:endParaRPr sz="13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Тип дома</a:t>
            </a:r>
            <a:endParaRPr sz="13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Балкон</a:t>
            </a:r>
            <a:endParaRPr sz="13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Санузел</a:t>
            </a:r>
            <a:endParaRPr sz="13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Площадь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75" name="Google Shape;275;p20"/>
          <p:cNvGrpSpPr/>
          <p:nvPr/>
        </p:nvGrpSpPr>
        <p:grpSpPr>
          <a:xfrm>
            <a:off x="6190543" y="4375349"/>
            <a:ext cx="113076" cy="1102736"/>
            <a:chOff x="2999749" y="4281909"/>
            <a:chExt cx="180000" cy="2100050"/>
          </a:xfrm>
        </p:grpSpPr>
        <p:pic>
          <p:nvPicPr>
            <p:cNvPr descr="D:\Наташа\корел\2018\сувалкина\перезентация НЕЙРОНКИ\35.png" id="276" name="Google Shape;276;p2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999749" y="4766640"/>
              <a:ext cx="180000" cy="18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Наташа\корел\2018\сувалкина\перезентация НЕЙРОНКИ\36.png" id="277" name="Google Shape;277;p2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999749" y="5246611"/>
              <a:ext cx="180000" cy="18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Наташа\корел\2018\сувалкина\перезентация НЕЙРОНКИ\37.png" id="278" name="Google Shape;278;p2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999749" y="6201958"/>
              <a:ext cx="180000" cy="18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Наташа\корел\2018\сувалкина\перезентация НЕЙРОНКИ\35.png" id="279" name="Google Shape;279;p2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999749" y="4281909"/>
              <a:ext cx="180000" cy="18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Наташа\корел\2018\сувалкина\перезентация НЕЙРОНКИ\36.png" id="280" name="Google Shape;280;p2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999749" y="5724273"/>
              <a:ext cx="180000" cy="180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D:\Наташа\корел\сувалкина\презентация НЕЙРОНКИ\ДОД\20.png" id="281" name="Google Shape;281;p2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622175" y="864575"/>
            <a:ext cx="9569825" cy="551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21"/>
          <p:cNvGrpSpPr/>
          <p:nvPr/>
        </p:nvGrpSpPr>
        <p:grpSpPr>
          <a:xfrm>
            <a:off x="0" y="6147761"/>
            <a:ext cx="12192001" cy="710239"/>
            <a:chOff x="0" y="0"/>
            <a:chExt cx="12192001" cy="710239"/>
          </a:xfrm>
        </p:grpSpPr>
        <p:pic>
          <p:nvPicPr>
            <p:cNvPr descr="ÐÐ°ÑÑÐ¸Ð½ÐºÐ¸ Ð¿Ð¾ Ð·Ð°Ð¿ÑÐ¾ÑÑ dots" id="287" name="Google Shape;287;p21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0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288" name="Google Shape;288;p21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3268336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289" name="Google Shape;289;p21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6536672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290" name="Google Shape;290;p21"/>
            <p:cNvPicPr preferRelativeResize="0"/>
            <p:nvPr/>
          </p:nvPicPr>
          <p:blipFill rotWithShape="1">
            <a:blip r:embed="rId3">
              <a:alphaModFix/>
            </a:blip>
            <a:srcRect b="21412" l="501" r="26834" t="56962"/>
            <a:stretch/>
          </p:blipFill>
          <p:spPr>
            <a:xfrm>
              <a:off x="9805008" y="0"/>
              <a:ext cx="2386993" cy="7102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ÐÐ°ÑÑÐ¸Ð½ÐºÐ¸ Ð¿Ð¾ Ð·Ð°Ð¿ÑÐ¾ÑÑ dots" id="291" name="Google Shape;291;p21"/>
          <p:cNvPicPr preferRelativeResize="0"/>
          <p:nvPr/>
        </p:nvPicPr>
        <p:blipFill rotWithShape="1">
          <a:blip r:embed="rId3">
            <a:alphaModFix/>
          </a:blip>
          <a:srcRect b="18915" l="8223" r="0" t="58849"/>
          <a:stretch/>
        </p:blipFill>
        <p:spPr>
          <a:xfrm>
            <a:off x="0" y="0"/>
            <a:ext cx="3014888" cy="730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dots" id="292" name="Google Shape;292;p21"/>
          <p:cNvPicPr preferRelativeResize="0"/>
          <p:nvPr/>
        </p:nvPicPr>
        <p:blipFill rotWithShape="1">
          <a:blip r:embed="rId3">
            <a:alphaModFix/>
          </a:blip>
          <a:srcRect b="2263" l="27336" r="0" t="56962"/>
          <a:stretch/>
        </p:blipFill>
        <p:spPr>
          <a:xfrm>
            <a:off x="9805008" y="250717"/>
            <a:ext cx="2386993" cy="133927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1"/>
          <p:cNvSpPr/>
          <p:nvPr/>
        </p:nvSpPr>
        <p:spPr>
          <a:xfrm>
            <a:off x="0" y="920352"/>
            <a:ext cx="12192000" cy="554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1"/>
          <p:cNvSpPr/>
          <p:nvPr/>
        </p:nvSpPr>
        <p:spPr>
          <a:xfrm>
            <a:off x="3062582" y="163222"/>
            <a:ext cx="65241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Задача регрессии</a:t>
            </a:r>
            <a:endParaRPr sz="3600"/>
          </a:p>
        </p:txBody>
      </p:sp>
      <p:pic>
        <p:nvPicPr>
          <p:cNvPr descr="D:\Наташа\корел\сувалкина\фото подборка\1720811.jpg" id="295" name="Google Shape;295;p21"/>
          <p:cNvPicPr preferRelativeResize="0"/>
          <p:nvPr/>
        </p:nvPicPr>
        <p:blipFill rotWithShape="1">
          <a:blip r:embed="rId4">
            <a:alphaModFix/>
          </a:blip>
          <a:srcRect b="0" l="29613" r="18240" t="0"/>
          <a:stretch/>
        </p:blipFill>
        <p:spPr>
          <a:xfrm>
            <a:off x="37000" y="864575"/>
            <a:ext cx="3374725" cy="5510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13.png" id="296" name="Google Shape;29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864575"/>
            <a:ext cx="3370651" cy="55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1"/>
          <p:cNvSpPr txBox="1"/>
          <p:nvPr/>
        </p:nvSpPr>
        <p:spPr>
          <a:xfrm>
            <a:off x="321125" y="1117350"/>
            <a:ext cx="2927400" cy="20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-RU" sz="25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Оценка результата матча</a:t>
            </a:r>
            <a:endParaRPr b="1" sz="25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98" name="Google Shape;29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9025" y="1211950"/>
            <a:ext cx="8660650" cy="17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1"/>
          <p:cNvSpPr txBox="1"/>
          <p:nvPr/>
        </p:nvSpPr>
        <p:spPr>
          <a:xfrm>
            <a:off x="6676950" y="3290875"/>
            <a:ext cx="8607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1300">
                <a:latin typeface="Century Gothic"/>
                <a:ea typeface="Century Gothic"/>
                <a:cs typeface="Century Gothic"/>
                <a:sym typeface="Century Gothic"/>
              </a:rPr>
              <a:t>Ком. 1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1300">
                <a:latin typeface="Century Gothic"/>
                <a:ea typeface="Century Gothic"/>
                <a:cs typeface="Century Gothic"/>
                <a:sym typeface="Century Gothic"/>
              </a:rPr>
              <a:t>Ком. 2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1300">
                <a:latin typeface="Century Gothic"/>
                <a:ea typeface="Century Gothic"/>
                <a:cs typeface="Century Gothic"/>
                <a:sym typeface="Century Gothic"/>
              </a:rPr>
              <a:t>ftime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00" name="Google Shape;300;p21"/>
          <p:cNvGrpSpPr/>
          <p:nvPr/>
        </p:nvGrpSpPr>
        <p:grpSpPr>
          <a:xfrm>
            <a:off x="6563868" y="3367749"/>
            <a:ext cx="113076" cy="649259"/>
            <a:chOff x="2999749" y="1780694"/>
            <a:chExt cx="180000" cy="1236448"/>
          </a:xfrm>
        </p:grpSpPr>
        <p:pic>
          <p:nvPicPr>
            <p:cNvPr descr="D:\Наташа\корел\2018\сувалкина\перезентация НЕЙРОНКИ\31.png" id="301" name="Google Shape;301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999749" y="1780694"/>
              <a:ext cx="180000" cy="18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Наташа\корел\2018\сувалкина\перезентация НЕЙРОНКИ\32.png" id="302" name="Google Shape;302;p2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999749" y="2837141"/>
              <a:ext cx="180000" cy="18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Наташа\корел\2018\сувалкина\перезентация НЕЙРОНКИ\32.png" id="303" name="Google Shape;303;p2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999749" y="2342983"/>
              <a:ext cx="180000" cy="180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D:\Наташа\корел\сувалкина\презентация НЕЙРОНКИ\ДОД\20.png" id="304" name="Google Shape;304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22175" y="864575"/>
            <a:ext cx="9569825" cy="551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