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gif"/><Relationship Id="rId5" Type="http://schemas.openxmlformats.org/officeDocument/2006/relationships/image" Target="../media/image6.gif"/><Relationship Id="rId6" Type="http://schemas.openxmlformats.org/officeDocument/2006/relationships/image" Target="../media/image1.gif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gif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gif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robot-working-with-digital-display-picture-id690675674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1266" r="0" t="0"/>
          <a:stretch/>
        </p:blipFill>
        <p:spPr>
          <a:xfrm>
            <a:off x="0" y="0"/>
            <a:ext cx="11916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5817476" y="0"/>
            <a:ext cx="6374523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093371" y="3429000"/>
            <a:ext cx="5822732" cy="2872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Рекуррентные сети и одномерная свёртка для обработки текста</a:t>
            </a:r>
            <a:endParaRPr b="1" i="0" sz="4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презентация НЕЙРОНКИ\ДОД\4.png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727" y="0"/>
            <a:ext cx="128674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4.png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696" y="187666"/>
            <a:ext cx="1030809" cy="95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237" name="Google Shape;237;p22"/>
          <p:cNvPicPr preferRelativeResize="0"/>
          <p:nvPr/>
        </p:nvPicPr>
        <p:blipFill rotWithShape="1">
          <a:blip r:embed="rId3">
            <a:alphaModFix/>
          </a:blip>
          <a:srcRect b="32574" l="71387" r="6854" t="1"/>
          <a:stretch/>
        </p:blipFill>
        <p:spPr>
          <a:xfrm flipH="1">
            <a:off x="9348952" y="1932086"/>
            <a:ext cx="2843048" cy="4925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rey wave" id="238" name="Google Shape;238;p22"/>
          <p:cNvPicPr preferRelativeResize="0"/>
          <p:nvPr/>
        </p:nvPicPr>
        <p:blipFill rotWithShape="1">
          <a:blip r:embed="rId4">
            <a:alphaModFix/>
          </a:blip>
          <a:srcRect b="32574" l="21442" r="6854" t="1"/>
          <a:stretch/>
        </p:blipFill>
        <p:spPr>
          <a:xfrm>
            <a:off x="-20203" y="1932086"/>
            <a:ext cx="9369155" cy="492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/>
          <p:nvPr/>
        </p:nvSpPr>
        <p:spPr>
          <a:xfrm>
            <a:off x="-20203" y="1860592"/>
            <a:ext cx="222355" cy="306019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Artificial-Intelligence-Value-1024x683.jpg" id="240" name="Google Shape;240;p22"/>
          <p:cNvPicPr preferRelativeResize="0"/>
          <p:nvPr/>
        </p:nvPicPr>
        <p:blipFill rotWithShape="1">
          <a:blip r:embed="rId5">
            <a:alphaModFix/>
          </a:blip>
          <a:srcRect b="0" l="39831" r="7981" t="0"/>
          <a:stretch/>
        </p:blipFill>
        <p:spPr>
          <a:xfrm>
            <a:off x="7118865" y="449905"/>
            <a:ext cx="4646413" cy="593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>
            <a:off x="764490" y="773880"/>
            <a:ext cx="7839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Изменение </a:t>
            </a:r>
            <a:endParaRPr b="1" i="0" sz="36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размерностей</a:t>
            </a:r>
            <a:endParaRPr b="0" i="0" sz="12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842125" y="2643590"/>
            <a:ext cx="6076834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b="0" i="0" sz="11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model.add(Embedding(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input_length=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5382325" y="2832290"/>
            <a:ext cx="1229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 x 10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842124" y="3227390"/>
            <a:ext cx="5711195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model.add(LSTM(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return_sequences=</a:t>
            </a:r>
            <a:r>
              <a:rPr b="0" i="0" lang="ru-RU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5382325" y="3194390"/>
            <a:ext cx="1229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 x 64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842124" y="3626890"/>
            <a:ext cx="6076835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model.add(LSTM(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return_sequences=</a:t>
            </a:r>
            <a:r>
              <a:rPr b="0" i="0" lang="ru-RU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382325" y="3626890"/>
            <a:ext cx="1229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64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842125" y="4021990"/>
            <a:ext cx="3671906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5382325" y="3988990"/>
            <a:ext cx="1229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64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842125" y="4435815"/>
            <a:ext cx="4415496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382325" y="4402815"/>
            <a:ext cx="1229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64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842124" y="4773440"/>
            <a:ext cx="5711195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"relu"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339850" y="4773440"/>
            <a:ext cx="594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842125" y="5178740"/>
            <a:ext cx="3671906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339850" y="5112740"/>
            <a:ext cx="594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842124" y="5518040"/>
            <a:ext cx="5711195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b="0" i="0" lang="ru-RU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b="0" i="0" lang="ru-RU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5382325" y="5518040"/>
            <a:ext cx="594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1" i="1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262" name="Google Shape;262;p23"/>
          <p:cNvPicPr preferRelativeResize="0"/>
          <p:nvPr/>
        </p:nvPicPr>
        <p:blipFill rotWithShape="1">
          <a:blip r:embed="rId3">
            <a:alphaModFix/>
          </a:blip>
          <a:srcRect b="21753" l="569" r="-2" t="2863"/>
          <a:stretch/>
        </p:blipFill>
        <p:spPr>
          <a:xfrm>
            <a:off x="0" y="-1"/>
            <a:ext cx="4823460" cy="36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/>
          <p:nvPr/>
        </p:nvSpPr>
        <p:spPr>
          <a:xfrm>
            <a:off x="9418320" y="-2446"/>
            <a:ext cx="2773680" cy="6860446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1107704" y="5074515"/>
            <a:ext cx="831061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Двунаправленые</a:t>
            </a:r>
            <a:endParaRPr b="1" i="0" sz="44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рекуррентные сети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3"/>
          <p:cNvSpPr/>
          <p:nvPr/>
        </p:nvSpPr>
        <p:spPr>
          <a:xfrm flipH="1">
            <a:off x="1107704" y="991667"/>
            <a:ext cx="10181266" cy="3999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704" y="1268810"/>
            <a:ext cx="9803635" cy="346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704" y="991667"/>
            <a:ext cx="10181266" cy="399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272" name="Google Shape;272;p24"/>
          <p:cNvPicPr preferRelativeResize="0"/>
          <p:nvPr/>
        </p:nvPicPr>
        <p:blipFill rotWithShape="1">
          <a:blip r:embed="rId3">
            <a:alphaModFix/>
          </a:blip>
          <a:srcRect b="32574" l="71387" r="6854" t="1"/>
          <a:stretch/>
        </p:blipFill>
        <p:spPr>
          <a:xfrm flipH="1">
            <a:off x="9348952" y="1932086"/>
            <a:ext cx="2843048" cy="4925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rey wave" id="273" name="Google Shape;273;p24"/>
          <p:cNvPicPr preferRelativeResize="0"/>
          <p:nvPr/>
        </p:nvPicPr>
        <p:blipFill rotWithShape="1">
          <a:blip r:embed="rId4">
            <a:alphaModFix/>
          </a:blip>
          <a:srcRect b="32574" l="21442" r="6854" t="1"/>
          <a:stretch/>
        </p:blipFill>
        <p:spPr>
          <a:xfrm>
            <a:off x="-20203" y="1932086"/>
            <a:ext cx="9369155" cy="492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/>
          <p:nvPr/>
        </p:nvSpPr>
        <p:spPr>
          <a:xfrm>
            <a:off x="-20203" y="1860592"/>
            <a:ext cx="222355" cy="306019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1920x1280_2.jpg" id="275" name="Google Shape;275;p24"/>
          <p:cNvPicPr preferRelativeResize="0"/>
          <p:nvPr/>
        </p:nvPicPr>
        <p:blipFill rotWithShape="1">
          <a:blip r:embed="rId5">
            <a:alphaModFix/>
          </a:blip>
          <a:srcRect b="336" l="428" r="50009" t="0"/>
          <a:stretch/>
        </p:blipFill>
        <p:spPr>
          <a:xfrm>
            <a:off x="7377945" y="449905"/>
            <a:ext cx="4417815" cy="592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772121" y="432231"/>
            <a:ext cx="6221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SimpleRNN, </a:t>
            </a:r>
            <a:b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GRU, LSTM</a:t>
            </a:r>
            <a:endParaRPr b="0" i="0" sz="1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816189" y="1850734"/>
            <a:ext cx="6438051" cy="50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SimpleRNN</a:t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Самый простой вариант рекуррентной сети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Обучается быстро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Низкие возможности обучения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Средняя сложность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Средняя скорость обучения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Средние возможности обучения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Самая высокая сложность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Дольше всего обучается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Большие возможности обучения</a:t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282" name="Google Shape;282;p25"/>
          <p:cNvPicPr preferRelativeResize="0"/>
          <p:nvPr/>
        </p:nvPicPr>
        <p:blipFill rotWithShape="1">
          <a:blip r:embed="rId3">
            <a:alphaModFix/>
          </a:blip>
          <a:srcRect b="21753" l="569" r="-2" t="2863"/>
          <a:stretch/>
        </p:blipFill>
        <p:spPr>
          <a:xfrm>
            <a:off x="0" y="-1"/>
            <a:ext cx="4823460" cy="36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9418320" y="-2446"/>
            <a:ext cx="2773680" cy="6860446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1107704" y="5389196"/>
            <a:ext cx="83106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Одномерная свертка</a:t>
            </a:r>
            <a:endParaRPr b="1" i="0" sz="44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25"/>
          <p:cNvSpPr/>
          <p:nvPr/>
        </p:nvSpPr>
        <p:spPr>
          <a:xfrm flipH="1">
            <a:off x="1107704" y="1245388"/>
            <a:ext cx="10181266" cy="3999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2925" y="1377775"/>
            <a:ext cx="8457800" cy="27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704" y="1245388"/>
            <a:ext cx="10181266" cy="399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6830070" y="4142500"/>
            <a:ext cx="4458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* 1 + 0 * 3 + 1 * 3 = 2 + 0 + 3 =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* 3 + 0 * 3 + 1 * 0 = 6 + 0 + 0 =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* 3 + 0 * 0 + 1 * 1 = 6 + 0 + 1 =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* 0 + 0 * 1 + 1 * 2 = 0 + 0 + 2 =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7.png" id="293" name="Google Shape;2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1" y="-8"/>
            <a:ext cx="4249272" cy="6875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6"/>
          <p:cNvGrpSpPr/>
          <p:nvPr/>
        </p:nvGrpSpPr>
        <p:grpSpPr>
          <a:xfrm rot="-5400000">
            <a:off x="-1635769" y="2052828"/>
            <a:ext cx="4661648" cy="555994"/>
            <a:chOff x="6902824" y="4875017"/>
            <a:chExt cx="7808261" cy="1118814"/>
          </a:xfrm>
        </p:grpSpPr>
        <p:cxnSp>
          <p:nvCxnSpPr>
            <p:cNvPr id="295" name="Google Shape;295;p26"/>
            <p:cNvCxnSpPr/>
            <p:nvPr/>
          </p:nvCxnSpPr>
          <p:spPr>
            <a:xfrm>
              <a:off x="6938683" y="4875017"/>
              <a:ext cx="0" cy="1118814"/>
            </a:xfrm>
            <a:prstGeom prst="straightConnector1">
              <a:avLst/>
            </a:prstGeom>
            <a:noFill/>
            <a:ln cap="flat" cmpd="sng" w="76200">
              <a:solidFill>
                <a:srgbClr val="2763F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6"/>
            <p:cNvCxnSpPr/>
            <p:nvPr/>
          </p:nvCxnSpPr>
          <p:spPr>
            <a:xfrm flipH="1" rot="10800000">
              <a:off x="6902824" y="4875020"/>
              <a:ext cx="7808261" cy="1"/>
            </a:xfrm>
            <a:prstGeom prst="straightConnector1">
              <a:avLst/>
            </a:prstGeom>
            <a:noFill/>
            <a:ln cap="flat" cmpd="sng" w="76200">
              <a:solidFill>
                <a:srgbClr val="2763F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7" name="Google Shape;297;p26"/>
          <p:cNvGrpSpPr/>
          <p:nvPr/>
        </p:nvGrpSpPr>
        <p:grpSpPr>
          <a:xfrm flipH="1" rot="5400000">
            <a:off x="-1250144" y="1519086"/>
            <a:ext cx="6149789" cy="3111620"/>
            <a:chOff x="6902824" y="4875014"/>
            <a:chExt cx="7808261" cy="3671495"/>
          </a:xfrm>
        </p:grpSpPr>
        <p:cxnSp>
          <p:nvCxnSpPr>
            <p:cNvPr id="298" name="Google Shape;298;p26"/>
            <p:cNvCxnSpPr/>
            <p:nvPr/>
          </p:nvCxnSpPr>
          <p:spPr>
            <a:xfrm rot="5400000">
              <a:off x="5102936" y="6710762"/>
              <a:ext cx="3671495" cy="0"/>
            </a:xfrm>
            <a:prstGeom prst="straightConnector1">
              <a:avLst/>
            </a:prstGeom>
            <a:noFill/>
            <a:ln cap="flat" cmpd="sng" w="76200">
              <a:solidFill>
                <a:srgbClr val="2763F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6"/>
            <p:cNvCxnSpPr/>
            <p:nvPr/>
          </p:nvCxnSpPr>
          <p:spPr>
            <a:xfrm flipH="1" rot="10800000">
              <a:off x="6902824" y="4875020"/>
              <a:ext cx="7808261" cy="1"/>
            </a:xfrm>
            <a:prstGeom prst="straightConnector1">
              <a:avLst/>
            </a:prstGeom>
            <a:noFill/>
            <a:ln cap="flat" cmpd="sng" w="76200">
              <a:solidFill>
                <a:srgbClr val="2763F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D:\Наташа\корел\сувалкина\фото подборка\robot png\robot.png" id="300" name="Google Shape;300;p26"/>
          <p:cNvPicPr preferRelativeResize="0"/>
          <p:nvPr/>
        </p:nvPicPr>
        <p:blipFill rotWithShape="1">
          <a:blip r:embed="rId4">
            <a:alphaModFix/>
          </a:blip>
          <a:srcRect b="0" l="0" r="26528" t="0"/>
          <a:stretch/>
        </p:blipFill>
        <p:spPr>
          <a:xfrm flipH="1">
            <a:off x="-1" y="1019566"/>
            <a:ext cx="4034951" cy="585571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/>
          <p:nvPr/>
        </p:nvSpPr>
        <p:spPr>
          <a:xfrm>
            <a:off x="4201930" y="325416"/>
            <a:ext cx="620554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Одномерные </a:t>
            </a:r>
            <a:r>
              <a:rPr b="1" i="0" lang="ru-RU" sz="2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сверточные</a:t>
            </a:r>
            <a:endParaRPr b="1" i="0" sz="2800" u="none" cap="none" strike="noStrik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и рекуррентные сети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4201930" y="1592100"/>
            <a:ext cx="72285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Преимущества одномерной сверточной нейронной сети</a:t>
            </a:r>
            <a:endParaRPr b="1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Время обучения значительно ниже, чем у рекуррентных нейронных сетей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Недостатки одномерной сверточной нейронной сети</a:t>
            </a:r>
            <a:endParaRPr b="1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Нет возможности «запомнить» нужные данные на длительный срок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Недостаток можно устранить с помощью механизма «внимания»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Текущее состояние</a:t>
            </a:r>
            <a:endParaRPr b="1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Одномерные сверточные нейронные сети постепенно вытесняют рекуррентные для задач анализа текстов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fall of RNN / LSTM </a:t>
            </a:r>
            <a:r>
              <a:rPr lang="ru-RU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https://towardsdatascience.com/the-fall-of-rnn-lstm-2d1594c74ce0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0" y="1967760"/>
            <a:ext cx="121896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7"/>
          <p:cNvGrpSpPr/>
          <p:nvPr/>
        </p:nvGrpSpPr>
        <p:grpSpPr>
          <a:xfrm>
            <a:off x="0" y="0"/>
            <a:ext cx="8672040" cy="6855480"/>
            <a:chOff x="0" y="0"/>
            <a:chExt cx="8672040" cy="6855480"/>
          </a:xfrm>
        </p:grpSpPr>
        <p:pic>
          <p:nvPicPr>
            <p:cNvPr id="309" name="Google Shape;309;p27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0"/>
            <a:stretch/>
          </p:blipFill>
          <p:spPr>
            <a:xfrm>
              <a:off x="0" y="0"/>
              <a:ext cx="8672040" cy="6134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7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85231"/>
            <a:stretch/>
          </p:blipFill>
          <p:spPr>
            <a:xfrm>
              <a:off x="0" y="5226480"/>
              <a:ext cx="8672040" cy="162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7"/>
          <p:cNvSpPr/>
          <p:nvPr/>
        </p:nvSpPr>
        <p:spPr>
          <a:xfrm>
            <a:off x="5165280" y="0"/>
            <a:ext cx="7024320" cy="685548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2399760" y="4732200"/>
            <a:ext cx="613296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Спасибо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2399760" y="5707080"/>
            <a:ext cx="85644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За внимание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600" y="4619880"/>
            <a:ext cx="1784520" cy="166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/>
          <p:nvPr/>
        </p:nvSpPr>
        <p:spPr>
          <a:xfrm>
            <a:off x="7189231" y="4893276"/>
            <a:ext cx="5000369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9560517" y="5875637"/>
            <a:ext cx="2629083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94" name="Google Shape;94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6" name="Google Shape;96;p14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98" name="Google Shape;98;p14"/>
          <p:cNvPicPr preferRelativeResize="0"/>
          <p:nvPr/>
        </p:nvPicPr>
        <p:blipFill rotWithShape="1">
          <a:blip r:embed="rId3">
            <a:alphaModFix/>
          </a:blip>
          <a:srcRect b="18916" l="8219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99" name="Google Shape;99;p14"/>
          <p:cNvPicPr preferRelativeResize="0"/>
          <p:nvPr/>
        </p:nvPicPr>
        <p:blipFill rotWithShape="1">
          <a:blip r:embed="rId3">
            <a:alphaModFix/>
          </a:blip>
          <a:srcRect b="2262" l="27334" r="0" t="56963"/>
          <a:stretch/>
        </p:blipFill>
        <p:spPr>
          <a:xfrm>
            <a:off x="9805008" y="250717"/>
            <a:ext cx="2386992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920352"/>
            <a:ext cx="12192000" cy="55480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833982" y="163222"/>
            <a:ext cx="6524035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Functional API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86650" y="1431900"/>
            <a:ext cx="3057450" cy="481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86650" y="1750300"/>
            <a:ext cx="6967590" cy="71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9999" lvl="0" marL="809999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padding=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b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input_shape=(img_width, img_height, 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86650" y="2401750"/>
            <a:ext cx="6475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padding=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86650" y="2677675"/>
            <a:ext cx="3511234" cy="434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86649" y="2985475"/>
            <a:ext cx="4132951" cy="35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model.add(Flatten())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86650" y="3293276"/>
            <a:ext cx="5062590" cy="401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2048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86650" y="3601076"/>
            <a:ext cx="6114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b="0" i="0" lang="ru-RU" sz="12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559872" y="3343065"/>
            <a:ext cx="6572275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 =  Input(shape = 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 = Conv2D(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padding=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(inp)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left = Conv2D(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padding=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(conv)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left = Dropout(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(left)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left = Flatten() (left)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right = Flatten() (conv)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right = Dense(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(right)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right = Dropout(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(right)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conc = concatenate([left, right])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conc = Dense(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(conc)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 = Dense(</a:t>
            </a:r>
            <a:r>
              <a:rPr b="0" i="0" lang="ru-RU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i="0" lang="ru-RU" sz="120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b="0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(conc)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428911" y="6057475"/>
            <a:ext cx="3614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 (inp, out)</a:t>
            </a:r>
            <a:endParaRPr b="1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271284" y="1074726"/>
            <a:ext cx="2526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Модель Sequential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833257" y="1026989"/>
            <a:ext cx="2526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 API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7473900" y="1436927"/>
            <a:ext cx="3524604" cy="1987220"/>
            <a:chOff x="7473900" y="1436926"/>
            <a:chExt cx="4119000" cy="2322349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7473900" y="1681607"/>
              <a:ext cx="4119000" cy="2077668"/>
              <a:chOff x="7473900" y="1681607"/>
              <a:chExt cx="4119000" cy="2077668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7473900" y="1681607"/>
                <a:ext cx="4119000" cy="1847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8842603" y="1801114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Conv2D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913798" y="2082990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Conv2D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913798" y="2364858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Dropout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913798" y="2642980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Flatten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42603" y="2933940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Dense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8842603" y="3202951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Dense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9241206" y="3395075"/>
                <a:ext cx="258000" cy="3642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9843242" y="2083000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Flatten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9843242" y="2367525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Dense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843242" y="2650737"/>
                <a:ext cx="1104300" cy="19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2700">
                <a:solidFill>
                  <a:srgbClr val="5367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1" lang="ru-RU" sz="12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Dropout</a:t>
                </a:r>
                <a:endParaRPr b="0" i="1" sz="12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6" name="Google Shape;126;p14"/>
            <p:cNvSpPr/>
            <p:nvPr/>
          </p:nvSpPr>
          <p:spPr>
            <a:xfrm>
              <a:off x="9241206" y="1436926"/>
              <a:ext cx="258000" cy="364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4"/>
          <p:cNvSpPr/>
          <p:nvPr/>
        </p:nvSpPr>
        <p:spPr>
          <a:xfrm>
            <a:off x="1167972" y="4187448"/>
            <a:ext cx="2370300" cy="194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693821" y="4377584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Conv2D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1693821" y="4674654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Conv2D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693821" y="4971724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Dropout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693821" y="5268794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Flatten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1693821" y="5571470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1693821" y="5854981"/>
            <a:ext cx="1318500" cy="20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536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Dense</a:t>
            </a:r>
            <a:endParaRPr b="0" i="1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2169781" y="3993767"/>
            <a:ext cx="308182" cy="2447416"/>
            <a:chOff x="2729900" y="3908876"/>
            <a:chExt cx="318600" cy="3216475"/>
          </a:xfrm>
        </p:grpSpPr>
        <p:sp>
          <p:nvSpPr>
            <p:cNvPr id="135" name="Google Shape;135;p14"/>
            <p:cNvSpPr/>
            <p:nvPr/>
          </p:nvSpPr>
          <p:spPr>
            <a:xfrm>
              <a:off x="2729900" y="3908876"/>
              <a:ext cx="318600" cy="50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2700">
              <a:solidFill>
                <a:srgbClr val="5367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729900" y="6621051"/>
              <a:ext cx="318600" cy="50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2700">
              <a:solidFill>
                <a:srgbClr val="5367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D:\Наташа\корел\сувалкина\презентация НЕЙРОНКИ\ДОД\20.png" id="137" name="Google Shape;1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42" name="Google Shape;142;p15"/>
          <p:cNvPicPr preferRelativeResize="0"/>
          <p:nvPr/>
        </p:nvPicPr>
        <p:blipFill rotWithShape="1">
          <a:blip r:embed="rId3">
            <a:alphaModFix/>
          </a:blip>
          <a:srcRect b="21753" l="569" r="-2" t="2863"/>
          <a:stretch/>
        </p:blipFill>
        <p:spPr>
          <a:xfrm>
            <a:off x="0" y="-1"/>
            <a:ext cx="4823460" cy="36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9418320" y="-2446"/>
            <a:ext cx="2773680" cy="6860446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107704" y="5389196"/>
            <a:ext cx="83106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Рекуррентная сеть</a:t>
            </a:r>
            <a:endParaRPr b="1" i="0" sz="44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5"/>
          <p:cNvSpPr/>
          <p:nvPr/>
        </p:nvSpPr>
        <p:spPr>
          <a:xfrm flipH="1">
            <a:off x="1107704" y="1245388"/>
            <a:ext cx="10181266" cy="3999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7820" y="1868674"/>
            <a:ext cx="2284075" cy="22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8608" y="2320723"/>
            <a:ext cx="2999423" cy="16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505575" y="4318330"/>
            <a:ext cx="3014048" cy="6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Этапы обучения нейронной сети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964407" y="4318330"/>
            <a:ext cx="2559300" cy="6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Рекуррентный подход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1750" y="1724825"/>
            <a:ext cx="2381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7704" y="1245388"/>
            <a:ext cx="10181269" cy="399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5174723" y="813930"/>
            <a:ext cx="7339561" cy="1266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Задачи анализа последовательностей</a:t>
            </a:r>
            <a:endParaRPr b="1" i="0" sz="36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0" y="1306137"/>
            <a:ext cx="1230284" cy="418252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158" name="Google Shape;158;p16"/>
          <p:cNvPicPr preferRelativeResize="0"/>
          <p:nvPr/>
        </p:nvPicPr>
        <p:blipFill rotWithShape="1">
          <a:blip r:embed="rId3">
            <a:alphaModFix/>
          </a:blip>
          <a:srcRect b="62423" l="40292" r="-1" t="2865"/>
          <a:stretch/>
        </p:blipFill>
        <p:spPr>
          <a:xfrm>
            <a:off x="10213675" y="1"/>
            <a:ext cx="1961304" cy="1140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artificial-intelligence-409255165-ss-1920.jpg" id="159" name="Google Shape;159;p16"/>
          <p:cNvPicPr preferRelativeResize="0"/>
          <p:nvPr/>
        </p:nvPicPr>
        <p:blipFill rotWithShape="1">
          <a:blip r:embed="rId4">
            <a:alphaModFix/>
          </a:blip>
          <a:srcRect b="0" l="32173" r="32173" t="0"/>
          <a:stretch/>
        </p:blipFill>
        <p:spPr>
          <a:xfrm>
            <a:off x="869244" y="575173"/>
            <a:ext cx="3702756" cy="5841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60" name="Google Shape;16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726" y="575173"/>
            <a:ext cx="3671274" cy="58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5174722" y="2331721"/>
            <a:ext cx="7093477" cy="408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Автоматический перевод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Автоматическая генерация текста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Обработка звука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Распознавание речи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Автоматическая генерация музыки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Распознавание действий на видео</a:t>
            </a:r>
            <a:endParaRPr/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956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rgbClr val="2763F9"/>
              </a:buClr>
              <a:buSzPts val="26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7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66" name="Google Shape;166;p17"/>
          <p:cNvPicPr preferRelativeResize="0"/>
          <p:nvPr/>
        </p:nvPicPr>
        <p:blipFill rotWithShape="1">
          <a:blip r:embed="rId3">
            <a:alphaModFix/>
          </a:blip>
          <a:srcRect b="21753" l="569" r="-2" t="2863"/>
          <a:stretch/>
        </p:blipFill>
        <p:spPr>
          <a:xfrm>
            <a:off x="0" y="-1"/>
            <a:ext cx="4823460" cy="36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9418320" y="-2446"/>
            <a:ext cx="2773680" cy="6860446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107704" y="5074515"/>
            <a:ext cx="831061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Проблема исчезающего градиента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 flipH="1">
            <a:off x="1107704" y="991667"/>
            <a:ext cx="10181266" cy="3999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091" y="1913293"/>
            <a:ext cx="4007821" cy="225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6316" y="1681759"/>
            <a:ext cx="5540705" cy="271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704" y="991667"/>
            <a:ext cx="10181269" cy="399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177" name="Google Shape;177;p18"/>
          <p:cNvPicPr preferRelativeResize="0"/>
          <p:nvPr/>
        </p:nvPicPr>
        <p:blipFill rotWithShape="1">
          <a:blip r:embed="rId3">
            <a:alphaModFix/>
          </a:blip>
          <a:srcRect b="32574" l="71387" r="6854" t="1"/>
          <a:stretch/>
        </p:blipFill>
        <p:spPr>
          <a:xfrm>
            <a:off x="-1" y="1932086"/>
            <a:ext cx="2822845" cy="4925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rey wave" id="178" name="Google Shape;178;p18"/>
          <p:cNvPicPr preferRelativeResize="0"/>
          <p:nvPr/>
        </p:nvPicPr>
        <p:blipFill rotWithShape="1">
          <a:blip r:embed="rId3">
            <a:alphaModFix/>
          </a:blip>
          <a:srcRect b="32574" l="21442" r="6854" t="1"/>
          <a:stretch/>
        </p:blipFill>
        <p:spPr>
          <a:xfrm flipH="1">
            <a:off x="2889422" y="1932086"/>
            <a:ext cx="9302577" cy="4925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 flipH="1">
            <a:off x="11969645" y="1860592"/>
            <a:ext cx="222355" cy="306019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brain-digital-brain-hand_127544-42.jpg"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37951" r="7582" t="0"/>
          <a:stretch/>
        </p:blipFill>
        <p:spPr>
          <a:xfrm>
            <a:off x="417142" y="893499"/>
            <a:ext cx="4118184" cy="5036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brain-digital-brain-hand_127544-42.jpg" id="181" name="Google Shape;181;p18"/>
          <p:cNvPicPr preferRelativeResize="0"/>
          <p:nvPr/>
        </p:nvPicPr>
        <p:blipFill rotWithShape="1">
          <a:blip r:embed="rId4">
            <a:alphaModFix/>
          </a:blip>
          <a:srcRect b="91446" l="37951" r="7582" t="0"/>
          <a:stretch/>
        </p:blipFill>
        <p:spPr>
          <a:xfrm>
            <a:off x="417142" y="451103"/>
            <a:ext cx="4118184" cy="873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brain-digital-brain-hand_127544-42.jpg"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37951" r="7582" t="92549"/>
          <a:stretch/>
        </p:blipFill>
        <p:spPr>
          <a:xfrm>
            <a:off x="417142" y="5533697"/>
            <a:ext cx="4118184" cy="83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5051129" y="419288"/>
            <a:ext cx="59891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Анализ</a:t>
            </a:r>
            <a:endParaRPr b="0" i="0" sz="1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последовательностей</a:t>
            </a:r>
            <a:endParaRPr b="1" i="0" sz="36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068383" y="1855645"/>
            <a:ext cx="6714152" cy="4712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Предсказать следующее слово</a:t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Столица России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223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Поэт Александр Сергеевич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Интересующие нас данные могут встречаться на большом расстоянии</a:t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marR="0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детстве я несколько лет провел во </a:t>
            </a:r>
            <a:r>
              <a:rPr b="1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Франции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b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b="0" i="1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Несколько предложений или абзацев</a:t>
            </a:r>
            <a:br>
              <a:rPr b="0" i="1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Я хорошо говорю по …</a:t>
            </a:r>
            <a:endParaRPr b="0" i="0" sz="1800" u="none" cap="none" strike="noStrike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89" name="Google Shape;189;p19"/>
          <p:cNvPicPr preferRelativeResize="0"/>
          <p:nvPr/>
        </p:nvPicPr>
        <p:blipFill rotWithShape="1">
          <a:blip r:embed="rId3">
            <a:alphaModFix/>
          </a:blip>
          <a:srcRect b="73854" l="0" r="0" t="2862"/>
          <a:stretch/>
        </p:blipFill>
        <p:spPr>
          <a:xfrm>
            <a:off x="6560457" y="6069313"/>
            <a:ext cx="3387667" cy="788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90" name="Google Shape;190;p19"/>
          <p:cNvPicPr preferRelativeResize="0"/>
          <p:nvPr/>
        </p:nvPicPr>
        <p:blipFill rotWithShape="1">
          <a:blip r:embed="rId3">
            <a:alphaModFix/>
          </a:blip>
          <a:srcRect b="48081" l="0" r="0" t="2864"/>
          <a:stretch/>
        </p:blipFill>
        <p:spPr>
          <a:xfrm flipH="1" rot="10800000">
            <a:off x="8907141" y="0"/>
            <a:ext cx="3284859" cy="161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9"/>
          <p:cNvGrpSpPr/>
          <p:nvPr/>
        </p:nvGrpSpPr>
        <p:grpSpPr>
          <a:xfrm>
            <a:off x="0" y="6093248"/>
            <a:ext cx="6560457" cy="764752"/>
            <a:chOff x="-740229" y="6014002"/>
            <a:chExt cx="7292335" cy="850067"/>
          </a:xfrm>
        </p:grpSpPr>
        <p:pic>
          <p:nvPicPr>
            <p:cNvPr descr="ÐÐ°ÑÑÐ¸Ð½ÐºÐ¸ Ð¿Ð¾ Ð·Ð°Ð¿ÑÐ¾ÑÑ dots" id="192" name="Google Shape;192;p19"/>
            <p:cNvPicPr preferRelativeResize="0"/>
            <p:nvPr/>
          </p:nvPicPr>
          <p:blipFill rotWithShape="1">
            <a:blip r:embed="rId3">
              <a:alphaModFix/>
            </a:blip>
            <a:srcRect b="73854" l="283" r="0" t="2862"/>
            <a:stretch/>
          </p:blipFill>
          <p:spPr>
            <a:xfrm>
              <a:off x="-740229" y="6014002"/>
              <a:ext cx="3641015" cy="850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93" name="Google Shape;193;p19"/>
            <p:cNvPicPr preferRelativeResize="0"/>
            <p:nvPr/>
          </p:nvPicPr>
          <p:blipFill rotWithShape="1">
            <a:blip r:embed="rId3">
              <a:alphaModFix/>
            </a:blip>
            <a:srcRect b="73854" l="0" r="0" t="2862"/>
            <a:stretch/>
          </p:blipFill>
          <p:spPr>
            <a:xfrm>
              <a:off x="2900791" y="6014002"/>
              <a:ext cx="3651315" cy="8500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19"/>
          <p:cNvSpPr/>
          <p:nvPr/>
        </p:nvSpPr>
        <p:spPr>
          <a:xfrm>
            <a:off x="7246189" y="1611259"/>
            <a:ext cx="4945811" cy="5246741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0" y="-2"/>
            <a:ext cx="390719" cy="1493593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67381" y="610813"/>
            <a:ext cx="4230253" cy="91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Сеть LSTM</a:t>
            </a:r>
            <a:endParaRPr b="1" i="0" sz="54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736393" y="1845428"/>
            <a:ext cx="57506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24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b="1" sz="240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lang="ru-RU" sz="24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Long-Short Term Memory</a:t>
            </a:r>
            <a:endParaRPr sz="240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lang="ru-RU" sz="24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Сеть долго-краткосрочной памяти</a:t>
            </a:r>
            <a:endParaRPr sz="240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24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Авторы</a:t>
            </a:r>
            <a:endParaRPr b="1" sz="240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6223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C60C6"/>
              </a:buClr>
              <a:buSzPts val="2000"/>
              <a:buFont typeface="Arial"/>
              <a:buChar char="•"/>
            </a:pPr>
            <a:r>
              <a:rPr lang="ru-RU" sz="24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 Hochreiter, J. Schmidhuber. Long short-term memory. Neural computation 9 (8), 1997.</a:t>
            </a:r>
            <a:endParaRPr sz="240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фото подборка\1720811.jpg"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29615" r="18239" t="0"/>
          <a:stretch/>
        </p:blipFill>
        <p:spPr>
          <a:xfrm>
            <a:off x="6560456" y="533839"/>
            <a:ext cx="5246823" cy="587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99" name="Google Shape;1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456" y="533840"/>
            <a:ext cx="5240480" cy="5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205" name="Google Shape;205;p2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06" name="Google Shape;206;p2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07" name="Google Shape;207;p2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08" name="Google Shape;208;p20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09" name="Google Shape;209;p20"/>
          <p:cNvPicPr preferRelativeResize="0"/>
          <p:nvPr/>
        </p:nvPicPr>
        <p:blipFill rotWithShape="1">
          <a:blip r:embed="rId3">
            <a:alphaModFix/>
          </a:blip>
          <a:srcRect b="18916" l="8219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10" name="Google Shape;210;p20"/>
          <p:cNvPicPr preferRelativeResize="0"/>
          <p:nvPr/>
        </p:nvPicPr>
        <p:blipFill rotWithShape="1">
          <a:blip r:embed="rId3">
            <a:alphaModFix/>
          </a:blip>
          <a:srcRect b="2262" l="27334" r="0" t="56963"/>
          <a:stretch/>
        </p:blipFill>
        <p:spPr>
          <a:xfrm>
            <a:off x="9805008" y="541787"/>
            <a:ext cx="2386992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0" y="1211422"/>
            <a:ext cx="12192000" cy="5256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105715" y="287545"/>
            <a:ext cx="3980577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Сеть LSTM</a:t>
            </a:r>
            <a:endParaRPr b="1" i="0" sz="48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презентация НЕЙРОНКИ\ДОД\15.png" id="213" name="Google Shape;2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11422"/>
            <a:ext cx="12192000" cy="5278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web/67b/04f/73b/67b04f73b4c34ba38edfa207e09de07c.png" id="214" name="Google Shape;2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5045" y="1711757"/>
            <a:ext cx="9790508" cy="3676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>
            <a:off x="1729843" y="5762144"/>
            <a:ext cx="9345710" cy="38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LSTM Networks - http://colah.github.io/posts/2015-08-Understanding-LSTMs/</a:t>
            </a:r>
            <a:endParaRPr b="0" i="0" sz="1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1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221" name="Google Shape;221;p2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2" name="Google Shape;222;p2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3" name="Google Shape;223;p21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4" name="Google Shape;224;p21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25" name="Google Shape;225;p21"/>
          <p:cNvPicPr preferRelativeResize="0"/>
          <p:nvPr/>
        </p:nvPicPr>
        <p:blipFill rotWithShape="1">
          <a:blip r:embed="rId3">
            <a:alphaModFix/>
          </a:blip>
          <a:srcRect b="18916" l="8219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26" name="Google Shape;226;p21"/>
          <p:cNvPicPr preferRelativeResize="0"/>
          <p:nvPr/>
        </p:nvPicPr>
        <p:blipFill rotWithShape="1">
          <a:blip r:embed="rId3">
            <a:alphaModFix/>
          </a:blip>
          <a:srcRect b="2262" l="27334" r="0" t="56963"/>
          <a:stretch/>
        </p:blipFill>
        <p:spPr>
          <a:xfrm>
            <a:off x="9805008" y="541787"/>
            <a:ext cx="2386992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/>
          <p:nvPr/>
        </p:nvSpPr>
        <p:spPr>
          <a:xfrm>
            <a:off x="0" y="1211422"/>
            <a:ext cx="12192000" cy="5256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4105715" y="287545"/>
            <a:ext cx="3980577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Сеть LSTM</a:t>
            </a:r>
            <a:endParaRPr b="1" i="0" sz="48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3897459" y="5934974"/>
            <a:ext cx="4397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«Состояние»  сети LSTM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019" y="1843088"/>
            <a:ext cx="9796779" cy="367379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5937250" y="5103900"/>
            <a:ext cx="5704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model.add(LSTM(32))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model.add(LSTM(32, return_sequences = True))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232" name="Google Shape;23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211422"/>
            <a:ext cx="12192000" cy="521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