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9"/>
  </p:notesMasterIdLst>
  <p:handoutMasterIdLst>
    <p:handoutMasterId r:id="rId30"/>
  </p:handoutMasterIdLst>
  <p:sldIdLst>
    <p:sldId id="260" r:id="rId3"/>
    <p:sldId id="261" r:id="rId4"/>
    <p:sldId id="262" r:id="rId5"/>
    <p:sldId id="263" r:id="rId6"/>
    <p:sldId id="264" r:id="rId7"/>
    <p:sldId id="266" r:id="rId8"/>
    <p:sldId id="267" r:id="rId9"/>
    <p:sldId id="294" r:id="rId10"/>
    <p:sldId id="269" r:id="rId11"/>
    <p:sldId id="270" r:id="rId12"/>
    <p:sldId id="274" r:id="rId13"/>
    <p:sldId id="275" r:id="rId14"/>
    <p:sldId id="276" r:id="rId15"/>
    <p:sldId id="277" r:id="rId16"/>
    <p:sldId id="278" r:id="rId17"/>
    <p:sldId id="279" r:id="rId18"/>
    <p:sldId id="282" r:id="rId19"/>
    <p:sldId id="283" r:id="rId20"/>
    <p:sldId id="284" r:id="rId21"/>
    <p:sldId id="285" r:id="rId22"/>
    <p:sldId id="286" r:id="rId23"/>
    <p:sldId id="287" r:id="rId24"/>
    <p:sldId id="288" r:id="rId25"/>
    <p:sldId id="289" r:id="rId26"/>
    <p:sldId id="290" r:id="rId27"/>
    <p:sldId id="293" r:id="rId2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F1D"/>
    <a:srgbClr val="2B7ABC"/>
    <a:srgbClr val="038CDB"/>
    <a:srgbClr val="231F20"/>
    <a:srgbClr val="FFFFFF"/>
    <a:srgbClr val="393939"/>
    <a:srgbClr val="49494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93995" autoAdjust="0"/>
  </p:normalViewPr>
  <p:slideViewPr>
    <p:cSldViewPr>
      <p:cViewPr>
        <p:scale>
          <a:sx n="65" d="100"/>
          <a:sy n="65" d="100"/>
        </p:scale>
        <p:origin x="1580" y="44"/>
      </p:cViewPr>
      <p:guideLst>
        <p:guide orient="horz" pos="2160"/>
        <p:guide pos="2880"/>
      </p:guideLst>
    </p:cSldViewPr>
  </p:slideViewPr>
  <p:outlineViewPr>
    <p:cViewPr>
      <p:scale>
        <a:sx n="33" d="100"/>
        <a:sy n="33" d="100"/>
      </p:scale>
      <p:origin x="0" y="-3588"/>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1B3D7E3-413A-401A-83A5-69A1D798639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92275" y="5445125"/>
            <a:ext cx="6048375" cy="750888"/>
          </a:xfrm>
        </p:spPr>
        <p:txBody>
          <a:bodyPr/>
          <a:lstStyle>
            <a:lvl1pPr algn="ctr">
              <a:defRPr sz="2800" b="1"/>
            </a:lvl1pPr>
          </a:lstStyle>
          <a:p>
            <a:r>
              <a:rPr lang="ru-RU"/>
              <a:t>Click to edit Master title style</a:t>
            </a:r>
          </a:p>
        </p:txBody>
      </p:sp>
      <p:sp>
        <p:nvSpPr>
          <p:cNvPr id="5123" name="Rectangle 3"/>
          <p:cNvSpPr>
            <a:spLocks noGrp="1" noChangeArrowheads="1"/>
          </p:cNvSpPr>
          <p:nvPr>
            <p:ph type="subTitle" idx="1"/>
          </p:nvPr>
        </p:nvSpPr>
        <p:spPr>
          <a:xfrm>
            <a:off x="1692275" y="6165850"/>
            <a:ext cx="6048375" cy="503238"/>
          </a:xfrm>
        </p:spPr>
        <p:txBody>
          <a:bodyPr/>
          <a:lstStyle>
            <a:lvl1pPr marL="0" indent="0" algn="ctr">
              <a:buFontTx/>
              <a:buNone/>
              <a:defRPr sz="2400" b="1">
                <a:solidFill>
                  <a:srgbClr val="080808"/>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80175" y="115888"/>
            <a:ext cx="1908175" cy="63357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755650" y="115888"/>
            <a:ext cx="5572125" cy="63357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כותרת ותוכן">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1858778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השוואה">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622425"/>
            <a:ext cx="4102100" cy="635000"/>
          </a:xfrm>
          <a:prstGeom prst="rect">
            <a:avLst/>
          </a:prstGeom>
        </p:spPr>
        <p:txBody>
          <a:bodyPr anchor="b"/>
          <a:lstStyle>
            <a:lvl1pPr marL="0" indent="0" algn="ctr">
              <a:buSzTx/>
              <a:buFontTx/>
              <a:buNone/>
              <a:defRPr sz="2400" b="1"/>
            </a:lvl1pPr>
            <a:lvl2pPr marL="0" indent="457200" algn="ctr">
              <a:buSzTx/>
              <a:buFontTx/>
              <a:buNone/>
              <a:defRPr sz="2400" b="1"/>
            </a:lvl2pPr>
            <a:lvl3pPr marL="0" indent="914400" algn="ctr">
              <a:buSzTx/>
              <a:buFontTx/>
              <a:buNone/>
              <a:defRPr sz="2400" b="1"/>
            </a:lvl3pPr>
            <a:lvl4pPr marL="0" indent="1371600" algn="ctr">
              <a:buSzTx/>
              <a:buFontTx/>
              <a:buNone/>
              <a:defRPr sz="2400" b="1"/>
            </a:lvl4pPr>
            <a:lvl5pPr marL="0" indent="1828800" algn="ctr">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584698" y="1622425"/>
            <a:ext cx="4102101" cy="635000"/>
          </a:xfrm>
          <a:prstGeom prst="rect">
            <a:avLst/>
          </a:prstGeom>
        </p:spPr>
        <p:txBody>
          <a:bodyPr anchor="b"/>
          <a:lstStyle/>
          <a:p>
            <a:pPr marL="0" indent="0" algn="ctr">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4077729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כותרת בלבד">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606122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F214A9B-5D81-4B93-AA09-A5FF9416C266}"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3FB27DF-CA9A-4800-BAEF-4511A7A0789D}"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536A5BB-5874-4DD5-A5A3-36EB2FBBF4E8}"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763713" y="1600200"/>
            <a:ext cx="3384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00663" y="1600200"/>
            <a:ext cx="33861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AFB13DD-C46F-4362-8136-AC673F1A4540}"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F3E27D24-6352-4ECC-B089-4449CF265212}"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F89EE47B-F3DE-4543-A735-BCEFB170825C}"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9D01EEE1-749A-4B86-B6BB-A8581C4C6C48}"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4AFA6344-FCFC-4B1D-8AA6-34D28952C4D5}" type="slidenum">
              <a:rPr lang="ru-RU"/>
              <a:pPr/>
              <a:t>‹#›</a:t>
            </a:fld>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4552563-8F7B-40F0-A768-8A30B53D3F0A}" type="slidenum">
              <a:rPr lang="ru-RU"/>
              <a:pPr/>
              <a:t>‹#›</a:t>
            </a:fld>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54FFE17-8FB9-4125-B3BF-331706CCECB2}" type="slidenum">
              <a:rPr lang="ru-RU"/>
              <a:pPr/>
              <a:t>‹#›</a:t>
            </a:fld>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56425" y="274638"/>
            <a:ext cx="1730375"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763713" y="274638"/>
            <a:ext cx="5040312"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54BFEAB-9ED2-49E2-90CE-FAD49922F99F}" type="slidenum">
              <a:rPr lang="ru-RU"/>
              <a:pPr/>
              <a:t>‹#›</a:t>
            </a:fld>
            <a:endParaRPr 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כותרת ותוכן">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18538238"/>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השוואה">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622425"/>
            <a:ext cx="4102100" cy="635000"/>
          </a:xfrm>
          <a:prstGeom prst="rect">
            <a:avLst/>
          </a:prstGeom>
        </p:spPr>
        <p:txBody>
          <a:bodyPr anchor="b"/>
          <a:lstStyle>
            <a:lvl1pPr marL="0" indent="0" algn="ctr">
              <a:buSzTx/>
              <a:buFontTx/>
              <a:buNone/>
              <a:defRPr sz="2400" b="1"/>
            </a:lvl1pPr>
            <a:lvl2pPr marL="0" indent="457200" algn="ctr">
              <a:buSzTx/>
              <a:buFontTx/>
              <a:buNone/>
              <a:defRPr sz="2400" b="1"/>
            </a:lvl2pPr>
            <a:lvl3pPr marL="0" indent="914400" algn="ctr">
              <a:buSzTx/>
              <a:buFontTx/>
              <a:buNone/>
              <a:defRPr sz="2400" b="1"/>
            </a:lvl3pPr>
            <a:lvl4pPr marL="0" indent="1371600" algn="ctr">
              <a:buSzTx/>
              <a:buFontTx/>
              <a:buNone/>
              <a:defRPr sz="2400" b="1"/>
            </a:lvl4pPr>
            <a:lvl5pPr marL="0" indent="1828800" algn="ctr">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584698" y="1622425"/>
            <a:ext cx="4102101" cy="635000"/>
          </a:xfrm>
          <a:prstGeom prst="rect">
            <a:avLst/>
          </a:prstGeom>
        </p:spPr>
        <p:txBody>
          <a:bodyPr anchor="b"/>
          <a:lstStyle/>
          <a:p>
            <a:pPr marL="0" indent="0" algn="ctr">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47932950"/>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כותרת בלבד">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8997637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תמונה עם כיתוב">
    <p:spTree>
      <p:nvGrpSpPr>
        <p:cNvPr id="1" name=""/>
        <p:cNvGrpSpPr/>
        <p:nvPr/>
      </p:nvGrpSpPr>
      <p:grpSpPr>
        <a:xfrm>
          <a:off x="0" y="0"/>
          <a:ext cx="0" cy="0"/>
          <a:chOff x="0" y="0"/>
          <a:chExt cx="0" cy="0"/>
        </a:xfrm>
      </p:grpSpPr>
      <p:sp>
        <p:nvSpPr>
          <p:cNvPr id="82" name="Title Text"/>
          <p:cNvSpPr txBox="1">
            <a:spLocks noGrp="1"/>
          </p:cNvSpPr>
          <p:nvPr>
            <p:ph type="title"/>
          </p:nvPr>
        </p:nvSpPr>
        <p:spPr>
          <a:xfrm>
            <a:off x="457198" y="325438"/>
            <a:ext cx="8229601" cy="1143001"/>
          </a:xfrm>
          <a:prstGeom prst="rect">
            <a:avLst/>
          </a:prstGeom>
        </p:spPr>
        <p:txBody>
          <a:bodyPr/>
          <a:lstStyle/>
          <a:p>
            <a:r>
              <a:t>Title Text</a:t>
            </a:r>
          </a:p>
        </p:txBody>
      </p:sp>
      <p:sp>
        <p:nvSpPr>
          <p:cNvPr id="83" name="Picture Placeholder 2"/>
          <p:cNvSpPr>
            <a:spLocks noGrp="1"/>
          </p:cNvSpPr>
          <p:nvPr>
            <p:ph type="pic" sz="half" idx="21"/>
          </p:nvPr>
        </p:nvSpPr>
        <p:spPr>
          <a:xfrm>
            <a:off x="1950508" y="1825625"/>
            <a:ext cx="5242984" cy="3932238"/>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397000" y="5783262"/>
            <a:ext cx="6350000" cy="4247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688852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836613"/>
            <a:ext cx="3667125" cy="5614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6613" y="836613"/>
            <a:ext cx="3668712" cy="5614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jpe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115888"/>
            <a:ext cx="76327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827088" y="836613"/>
            <a:ext cx="7488237" cy="5614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0"/>
            <a:r>
              <a:rPr lang="ru-RU" smtClean="0"/>
              <a:t>Third level</a:t>
            </a:r>
          </a:p>
          <a:p>
            <a:pPr lvl="1"/>
            <a:r>
              <a:rPr lang="ru-RU" smtClean="0"/>
              <a:t>Fourth level</a:t>
            </a:r>
          </a:p>
          <a:p>
            <a:pPr lvl="2"/>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6" r:id="rId12"/>
    <p:sldLayoutId id="2147483677" r:id="rId13"/>
    <p:sldLayoutId id="2147483678" r:id="rId14"/>
  </p:sldLayoutIdLst>
  <p:txStyles>
    <p:titleStyle>
      <a:lvl1pPr algn="l" rtl="0" fontAlgn="base">
        <a:spcBef>
          <a:spcPct val="0"/>
        </a:spcBef>
        <a:spcAft>
          <a:spcPct val="0"/>
        </a:spcAft>
        <a:defRPr sz="3200">
          <a:solidFill>
            <a:srgbClr val="080808"/>
          </a:solidFill>
          <a:latin typeface="+mj-lt"/>
          <a:ea typeface="+mj-ea"/>
          <a:cs typeface="+mj-cs"/>
        </a:defRPr>
      </a:lvl1pPr>
      <a:lvl2pPr algn="l" rtl="0" fontAlgn="base">
        <a:spcBef>
          <a:spcPct val="0"/>
        </a:spcBef>
        <a:spcAft>
          <a:spcPct val="0"/>
        </a:spcAft>
        <a:defRPr sz="3200">
          <a:solidFill>
            <a:srgbClr val="080808"/>
          </a:solidFill>
          <a:latin typeface="Arial" charset="0"/>
        </a:defRPr>
      </a:lvl2pPr>
      <a:lvl3pPr algn="l" rtl="0" fontAlgn="base">
        <a:spcBef>
          <a:spcPct val="0"/>
        </a:spcBef>
        <a:spcAft>
          <a:spcPct val="0"/>
        </a:spcAft>
        <a:defRPr sz="3200">
          <a:solidFill>
            <a:srgbClr val="080808"/>
          </a:solidFill>
          <a:latin typeface="Arial" charset="0"/>
        </a:defRPr>
      </a:lvl3pPr>
      <a:lvl4pPr algn="l" rtl="0" fontAlgn="base">
        <a:spcBef>
          <a:spcPct val="0"/>
        </a:spcBef>
        <a:spcAft>
          <a:spcPct val="0"/>
        </a:spcAft>
        <a:defRPr sz="3200">
          <a:solidFill>
            <a:srgbClr val="080808"/>
          </a:solidFill>
          <a:latin typeface="Arial" charset="0"/>
        </a:defRPr>
      </a:lvl4pPr>
      <a:lvl5pPr algn="l" rtl="0" fontAlgn="base">
        <a:spcBef>
          <a:spcPct val="0"/>
        </a:spcBef>
        <a:spcAft>
          <a:spcPct val="0"/>
        </a:spcAft>
        <a:defRPr sz="3200">
          <a:solidFill>
            <a:srgbClr val="080808"/>
          </a:solidFill>
          <a:latin typeface="Arial" charset="0"/>
        </a:defRPr>
      </a:lvl5pPr>
      <a:lvl6pPr marL="457200" algn="l" rtl="0" fontAlgn="base">
        <a:spcBef>
          <a:spcPct val="0"/>
        </a:spcBef>
        <a:spcAft>
          <a:spcPct val="0"/>
        </a:spcAft>
        <a:defRPr sz="3200">
          <a:solidFill>
            <a:srgbClr val="080808"/>
          </a:solidFill>
          <a:latin typeface="Arial" charset="0"/>
        </a:defRPr>
      </a:lvl6pPr>
      <a:lvl7pPr marL="914400" algn="l" rtl="0" fontAlgn="base">
        <a:spcBef>
          <a:spcPct val="0"/>
        </a:spcBef>
        <a:spcAft>
          <a:spcPct val="0"/>
        </a:spcAft>
        <a:defRPr sz="3200">
          <a:solidFill>
            <a:srgbClr val="080808"/>
          </a:solidFill>
          <a:latin typeface="Arial" charset="0"/>
        </a:defRPr>
      </a:lvl7pPr>
      <a:lvl8pPr marL="1371600" algn="l" rtl="0" fontAlgn="base">
        <a:spcBef>
          <a:spcPct val="0"/>
        </a:spcBef>
        <a:spcAft>
          <a:spcPct val="0"/>
        </a:spcAft>
        <a:defRPr sz="3200">
          <a:solidFill>
            <a:srgbClr val="080808"/>
          </a:solidFill>
          <a:latin typeface="Arial" charset="0"/>
        </a:defRPr>
      </a:lvl8pPr>
      <a:lvl9pPr marL="1828800" algn="l" rtl="0" fontAlgn="base">
        <a:spcBef>
          <a:spcPct val="0"/>
        </a:spcBef>
        <a:spcAft>
          <a:spcPct val="0"/>
        </a:spcAft>
        <a:defRPr sz="3200">
          <a:solidFill>
            <a:srgbClr val="080808"/>
          </a:solidFill>
          <a:latin typeface="Arial" charset="0"/>
        </a:defRPr>
      </a:lvl9pPr>
    </p:titleStyle>
    <p:bodyStyle>
      <a:lvl1pPr marL="342900" indent="-342900" algn="l" rtl="0" fontAlgn="base">
        <a:spcBef>
          <a:spcPct val="20000"/>
        </a:spcBef>
        <a:spcAft>
          <a:spcPct val="0"/>
        </a:spcAft>
        <a:buChar char="•"/>
        <a:defRPr sz="2800">
          <a:solidFill>
            <a:schemeClr val="bg2"/>
          </a:solidFill>
          <a:latin typeface="+mn-lt"/>
          <a:ea typeface="+mn-ea"/>
          <a:cs typeface="+mn-cs"/>
        </a:defRPr>
      </a:lvl1pPr>
      <a:lvl2pPr marL="742950" indent="-285750" algn="l" rtl="0" fontAlgn="base">
        <a:spcBef>
          <a:spcPct val="20000"/>
        </a:spcBef>
        <a:spcAft>
          <a:spcPct val="0"/>
        </a:spcAft>
        <a:buChar char="–"/>
        <a:defRPr sz="2400" b="1">
          <a:solidFill>
            <a:schemeClr val="bg2"/>
          </a:solidFill>
          <a:latin typeface="+mn-lt"/>
        </a:defRPr>
      </a:lvl2pPr>
      <a:lvl3pPr marL="1143000" indent="-228600" algn="l" rtl="0" fontAlgn="base">
        <a:spcBef>
          <a:spcPct val="20000"/>
        </a:spcBef>
        <a:spcAft>
          <a:spcPct val="0"/>
        </a:spcAft>
        <a:buChar char="•"/>
        <a:defRPr sz="2400">
          <a:solidFill>
            <a:schemeClr val="bg2"/>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bwMode="auto">
          <a:xfrm>
            <a:off x="1835150" y="274638"/>
            <a:ext cx="68516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359427" name="Rectangle 3"/>
          <p:cNvSpPr>
            <a:spLocks noGrp="1" noChangeArrowheads="1"/>
          </p:cNvSpPr>
          <p:nvPr>
            <p:ph type="body" idx="1"/>
          </p:nvPr>
        </p:nvSpPr>
        <p:spPr bwMode="auto">
          <a:xfrm>
            <a:off x="1763713" y="1600200"/>
            <a:ext cx="69230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FD2873F-22D6-427E-9541-D158382C9286}"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charset="0"/>
        </a:defRPr>
      </a:lvl2pPr>
      <a:lvl3pPr algn="l" rtl="0" fontAlgn="base">
        <a:spcBef>
          <a:spcPct val="0"/>
        </a:spcBef>
        <a:spcAft>
          <a:spcPct val="0"/>
        </a:spcAft>
        <a:defRPr sz="4400">
          <a:solidFill>
            <a:schemeClr val="tx2"/>
          </a:solidFill>
          <a:latin typeface="Arial" charset="0"/>
        </a:defRPr>
      </a:lvl3pPr>
      <a:lvl4pPr algn="l" rtl="0" fontAlgn="base">
        <a:spcBef>
          <a:spcPct val="0"/>
        </a:spcBef>
        <a:spcAft>
          <a:spcPct val="0"/>
        </a:spcAft>
        <a:defRPr sz="4400">
          <a:solidFill>
            <a:schemeClr val="tx2"/>
          </a:solidFill>
          <a:latin typeface="Arial" charset="0"/>
        </a:defRPr>
      </a:lvl4pPr>
      <a:lvl5pPr algn="l" rtl="0" fontAlgn="base">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4"/>
          <p:cNvSpPr txBox="1">
            <a:spLocks noGrp="1"/>
          </p:cNvSpPr>
          <p:nvPr>
            <p:ph type="ctrTitle"/>
          </p:nvPr>
        </p:nvSpPr>
        <p:spPr>
          <a:xfrm>
            <a:off x="1331640" y="1628800"/>
            <a:ext cx="6048375" cy="750888"/>
          </a:xfrm>
          <a:prstGeom prst="rect">
            <a:avLst/>
          </a:prstGeom>
        </p:spPr>
        <p:txBody>
          <a:bodyPr/>
          <a:lstStyle/>
          <a:p>
            <a:r>
              <a:rPr dirty="0"/>
              <a:t>Data science final project</a:t>
            </a:r>
          </a:p>
        </p:txBody>
      </p:sp>
      <p:sp>
        <p:nvSpPr>
          <p:cNvPr id="94" name="Subtitle 3"/>
          <p:cNvSpPr txBox="1">
            <a:spLocks noGrp="1"/>
          </p:cNvSpPr>
          <p:nvPr>
            <p:ph type="subTitle" idx="1"/>
          </p:nvPr>
        </p:nvSpPr>
        <p:spPr>
          <a:xfrm>
            <a:off x="539552" y="5229200"/>
            <a:ext cx="6400801" cy="625476"/>
          </a:xfrm>
          <a:prstGeom prst="rect">
            <a:avLst/>
          </a:prstGeom>
        </p:spPr>
        <p:txBody>
          <a:bodyPr/>
          <a:lstStyle/>
          <a:p>
            <a:r>
              <a:rPr lang="en-US" dirty="0" err="1" smtClean="0"/>
              <a:t>Doron</a:t>
            </a:r>
            <a:r>
              <a:rPr lang="en-US" dirty="0" smtClean="0"/>
              <a:t> </a:t>
            </a:r>
            <a:r>
              <a:rPr lang="en-US" dirty="0" err="1" smtClean="0"/>
              <a:t>Kreiz</a:t>
            </a:r>
            <a:r>
              <a:rPr lang="en-US" dirty="0" smtClean="0"/>
              <a:t> </a:t>
            </a:r>
          </a:p>
          <a:p>
            <a:r>
              <a:rPr lang="en-US" dirty="0" smtClean="0"/>
              <a:t>Hen </a:t>
            </a:r>
            <a:r>
              <a:rPr lang="en-US" dirty="0" err="1" smtClean="0"/>
              <a:t>Ezequel</a:t>
            </a:r>
            <a:endParaRPr dirty="0"/>
          </a:p>
        </p:txBody>
      </p:sp>
    </p:spTree>
    <p:extLst>
      <p:ext uri="{BB962C8B-B14F-4D97-AF65-F5344CB8AC3E}">
        <p14:creationId xmlns:p14="http://schemas.microsoft.com/office/powerpoint/2010/main" val="10051660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8"/>
          <p:cNvSpPr txBox="1">
            <a:spLocks noGrp="1"/>
          </p:cNvSpPr>
          <p:nvPr>
            <p:ph type="title"/>
          </p:nvPr>
        </p:nvSpPr>
        <p:spPr>
          <a:prstGeom prst="rect">
            <a:avLst/>
          </a:prstGeom>
        </p:spPr>
        <p:txBody>
          <a:bodyPr/>
          <a:lstStyle/>
          <a:p>
            <a:r>
              <a:rPr dirty="0"/>
              <a:t>The </a:t>
            </a:r>
            <a:r>
              <a:rPr dirty="0" smtClean="0"/>
              <a:t>website</a:t>
            </a:r>
            <a:endParaRPr dirty="0"/>
          </a:p>
        </p:txBody>
      </p:sp>
      <p:sp>
        <p:nvSpPr>
          <p:cNvPr id="124" name="TextBox 1"/>
          <p:cNvSpPr txBox="1"/>
          <p:nvPr/>
        </p:nvSpPr>
        <p:spPr>
          <a:xfrm>
            <a:off x="641144" y="1892594"/>
            <a:ext cx="6685045"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FFFFFF"/>
                </a:solidFill>
              </a:defRPr>
            </a:pPr>
            <a:r>
              <a:rPr dirty="0" smtClean="0">
                <a:solidFill>
                  <a:srgbClr val="070F1D"/>
                </a:solidFill>
              </a:rPr>
              <a:t>We </a:t>
            </a:r>
            <a:r>
              <a:rPr dirty="0">
                <a:solidFill>
                  <a:srgbClr val="070F1D"/>
                </a:solidFill>
              </a:rPr>
              <a:t>scraped data from </a:t>
            </a:r>
            <a:r>
              <a:rPr lang="en-US" dirty="0" smtClean="0">
                <a:solidFill>
                  <a:srgbClr val="070F1D"/>
                </a:solidFill>
              </a:rPr>
              <a:t>IMDB</a:t>
            </a:r>
            <a:r>
              <a:rPr dirty="0" smtClean="0">
                <a:solidFill>
                  <a:srgbClr val="070F1D"/>
                </a:solidFill>
              </a:rPr>
              <a:t>:</a:t>
            </a:r>
            <a:endParaRPr dirty="0">
              <a:solidFill>
                <a:srgbClr val="070F1D"/>
              </a:solidFill>
            </a:endParaRPr>
          </a:p>
          <a:p>
            <a:pPr>
              <a:defRPr>
                <a:solidFill>
                  <a:srgbClr val="FFFFFF"/>
                </a:solidFill>
              </a:defRPr>
            </a:pPr>
            <a:r>
              <a:rPr lang="en-US" dirty="0" smtClean="0">
                <a:solidFill>
                  <a:srgbClr val="070F1D"/>
                </a:solidFill>
              </a:rPr>
              <a:t>Website that has a lot of information about movies and we can take from him lots of statistics and tables</a:t>
            </a:r>
            <a:endParaRPr dirty="0">
              <a:solidFill>
                <a:srgbClr val="070F1D"/>
              </a:solidFill>
            </a:endParaRPr>
          </a:p>
        </p:txBody>
      </p:sp>
      <p:pic>
        <p:nvPicPr>
          <p:cNvPr id="2" name="תמונה 1"/>
          <p:cNvPicPr>
            <a:picLocks noChangeAspect="1"/>
          </p:cNvPicPr>
          <p:nvPr/>
        </p:nvPicPr>
        <p:blipFill>
          <a:blip r:embed="rId2"/>
          <a:stretch>
            <a:fillRect/>
          </a:stretch>
        </p:blipFill>
        <p:spPr>
          <a:xfrm>
            <a:off x="971600" y="2815924"/>
            <a:ext cx="6445131" cy="3894757"/>
          </a:xfrm>
          <a:prstGeom prst="rect">
            <a:avLst/>
          </a:prstGeom>
        </p:spPr>
      </p:pic>
    </p:spTree>
    <p:extLst>
      <p:ext uri="{BB962C8B-B14F-4D97-AF65-F5344CB8AC3E}">
        <p14:creationId xmlns:p14="http://schemas.microsoft.com/office/powerpoint/2010/main" val="218017997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3"/>
          <p:cNvSpPr txBox="1">
            <a:spLocks noGrp="1"/>
          </p:cNvSpPr>
          <p:nvPr>
            <p:ph type="title"/>
          </p:nvPr>
        </p:nvSpPr>
        <p:spPr>
          <a:xfrm>
            <a:off x="683568" y="2708920"/>
            <a:ext cx="8229601" cy="1143001"/>
          </a:xfrm>
          <a:prstGeom prst="rect">
            <a:avLst/>
          </a:prstGeom>
        </p:spPr>
        <p:txBody>
          <a:bodyPr/>
          <a:lstStyle>
            <a:lvl1pPr>
              <a:defRPr sz="7200"/>
            </a:lvl1pPr>
          </a:lstStyle>
          <a:p>
            <a:r>
              <a:rPr dirty="0"/>
              <a:t>Tools we used</a:t>
            </a:r>
          </a:p>
        </p:txBody>
      </p:sp>
    </p:spTree>
    <p:extLst>
      <p:ext uri="{BB962C8B-B14F-4D97-AF65-F5344CB8AC3E}">
        <p14:creationId xmlns:p14="http://schemas.microsoft.com/office/powerpoint/2010/main" val="125478687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3"/>
          <p:cNvSpPr txBox="1">
            <a:spLocks noGrp="1"/>
          </p:cNvSpPr>
          <p:nvPr>
            <p:ph type="title"/>
          </p:nvPr>
        </p:nvSpPr>
        <p:spPr>
          <a:xfrm>
            <a:off x="286214" y="533925"/>
            <a:ext cx="8229601" cy="1143001"/>
          </a:xfrm>
          <a:prstGeom prst="rect">
            <a:avLst/>
          </a:prstGeom>
        </p:spPr>
        <p:txBody>
          <a:bodyPr/>
          <a:lstStyle>
            <a:lvl1pPr>
              <a:defRPr sz="4200"/>
            </a:lvl1pPr>
          </a:lstStyle>
          <a:p>
            <a:r>
              <a:t>Scraping tools</a:t>
            </a:r>
          </a:p>
        </p:txBody>
      </p:sp>
      <p:sp>
        <p:nvSpPr>
          <p:cNvPr id="143" name="TextBox 1"/>
          <p:cNvSpPr txBox="1"/>
          <p:nvPr/>
        </p:nvSpPr>
        <p:spPr>
          <a:xfrm>
            <a:off x="904460" y="1676925"/>
            <a:ext cx="650019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rPr lang="en-US" dirty="0" smtClean="0">
                <a:solidFill>
                  <a:srgbClr val="070F1D"/>
                </a:solidFill>
              </a:rPr>
              <a:t>We used Selenium and Java script commands in  addition to Python</a:t>
            </a:r>
            <a:endParaRPr dirty="0">
              <a:solidFill>
                <a:srgbClr val="070F1D"/>
              </a:solidFill>
            </a:endParaRPr>
          </a:p>
        </p:txBody>
      </p:sp>
      <p:pic>
        <p:nvPicPr>
          <p:cNvPr id="144" name="תמונה 2" descr="תמונה 2"/>
          <p:cNvPicPr>
            <a:picLocks noChangeAspect="1"/>
          </p:cNvPicPr>
          <p:nvPr/>
        </p:nvPicPr>
        <p:blipFill>
          <a:blip r:embed="rId2">
            <a:extLst/>
          </a:blip>
          <a:stretch>
            <a:fillRect/>
          </a:stretch>
        </p:blipFill>
        <p:spPr>
          <a:xfrm>
            <a:off x="858740" y="2877254"/>
            <a:ext cx="1780558" cy="1620308"/>
          </a:xfrm>
          <a:prstGeom prst="rect">
            <a:avLst/>
          </a:prstGeom>
          <a:ln w="12700">
            <a:miter lim="400000"/>
          </a:ln>
        </p:spPr>
      </p:pic>
      <p:pic>
        <p:nvPicPr>
          <p:cNvPr id="145" name="תמונה 4" descr="תמונה 4"/>
          <p:cNvPicPr>
            <a:picLocks noChangeAspect="1"/>
          </p:cNvPicPr>
          <p:nvPr/>
        </p:nvPicPr>
        <p:blipFill>
          <a:blip r:embed="rId3">
            <a:extLst/>
          </a:blip>
          <a:stretch>
            <a:fillRect/>
          </a:stretch>
        </p:blipFill>
        <p:spPr>
          <a:xfrm>
            <a:off x="3454667" y="2877253"/>
            <a:ext cx="1620308" cy="1620308"/>
          </a:xfrm>
          <a:prstGeom prst="rect">
            <a:avLst/>
          </a:prstGeom>
          <a:ln w="12700">
            <a:miter lim="400000"/>
          </a:ln>
        </p:spPr>
      </p:pic>
      <p:pic>
        <p:nvPicPr>
          <p:cNvPr id="146" name="תמונה 5" descr="תמונה 5"/>
          <p:cNvPicPr>
            <a:picLocks noChangeAspect="1"/>
          </p:cNvPicPr>
          <p:nvPr/>
        </p:nvPicPr>
        <p:blipFill>
          <a:blip r:embed="rId4">
            <a:extLst/>
          </a:blip>
          <a:stretch>
            <a:fillRect/>
          </a:stretch>
        </p:blipFill>
        <p:spPr>
          <a:xfrm>
            <a:off x="6044169" y="2877253"/>
            <a:ext cx="1556628" cy="1620308"/>
          </a:xfrm>
          <a:prstGeom prst="rect">
            <a:avLst/>
          </a:prstGeom>
          <a:ln w="12700">
            <a:miter lim="400000"/>
          </a:ln>
        </p:spPr>
      </p:pic>
      <p:sp>
        <p:nvSpPr>
          <p:cNvPr id="148" name="TextBox 7"/>
          <p:cNvSpPr txBox="1"/>
          <p:nvPr/>
        </p:nvSpPr>
        <p:spPr>
          <a:xfrm>
            <a:off x="3324627" y="6393757"/>
            <a:ext cx="4776126" cy="333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t>The only API we found</a:t>
            </a:r>
          </a:p>
        </p:txBody>
      </p:sp>
    </p:spTree>
    <p:extLst>
      <p:ext uri="{BB962C8B-B14F-4D97-AF65-F5344CB8AC3E}">
        <p14:creationId xmlns:p14="http://schemas.microsoft.com/office/powerpoint/2010/main" val="284018872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כותרת 6"/>
          <p:cNvSpPr txBox="1">
            <a:spLocks noGrp="1"/>
          </p:cNvSpPr>
          <p:nvPr>
            <p:ph type="title"/>
          </p:nvPr>
        </p:nvSpPr>
        <p:spPr>
          <a:xfrm>
            <a:off x="899592" y="692696"/>
            <a:ext cx="7632700" cy="508000"/>
          </a:xfrm>
          <a:prstGeom prst="rect">
            <a:avLst/>
          </a:prstGeom>
        </p:spPr>
        <p:txBody>
          <a:bodyPr/>
          <a:lstStyle>
            <a:lvl1pPr>
              <a:defRPr sz="3900"/>
            </a:lvl1pPr>
          </a:lstStyle>
          <a:p>
            <a:r>
              <a:rPr dirty="0"/>
              <a:t>Scraping tool implemented in python</a:t>
            </a:r>
          </a:p>
        </p:txBody>
      </p:sp>
      <p:sp>
        <p:nvSpPr>
          <p:cNvPr id="153" name="TextBox 10"/>
          <p:cNvSpPr txBox="1"/>
          <p:nvPr/>
        </p:nvSpPr>
        <p:spPr>
          <a:xfrm>
            <a:off x="1588272" y="3872284"/>
            <a:ext cx="480656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rPr dirty="0">
                <a:solidFill>
                  <a:srgbClr val="070F1D"/>
                </a:solidFill>
              </a:rPr>
              <a:t>An example of selenium usage</a:t>
            </a:r>
          </a:p>
        </p:txBody>
      </p:sp>
      <p:sp>
        <p:nvSpPr>
          <p:cNvPr id="154" name="TextBox 11"/>
          <p:cNvSpPr txBox="1"/>
          <p:nvPr/>
        </p:nvSpPr>
        <p:spPr>
          <a:xfrm>
            <a:off x="1588272" y="5596644"/>
            <a:ext cx="480656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rPr dirty="0">
                <a:solidFill>
                  <a:srgbClr val="070F1D"/>
                </a:solidFill>
              </a:rPr>
              <a:t>An example of java script usage</a:t>
            </a:r>
          </a:p>
        </p:txBody>
      </p:sp>
      <p:pic>
        <p:nvPicPr>
          <p:cNvPr id="2" name="תמונה 1"/>
          <p:cNvPicPr>
            <a:picLocks noChangeAspect="1"/>
          </p:cNvPicPr>
          <p:nvPr/>
        </p:nvPicPr>
        <p:blipFill>
          <a:blip r:embed="rId2"/>
          <a:stretch>
            <a:fillRect/>
          </a:stretch>
        </p:blipFill>
        <p:spPr>
          <a:xfrm>
            <a:off x="789472" y="3048618"/>
            <a:ext cx="7155731" cy="657225"/>
          </a:xfrm>
          <a:prstGeom prst="rect">
            <a:avLst/>
          </a:prstGeom>
        </p:spPr>
      </p:pic>
      <p:pic>
        <p:nvPicPr>
          <p:cNvPr id="3" name="תמונה 2"/>
          <p:cNvPicPr>
            <a:picLocks noChangeAspect="1"/>
          </p:cNvPicPr>
          <p:nvPr/>
        </p:nvPicPr>
        <p:blipFill>
          <a:blip r:embed="rId3"/>
          <a:stretch>
            <a:fillRect/>
          </a:stretch>
        </p:blipFill>
        <p:spPr>
          <a:xfrm>
            <a:off x="755650" y="4204668"/>
            <a:ext cx="7189552" cy="1428924"/>
          </a:xfrm>
          <a:prstGeom prst="rect">
            <a:avLst/>
          </a:prstGeom>
        </p:spPr>
      </p:pic>
    </p:spTree>
    <p:extLst>
      <p:ext uri="{BB962C8B-B14F-4D97-AF65-F5344CB8AC3E}">
        <p14:creationId xmlns:p14="http://schemas.microsoft.com/office/powerpoint/2010/main" val="41383337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3"/>
          <p:cNvSpPr txBox="1">
            <a:spLocks noGrp="1"/>
          </p:cNvSpPr>
          <p:nvPr>
            <p:ph type="title"/>
          </p:nvPr>
        </p:nvSpPr>
        <p:spPr>
          <a:xfrm>
            <a:off x="930310" y="2420888"/>
            <a:ext cx="8229601" cy="1143001"/>
          </a:xfrm>
          <a:prstGeom prst="rect">
            <a:avLst/>
          </a:prstGeom>
        </p:spPr>
        <p:txBody>
          <a:bodyPr/>
          <a:lstStyle>
            <a:lvl1pPr>
              <a:defRPr sz="7200"/>
            </a:lvl1pPr>
          </a:lstStyle>
          <a:p>
            <a:r>
              <a:rPr dirty="0"/>
              <a:t>Data cleaning</a:t>
            </a:r>
          </a:p>
        </p:txBody>
      </p:sp>
    </p:spTree>
    <p:extLst>
      <p:ext uri="{BB962C8B-B14F-4D97-AF65-F5344CB8AC3E}">
        <p14:creationId xmlns:p14="http://schemas.microsoft.com/office/powerpoint/2010/main" val="2772949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3"/>
          <p:cNvSpPr txBox="1">
            <a:spLocks noGrp="1"/>
          </p:cNvSpPr>
          <p:nvPr>
            <p:ph type="title"/>
          </p:nvPr>
        </p:nvSpPr>
        <p:spPr>
          <a:xfrm>
            <a:off x="683568" y="350947"/>
            <a:ext cx="8229601" cy="1143001"/>
          </a:xfrm>
          <a:prstGeom prst="rect">
            <a:avLst/>
          </a:prstGeom>
        </p:spPr>
        <p:txBody>
          <a:bodyPr/>
          <a:lstStyle>
            <a:lvl1pPr>
              <a:defRPr sz="4200"/>
            </a:lvl1pPr>
          </a:lstStyle>
          <a:p>
            <a:r>
              <a:rPr dirty="0"/>
              <a:t>Missing </a:t>
            </a:r>
            <a:r>
              <a:rPr dirty="0" smtClean="0"/>
              <a:t>data</a:t>
            </a:r>
            <a:r>
              <a:rPr lang="he-IL" dirty="0" smtClean="0"/>
              <a:t> </a:t>
            </a:r>
            <a:r>
              <a:rPr lang="en-US" dirty="0" smtClean="0"/>
              <a:t> and rearranging</a:t>
            </a:r>
            <a:endParaRPr dirty="0"/>
          </a:p>
        </p:txBody>
      </p:sp>
      <p:sp>
        <p:nvSpPr>
          <p:cNvPr id="159" name="TextBox 1"/>
          <p:cNvSpPr txBox="1"/>
          <p:nvPr/>
        </p:nvSpPr>
        <p:spPr>
          <a:xfrm>
            <a:off x="827584" y="1340768"/>
            <a:ext cx="6500192"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FFFFFF"/>
                </a:solidFill>
              </a:defRPr>
            </a:pPr>
            <a:r>
              <a:rPr lang="en-US" dirty="0" smtClean="0">
                <a:solidFill>
                  <a:srgbClr val="070F1D"/>
                </a:solidFill>
              </a:rPr>
              <a:t>We have got lots of information we decided to clean all the values that had None  and we have created a new column with converted years from </a:t>
            </a:r>
            <a:r>
              <a:rPr lang="en-US" dirty="0" err="1" smtClean="0">
                <a:solidFill>
                  <a:srgbClr val="070F1D"/>
                </a:solidFill>
              </a:rPr>
              <a:t>int</a:t>
            </a:r>
            <a:r>
              <a:rPr lang="en-US" dirty="0" smtClean="0">
                <a:solidFill>
                  <a:srgbClr val="070F1D"/>
                </a:solidFill>
              </a:rPr>
              <a:t> to object in order we will be able to display the years as decades on the graphs.</a:t>
            </a:r>
          </a:p>
          <a:p>
            <a:pPr>
              <a:defRPr>
                <a:solidFill>
                  <a:srgbClr val="FFFFFF"/>
                </a:solidFill>
              </a:defRPr>
            </a:pPr>
            <a:r>
              <a:rPr lang="en-US" dirty="0" smtClean="0">
                <a:solidFill>
                  <a:srgbClr val="070F1D"/>
                </a:solidFill>
              </a:rPr>
              <a:t>Also we have fixed the vote columns –we deleted all the “,” in order to convert it to numeric </a:t>
            </a:r>
            <a:endParaRPr dirty="0">
              <a:solidFill>
                <a:srgbClr val="070F1D"/>
              </a:solidFill>
            </a:endParaRPr>
          </a:p>
        </p:txBody>
      </p:sp>
      <p:pic>
        <p:nvPicPr>
          <p:cNvPr id="2" name="תמונה 1"/>
          <p:cNvPicPr>
            <a:picLocks noChangeAspect="1"/>
          </p:cNvPicPr>
          <p:nvPr/>
        </p:nvPicPr>
        <p:blipFill>
          <a:blip r:embed="rId2"/>
          <a:stretch>
            <a:fillRect/>
          </a:stretch>
        </p:blipFill>
        <p:spPr>
          <a:xfrm>
            <a:off x="5652120" y="3573016"/>
            <a:ext cx="2592288" cy="2326019"/>
          </a:xfrm>
          <a:prstGeom prst="rect">
            <a:avLst/>
          </a:prstGeom>
        </p:spPr>
      </p:pic>
      <p:pic>
        <p:nvPicPr>
          <p:cNvPr id="3" name="תמונה 2"/>
          <p:cNvPicPr>
            <a:picLocks noChangeAspect="1"/>
          </p:cNvPicPr>
          <p:nvPr/>
        </p:nvPicPr>
        <p:blipFill>
          <a:blip r:embed="rId3"/>
          <a:stretch>
            <a:fillRect/>
          </a:stretch>
        </p:blipFill>
        <p:spPr>
          <a:xfrm>
            <a:off x="3219083" y="3573016"/>
            <a:ext cx="2314350" cy="2326020"/>
          </a:xfrm>
          <a:prstGeom prst="rect">
            <a:avLst/>
          </a:prstGeom>
        </p:spPr>
      </p:pic>
      <p:pic>
        <p:nvPicPr>
          <p:cNvPr id="4" name="תמונה 3"/>
          <p:cNvPicPr>
            <a:picLocks noChangeAspect="1"/>
          </p:cNvPicPr>
          <p:nvPr/>
        </p:nvPicPr>
        <p:blipFill>
          <a:blip r:embed="rId4"/>
          <a:stretch>
            <a:fillRect/>
          </a:stretch>
        </p:blipFill>
        <p:spPr>
          <a:xfrm>
            <a:off x="798332" y="3573016"/>
            <a:ext cx="2302064" cy="2320379"/>
          </a:xfrm>
          <a:prstGeom prst="rect">
            <a:avLst/>
          </a:prstGeom>
        </p:spPr>
      </p:pic>
    </p:spTree>
    <p:extLst>
      <p:ext uri="{BB962C8B-B14F-4D97-AF65-F5344CB8AC3E}">
        <p14:creationId xmlns:p14="http://schemas.microsoft.com/office/powerpoint/2010/main" val="230245859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3"/>
          <p:cNvSpPr txBox="1"/>
          <p:nvPr/>
        </p:nvSpPr>
        <p:spPr>
          <a:xfrm>
            <a:off x="339886" y="2785103"/>
            <a:ext cx="8138162"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lnSpc>
                <a:spcPct val="90000"/>
              </a:lnSpc>
              <a:defRPr sz="7200">
                <a:solidFill>
                  <a:srgbClr val="FFFFFF"/>
                </a:solidFill>
                <a:latin typeface="Calibri Light"/>
                <a:ea typeface="Calibri Light"/>
                <a:cs typeface="Calibri Light"/>
                <a:sym typeface="Calibri Light"/>
              </a:defRPr>
            </a:lvl1pPr>
          </a:lstStyle>
          <a:p>
            <a:r>
              <a:rPr dirty="0">
                <a:solidFill>
                  <a:srgbClr val="070F1D"/>
                </a:solidFill>
              </a:rPr>
              <a:t>EDA</a:t>
            </a:r>
          </a:p>
        </p:txBody>
      </p:sp>
    </p:spTree>
    <p:extLst>
      <p:ext uri="{BB962C8B-B14F-4D97-AF65-F5344CB8AC3E}">
        <p14:creationId xmlns:p14="http://schemas.microsoft.com/office/powerpoint/2010/main" val="379403197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3"/>
          <p:cNvSpPr txBox="1">
            <a:spLocks noGrp="1"/>
          </p:cNvSpPr>
          <p:nvPr>
            <p:ph type="title"/>
          </p:nvPr>
        </p:nvSpPr>
        <p:spPr>
          <a:xfrm>
            <a:off x="286214" y="105513"/>
            <a:ext cx="8229601" cy="1143001"/>
          </a:xfrm>
          <a:prstGeom prst="rect">
            <a:avLst/>
          </a:prstGeom>
        </p:spPr>
        <p:txBody>
          <a:bodyPr/>
          <a:lstStyle>
            <a:lvl1pPr>
              <a:defRPr sz="4200"/>
            </a:lvl1pPr>
          </a:lstStyle>
          <a:p>
            <a:r>
              <a:t>Scatter plot</a:t>
            </a:r>
          </a:p>
        </p:txBody>
      </p:sp>
      <p:pic>
        <p:nvPicPr>
          <p:cNvPr id="2" name="תמונה 1"/>
          <p:cNvPicPr>
            <a:picLocks noChangeAspect="1"/>
          </p:cNvPicPr>
          <p:nvPr/>
        </p:nvPicPr>
        <p:blipFill>
          <a:blip r:embed="rId2"/>
          <a:stretch>
            <a:fillRect/>
          </a:stretch>
        </p:blipFill>
        <p:spPr>
          <a:xfrm>
            <a:off x="910903" y="1843907"/>
            <a:ext cx="6827574" cy="3552275"/>
          </a:xfrm>
          <a:prstGeom prst="rect">
            <a:avLst/>
          </a:prstGeom>
        </p:spPr>
      </p:pic>
      <p:sp>
        <p:nvSpPr>
          <p:cNvPr id="185" name="TextBox 1"/>
          <p:cNvSpPr txBox="1"/>
          <p:nvPr/>
        </p:nvSpPr>
        <p:spPr>
          <a:xfrm>
            <a:off x="1055535" y="1033827"/>
            <a:ext cx="650019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rPr dirty="0">
                <a:solidFill>
                  <a:srgbClr val="070F1D"/>
                </a:solidFill>
              </a:rPr>
              <a:t>Scatter plot gives us the ability to build graphs that represent numeric data by numeric data</a:t>
            </a:r>
          </a:p>
        </p:txBody>
      </p:sp>
      <p:sp>
        <p:nvSpPr>
          <p:cNvPr id="187" name="TextBox 17"/>
          <p:cNvSpPr txBox="1"/>
          <p:nvPr/>
        </p:nvSpPr>
        <p:spPr>
          <a:xfrm>
            <a:off x="984786" y="5506303"/>
            <a:ext cx="7180958" cy="92333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u="sng"/>
            </a:pPr>
            <a:r>
              <a:rPr dirty="0" smtClean="0"/>
              <a:t>Conclusion:</a:t>
            </a:r>
            <a:r>
              <a:rPr b="0" u="none" dirty="0" smtClean="0"/>
              <a:t> </a:t>
            </a:r>
            <a:r>
              <a:rPr lang="en-US" dirty="0" smtClean="0"/>
              <a:t>the more the movie is short the more people voting for him</a:t>
            </a:r>
            <a:endParaRPr dirty="0"/>
          </a:p>
          <a:p>
            <a:pPr>
              <a:defRPr b="1" u="sng"/>
            </a:pPr>
            <a:endParaRPr b="0" u="none" dirty="0"/>
          </a:p>
        </p:txBody>
      </p:sp>
      <p:sp>
        <p:nvSpPr>
          <p:cNvPr id="188" name="TextBox 15"/>
          <p:cNvSpPr txBox="1"/>
          <p:nvPr/>
        </p:nvSpPr>
        <p:spPr>
          <a:xfrm>
            <a:off x="934171" y="5529910"/>
            <a:ext cx="7101148" cy="92333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b="1" u="sng"/>
            </a:pPr>
            <a:r>
              <a:rPr dirty="0"/>
              <a:t>Conclusion:</a:t>
            </a:r>
            <a:r>
              <a:rPr b="0" u="none" dirty="0"/>
              <a:t> </a:t>
            </a:r>
            <a:r>
              <a:rPr lang="en-US" b="0" u="none" dirty="0" smtClean="0"/>
              <a:t>the low the rank is the most people vote</a:t>
            </a:r>
          </a:p>
          <a:p>
            <a:pPr>
              <a:defRPr b="1" u="sng"/>
            </a:pPr>
            <a:endParaRPr lang="en-US" b="0" u="none" dirty="0" smtClean="0"/>
          </a:p>
          <a:p>
            <a:pPr>
              <a:defRPr b="1" u="sng"/>
            </a:pPr>
            <a:endParaRPr dirty="0"/>
          </a:p>
        </p:txBody>
      </p:sp>
      <p:sp>
        <p:nvSpPr>
          <p:cNvPr id="189" name="TextBox 14"/>
          <p:cNvSpPr txBox="1"/>
          <p:nvPr/>
        </p:nvSpPr>
        <p:spPr>
          <a:xfrm>
            <a:off x="910713" y="5507733"/>
            <a:ext cx="7180958" cy="64633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u="sng"/>
            </a:pPr>
            <a:r>
              <a:rPr dirty="0"/>
              <a:t>Conclusion: </a:t>
            </a:r>
            <a:r>
              <a:rPr lang="en-US" dirty="0" smtClean="0"/>
              <a:t>the most the </a:t>
            </a:r>
            <a:r>
              <a:rPr lang="en-US" dirty="0" err="1" smtClean="0"/>
              <a:t>raiting</a:t>
            </a:r>
            <a:r>
              <a:rPr lang="en-US" dirty="0" smtClean="0"/>
              <a:t> high the most people vote</a:t>
            </a:r>
            <a:endParaRPr b="0" u="none" dirty="0"/>
          </a:p>
          <a:p>
            <a:pPr>
              <a:defRPr b="1" u="sng"/>
            </a:pPr>
            <a:endParaRPr b="0" u="none" dirty="0"/>
          </a:p>
        </p:txBody>
      </p:sp>
      <p:sp>
        <p:nvSpPr>
          <p:cNvPr id="190" name="TextBox 6"/>
          <p:cNvSpPr txBox="1"/>
          <p:nvPr/>
        </p:nvSpPr>
        <p:spPr>
          <a:xfrm>
            <a:off x="902960" y="5526730"/>
            <a:ext cx="7180958" cy="64633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u="sng"/>
            </a:pPr>
            <a:r>
              <a:rPr dirty="0"/>
              <a:t>Conclusion: </a:t>
            </a:r>
            <a:r>
              <a:rPr lang="en-US" b="0" u="none" dirty="0" smtClean="0"/>
              <a:t>the duration doesn’t effect rank</a:t>
            </a:r>
            <a:endParaRPr b="0" u="none" dirty="0"/>
          </a:p>
          <a:p>
            <a:pPr>
              <a:defRPr b="1" u="sng"/>
            </a:pPr>
            <a:endParaRPr b="0" u="none" dirty="0"/>
          </a:p>
        </p:txBody>
      </p:sp>
      <p:sp>
        <p:nvSpPr>
          <p:cNvPr id="192" name="TextBox 2"/>
          <p:cNvSpPr txBox="1"/>
          <p:nvPr/>
        </p:nvSpPr>
        <p:spPr>
          <a:xfrm>
            <a:off x="861424" y="5526729"/>
            <a:ext cx="7304319" cy="923330"/>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b="1" u="sng"/>
            </a:pPr>
            <a:r>
              <a:rPr dirty="0"/>
              <a:t>Conclusion:</a:t>
            </a:r>
            <a:r>
              <a:rPr b="0" u="none" dirty="0"/>
              <a:t> </a:t>
            </a:r>
            <a:r>
              <a:rPr lang="en-US" b="1" u="sng" dirty="0" smtClean="0"/>
              <a:t>the most the duration is long the most the rating is high</a:t>
            </a:r>
          </a:p>
          <a:p>
            <a:pPr>
              <a:defRPr b="1" u="sng"/>
            </a:pPr>
            <a:endParaRPr b="0" u="none" dirty="0"/>
          </a:p>
        </p:txBody>
      </p:sp>
      <p:pic>
        <p:nvPicPr>
          <p:cNvPr id="3" name="תמונה 2"/>
          <p:cNvPicPr>
            <a:picLocks noChangeAspect="1"/>
          </p:cNvPicPr>
          <p:nvPr/>
        </p:nvPicPr>
        <p:blipFill>
          <a:blip r:embed="rId3"/>
          <a:stretch>
            <a:fillRect/>
          </a:stretch>
        </p:blipFill>
        <p:spPr>
          <a:xfrm>
            <a:off x="906673" y="1851543"/>
            <a:ext cx="6831803" cy="3443152"/>
          </a:xfrm>
          <a:prstGeom prst="rect">
            <a:avLst/>
          </a:prstGeom>
        </p:spPr>
      </p:pic>
      <p:pic>
        <p:nvPicPr>
          <p:cNvPr id="4" name="תמונה 3"/>
          <p:cNvPicPr>
            <a:picLocks noChangeAspect="1"/>
          </p:cNvPicPr>
          <p:nvPr/>
        </p:nvPicPr>
        <p:blipFill>
          <a:blip r:embed="rId4"/>
          <a:stretch>
            <a:fillRect/>
          </a:stretch>
        </p:blipFill>
        <p:spPr>
          <a:xfrm>
            <a:off x="906674" y="1865385"/>
            <a:ext cx="6831802" cy="3530798"/>
          </a:xfrm>
          <a:prstGeom prst="rect">
            <a:avLst/>
          </a:prstGeom>
        </p:spPr>
      </p:pic>
      <p:pic>
        <p:nvPicPr>
          <p:cNvPr id="5" name="תמונה 4"/>
          <p:cNvPicPr>
            <a:picLocks noChangeAspect="1"/>
          </p:cNvPicPr>
          <p:nvPr/>
        </p:nvPicPr>
        <p:blipFill>
          <a:blip r:embed="rId5"/>
          <a:stretch>
            <a:fillRect/>
          </a:stretch>
        </p:blipFill>
        <p:spPr>
          <a:xfrm>
            <a:off x="912425" y="1854578"/>
            <a:ext cx="6826051" cy="3592466"/>
          </a:xfrm>
          <a:prstGeom prst="rect">
            <a:avLst/>
          </a:prstGeom>
        </p:spPr>
      </p:pic>
      <p:pic>
        <p:nvPicPr>
          <p:cNvPr id="6" name="תמונה 5"/>
          <p:cNvPicPr>
            <a:picLocks noChangeAspect="1"/>
          </p:cNvPicPr>
          <p:nvPr/>
        </p:nvPicPr>
        <p:blipFill>
          <a:blip r:embed="rId6"/>
          <a:stretch>
            <a:fillRect/>
          </a:stretch>
        </p:blipFill>
        <p:spPr>
          <a:xfrm>
            <a:off x="910713" y="1851544"/>
            <a:ext cx="6827763" cy="3645386"/>
          </a:xfrm>
          <a:prstGeom prst="rect">
            <a:avLst/>
          </a:prstGeom>
        </p:spPr>
      </p:pic>
    </p:spTree>
    <p:extLst>
      <p:ext uri="{BB962C8B-B14F-4D97-AF65-F5344CB8AC3E}">
        <p14:creationId xmlns:p14="http://schemas.microsoft.com/office/powerpoint/2010/main" val="20826494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fill="hold" grpId="0" nodeType="afterEffect">
                                  <p:stCondLst>
                                    <p:cond delay="0"/>
                                  </p:stCondLst>
                                  <p:iterate>
                                    <p:tmAbs val="0"/>
                                  </p:iterate>
                                  <p:childTnLst>
                                    <p:set>
                                      <p:cBhvr>
                                        <p:cTn id="9" fill="hold"/>
                                        <p:tgtEl>
                                          <p:spTgt spid="187"/>
                                        </p:tgtEl>
                                        <p:attrNameLst>
                                          <p:attrName>style.visibility</p:attrName>
                                        </p:attrNameLst>
                                      </p:cBhvr>
                                      <p:to>
                                        <p:strVal val="visible"/>
                                      </p:to>
                                    </p:set>
                                    <p:animEffect transition="in" filter="fade">
                                      <p:cBhvr>
                                        <p:cTn id="10" dur="500"/>
                                        <p:tgtEl>
                                          <p:spTgt spid="18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10" presetClass="entr" fill="hold" grpId="0" nodeType="afterEffect">
                                  <p:stCondLst>
                                    <p:cond delay="0"/>
                                  </p:stCondLst>
                                  <p:iterate>
                                    <p:tmAbs val="0"/>
                                  </p:iterate>
                                  <p:childTnLst>
                                    <p:set>
                                      <p:cBhvr>
                                        <p:cTn id="17" fill="hold"/>
                                        <p:tgtEl>
                                          <p:spTgt spid="188"/>
                                        </p:tgtEl>
                                        <p:attrNameLst>
                                          <p:attrName>style.visibility</p:attrName>
                                        </p:attrNameLst>
                                      </p:cBhvr>
                                      <p:to>
                                        <p:strVal val="visible"/>
                                      </p:to>
                                    </p:set>
                                    <p:animEffect transition="in" filter="fade">
                                      <p:cBhvr>
                                        <p:cTn id="18" dur="500"/>
                                        <p:tgtEl>
                                          <p:spTgt spid="18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par>
                          <p:cTn id="23" fill="hold">
                            <p:stCondLst>
                              <p:cond delay="0"/>
                            </p:stCondLst>
                            <p:childTnLst>
                              <p:par>
                                <p:cTn id="24" presetID="10" presetClass="entr" fill="hold" grpId="0" nodeType="afterEffect">
                                  <p:stCondLst>
                                    <p:cond delay="0"/>
                                  </p:stCondLst>
                                  <p:iterate>
                                    <p:tmAbs val="0"/>
                                  </p:iterate>
                                  <p:childTnLst>
                                    <p:set>
                                      <p:cBhvr>
                                        <p:cTn id="25" fill="hold"/>
                                        <p:tgtEl>
                                          <p:spTgt spid="189"/>
                                        </p:tgtEl>
                                        <p:attrNameLst>
                                          <p:attrName>style.visibility</p:attrName>
                                        </p:attrNameLst>
                                      </p:cBhvr>
                                      <p:to>
                                        <p:strVal val="visible"/>
                                      </p:to>
                                    </p:set>
                                    <p:animEffect transition="in" filter="fade">
                                      <p:cBhvr>
                                        <p:cTn id="26" dur="500"/>
                                        <p:tgtEl>
                                          <p:spTgt spid="18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0"/>
                            </p:stCondLst>
                            <p:childTnLst>
                              <p:par>
                                <p:cTn id="32" presetID="10" presetClass="entr" fill="hold" grpId="0" nodeType="afterEffect">
                                  <p:stCondLst>
                                    <p:cond delay="0"/>
                                  </p:stCondLst>
                                  <p:iterate>
                                    <p:tmAbs val="0"/>
                                  </p:iterate>
                                  <p:childTnLst>
                                    <p:set>
                                      <p:cBhvr>
                                        <p:cTn id="33" fill="hold"/>
                                        <p:tgtEl>
                                          <p:spTgt spid="190"/>
                                        </p:tgtEl>
                                        <p:attrNameLst>
                                          <p:attrName>style.visibility</p:attrName>
                                        </p:attrNameLst>
                                      </p:cBhvr>
                                      <p:to>
                                        <p:strVal val="visible"/>
                                      </p:to>
                                    </p:set>
                                    <p:animEffect transition="in" filter="fade">
                                      <p:cBhvr>
                                        <p:cTn id="34" dur="500"/>
                                        <p:tgtEl>
                                          <p:spTgt spid="19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par>
                          <p:cTn id="39" fill="hold">
                            <p:stCondLst>
                              <p:cond delay="0"/>
                            </p:stCondLst>
                            <p:childTnLst>
                              <p:par>
                                <p:cTn id="40" presetID="10" presetClass="entr" fill="hold" grpId="0" nodeType="afterEffect">
                                  <p:stCondLst>
                                    <p:cond delay="0"/>
                                  </p:stCondLst>
                                  <p:iterate>
                                    <p:tmAbs val="0"/>
                                  </p:iterate>
                                  <p:childTnLst>
                                    <p:set>
                                      <p:cBhvr>
                                        <p:cTn id="41" fill="hold"/>
                                        <p:tgtEl>
                                          <p:spTgt spid="192"/>
                                        </p:tgtEl>
                                        <p:attrNameLst>
                                          <p:attrName>style.visibility</p:attrName>
                                        </p:attrNameLst>
                                      </p:cBhvr>
                                      <p:to>
                                        <p:strVal val="visible"/>
                                      </p:to>
                                    </p:set>
                                    <p:animEffect transition="in" filter="fade">
                                      <p:cBhvr>
                                        <p:cTn id="42"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advAuto="0"/>
      <p:bldP spid="188" grpId="0" animBg="1" advAuto="0"/>
      <p:bldP spid="189" grpId="0" animBg="1" advAuto="0"/>
      <p:bldP spid="190" grpId="0" animBg="1" advAuto="0"/>
      <p:bldP spid="192"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3"/>
          <p:cNvSpPr txBox="1">
            <a:spLocks noGrp="1"/>
          </p:cNvSpPr>
          <p:nvPr>
            <p:ph type="title"/>
          </p:nvPr>
        </p:nvSpPr>
        <p:spPr>
          <a:xfrm>
            <a:off x="286214" y="105513"/>
            <a:ext cx="8229601" cy="1143001"/>
          </a:xfrm>
          <a:prstGeom prst="rect">
            <a:avLst/>
          </a:prstGeom>
        </p:spPr>
        <p:txBody>
          <a:bodyPr/>
          <a:lstStyle>
            <a:lvl1pPr>
              <a:defRPr sz="4200"/>
            </a:lvl1pPr>
          </a:lstStyle>
          <a:p>
            <a:r>
              <a:t>Scatter plot</a:t>
            </a:r>
          </a:p>
        </p:txBody>
      </p:sp>
      <p:sp>
        <p:nvSpPr>
          <p:cNvPr id="197" name="TextBox 1"/>
          <p:cNvSpPr txBox="1"/>
          <p:nvPr/>
        </p:nvSpPr>
        <p:spPr>
          <a:xfrm>
            <a:off x="1055535" y="1033827"/>
            <a:ext cx="650019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rPr dirty="0">
                <a:solidFill>
                  <a:srgbClr val="070F1D"/>
                </a:solidFill>
              </a:rPr>
              <a:t>Scatter plot code example</a:t>
            </a:r>
            <a:r>
              <a:rPr dirty="0"/>
              <a:t>:</a:t>
            </a:r>
          </a:p>
        </p:txBody>
      </p:sp>
      <p:sp>
        <p:nvSpPr>
          <p:cNvPr id="198" name="TextBox 4"/>
          <p:cNvSpPr txBox="1"/>
          <p:nvPr/>
        </p:nvSpPr>
        <p:spPr>
          <a:xfrm>
            <a:off x="1864529" y="2176827"/>
            <a:ext cx="5053054"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u="sng"/>
            </a:lvl1pPr>
          </a:lstStyle>
          <a:p>
            <a:r>
              <a:t>From which countries most wonder kids come from</a:t>
            </a:r>
          </a:p>
        </p:txBody>
      </p:sp>
      <p:sp>
        <p:nvSpPr>
          <p:cNvPr id="199" name="TextBox 7"/>
          <p:cNvSpPr txBox="1"/>
          <p:nvPr/>
        </p:nvSpPr>
        <p:spPr>
          <a:xfrm>
            <a:off x="1864528" y="2176827"/>
            <a:ext cx="5164372"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u="sng"/>
            </a:lvl1pPr>
          </a:lstStyle>
          <a:p>
            <a:r>
              <a:t>Countries with the highest players ratings</a:t>
            </a:r>
          </a:p>
        </p:txBody>
      </p:sp>
      <p:sp>
        <p:nvSpPr>
          <p:cNvPr id="200" name="TextBox 10"/>
          <p:cNvSpPr txBox="1"/>
          <p:nvPr/>
        </p:nvSpPr>
        <p:spPr>
          <a:xfrm>
            <a:off x="1864528" y="2176827"/>
            <a:ext cx="4075043"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u="sng"/>
            </a:lvl1pPr>
          </a:lstStyle>
          <a:p>
            <a:r>
              <a:t>Countries with the highest players value</a:t>
            </a:r>
          </a:p>
        </p:txBody>
      </p:sp>
      <p:pic>
        <p:nvPicPr>
          <p:cNvPr id="2" name="תמונה 1"/>
          <p:cNvPicPr>
            <a:picLocks noChangeAspect="1"/>
          </p:cNvPicPr>
          <p:nvPr/>
        </p:nvPicPr>
        <p:blipFill>
          <a:blip r:embed="rId2"/>
          <a:stretch>
            <a:fillRect/>
          </a:stretch>
        </p:blipFill>
        <p:spPr>
          <a:xfrm>
            <a:off x="1236796" y="1772816"/>
            <a:ext cx="6286823" cy="2103116"/>
          </a:xfrm>
          <a:prstGeom prst="rect">
            <a:avLst/>
          </a:prstGeom>
        </p:spPr>
      </p:pic>
    </p:spTree>
    <p:extLst>
      <p:ext uri="{BB962C8B-B14F-4D97-AF65-F5344CB8AC3E}">
        <p14:creationId xmlns:p14="http://schemas.microsoft.com/office/powerpoint/2010/main" val="407234779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99"/>
                                        </p:tgtEl>
                                        <p:attrNameLst>
                                          <p:attrName>style.visibility</p:attrName>
                                        </p:attrNameLst>
                                      </p:cBhvr>
                                      <p:to>
                                        <p:strVal val="visible"/>
                                      </p:to>
                                    </p:set>
                                    <p:animEffect transition="in" filter="fade">
                                      <p:cBhvr>
                                        <p:cTn id="12"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advAuto="0"/>
      <p:bldP spid="199"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2"/>
          <a:stretch>
            <a:fillRect/>
          </a:stretch>
        </p:blipFill>
        <p:spPr>
          <a:xfrm>
            <a:off x="1055535" y="1803283"/>
            <a:ext cx="6536301" cy="3998940"/>
          </a:xfrm>
          <a:prstGeom prst="rect">
            <a:avLst/>
          </a:prstGeom>
        </p:spPr>
      </p:pic>
      <p:sp>
        <p:nvSpPr>
          <p:cNvPr id="204" name="Title 3"/>
          <p:cNvSpPr txBox="1">
            <a:spLocks noGrp="1"/>
          </p:cNvSpPr>
          <p:nvPr>
            <p:ph type="title"/>
          </p:nvPr>
        </p:nvSpPr>
        <p:spPr>
          <a:xfrm>
            <a:off x="286214" y="105513"/>
            <a:ext cx="8229601" cy="1143001"/>
          </a:xfrm>
          <a:prstGeom prst="rect">
            <a:avLst/>
          </a:prstGeom>
        </p:spPr>
        <p:txBody>
          <a:bodyPr/>
          <a:lstStyle>
            <a:lvl1pPr>
              <a:defRPr sz="4200"/>
            </a:lvl1pPr>
          </a:lstStyle>
          <a:p>
            <a:r>
              <a:rPr dirty="0"/>
              <a:t>Box plot</a:t>
            </a:r>
          </a:p>
        </p:txBody>
      </p:sp>
      <p:sp>
        <p:nvSpPr>
          <p:cNvPr id="205" name="TextBox 1"/>
          <p:cNvSpPr txBox="1"/>
          <p:nvPr/>
        </p:nvSpPr>
        <p:spPr>
          <a:xfrm>
            <a:off x="1055535" y="1033827"/>
            <a:ext cx="650019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rPr dirty="0">
                <a:solidFill>
                  <a:srgbClr val="070F1D"/>
                </a:solidFill>
              </a:rPr>
              <a:t>Box plot gives us the ability to build graphs that represent numeric data by objective data</a:t>
            </a:r>
          </a:p>
        </p:txBody>
      </p:sp>
      <p:sp>
        <p:nvSpPr>
          <p:cNvPr id="206" name="TextBox 17"/>
          <p:cNvSpPr txBox="1"/>
          <p:nvPr/>
        </p:nvSpPr>
        <p:spPr>
          <a:xfrm>
            <a:off x="952082" y="5943698"/>
            <a:ext cx="7588609" cy="369332"/>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u="sng"/>
            </a:pPr>
            <a:r>
              <a:rPr dirty="0"/>
              <a:t>Conclusion: </a:t>
            </a:r>
            <a:r>
              <a:rPr lang="en-US" b="0" u="none" dirty="0" smtClean="0"/>
              <a:t>Vintage movies are most popular(50</a:t>
            </a:r>
            <a:r>
              <a:rPr lang="en-US" b="0" u="none" baseline="30000" dirty="0" smtClean="0"/>
              <a:t>th</a:t>
            </a:r>
            <a:r>
              <a:rPr lang="en-US" b="0" u="none" dirty="0" smtClean="0"/>
              <a:t> 60</a:t>
            </a:r>
            <a:r>
              <a:rPr lang="en-US" b="0" u="none" baseline="30000" dirty="0" smtClean="0"/>
              <a:t>th</a:t>
            </a:r>
            <a:r>
              <a:rPr lang="en-US" b="0" u="none" dirty="0" smtClean="0"/>
              <a:t>)</a:t>
            </a:r>
            <a:endParaRPr b="0" u="none" dirty="0"/>
          </a:p>
        </p:txBody>
      </p:sp>
      <p:sp>
        <p:nvSpPr>
          <p:cNvPr id="208" name="TextBox 16"/>
          <p:cNvSpPr txBox="1"/>
          <p:nvPr/>
        </p:nvSpPr>
        <p:spPr>
          <a:xfrm>
            <a:off x="976071" y="5936565"/>
            <a:ext cx="7588609" cy="369332"/>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u="sng"/>
            </a:pPr>
            <a:r>
              <a:rPr dirty="0"/>
              <a:t>Conclusion: </a:t>
            </a:r>
            <a:r>
              <a:rPr lang="en-US" b="0" u="none" dirty="0" smtClean="0"/>
              <a:t>Biography movies are the longest movies</a:t>
            </a:r>
            <a:endParaRPr dirty="0"/>
          </a:p>
        </p:txBody>
      </p:sp>
      <p:sp>
        <p:nvSpPr>
          <p:cNvPr id="210" name="TextBox 15"/>
          <p:cNvSpPr txBox="1"/>
          <p:nvPr/>
        </p:nvSpPr>
        <p:spPr>
          <a:xfrm>
            <a:off x="969088" y="5955560"/>
            <a:ext cx="7602574" cy="369332"/>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dirty="0" smtClean="0"/>
              <a:t>   </a:t>
            </a:r>
            <a:r>
              <a:rPr lang="en-US" b="1" u="sng" dirty="0" err="1" smtClean="0"/>
              <a:t>Conclusion:</a:t>
            </a:r>
            <a:r>
              <a:rPr lang="en-US" dirty="0" err="1" smtClean="0"/>
              <a:t>The</a:t>
            </a:r>
            <a:r>
              <a:rPr lang="en-US" dirty="0" smtClean="0"/>
              <a:t> longest movies was between the years 2010-2022</a:t>
            </a:r>
            <a:endParaRPr dirty="0"/>
          </a:p>
        </p:txBody>
      </p:sp>
      <p:sp>
        <p:nvSpPr>
          <p:cNvPr id="212" name="TextBox 14"/>
          <p:cNvSpPr txBox="1"/>
          <p:nvPr/>
        </p:nvSpPr>
        <p:spPr>
          <a:xfrm>
            <a:off x="976071" y="5962345"/>
            <a:ext cx="7598311" cy="369332"/>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u="sng"/>
            </a:pPr>
            <a:r>
              <a:rPr lang="en-US" b="1" u="sng" dirty="0" err="1" smtClean="0"/>
              <a:t>C</a:t>
            </a:r>
            <a:r>
              <a:rPr lang="en-US" b="1" u="sng" dirty="0" err="1" smtClean="0"/>
              <a:t>onclusion:</a:t>
            </a:r>
            <a:r>
              <a:rPr lang="en-US" b="1" dirty="0" err="1" smtClean="0"/>
              <a:t>people</a:t>
            </a:r>
            <a:r>
              <a:rPr lang="en-US" b="1" dirty="0" smtClean="0"/>
              <a:t> find action </a:t>
            </a:r>
            <a:r>
              <a:rPr lang="en-US" b="1" dirty="0" err="1" smtClean="0"/>
              <a:t>gener</a:t>
            </a:r>
            <a:r>
              <a:rPr lang="en-US" b="1" dirty="0" smtClean="0"/>
              <a:t> most interesting to vote</a:t>
            </a:r>
            <a:endParaRPr b="0" dirty="0"/>
          </a:p>
        </p:txBody>
      </p:sp>
      <p:pic>
        <p:nvPicPr>
          <p:cNvPr id="3" name="תמונה 2"/>
          <p:cNvPicPr>
            <a:picLocks noChangeAspect="1"/>
          </p:cNvPicPr>
          <p:nvPr/>
        </p:nvPicPr>
        <p:blipFill>
          <a:blip r:embed="rId3"/>
          <a:stretch>
            <a:fillRect/>
          </a:stretch>
        </p:blipFill>
        <p:spPr>
          <a:xfrm>
            <a:off x="1055535" y="1830341"/>
            <a:ext cx="6652679" cy="4000547"/>
          </a:xfrm>
          <a:prstGeom prst="rect">
            <a:avLst/>
          </a:prstGeom>
        </p:spPr>
      </p:pic>
      <p:pic>
        <p:nvPicPr>
          <p:cNvPr id="4" name="תמונה 3"/>
          <p:cNvPicPr>
            <a:picLocks noChangeAspect="1"/>
          </p:cNvPicPr>
          <p:nvPr/>
        </p:nvPicPr>
        <p:blipFill>
          <a:blip r:embed="rId4"/>
          <a:stretch>
            <a:fillRect/>
          </a:stretch>
        </p:blipFill>
        <p:spPr>
          <a:xfrm>
            <a:off x="1058963" y="1796963"/>
            <a:ext cx="6822647" cy="3986265"/>
          </a:xfrm>
          <a:prstGeom prst="rect">
            <a:avLst/>
          </a:prstGeom>
        </p:spPr>
      </p:pic>
      <p:pic>
        <p:nvPicPr>
          <p:cNvPr id="5" name="תמונה 4"/>
          <p:cNvPicPr>
            <a:picLocks noChangeAspect="1"/>
          </p:cNvPicPr>
          <p:nvPr/>
        </p:nvPicPr>
        <p:blipFill>
          <a:blip r:embed="rId5"/>
          <a:stretch>
            <a:fillRect/>
          </a:stretch>
        </p:blipFill>
        <p:spPr>
          <a:xfrm>
            <a:off x="1123461" y="1823208"/>
            <a:ext cx="6765462" cy="3983477"/>
          </a:xfrm>
          <a:prstGeom prst="rect">
            <a:avLst/>
          </a:prstGeom>
        </p:spPr>
      </p:pic>
      <p:pic>
        <p:nvPicPr>
          <p:cNvPr id="6" name="תמונה 5"/>
          <p:cNvPicPr>
            <a:picLocks noChangeAspect="1"/>
          </p:cNvPicPr>
          <p:nvPr/>
        </p:nvPicPr>
        <p:blipFill>
          <a:blip r:embed="rId6"/>
          <a:stretch>
            <a:fillRect/>
          </a:stretch>
        </p:blipFill>
        <p:spPr>
          <a:xfrm>
            <a:off x="1058961" y="1788466"/>
            <a:ext cx="6822649" cy="4008786"/>
          </a:xfrm>
          <a:prstGeom prst="rect">
            <a:avLst/>
          </a:prstGeom>
        </p:spPr>
      </p:pic>
      <p:sp>
        <p:nvSpPr>
          <p:cNvPr id="211" name="TextBox 5"/>
          <p:cNvSpPr txBox="1"/>
          <p:nvPr/>
        </p:nvSpPr>
        <p:spPr>
          <a:xfrm>
            <a:off x="964076" y="5968837"/>
            <a:ext cx="7588609" cy="64633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u="sng"/>
            </a:pPr>
            <a:r>
              <a:rPr dirty="0"/>
              <a:t>Conclusion: </a:t>
            </a:r>
            <a:r>
              <a:rPr lang="en-US" b="0" u="none" dirty="0" smtClean="0"/>
              <a:t>People voted the most on movies between the year 2010-2022</a:t>
            </a:r>
            <a:endParaRPr b="0" u="none" dirty="0"/>
          </a:p>
        </p:txBody>
      </p:sp>
    </p:spTree>
    <p:extLst>
      <p:ext uri="{BB962C8B-B14F-4D97-AF65-F5344CB8AC3E}">
        <p14:creationId xmlns:p14="http://schemas.microsoft.com/office/powerpoint/2010/main" val="15438846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0" presetClass="entr" fill="hold" grpId="0" nodeType="withEffect">
                                  <p:stCondLst>
                                    <p:cond delay="0"/>
                                  </p:stCondLst>
                                  <p:iterate>
                                    <p:tmAbs val="0"/>
                                  </p:iterate>
                                  <p:childTnLst>
                                    <p:set>
                                      <p:cBhvr>
                                        <p:cTn id="8" fill="hold"/>
                                        <p:tgtEl>
                                          <p:spTgt spid="206"/>
                                        </p:tgtEl>
                                        <p:attrNameLst>
                                          <p:attrName>style.visibility</p:attrName>
                                        </p:attrNameLst>
                                      </p:cBhvr>
                                      <p:to>
                                        <p:strVal val="visible"/>
                                      </p:to>
                                    </p:set>
                                    <p:animEffect transition="in" filter="fade">
                                      <p:cBhvr>
                                        <p:cTn id="9" dur="500"/>
                                        <p:tgtEl>
                                          <p:spTgt spid="20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10" presetClass="entr" fill="hold" grpId="0" nodeType="withEffect">
                                  <p:stCondLst>
                                    <p:cond delay="0"/>
                                  </p:stCondLst>
                                  <p:iterate>
                                    <p:tmAbs val="0"/>
                                  </p:iterate>
                                  <p:childTnLst>
                                    <p:set>
                                      <p:cBhvr>
                                        <p:cTn id="15" fill="hold"/>
                                        <p:tgtEl>
                                          <p:spTgt spid="208"/>
                                        </p:tgtEl>
                                        <p:attrNameLst>
                                          <p:attrName>style.visibility</p:attrName>
                                        </p:attrNameLst>
                                      </p:cBhvr>
                                      <p:to>
                                        <p:strVal val="visible"/>
                                      </p:to>
                                    </p:set>
                                    <p:animEffect transition="in" filter="fade">
                                      <p:cBhvr>
                                        <p:cTn id="16" dur="500"/>
                                        <p:tgtEl>
                                          <p:spTgt spid="20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fill="hold" grpId="0" nodeType="withEffect">
                                  <p:stCondLst>
                                    <p:cond delay="0"/>
                                  </p:stCondLst>
                                  <p:iterate>
                                    <p:tmAbs val="0"/>
                                  </p:iterate>
                                  <p:childTnLst>
                                    <p:set>
                                      <p:cBhvr>
                                        <p:cTn id="23" fill="hold"/>
                                        <p:tgtEl>
                                          <p:spTgt spid="210"/>
                                        </p:tgtEl>
                                        <p:attrNameLst>
                                          <p:attrName>style.visibility</p:attrName>
                                        </p:attrNameLst>
                                      </p:cBhvr>
                                      <p:to>
                                        <p:strVal val="visible"/>
                                      </p:to>
                                    </p:set>
                                    <p:animEffect transition="in" filter="fade">
                                      <p:cBhvr>
                                        <p:cTn id="24" dur="500"/>
                                        <p:tgtEl>
                                          <p:spTgt spid="2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0" presetClass="entr" fill="hold" grpId="0" nodeType="withEffect">
                                  <p:stCondLst>
                                    <p:cond delay="0"/>
                                  </p:stCondLst>
                                  <p:iterate>
                                    <p:tmAbs val="0"/>
                                  </p:iterate>
                                  <p:childTnLst>
                                    <p:set>
                                      <p:cBhvr>
                                        <p:cTn id="30" fill="hold"/>
                                        <p:tgtEl>
                                          <p:spTgt spid="212"/>
                                        </p:tgtEl>
                                        <p:attrNameLst>
                                          <p:attrName>style.visibility</p:attrName>
                                        </p:attrNameLst>
                                      </p:cBhvr>
                                      <p:to>
                                        <p:strVal val="visible"/>
                                      </p:to>
                                    </p:set>
                                    <p:animEffect transition="in" filter="fade">
                                      <p:cBhvr>
                                        <p:cTn id="31" dur="500"/>
                                        <p:tgtEl>
                                          <p:spTgt spid="2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0" presetClass="entr" fill="hold" grpId="0" nodeType="withEffect">
                                  <p:stCondLst>
                                    <p:cond delay="0"/>
                                  </p:stCondLst>
                                  <p:iterate>
                                    <p:tmAbs val="0"/>
                                  </p:iterate>
                                  <p:childTnLst>
                                    <p:set>
                                      <p:cBhvr>
                                        <p:cTn id="37" fill="hold"/>
                                        <p:tgtEl>
                                          <p:spTgt spid="211"/>
                                        </p:tgtEl>
                                        <p:attrNameLst>
                                          <p:attrName>style.visibility</p:attrName>
                                        </p:attrNameLst>
                                      </p:cBhvr>
                                      <p:to>
                                        <p:strVal val="visible"/>
                                      </p:to>
                                    </p:set>
                                    <p:animEffect transition="in" filter="fade">
                                      <p:cBhvr>
                                        <p:cTn id="38"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8" grpId="0" animBg="1" advAuto="0"/>
      <p:bldP spid="210" grpId="0" animBg="1" advAuto="0"/>
      <p:bldP spid="212" grpId="0" animBg="1" advAuto="0"/>
      <p:bldP spid="211"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6"/>
          <p:cNvSpPr txBox="1">
            <a:spLocks noGrp="1"/>
          </p:cNvSpPr>
          <p:nvPr>
            <p:ph type="title"/>
          </p:nvPr>
        </p:nvSpPr>
        <p:spPr>
          <a:xfrm>
            <a:off x="1115616" y="836712"/>
            <a:ext cx="8229601" cy="1143001"/>
          </a:xfrm>
          <a:prstGeom prst="rect">
            <a:avLst/>
          </a:prstGeom>
        </p:spPr>
        <p:txBody>
          <a:bodyPr/>
          <a:lstStyle>
            <a:lvl1pPr>
              <a:defRPr sz="7200"/>
            </a:lvl1pPr>
          </a:lstStyle>
          <a:p>
            <a:r>
              <a:rPr dirty="0"/>
              <a:t>Main question</a:t>
            </a:r>
          </a:p>
        </p:txBody>
      </p:sp>
      <p:sp>
        <p:nvSpPr>
          <p:cNvPr id="98" name="TextBox 2"/>
          <p:cNvSpPr txBox="1"/>
          <p:nvPr/>
        </p:nvSpPr>
        <p:spPr>
          <a:xfrm>
            <a:off x="1255394" y="3638550"/>
            <a:ext cx="707136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rPr lang="en-US" dirty="0" smtClean="0">
                <a:solidFill>
                  <a:srgbClr val="070F1D"/>
                </a:solidFill>
              </a:rPr>
              <a:t>Can we predict rating of a movie by the year he was published and by his </a:t>
            </a:r>
            <a:r>
              <a:rPr lang="en-US" dirty="0" err="1" smtClean="0">
                <a:solidFill>
                  <a:srgbClr val="070F1D"/>
                </a:solidFill>
              </a:rPr>
              <a:t>gener</a:t>
            </a:r>
            <a:r>
              <a:rPr dirty="0" smtClean="0">
                <a:solidFill>
                  <a:srgbClr val="070F1D"/>
                </a:solidFill>
              </a:rPr>
              <a:t>?</a:t>
            </a:r>
            <a:endParaRPr dirty="0">
              <a:solidFill>
                <a:srgbClr val="070F1D"/>
              </a:solidFill>
            </a:endParaRPr>
          </a:p>
        </p:txBody>
      </p:sp>
    </p:spTree>
    <p:extLst>
      <p:ext uri="{BB962C8B-B14F-4D97-AF65-F5344CB8AC3E}">
        <p14:creationId xmlns:p14="http://schemas.microsoft.com/office/powerpoint/2010/main" val="1104938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itle 3"/>
          <p:cNvSpPr txBox="1">
            <a:spLocks noGrp="1"/>
          </p:cNvSpPr>
          <p:nvPr>
            <p:ph type="title"/>
          </p:nvPr>
        </p:nvSpPr>
        <p:spPr>
          <a:xfrm>
            <a:off x="286214" y="105513"/>
            <a:ext cx="8229601" cy="1143001"/>
          </a:xfrm>
          <a:prstGeom prst="rect">
            <a:avLst/>
          </a:prstGeom>
        </p:spPr>
        <p:txBody>
          <a:bodyPr/>
          <a:lstStyle>
            <a:lvl1pPr>
              <a:defRPr sz="4200"/>
            </a:lvl1pPr>
          </a:lstStyle>
          <a:p>
            <a:r>
              <a:t>Box plot</a:t>
            </a:r>
          </a:p>
        </p:txBody>
      </p:sp>
      <p:sp>
        <p:nvSpPr>
          <p:cNvPr id="217" name="TextBox 1"/>
          <p:cNvSpPr txBox="1"/>
          <p:nvPr/>
        </p:nvSpPr>
        <p:spPr>
          <a:xfrm>
            <a:off x="1055535" y="1033827"/>
            <a:ext cx="650019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solidFill>
                  <a:srgbClr val="FFFFFF"/>
                </a:solidFill>
              </a:defRPr>
            </a:lvl1pPr>
          </a:lstStyle>
          <a:p>
            <a:r>
              <a:rPr dirty="0">
                <a:solidFill>
                  <a:srgbClr val="070F1D"/>
                </a:solidFill>
              </a:rPr>
              <a:t>Box plot code example</a:t>
            </a:r>
            <a:r>
              <a:rPr dirty="0"/>
              <a:t>:</a:t>
            </a:r>
          </a:p>
        </p:txBody>
      </p:sp>
      <p:sp>
        <p:nvSpPr>
          <p:cNvPr id="218" name="TextBox 4"/>
          <p:cNvSpPr txBox="1"/>
          <p:nvPr/>
        </p:nvSpPr>
        <p:spPr>
          <a:xfrm>
            <a:off x="1864529" y="2176827"/>
            <a:ext cx="5053054"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u="sng"/>
            </a:lvl1pPr>
          </a:lstStyle>
          <a:p>
            <a:r>
              <a:t>From which countries most wonder kids come from</a:t>
            </a:r>
          </a:p>
        </p:txBody>
      </p:sp>
      <p:sp>
        <p:nvSpPr>
          <p:cNvPr id="219" name="TextBox 7"/>
          <p:cNvSpPr txBox="1"/>
          <p:nvPr/>
        </p:nvSpPr>
        <p:spPr>
          <a:xfrm>
            <a:off x="1864528" y="2176827"/>
            <a:ext cx="5164372"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u="sng"/>
            </a:lvl1pPr>
          </a:lstStyle>
          <a:p>
            <a:r>
              <a:t>Countries with the highest players ratings</a:t>
            </a:r>
          </a:p>
        </p:txBody>
      </p:sp>
      <p:sp>
        <p:nvSpPr>
          <p:cNvPr id="220" name="TextBox 10"/>
          <p:cNvSpPr txBox="1"/>
          <p:nvPr/>
        </p:nvSpPr>
        <p:spPr>
          <a:xfrm>
            <a:off x="1864528" y="2176827"/>
            <a:ext cx="4075043"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u="sng"/>
            </a:lvl1pPr>
          </a:lstStyle>
          <a:p>
            <a:r>
              <a:t>Countries with the highest players value</a:t>
            </a:r>
          </a:p>
        </p:txBody>
      </p:sp>
      <p:pic>
        <p:nvPicPr>
          <p:cNvPr id="2" name="תמונה 1"/>
          <p:cNvPicPr>
            <a:picLocks noChangeAspect="1"/>
          </p:cNvPicPr>
          <p:nvPr/>
        </p:nvPicPr>
        <p:blipFill>
          <a:blip r:embed="rId2"/>
          <a:stretch>
            <a:fillRect/>
          </a:stretch>
        </p:blipFill>
        <p:spPr>
          <a:xfrm>
            <a:off x="611560" y="1916832"/>
            <a:ext cx="7768975" cy="2103116"/>
          </a:xfrm>
          <a:prstGeom prst="rect">
            <a:avLst/>
          </a:prstGeom>
        </p:spPr>
      </p:pic>
    </p:spTree>
    <p:extLst>
      <p:ext uri="{BB962C8B-B14F-4D97-AF65-F5344CB8AC3E}">
        <p14:creationId xmlns:p14="http://schemas.microsoft.com/office/powerpoint/2010/main" val="27933142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218"/>
                                        </p:tgtEl>
                                        <p:attrNameLst>
                                          <p:attrName>style.visibility</p:attrName>
                                        </p:attrNameLst>
                                      </p:cBhvr>
                                      <p:to>
                                        <p:strVal val="visible"/>
                                      </p:to>
                                    </p:set>
                                    <p:animEffect transition="in" filter="fade">
                                      <p:cBhvr>
                                        <p:cTn id="7" dur="50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219"/>
                                        </p:tgtEl>
                                        <p:attrNameLst>
                                          <p:attrName>style.visibility</p:attrName>
                                        </p:attrNameLst>
                                      </p:cBhvr>
                                      <p:to>
                                        <p:strVal val="visible"/>
                                      </p:to>
                                    </p:set>
                                    <p:animEffect transition="in" filter="fade">
                                      <p:cBhvr>
                                        <p:cTn id="12"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advAuto="0"/>
      <p:bldP spid="219"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3"/>
          <p:cNvSpPr txBox="1"/>
          <p:nvPr/>
        </p:nvSpPr>
        <p:spPr>
          <a:xfrm>
            <a:off x="339886" y="2785103"/>
            <a:ext cx="8138162"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lnSpc>
                <a:spcPct val="90000"/>
              </a:lnSpc>
              <a:defRPr sz="7200">
                <a:solidFill>
                  <a:srgbClr val="FFFFFF"/>
                </a:solidFill>
                <a:latin typeface="Calibri Light"/>
                <a:ea typeface="Calibri Light"/>
                <a:cs typeface="Calibri Light"/>
                <a:sym typeface="Calibri Light"/>
              </a:defRPr>
            </a:lvl1pPr>
          </a:lstStyle>
          <a:p>
            <a:r>
              <a:rPr dirty="0">
                <a:solidFill>
                  <a:srgbClr val="070F1D"/>
                </a:solidFill>
              </a:rPr>
              <a:t>Machine learning</a:t>
            </a:r>
          </a:p>
        </p:txBody>
      </p:sp>
    </p:spTree>
    <p:extLst>
      <p:ext uri="{BB962C8B-B14F-4D97-AF65-F5344CB8AC3E}">
        <p14:creationId xmlns:p14="http://schemas.microsoft.com/office/powerpoint/2010/main" val="88992608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6"/>
          <p:cNvSpPr txBox="1">
            <a:spLocks noGrp="1"/>
          </p:cNvSpPr>
          <p:nvPr>
            <p:ph type="title"/>
          </p:nvPr>
        </p:nvSpPr>
        <p:spPr>
          <a:prstGeom prst="rect">
            <a:avLst/>
          </a:prstGeom>
        </p:spPr>
        <p:txBody>
          <a:bodyPr/>
          <a:lstStyle/>
          <a:p>
            <a:r>
              <a:t>logistic regression</a:t>
            </a:r>
          </a:p>
        </p:txBody>
      </p:sp>
      <p:sp>
        <p:nvSpPr>
          <p:cNvPr id="225" name="Content Placeholder 5"/>
          <p:cNvSpPr txBox="1">
            <a:spLocks noGrp="1"/>
          </p:cNvSpPr>
          <p:nvPr>
            <p:ph type="body" idx="1"/>
          </p:nvPr>
        </p:nvSpPr>
        <p:spPr>
          <a:xfrm>
            <a:off x="457200" y="1825625"/>
            <a:ext cx="8229600" cy="4351338"/>
          </a:xfrm>
          <a:prstGeom prst="rect">
            <a:avLst/>
          </a:prstGeom>
        </p:spPr>
        <p:txBody>
          <a:bodyPr/>
          <a:lstStyle/>
          <a:p>
            <a:pPr marL="0" indent="0" algn="l">
              <a:buSzTx/>
              <a:buNone/>
            </a:pPr>
            <a:r>
              <a:rPr dirty="0"/>
              <a:t>A reminder, our question is </a:t>
            </a:r>
            <a:r>
              <a:rPr lang="en-US" dirty="0" smtClean="0"/>
              <a:t>we can predict rating of a movie by his characteristics</a:t>
            </a:r>
            <a:r>
              <a:rPr dirty="0" smtClean="0"/>
              <a:t>.</a:t>
            </a:r>
            <a:endParaRPr dirty="0"/>
          </a:p>
          <a:p>
            <a:pPr marL="0" indent="0" algn="l">
              <a:buSzTx/>
              <a:buNone/>
            </a:pPr>
            <a:r>
              <a:rPr dirty="0"/>
              <a:t>For us, a successfully prediction is if the </a:t>
            </a:r>
            <a:r>
              <a:rPr lang="en-US" dirty="0" smtClean="0"/>
              <a:t>rating is above 6.7</a:t>
            </a:r>
            <a:r>
              <a:rPr dirty="0" smtClean="0"/>
              <a:t>.</a:t>
            </a:r>
            <a:endParaRPr dirty="0"/>
          </a:p>
          <a:p>
            <a:pPr marL="0" indent="0" algn="l">
              <a:buSzTx/>
              <a:buNone/>
            </a:pPr>
            <a:r>
              <a:rPr dirty="0"/>
              <a:t>In order to answer this question we used logistic regression.</a:t>
            </a:r>
          </a:p>
        </p:txBody>
      </p:sp>
    </p:spTree>
    <p:extLst>
      <p:ext uri="{BB962C8B-B14F-4D97-AF65-F5344CB8AC3E}">
        <p14:creationId xmlns:p14="http://schemas.microsoft.com/office/powerpoint/2010/main" val="421412174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le 6"/>
          <p:cNvSpPr txBox="1">
            <a:spLocks noGrp="1"/>
          </p:cNvSpPr>
          <p:nvPr>
            <p:ph type="title"/>
          </p:nvPr>
        </p:nvSpPr>
        <p:spPr>
          <a:prstGeom prst="rect">
            <a:avLst/>
          </a:prstGeom>
        </p:spPr>
        <p:txBody>
          <a:bodyPr/>
          <a:lstStyle/>
          <a:p>
            <a:r>
              <a:t>What is logistic regression?</a:t>
            </a:r>
          </a:p>
        </p:txBody>
      </p:sp>
      <p:sp>
        <p:nvSpPr>
          <p:cNvPr id="228" name="Content Placeholder 5"/>
          <p:cNvSpPr txBox="1">
            <a:spLocks noGrp="1"/>
          </p:cNvSpPr>
          <p:nvPr>
            <p:ph type="body" idx="1"/>
          </p:nvPr>
        </p:nvSpPr>
        <p:spPr>
          <a:xfrm>
            <a:off x="457200" y="1825625"/>
            <a:ext cx="8229600" cy="4351338"/>
          </a:xfrm>
          <a:prstGeom prst="rect">
            <a:avLst/>
          </a:prstGeom>
        </p:spPr>
        <p:txBody>
          <a:bodyPr/>
          <a:lstStyle/>
          <a:p>
            <a:pPr marL="0" indent="0" algn="l">
              <a:buSzTx/>
              <a:buNone/>
            </a:pPr>
            <a:r>
              <a:t>logistic regression is a method to create classification between different object. </a:t>
            </a:r>
            <a:br/>
            <a:r>
              <a:t>For example, lets say we have a soccer player and a basketball player characteristics like height, speed, weight and so on. The logistical regression would try to classify any new player into soccer player or basketball player represented by one and zero. </a:t>
            </a:r>
          </a:p>
        </p:txBody>
      </p:sp>
      <p:pic>
        <p:nvPicPr>
          <p:cNvPr id="230" name="Picture 2" descr="Picture 2"/>
          <p:cNvPicPr>
            <a:picLocks noChangeAspect="1"/>
          </p:cNvPicPr>
          <p:nvPr/>
        </p:nvPicPr>
        <p:blipFill>
          <a:blip r:embed="rId2">
            <a:extLst/>
          </a:blip>
          <a:stretch>
            <a:fillRect/>
          </a:stretch>
        </p:blipFill>
        <p:spPr>
          <a:xfrm>
            <a:off x="1712616" y="4869161"/>
            <a:ext cx="5718767" cy="1872208"/>
          </a:xfrm>
          <a:prstGeom prst="rect">
            <a:avLst/>
          </a:prstGeom>
          <a:ln w="12700">
            <a:miter lim="400000"/>
          </a:ln>
        </p:spPr>
      </p:pic>
    </p:spTree>
    <p:extLst>
      <p:ext uri="{BB962C8B-B14F-4D97-AF65-F5344CB8AC3E}">
        <p14:creationId xmlns:p14="http://schemas.microsoft.com/office/powerpoint/2010/main" val="226015906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6"/>
          <p:cNvSpPr txBox="1">
            <a:spLocks noGrp="1"/>
          </p:cNvSpPr>
          <p:nvPr>
            <p:ph type="title"/>
          </p:nvPr>
        </p:nvSpPr>
        <p:spPr>
          <a:xfrm>
            <a:off x="755576" y="333769"/>
            <a:ext cx="7632700" cy="508000"/>
          </a:xfrm>
          <a:prstGeom prst="rect">
            <a:avLst/>
          </a:prstGeom>
        </p:spPr>
        <p:txBody>
          <a:bodyPr/>
          <a:lstStyle>
            <a:lvl1pPr defTabSz="896111">
              <a:defRPr sz="3822"/>
            </a:lvl1pPr>
          </a:lstStyle>
          <a:p>
            <a:r>
              <a:rPr dirty="0"/>
              <a:t>Create new </a:t>
            </a:r>
            <a:r>
              <a:rPr dirty="0" err="1"/>
              <a:t>dataframe</a:t>
            </a:r>
            <a:r>
              <a:rPr dirty="0"/>
              <a:t> for the machine learning</a:t>
            </a:r>
          </a:p>
        </p:txBody>
      </p:sp>
      <p:sp>
        <p:nvSpPr>
          <p:cNvPr id="233" name="TextBox 2"/>
          <p:cNvSpPr txBox="1"/>
          <p:nvPr/>
        </p:nvSpPr>
        <p:spPr>
          <a:xfrm>
            <a:off x="1031682" y="1614115"/>
            <a:ext cx="7609397" cy="2246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a:solidFill>
                  <a:srgbClr val="FFFFFF"/>
                </a:solidFill>
              </a:defRPr>
            </a:pPr>
            <a:r>
              <a:rPr dirty="0">
                <a:solidFill>
                  <a:srgbClr val="070F1D"/>
                </a:solidFill>
              </a:rPr>
              <a:t>We took the following data in order to build our machine learning  model:</a:t>
            </a:r>
          </a:p>
          <a:p>
            <a:pPr>
              <a:defRPr sz="2800">
                <a:solidFill>
                  <a:srgbClr val="FFFFFF"/>
                </a:solidFill>
              </a:defRPr>
            </a:pPr>
            <a:r>
              <a:rPr lang="en-US" dirty="0" smtClean="0">
                <a:solidFill>
                  <a:srgbClr val="070F1D"/>
                </a:solidFill>
              </a:rPr>
              <a:t>Year, rank, votes</a:t>
            </a:r>
            <a:r>
              <a:rPr lang="he-IL" dirty="0" smtClean="0">
                <a:solidFill>
                  <a:srgbClr val="070F1D"/>
                </a:solidFill>
              </a:rPr>
              <a:t> </a:t>
            </a:r>
            <a:r>
              <a:rPr lang="en-US" dirty="0" smtClean="0">
                <a:solidFill>
                  <a:srgbClr val="070F1D"/>
                </a:solidFill>
              </a:rPr>
              <a:t> and duration</a:t>
            </a:r>
            <a:r>
              <a:rPr dirty="0" smtClean="0">
                <a:solidFill>
                  <a:srgbClr val="070F1D"/>
                </a:solidFill>
              </a:rPr>
              <a:t>.</a:t>
            </a:r>
            <a:endParaRPr dirty="0">
              <a:solidFill>
                <a:srgbClr val="070F1D"/>
              </a:solidFill>
            </a:endParaRPr>
          </a:p>
          <a:p>
            <a:pPr>
              <a:defRPr sz="2800">
                <a:solidFill>
                  <a:srgbClr val="FFFFFF"/>
                </a:solidFill>
              </a:defRPr>
            </a:pPr>
            <a:r>
              <a:rPr dirty="0">
                <a:solidFill>
                  <a:srgbClr val="070F1D"/>
                </a:solidFill>
              </a:rPr>
              <a:t>We got new column that if </a:t>
            </a:r>
            <a:r>
              <a:rPr dirty="0" smtClean="0">
                <a:solidFill>
                  <a:srgbClr val="070F1D"/>
                </a:solidFill>
              </a:rPr>
              <a:t>the </a:t>
            </a:r>
            <a:r>
              <a:rPr lang="en-US" dirty="0" smtClean="0">
                <a:solidFill>
                  <a:srgbClr val="070F1D"/>
                </a:solidFill>
              </a:rPr>
              <a:t>rating </a:t>
            </a:r>
            <a:r>
              <a:rPr dirty="0" smtClean="0">
                <a:solidFill>
                  <a:srgbClr val="070F1D"/>
                </a:solidFill>
              </a:rPr>
              <a:t>is </a:t>
            </a:r>
            <a:r>
              <a:rPr lang="he-IL" dirty="0" smtClean="0">
                <a:solidFill>
                  <a:srgbClr val="070F1D"/>
                </a:solidFill>
              </a:rPr>
              <a:t>6.7</a:t>
            </a:r>
            <a:r>
              <a:rPr dirty="0" smtClean="0">
                <a:solidFill>
                  <a:srgbClr val="070F1D"/>
                </a:solidFill>
              </a:rPr>
              <a:t> </a:t>
            </a:r>
            <a:r>
              <a:rPr dirty="0">
                <a:solidFill>
                  <a:srgbClr val="070F1D"/>
                </a:solidFill>
              </a:rPr>
              <a:t>or above the cell in the column receives 1 else 0.</a:t>
            </a:r>
          </a:p>
        </p:txBody>
      </p:sp>
    </p:spTree>
    <p:extLst>
      <p:ext uri="{BB962C8B-B14F-4D97-AF65-F5344CB8AC3E}">
        <p14:creationId xmlns:p14="http://schemas.microsoft.com/office/powerpoint/2010/main" val="218550350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itle 6"/>
          <p:cNvSpPr txBox="1">
            <a:spLocks noGrp="1"/>
          </p:cNvSpPr>
          <p:nvPr>
            <p:ph type="title"/>
          </p:nvPr>
        </p:nvSpPr>
        <p:spPr>
          <a:prstGeom prst="rect">
            <a:avLst/>
          </a:prstGeom>
        </p:spPr>
        <p:txBody>
          <a:bodyPr/>
          <a:lstStyle/>
          <a:p>
            <a:r>
              <a:t>Machine learning resualts</a:t>
            </a:r>
          </a:p>
        </p:txBody>
      </p:sp>
      <p:sp>
        <p:nvSpPr>
          <p:cNvPr id="237" name="TextBox 2"/>
          <p:cNvSpPr txBox="1"/>
          <p:nvPr/>
        </p:nvSpPr>
        <p:spPr>
          <a:xfrm>
            <a:off x="1031682" y="1614115"/>
            <a:ext cx="7609397"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a:solidFill>
                  <a:srgbClr val="FFFFFF"/>
                </a:solidFill>
              </a:defRPr>
            </a:pPr>
            <a:r>
              <a:rPr dirty="0">
                <a:solidFill>
                  <a:srgbClr val="070F1D"/>
                </a:solidFill>
              </a:rPr>
              <a:t>We tried to apply the machine learning on all of our data- </a:t>
            </a:r>
            <a:r>
              <a:rPr lang="en-US" dirty="0" smtClean="0">
                <a:solidFill>
                  <a:srgbClr val="070F1D"/>
                </a:solidFill>
              </a:rPr>
              <a:t>and machine was right</a:t>
            </a:r>
            <a:r>
              <a:rPr lang="he-IL" dirty="0" smtClean="0">
                <a:solidFill>
                  <a:srgbClr val="070F1D"/>
                </a:solidFill>
              </a:rPr>
              <a:t> </a:t>
            </a:r>
            <a:r>
              <a:rPr lang="en-US" dirty="0" smtClean="0">
                <a:solidFill>
                  <a:srgbClr val="070F1D"/>
                </a:solidFill>
              </a:rPr>
              <a:t> about 68%</a:t>
            </a:r>
            <a:r>
              <a:rPr dirty="0" smtClean="0">
                <a:solidFill>
                  <a:srgbClr val="070F1D"/>
                </a:solidFill>
              </a:rPr>
              <a:t>)</a:t>
            </a:r>
            <a:endParaRPr dirty="0">
              <a:solidFill>
                <a:srgbClr val="070F1D"/>
              </a:solidFill>
            </a:endParaRPr>
          </a:p>
        </p:txBody>
      </p:sp>
      <p:pic>
        <p:nvPicPr>
          <p:cNvPr id="238" name="תמונה 4" descr="תמונה 4"/>
          <p:cNvPicPr>
            <a:picLocks noChangeAspect="1"/>
          </p:cNvPicPr>
          <p:nvPr/>
        </p:nvPicPr>
        <p:blipFill>
          <a:blip r:embed="rId2">
            <a:extLst/>
          </a:blip>
          <a:stretch>
            <a:fillRect/>
          </a:stretch>
        </p:blipFill>
        <p:spPr>
          <a:xfrm>
            <a:off x="721503" y="4859601"/>
            <a:ext cx="3784731" cy="1527174"/>
          </a:xfrm>
          <a:prstGeom prst="rect">
            <a:avLst/>
          </a:prstGeom>
          <a:ln w="12700">
            <a:miter lim="400000"/>
          </a:ln>
        </p:spPr>
      </p:pic>
      <p:pic>
        <p:nvPicPr>
          <p:cNvPr id="240" name="תמונה 3" descr="תמונה 3"/>
          <p:cNvPicPr>
            <a:picLocks noChangeAspect="1"/>
          </p:cNvPicPr>
          <p:nvPr/>
        </p:nvPicPr>
        <p:blipFill>
          <a:blip r:embed="rId3">
            <a:extLst/>
          </a:blip>
          <a:stretch>
            <a:fillRect/>
          </a:stretch>
        </p:blipFill>
        <p:spPr>
          <a:xfrm>
            <a:off x="787269" y="3933056"/>
            <a:ext cx="3784731" cy="698495"/>
          </a:xfrm>
          <a:prstGeom prst="rect">
            <a:avLst/>
          </a:prstGeom>
          <a:ln w="12700">
            <a:miter lim="400000"/>
          </a:ln>
        </p:spPr>
      </p:pic>
      <p:pic>
        <p:nvPicPr>
          <p:cNvPr id="2" name="תמונה 1"/>
          <p:cNvPicPr>
            <a:picLocks noChangeAspect="1"/>
          </p:cNvPicPr>
          <p:nvPr/>
        </p:nvPicPr>
        <p:blipFill>
          <a:blip r:embed="rId4"/>
          <a:stretch>
            <a:fillRect/>
          </a:stretch>
        </p:blipFill>
        <p:spPr>
          <a:xfrm>
            <a:off x="4572000" y="3449454"/>
            <a:ext cx="3848172" cy="3239272"/>
          </a:xfrm>
          <a:prstGeom prst="rect">
            <a:avLst/>
          </a:prstGeom>
        </p:spPr>
      </p:pic>
    </p:spTree>
    <p:extLst>
      <p:ext uri="{BB962C8B-B14F-4D97-AF65-F5344CB8AC3E}">
        <p14:creationId xmlns:p14="http://schemas.microsoft.com/office/powerpoint/2010/main" val="147625344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6"/>
          <p:cNvSpPr txBox="1">
            <a:spLocks noGrp="1"/>
          </p:cNvSpPr>
          <p:nvPr>
            <p:ph type="title"/>
          </p:nvPr>
        </p:nvSpPr>
        <p:spPr>
          <a:prstGeom prst="rect">
            <a:avLst/>
          </a:prstGeom>
        </p:spPr>
        <p:txBody>
          <a:bodyPr/>
          <a:lstStyle/>
          <a:p>
            <a:r>
              <a:t>Main question conclusion</a:t>
            </a:r>
          </a:p>
        </p:txBody>
      </p:sp>
      <p:sp>
        <p:nvSpPr>
          <p:cNvPr id="251" name="TextBox 2"/>
          <p:cNvSpPr txBox="1"/>
          <p:nvPr/>
        </p:nvSpPr>
        <p:spPr>
          <a:xfrm>
            <a:off x="691100" y="1468293"/>
            <a:ext cx="7625316" cy="2246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800">
                <a:solidFill>
                  <a:srgbClr val="FFFFFF"/>
                </a:solidFill>
              </a:defRPr>
            </a:pPr>
            <a:r>
              <a:rPr lang="en-US" dirty="0" smtClean="0">
                <a:solidFill>
                  <a:srgbClr val="070F1D"/>
                </a:solidFill>
              </a:rPr>
              <a:t>We can predict movies popularity by their characteristics so if you plan to see a movie we recommend you to look at his characteristics before</a:t>
            </a:r>
          </a:p>
          <a:p>
            <a:pPr>
              <a:defRPr sz="2800">
                <a:solidFill>
                  <a:srgbClr val="FFFFFF"/>
                </a:solidFill>
              </a:defRPr>
            </a:pPr>
            <a:endParaRPr dirty="0"/>
          </a:p>
        </p:txBody>
      </p:sp>
    </p:spTree>
    <p:extLst>
      <p:ext uri="{BB962C8B-B14F-4D97-AF65-F5344CB8AC3E}">
        <p14:creationId xmlns:p14="http://schemas.microsoft.com/office/powerpoint/2010/main" val="92589447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6"/>
          <p:cNvSpPr txBox="1">
            <a:spLocks noGrp="1"/>
          </p:cNvSpPr>
          <p:nvPr>
            <p:ph type="title"/>
          </p:nvPr>
        </p:nvSpPr>
        <p:spPr>
          <a:xfrm>
            <a:off x="1331640" y="1052736"/>
            <a:ext cx="8229601" cy="1143001"/>
          </a:xfrm>
          <a:prstGeom prst="rect">
            <a:avLst/>
          </a:prstGeom>
        </p:spPr>
        <p:txBody>
          <a:bodyPr/>
          <a:lstStyle>
            <a:lvl1pPr>
              <a:defRPr sz="7200"/>
            </a:lvl1pPr>
          </a:lstStyle>
          <a:p>
            <a:r>
              <a:rPr dirty="0"/>
              <a:t>Background</a:t>
            </a:r>
          </a:p>
        </p:txBody>
      </p:sp>
    </p:spTree>
    <p:extLst>
      <p:ext uri="{BB962C8B-B14F-4D97-AF65-F5344CB8AC3E}">
        <p14:creationId xmlns:p14="http://schemas.microsoft.com/office/powerpoint/2010/main" val="427743375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6"/>
          <p:cNvSpPr txBox="1">
            <a:spLocks noGrp="1"/>
          </p:cNvSpPr>
          <p:nvPr>
            <p:ph type="title"/>
          </p:nvPr>
        </p:nvSpPr>
        <p:spPr>
          <a:prstGeom prst="rect">
            <a:avLst/>
          </a:prstGeom>
        </p:spPr>
        <p:txBody>
          <a:bodyPr/>
          <a:lstStyle/>
          <a:p>
            <a:endParaRPr dirty="0"/>
          </a:p>
        </p:txBody>
      </p:sp>
      <p:sp>
        <p:nvSpPr>
          <p:cNvPr id="102" name="Content Placeholder 5"/>
          <p:cNvSpPr txBox="1">
            <a:spLocks noGrp="1"/>
          </p:cNvSpPr>
          <p:nvPr>
            <p:ph type="body" idx="1"/>
          </p:nvPr>
        </p:nvSpPr>
        <p:spPr>
          <a:xfrm>
            <a:off x="611561" y="1844824"/>
            <a:ext cx="8064895" cy="4176464"/>
          </a:xfrm>
          <a:prstGeom prst="rect">
            <a:avLst/>
          </a:prstGeom>
        </p:spPr>
        <p:txBody>
          <a:bodyPr/>
          <a:lstStyle>
            <a:lvl1pPr marL="0" indent="0" algn="l">
              <a:buSzTx/>
              <a:buNone/>
            </a:lvl1pPr>
          </a:lstStyle>
          <a:p>
            <a:r>
              <a:rPr lang="en-US" dirty="0" smtClean="0"/>
              <a:t>Movies is a significant part of our lives since the late 19</a:t>
            </a:r>
            <a:r>
              <a:rPr lang="en-US" baseline="30000" dirty="0" smtClean="0"/>
              <a:t>th</a:t>
            </a:r>
            <a:r>
              <a:rPr lang="en-US" dirty="0" smtClean="0"/>
              <a:t> century</a:t>
            </a:r>
            <a:r>
              <a:rPr dirty="0" smtClean="0"/>
              <a:t>.</a:t>
            </a:r>
            <a:endParaRPr lang="he-IL" dirty="0" smtClean="0"/>
          </a:p>
          <a:p>
            <a:r>
              <a:rPr dirty="0" smtClean="0"/>
              <a:t> </a:t>
            </a:r>
            <a:r>
              <a:rPr lang="en-US" dirty="0" smtClean="0"/>
              <a:t>the popularity and the type of movies effected by the time he was published-movies who was popular in the 40</a:t>
            </a:r>
            <a:r>
              <a:rPr lang="en-US" baseline="30000" dirty="0" smtClean="0"/>
              <a:t>th</a:t>
            </a:r>
            <a:r>
              <a:rPr lang="en-US" dirty="0" smtClean="0"/>
              <a:t> probably wont be popular if they were published now and the opposite.</a:t>
            </a:r>
            <a:endParaRPr dirty="0"/>
          </a:p>
        </p:txBody>
      </p:sp>
    </p:spTree>
    <p:extLst>
      <p:ext uri="{BB962C8B-B14F-4D97-AF65-F5344CB8AC3E}">
        <p14:creationId xmlns:p14="http://schemas.microsoft.com/office/powerpoint/2010/main" val="33393564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6"/>
          <p:cNvSpPr txBox="1">
            <a:spLocks noGrp="1"/>
          </p:cNvSpPr>
          <p:nvPr>
            <p:ph type="title"/>
          </p:nvPr>
        </p:nvSpPr>
        <p:spPr>
          <a:prstGeom prst="rect">
            <a:avLst/>
          </a:prstGeom>
        </p:spPr>
        <p:txBody>
          <a:bodyPr/>
          <a:lstStyle/>
          <a:p>
            <a:r>
              <a:rPr lang="en-US" dirty="0" smtClean="0"/>
              <a:t>Why Movies ranking</a:t>
            </a:r>
            <a:r>
              <a:rPr dirty="0" smtClean="0"/>
              <a:t>?</a:t>
            </a:r>
            <a:endParaRPr dirty="0"/>
          </a:p>
        </p:txBody>
      </p:sp>
      <p:sp>
        <p:nvSpPr>
          <p:cNvPr id="105" name="Content Placeholder 5"/>
          <p:cNvSpPr txBox="1">
            <a:spLocks noGrp="1"/>
          </p:cNvSpPr>
          <p:nvPr>
            <p:ph type="body" idx="1"/>
          </p:nvPr>
        </p:nvSpPr>
        <p:spPr>
          <a:xfrm>
            <a:off x="457200" y="1825625"/>
            <a:ext cx="8229600" cy="4351338"/>
          </a:xfrm>
          <a:prstGeom prst="rect">
            <a:avLst/>
          </a:prstGeom>
        </p:spPr>
        <p:txBody>
          <a:bodyPr/>
          <a:lstStyle/>
          <a:p>
            <a:pPr marL="0" indent="0" algn="l">
              <a:buSzTx/>
              <a:buNone/>
            </a:pPr>
            <a:r>
              <a:rPr lang="en-US" dirty="0" smtClean="0"/>
              <a:t>People love to rank stuff including movies.</a:t>
            </a:r>
          </a:p>
          <a:p>
            <a:pPr marL="0" indent="0" algn="l">
              <a:buSzTx/>
              <a:buNone/>
            </a:pPr>
            <a:r>
              <a:rPr lang="en-US" dirty="0" smtClean="0"/>
              <a:t>People would like to know what was his popularity,  gross, rate by critics.</a:t>
            </a:r>
          </a:p>
          <a:p>
            <a:pPr marL="0" indent="0" algn="l">
              <a:buSzTx/>
              <a:buNone/>
            </a:pPr>
            <a:r>
              <a:rPr lang="en-US" dirty="0" smtClean="0"/>
              <a:t>So the are many websites who rank movies by those characteristics and more.</a:t>
            </a:r>
          </a:p>
          <a:p>
            <a:pPr marL="0" indent="0" algn="l">
              <a:buSzTx/>
              <a:buNone/>
            </a:pPr>
            <a:r>
              <a:rPr lang="en-US" dirty="0" smtClean="0"/>
              <a:t>We decided to investigate the top 100 movies by popularity in website called IMDB </a:t>
            </a:r>
            <a:endParaRPr dirty="0"/>
          </a:p>
        </p:txBody>
      </p:sp>
    </p:spTree>
    <p:extLst>
      <p:ext uri="{BB962C8B-B14F-4D97-AF65-F5344CB8AC3E}">
        <p14:creationId xmlns:p14="http://schemas.microsoft.com/office/powerpoint/2010/main" val="232834514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8"/>
          <p:cNvSpPr txBox="1">
            <a:spLocks noGrp="1"/>
          </p:cNvSpPr>
          <p:nvPr>
            <p:ph type="title"/>
          </p:nvPr>
        </p:nvSpPr>
        <p:spPr>
          <a:xfrm>
            <a:off x="166577" y="2076266"/>
            <a:ext cx="8849832" cy="1283623"/>
          </a:xfrm>
          <a:prstGeom prst="rect">
            <a:avLst/>
          </a:prstGeom>
        </p:spPr>
        <p:txBody>
          <a:bodyPr/>
          <a:lstStyle>
            <a:lvl1pPr>
              <a:defRPr sz="7200"/>
            </a:lvl1pPr>
          </a:lstStyle>
          <a:p>
            <a:r>
              <a:t>What data we need?</a:t>
            </a:r>
          </a:p>
        </p:txBody>
      </p:sp>
    </p:spTree>
    <p:extLst>
      <p:ext uri="{BB962C8B-B14F-4D97-AF65-F5344CB8AC3E}">
        <p14:creationId xmlns:p14="http://schemas.microsoft.com/office/powerpoint/2010/main" val="4779056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6"/>
          <p:cNvSpPr txBox="1">
            <a:spLocks noGrp="1"/>
          </p:cNvSpPr>
          <p:nvPr>
            <p:ph type="title"/>
          </p:nvPr>
        </p:nvSpPr>
        <p:spPr>
          <a:prstGeom prst="rect">
            <a:avLst/>
          </a:prstGeom>
        </p:spPr>
        <p:txBody>
          <a:bodyPr/>
          <a:lstStyle/>
          <a:p>
            <a:r>
              <a:rPr lang="en-US" dirty="0" smtClean="0"/>
              <a:t>Movies  characteristics</a:t>
            </a:r>
            <a:endParaRPr dirty="0"/>
          </a:p>
        </p:txBody>
      </p:sp>
      <p:sp>
        <p:nvSpPr>
          <p:cNvPr id="115" name="Content Placeholder 5"/>
          <p:cNvSpPr txBox="1">
            <a:spLocks noGrp="1"/>
          </p:cNvSpPr>
          <p:nvPr>
            <p:ph type="body" idx="1"/>
          </p:nvPr>
        </p:nvSpPr>
        <p:spPr>
          <a:xfrm>
            <a:off x="457200" y="1295399"/>
            <a:ext cx="8229600" cy="5467351"/>
          </a:xfrm>
          <a:prstGeom prst="rect">
            <a:avLst/>
          </a:prstGeom>
        </p:spPr>
        <p:txBody>
          <a:bodyPr/>
          <a:lstStyle/>
          <a:p>
            <a:pPr marL="0" indent="0" algn="l" defTabSz="868680">
              <a:lnSpc>
                <a:spcPct val="81000"/>
              </a:lnSpc>
              <a:spcBef>
                <a:spcPts val="900"/>
              </a:spcBef>
              <a:buSzTx/>
              <a:buNone/>
              <a:defRPr sz="2185"/>
            </a:pPr>
            <a:r>
              <a:rPr lang="en-US" dirty="0" smtClean="0"/>
              <a:t>Title</a:t>
            </a:r>
            <a:r>
              <a:rPr dirty="0" smtClean="0"/>
              <a:t>-</a:t>
            </a:r>
            <a:r>
              <a:rPr lang="en-US" dirty="0" smtClean="0"/>
              <a:t>the movie’s title</a:t>
            </a:r>
            <a:endParaRPr dirty="0"/>
          </a:p>
          <a:p>
            <a:pPr marL="0" indent="0" algn="l" defTabSz="868680">
              <a:lnSpc>
                <a:spcPct val="81000"/>
              </a:lnSpc>
              <a:spcBef>
                <a:spcPts val="900"/>
              </a:spcBef>
              <a:buSzTx/>
              <a:buNone/>
              <a:defRPr sz="2185"/>
            </a:pPr>
            <a:r>
              <a:rPr lang="en-US" dirty="0" err="1" smtClean="0"/>
              <a:t>gener</a:t>
            </a:r>
            <a:r>
              <a:rPr dirty="0" smtClean="0"/>
              <a:t>-</a:t>
            </a:r>
            <a:r>
              <a:rPr lang="en-US" dirty="0" smtClean="0"/>
              <a:t>the movie’s </a:t>
            </a:r>
            <a:r>
              <a:rPr lang="en-US" dirty="0" err="1" smtClean="0"/>
              <a:t>gener</a:t>
            </a:r>
            <a:endParaRPr dirty="0"/>
          </a:p>
          <a:p>
            <a:pPr marL="0" indent="0" algn="l" defTabSz="868680">
              <a:lnSpc>
                <a:spcPct val="81000"/>
              </a:lnSpc>
              <a:spcBef>
                <a:spcPts val="900"/>
              </a:spcBef>
              <a:buSzTx/>
              <a:buNone/>
              <a:defRPr sz="2185"/>
            </a:pPr>
            <a:r>
              <a:rPr lang="en-US" dirty="0" smtClean="0"/>
              <a:t>year</a:t>
            </a:r>
            <a:r>
              <a:rPr dirty="0" smtClean="0"/>
              <a:t>-</a:t>
            </a:r>
            <a:r>
              <a:rPr lang="en-US" dirty="0" smtClean="0"/>
              <a:t>the year he was published</a:t>
            </a:r>
            <a:endParaRPr dirty="0"/>
          </a:p>
          <a:p>
            <a:pPr marL="0" indent="0" algn="l" defTabSz="868680">
              <a:lnSpc>
                <a:spcPct val="81000"/>
              </a:lnSpc>
              <a:spcBef>
                <a:spcPts val="900"/>
              </a:spcBef>
              <a:buSzTx/>
              <a:buNone/>
              <a:defRPr sz="2185"/>
            </a:pPr>
            <a:r>
              <a:rPr lang="en-US" dirty="0" smtClean="0"/>
              <a:t>Duration</a:t>
            </a:r>
            <a:r>
              <a:rPr dirty="0" smtClean="0"/>
              <a:t>-</a:t>
            </a:r>
            <a:r>
              <a:rPr lang="en-US" dirty="0" smtClean="0"/>
              <a:t>the duration of the movie</a:t>
            </a:r>
            <a:endParaRPr dirty="0"/>
          </a:p>
          <a:p>
            <a:pPr marL="0" indent="0" algn="l" defTabSz="868680">
              <a:lnSpc>
                <a:spcPct val="81000"/>
              </a:lnSpc>
              <a:spcBef>
                <a:spcPts val="900"/>
              </a:spcBef>
              <a:buSzTx/>
              <a:buNone/>
              <a:defRPr sz="2185"/>
            </a:pPr>
            <a:r>
              <a:rPr lang="en-US" dirty="0" smtClean="0"/>
              <a:t>rating</a:t>
            </a:r>
            <a:r>
              <a:rPr dirty="0" smtClean="0"/>
              <a:t>-</a:t>
            </a:r>
            <a:r>
              <a:rPr lang="en-US" dirty="0" smtClean="0"/>
              <a:t>people’s votes on IMDB</a:t>
            </a:r>
            <a:endParaRPr dirty="0"/>
          </a:p>
          <a:p>
            <a:pPr marL="0" indent="0" algn="l" defTabSz="868680">
              <a:lnSpc>
                <a:spcPct val="81000"/>
              </a:lnSpc>
              <a:spcBef>
                <a:spcPts val="900"/>
              </a:spcBef>
              <a:buSzTx/>
              <a:buNone/>
              <a:defRPr sz="2185"/>
            </a:pPr>
            <a:r>
              <a:rPr lang="en-US" dirty="0" smtClean="0"/>
              <a:t>Director</a:t>
            </a:r>
            <a:r>
              <a:rPr dirty="0" smtClean="0"/>
              <a:t>-</a:t>
            </a:r>
            <a:r>
              <a:rPr lang="en-US" dirty="0" smtClean="0"/>
              <a:t>the movie’s director</a:t>
            </a:r>
            <a:endParaRPr dirty="0"/>
          </a:p>
          <a:p>
            <a:pPr marL="0" indent="0" algn="l" defTabSz="868680">
              <a:lnSpc>
                <a:spcPct val="81000"/>
              </a:lnSpc>
              <a:spcBef>
                <a:spcPts val="900"/>
              </a:spcBef>
              <a:buSzTx/>
              <a:buNone/>
              <a:defRPr sz="2185"/>
            </a:pPr>
            <a:r>
              <a:rPr lang="en-US" dirty="0" smtClean="0"/>
              <a:t>Stars</a:t>
            </a:r>
            <a:r>
              <a:rPr dirty="0" smtClean="0"/>
              <a:t>-</a:t>
            </a:r>
            <a:r>
              <a:rPr lang="en-US" dirty="0" smtClean="0"/>
              <a:t>the stars of </a:t>
            </a:r>
            <a:r>
              <a:rPr lang="en-US" dirty="0" err="1" smtClean="0"/>
              <a:t>thr</a:t>
            </a:r>
            <a:r>
              <a:rPr lang="en-US" dirty="0" smtClean="0"/>
              <a:t> movie</a:t>
            </a:r>
            <a:endParaRPr dirty="0"/>
          </a:p>
          <a:p>
            <a:pPr marL="0" indent="0" algn="l" defTabSz="868680">
              <a:lnSpc>
                <a:spcPct val="81000"/>
              </a:lnSpc>
              <a:spcBef>
                <a:spcPts val="900"/>
              </a:spcBef>
              <a:buSzTx/>
              <a:buNone/>
              <a:defRPr sz="2185"/>
            </a:pPr>
            <a:r>
              <a:rPr lang="en-US" dirty="0" smtClean="0"/>
              <a:t>Votes</a:t>
            </a:r>
            <a:r>
              <a:rPr dirty="0" smtClean="0"/>
              <a:t>-</a:t>
            </a:r>
            <a:r>
              <a:rPr lang="en-US" dirty="0" smtClean="0"/>
              <a:t>amount of people who votes to the movie at </a:t>
            </a:r>
            <a:r>
              <a:rPr lang="en-US" dirty="0" err="1" smtClean="0"/>
              <a:t>imdb</a:t>
            </a:r>
            <a:endParaRPr dirty="0"/>
          </a:p>
          <a:p>
            <a:pPr marL="0" indent="0" algn="l" defTabSz="868680">
              <a:lnSpc>
                <a:spcPct val="81000"/>
              </a:lnSpc>
              <a:spcBef>
                <a:spcPts val="900"/>
              </a:spcBef>
              <a:buSzTx/>
              <a:buNone/>
              <a:defRPr sz="2185"/>
            </a:pPr>
            <a:r>
              <a:rPr lang="en-US" dirty="0" smtClean="0"/>
              <a:t>Gross</a:t>
            </a:r>
            <a:r>
              <a:rPr dirty="0" smtClean="0"/>
              <a:t>-</a:t>
            </a:r>
            <a:r>
              <a:rPr lang="en-US" dirty="0" smtClean="0"/>
              <a:t>the movie profits</a:t>
            </a:r>
            <a:endParaRPr dirty="0"/>
          </a:p>
        </p:txBody>
      </p:sp>
    </p:spTree>
    <p:extLst>
      <p:ext uri="{BB962C8B-B14F-4D97-AF65-F5344CB8AC3E}">
        <p14:creationId xmlns:p14="http://schemas.microsoft.com/office/powerpoint/2010/main" val="127130177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Our data set</a:t>
            </a:r>
            <a:endParaRPr lang="he-IL" dirty="0"/>
          </a:p>
        </p:txBody>
      </p:sp>
      <p:pic>
        <p:nvPicPr>
          <p:cNvPr id="4" name="תמונה 3"/>
          <p:cNvPicPr>
            <a:picLocks noChangeAspect="1"/>
          </p:cNvPicPr>
          <p:nvPr/>
        </p:nvPicPr>
        <p:blipFill>
          <a:blip r:embed="rId2"/>
          <a:stretch>
            <a:fillRect/>
          </a:stretch>
        </p:blipFill>
        <p:spPr>
          <a:xfrm>
            <a:off x="899592" y="2060848"/>
            <a:ext cx="7135761" cy="3888432"/>
          </a:xfrm>
          <a:prstGeom prst="rect">
            <a:avLst/>
          </a:prstGeom>
        </p:spPr>
      </p:pic>
    </p:spTree>
    <p:extLst>
      <p:ext uri="{BB962C8B-B14F-4D97-AF65-F5344CB8AC3E}">
        <p14:creationId xmlns:p14="http://schemas.microsoft.com/office/powerpoint/2010/main" val="225162456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3"/>
          <p:cNvSpPr txBox="1">
            <a:spLocks noGrp="1"/>
          </p:cNvSpPr>
          <p:nvPr>
            <p:ph type="title"/>
          </p:nvPr>
        </p:nvSpPr>
        <p:spPr>
          <a:xfrm>
            <a:off x="294167" y="2785103"/>
            <a:ext cx="8229601" cy="1143001"/>
          </a:xfrm>
          <a:prstGeom prst="rect">
            <a:avLst/>
          </a:prstGeom>
        </p:spPr>
        <p:txBody>
          <a:bodyPr/>
          <a:lstStyle>
            <a:lvl1pPr>
              <a:defRPr sz="7200"/>
            </a:lvl1pPr>
          </a:lstStyle>
          <a:p>
            <a:r>
              <a:t>Our data sources</a:t>
            </a:r>
          </a:p>
        </p:txBody>
      </p:sp>
    </p:spTree>
    <p:extLst>
      <p:ext uri="{BB962C8B-B14F-4D97-AF65-F5344CB8AC3E}">
        <p14:creationId xmlns:p14="http://schemas.microsoft.com/office/powerpoint/2010/main" val="332535432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TotalTime>
  <Words>701</Words>
  <Application>Microsoft Office PowerPoint</Application>
  <PresentationFormat>‫הצגה על המסך (4:3)</PresentationFormat>
  <Paragraphs>80</Paragraphs>
  <Slides>26</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2</vt:i4>
      </vt:variant>
      <vt:variant>
        <vt:lpstr>כותרות שקופיות</vt:lpstr>
      </vt:variant>
      <vt:variant>
        <vt:i4>26</vt:i4>
      </vt:variant>
    </vt:vector>
  </HeadingPairs>
  <TitlesOfParts>
    <vt:vector size="30" baseType="lpstr">
      <vt:lpstr>Arial</vt:lpstr>
      <vt:lpstr>Calibri Light</vt:lpstr>
      <vt:lpstr>template</vt:lpstr>
      <vt:lpstr>Custom Design</vt:lpstr>
      <vt:lpstr>Data science final project</vt:lpstr>
      <vt:lpstr>Main question</vt:lpstr>
      <vt:lpstr>Background</vt:lpstr>
      <vt:lpstr>מצגת של PowerPoint‏</vt:lpstr>
      <vt:lpstr>Why Movies ranking?</vt:lpstr>
      <vt:lpstr>What data we need?</vt:lpstr>
      <vt:lpstr>Movies  characteristics</vt:lpstr>
      <vt:lpstr>Our data set</vt:lpstr>
      <vt:lpstr>Our data sources</vt:lpstr>
      <vt:lpstr>The website</vt:lpstr>
      <vt:lpstr>Tools we used</vt:lpstr>
      <vt:lpstr>Scraping tools</vt:lpstr>
      <vt:lpstr>Scraping tool implemented in python</vt:lpstr>
      <vt:lpstr>Data cleaning</vt:lpstr>
      <vt:lpstr>Missing data  and rearranging</vt:lpstr>
      <vt:lpstr>מצגת של PowerPoint‏</vt:lpstr>
      <vt:lpstr>Scatter plot</vt:lpstr>
      <vt:lpstr>Scatter plot</vt:lpstr>
      <vt:lpstr>Box plot</vt:lpstr>
      <vt:lpstr>Box plot</vt:lpstr>
      <vt:lpstr>מצגת של PowerPoint‏</vt:lpstr>
      <vt:lpstr>logistic regression</vt:lpstr>
      <vt:lpstr>What is logistic regression?</vt:lpstr>
      <vt:lpstr>Create new dataframe for the machine learning</vt:lpstr>
      <vt:lpstr>Machine learning resualts</vt:lpstr>
      <vt:lpstr>Main question conclusion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shara tim</cp:lastModifiedBy>
  <cp:revision>123</cp:revision>
  <dcterms:created xsi:type="dcterms:W3CDTF">2006-06-13T13:38:55Z</dcterms:created>
  <dcterms:modified xsi:type="dcterms:W3CDTF">2021-07-19T18:00:55Z</dcterms:modified>
</cp:coreProperties>
</file>