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
  </p:notesMasterIdLst>
  <p:sldIdLst>
    <p:sldId id="257" r:id="rId2"/>
  </p:sldIdLst>
  <p:sldSz cx="27432000" cy="48764825"/>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417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339"/>
    <p:restoredTop sz="96277"/>
  </p:normalViewPr>
  <p:slideViewPr>
    <p:cSldViewPr snapToGrid="0">
      <p:cViewPr>
        <p:scale>
          <a:sx n="60" d="100"/>
          <a:sy n="60" d="100"/>
        </p:scale>
        <p:origin x="144" y="-93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K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0FAAD52-6638-2546-8144-4DD06EBFEA3D}" type="datetimeFigureOut">
              <a:rPr lang="en-KR" smtClean="0"/>
              <a:t>10/30/24</a:t>
            </a:fld>
            <a:endParaRPr lang="en-KR"/>
          </a:p>
        </p:txBody>
      </p:sp>
      <p:sp>
        <p:nvSpPr>
          <p:cNvPr id="4" name="Slide Image Placeholder 3"/>
          <p:cNvSpPr>
            <a:spLocks noGrp="1" noRot="1" noChangeAspect="1"/>
          </p:cNvSpPr>
          <p:nvPr>
            <p:ph type="sldImg" idx="2"/>
          </p:nvPr>
        </p:nvSpPr>
        <p:spPr>
          <a:xfrm>
            <a:off x="2560638" y="1143000"/>
            <a:ext cx="1736725" cy="3086100"/>
          </a:xfrm>
          <a:prstGeom prst="rect">
            <a:avLst/>
          </a:prstGeom>
          <a:noFill/>
          <a:ln w="12700">
            <a:solidFill>
              <a:prstClr val="black"/>
            </a:solidFill>
          </a:ln>
        </p:spPr>
        <p:txBody>
          <a:bodyPr vert="horz" lIns="91440" tIns="45720" rIns="91440" bIns="45720" rtlCol="0" anchor="ctr"/>
          <a:lstStyle/>
          <a:p>
            <a:endParaRPr lang="en-K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K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K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3B13EF-3912-834D-9CAA-5BB44811D08C}" type="slidenum">
              <a:rPr lang="en-KR" smtClean="0"/>
              <a:t>‹#›</a:t>
            </a:fld>
            <a:endParaRPr lang="en-KR"/>
          </a:p>
        </p:txBody>
      </p:sp>
    </p:spTree>
    <p:extLst>
      <p:ext uri="{BB962C8B-B14F-4D97-AF65-F5344CB8AC3E}">
        <p14:creationId xmlns:p14="http://schemas.microsoft.com/office/powerpoint/2010/main" val="918562231"/>
      </p:ext>
    </p:extLst>
  </p:cSld>
  <p:clrMap bg1="lt1" tx1="dk1" bg2="lt2" tx2="dk2" accent1="accent1" accent2="accent2" accent3="accent3" accent4="accent4" accent5="accent5" accent6="accent6" hlink="hlink" folHlink="folHlink"/>
  <p:notesStyle>
    <a:lvl1pPr marL="0" algn="l" defTabSz="3657417" rtl="0" eaLnBrk="1" latinLnBrk="0" hangingPunct="1">
      <a:defRPr sz="4800" kern="1200">
        <a:solidFill>
          <a:schemeClr val="tx1"/>
        </a:solidFill>
        <a:latin typeface="+mn-lt"/>
        <a:ea typeface="+mn-ea"/>
        <a:cs typeface="+mn-cs"/>
      </a:defRPr>
    </a:lvl1pPr>
    <a:lvl2pPr marL="1828709" algn="l" defTabSz="3657417" rtl="0" eaLnBrk="1" latinLnBrk="0" hangingPunct="1">
      <a:defRPr sz="4800" kern="1200">
        <a:solidFill>
          <a:schemeClr val="tx1"/>
        </a:solidFill>
        <a:latin typeface="+mn-lt"/>
        <a:ea typeface="+mn-ea"/>
        <a:cs typeface="+mn-cs"/>
      </a:defRPr>
    </a:lvl2pPr>
    <a:lvl3pPr marL="3657417" algn="l" defTabSz="3657417" rtl="0" eaLnBrk="1" latinLnBrk="0" hangingPunct="1">
      <a:defRPr sz="4800" kern="1200">
        <a:solidFill>
          <a:schemeClr val="tx1"/>
        </a:solidFill>
        <a:latin typeface="+mn-lt"/>
        <a:ea typeface="+mn-ea"/>
        <a:cs typeface="+mn-cs"/>
      </a:defRPr>
    </a:lvl3pPr>
    <a:lvl4pPr marL="5486126" algn="l" defTabSz="3657417" rtl="0" eaLnBrk="1" latinLnBrk="0" hangingPunct="1">
      <a:defRPr sz="4800" kern="1200">
        <a:solidFill>
          <a:schemeClr val="tx1"/>
        </a:solidFill>
        <a:latin typeface="+mn-lt"/>
        <a:ea typeface="+mn-ea"/>
        <a:cs typeface="+mn-cs"/>
      </a:defRPr>
    </a:lvl4pPr>
    <a:lvl5pPr marL="7314834" algn="l" defTabSz="3657417" rtl="0" eaLnBrk="1" latinLnBrk="0" hangingPunct="1">
      <a:defRPr sz="4800" kern="1200">
        <a:solidFill>
          <a:schemeClr val="tx1"/>
        </a:solidFill>
        <a:latin typeface="+mn-lt"/>
        <a:ea typeface="+mn-ea"/>
        <a:cs typeface="+mn-cs"/>
      </a:defRPr>
    </a:lvl5pPr>
    <a:lvl6pPr marL="9143543" algn="l" defTabSz="3657417" rtl="0" eaLnBrk="1" latinLnBrk="0" hangingPunct="1">
      <a:defRPr sz="4800" kern="1200">
        <a:solidFill>
          <a:schemeClr val="tx1"/>
        </a:solidFill>
        <a:latin typeface="+mn-lt"/>
        <a:ea typeface="+mn-ea"/>
        <a:cs typeface="+mn-cs"/>
      </a:defRPr>
    </a:lvl6pPr>
    <a:lvl7pPr marL="10972251" algn="l" defTabSz="3657417" rtl="0" eaLnBrk="1" latinLnBrk="0" hangingPunct="1">
      <a:defRPr sz="4800" kern="1200">
        <a:solidFill>
          <a:schemeClr val="tx1"/>
        </a:solidFill>
        <a:latin typeface="+mn-lt"/>
        <a:ea typeface="+mn-ea"/>
        <a:cs typeface="+mn-cs"/>
      </a:defRPr>
    </a:lvl7pPr>
    <a:lvl8pPr marL="12800960" algn="l" defTabSz="3657417" rtl="0" eaLnBrk="1" latinLnBrk="0" hangingPunct="1">
      <a:defRPr sz="4800" kern="1200">
        <a:solidFill>
          <a:schemeClr val="tx1"/>
        </a:solidFill>
        <a:latin typeface="+mn-lt"/>
        <a:ea typeface="+mn-ea"/>
        <a:cs typeface="+mn-cs"/>
      </a:defRPr>
    </a:lvl8pPr>
    <a:lvl9pPr marL="14629668" algn="l" defTabSz="3657417" rtl="0" eaLnBrk="1" latinLnBrk="0" hangingPunct="1">
      <a:defRPr sz="4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KR" dirty="0"/>
          </a:p>
        </p:txBody>
      </p:sp>
      <p:sp>
        <p:nvSpPr>
          <p:cNvPr id="4" name="Slide Number Placeholder 3"/>
          <p:cNvSpPr>
            <a:spLocks noGrp="1"/>
          </p:cNvSpPr>
          <p:nvPr>
            <p:ph type="sldNum" sz="quarter" idx="5"/>
          </p:nvPr>
        </p:nvSpPr>
        <p:spPr/>
        <p:txBody>
          <a:bodyPr/>
          <a:lstStyle/>
          <a:p>
            <a:fld id="{093B13EF-3912-834D-9CAA-5BB44811D08C}" type="slidenum">
              <a:rPr lang="en-KR" smtClean="0"/>
              <a:t>1</a:t>
            </a:fld>
            <a:endParaRPr lang="en-KR"/>
          </a:p>
        </p:txBody>
      </p:sp>
    </p:spTree>
    <p:extLst>
      <p:ext uri="{BB962C8B-B14F-4D97-AF65-F5344CB8AC3E}">
        <p14:creationId xmlns:p14="http://schemas.microsoft.com/office/powerpoint/2010/main" val="33137954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057400" y="7980728"/>
            <a:ext cx="23317200" cy="16977384"/>
          </a:xfrm>
        </p:spPr>
        <p:txBody>
          <a:bodyPr anchor="b"/>
          <a:lstStyle>
            <a:lvl1pPr algn="ctr">
              <a:defRPr sz="18000"/>
            </a:lvl1pPr>
          </a:lstStyle>
          <a:p>
            <a:r>
              <a:rPr lang="en-US"/>
              <a:t>Click to edit Master title style</a:t>
            </a:r>
            <a:endParaRPr lang="en-US" dirty="0"/>
          </a:p>
        </p:txBody>
      </p:sp>
      <p:sp>
        <p:nvSpPr>
          <p:cNvPr id="3" name="Subtitle 2"/>
          <p:cNvSpPr>
            <a:spLocks noGrp="1"/>
          </p:cNvSpPr>
          <p:nvPr>
            <p:ph type="subTitle" idx="1"/>
          </p:nvPr>
        </p:nvSpPr>
        <p:spPr>
          <a:xfrm>
            <a:off x="3429000" y="25612825"/>
            <a:ext cx="20574000" cy="11773541"/>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FE1A944-0B17-8F41-894E-4FD5CA865BB5}" type="datetimeFigureOut">
              <a:rPr lang="en-KR" smtClean="0"/>
              <a:t>10/30/24</a:t>
            </a:fld>
            <a:endParaRPr lang="en-KR"/>
          </a:p>
        </p:txBody>
      </p:sp>
      <p:sp>
        <p:nvSpPr>
          <p:cNvPr id="5" name="Footer Placeholder 4"/>
          <p:cNvSpPr>
            <a:spLocks noGrp="1"/>
          </p:cNvSpPr>
          <p:nvPr>
            <p:ph type="ftr" sz="quarter" idx="11"/>
          </p:nvPr>
        </p:nvSpPr>
        <p:spPr/>
        <p:txBody>
          <a:bodyPr/>
          <a:lstStyle/>
          <a:p>
            <a:endParaRPr lang="en-KR"/>
          </a:p>
        </p:txBody>
      </p:sp>
      <p:sp>
        <p:nvSpPr>
          <p:cNvPr id="6" name="Slide Number Placeholder 5"/>
          <p:cNvSpPr>
            <a:spLocks noGrp="1"/>
          </p:cNvSpPr>
          <p:nvPr>
            <p:ph type="sldNum" sz="quarter" idx="12"/>
          </p:nvPr>
        </p:nvSpPr>
        <p:spPr/>
        <p:txBody>
          <a:bodyPr/>
          <a:lstStyle/>
          <a:p>
            <a:fld id="{51C7336F-3DF6-F740-ABB9-136D3F2CE304}" type="slidenum">
              <a:rPr lang="en-KR" smtClean="0"/>
              <a:t>‹#›</a:t>
            </a:fld>
            <a:endParaRPr lang="en-KR"/>
          </a:p>
        </p:txBody>
      </p:sp>
    </p:spTree>
    <p:extLst>
      <p:ext uri="{BB962C8B-B14F-4D97-AF65-F5344CB8AC3E}">
        <p14:creationId xmlns:p14="http://schemas.microsoft.com/office/powerpoint/2010/main" val="36486363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A944-0B17-8F41-894E-4FD5CA865BB5}" type="datetimeFigureOut">
              <a:rPr lang="en-KR" smtClean="0"/>
              <a:t>10/30/24</a:t>
            </a:fld>
            <a:endParaRPr lang="en-KR"/>
          </a:p>
        </p:txBody>
      </p:sp>
      <p:sp>
        <p:nvSpPr>
          <p:cNvPr id="5" name="Footer Placeholder 4"/>
          <p:cNvSpPr>
            <a:spLocks noGrp="1"/>
          </p:cNvSpPr>
          <p:nvPr>
            <p:ph type="ftr" sz="quarter" idx="11"/>
          </p:nvPr>
        </p:nvSpPr>
        <p:spPr/>
        <p:txBody>
          <a:bodyPr/>
          <a:lstStyle/>
          <a:p>
            <a:endParaRPr lang="en-KR"/>
          </a:p>
        </p:txBody>
      </p:sp>
      <p:sp>
        <p:nvSpPr>
          <p:cNvPr id="6" name="Slide Number Placeholder 5"/>
          <p:cNvSpPr>
            <a:spLocks noGrp="1"/>
          </p:cNvSpPr>
          <p:nvPr>
            <p:ph type="sldNum" sz="quarter" idx="12"/>
          </p:nvPr>
        </p:nvSpPr>
        <p:spPr/>
        <p:txBody>
          <a:bodyPr/>
          <a:lstStyle/>
          <a:p>
            <a:fld id="{51C7336F-3DF6-F740-ABB9-136D3F2CE304}" type="slidenum">
              <a:rPr lang="en-KR" smtClean="0"/>
              <a:t>‹#›</a:t>
            </a:fld>
            <a:endParaRPr lang="en-KR"/>
          </a:p>
        </p:txBody>
      </p:sp>
    </p:spTree>
    <p:extLst>
      <p:ext uri="{BB962C8B-B14F-4D97-AF65-F5344CB8AC3E}">
        <p14:creationId xmlns:p14="http://schemas.microsoft.com/office/powerpoint/2010/main" val="19154195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9631027" y="2596275"/>
            <a:ext cx="5915025" cy="413259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885952" y="2596275"/>
            <a:ext cx="17402175" cy="4132593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A944-0B17-8F41-894E-4FD5CA865BB5}" type="datetimeFigureOut">
              <a:rPr lang="en-KR" smtClean="0"/>
              <a:t>10/30/24</a:t>
            </a:fld>
            <a:endParaRPr lang="en-KR"/>
          </a:p>
        </p:txBody>
      </p:sp>
      <p:sp>
        <p:nvSpPr>
          <p:cNvPr id="5" name="Footer Placeholder 4"/>
          <p:cNvSpPr>
            <a:spLocks noGrp="1"/>
          </p:cNvSpPr>
          <p:nvPr>
            <p:ph type="ftr" sz="quarter" idx="11"/>
          </p:nvPr>
        </p:nvSpPr>
        <p:spPr/>
        <p:txBody>
          <a:bodyPr/>
          <a:lstStyle/>
          <a:p>
            <a:endParaRPr lang="en-KR"/>
          </a:p>
        </p:txBody>
      </p:sp>
      <p:sp>
        <p:nvSpPr>
          <p:cNvPr id="6" name="Slide Number Placeholder 5"/>
          <p:cNvSpPr>
            <a:spLocks noGrp="1"/>
          </p:cNvSpPr>
          <p:nvPr>
            <p:ph type="sldNum" sz="quarter" idx="12"/>
          </p:nvPr>
        </p:nvSpPr>
        <p:spPr/>
        <p:txBody>
          <a:bodyPr/>
          <a:lstStyle/>
          <a:p>
            <a:fld id="{51C7336F-3DF6-F740-ABB9-136D3F2CE304}" type="slidenum">
              <a:rPr lang="en-KR" smtClean="0"/>
              <a:t>‹#›</a:t>
            </a:fld>
            <a:endParaRPr lang="en-KR"/>
          </a:p>
        </p:txBody>
      </p:sp>
    </p:spTree>
    <p:extLst>
      <p:ext uri="{BB962C8B-B14F-4D97-AF65-F5344CB8AC3E}">
        <p14:creationId xmlns:p14="http://schemas.microsoft.com/office/powerpoint/2010/main" val="13414722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E1A944-0B17-8F41-894E-4FD5CA865BB5}" type="datetimeFigureOut">
              <a:rPr lang="en-KR" smtClean="0"/>
              <a:t>10/30/24</a:t>
            </a:fld>
            <a:endParaRPr lang="en-KR"/>
          </a:p>
        </p:txBody>
      </p:sp>
      <p:sp>
        <p:nvSpPr>
          <p:cNvPr id="5" name="Footer Placeholder 4"/>
          <p:cNvSpPr>
            <a:spLocks noGrp="1"/>
          </p:cNvSpPr>
          <p:nvPr>
            <p:ph type="ftr" sz="quarter" idx="11"/>
          </p:nvPr>
        </p:nvSpPr>
        <p:spPr/>
        <p:txBody>
          <a:bodyPr/>
          <a:lstStyle/>
          <a:p>
            <a:endParaRPr lang="en-KR"/>
          </a:p>
        </p:txBody>
      </p:sp>
      <p:sp>
        <p:nvSpPr>
          <p:cNvPr id="6" name="Slide Number Placeholder 5"/>
          <p:cNvSpPr>
            <a:spLocks noGrp="1"/>
          </p:cNvSpPr>
          <p:nvPr>
            <p:ph type="sldNum" sz="quarter" idx="12"/>
          </p:nvPr>
        </p:nvSpPr>
        <p:spPr/>
        <p:txBody>
          <a:bodyPr/>
          <a:lstStyle/>
          <a:p>
            <a:fld id="{51C7336F-3DF6-F740-ABB9-136D3F2CE304}" type="slidenum">
              <a:rPr lang="en-KR" smtClean="0"/>
              <a:t>‹#›</a:t>
            </a:fld>
            <a:endParaRPr lang="en-KR"/>
          </a:p>
        </p:txBody>
      </p:sp>
    </p:spTree>
    <p:extLst>
      <p:ext uri="{BB962C8B-B14F-4D97-AF65-F5344CB8AC3E}">
        <p14:creationId xmlns:p14="http://schemas.microsoft.com/office/powerpoint/2010/main" val="3372874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871664" y="12157356"/>
            <a:ext cx="23660100" cy="20284809"/>
          </a:xfrm>
        </p:spPr>
        <p:txBody>
          <a:bodyPr anchor="b"/>
          <a:lstStyle>
            <a:lvl1pPr>
              <a:defRPr sz="18000"/>
            </a:lvl1pPr>
          </a:lstStyle>
          <a:p>
            <a:r>
              <a:rPr lang="en-US"/>
              <a:t>Click to edit Master title style</a:t>
            </a:r>
            <a:endParaRPr lang="en-US" dirty="0"/>
          </a:p>
        </p:txBody>
      </p:sp>
      <p:sp>
        <p:nvSpPr>
          <p:cNvPr id="3" name="Text Placeholder 2"/>
          <p:cNvSpPr>
            <a:spLocks noGrp="1"/>
          </p:cNvSpPr>
          <p:nvPr>
            <p:ph type="body" idx="1"/>
          </p:nvPr>
        </p:nvSpPr>
        <p:spPr>
          <a:xfrm>
            <a:off x="1871664" y="32634067"/>
            <a:ext cx="23660100" cy="10667302"/>
          </a:xfrm>
        </p:spPr>
        <p:txBody>
          <a:bodyPr/>
          <a:lstStyle>
            <a:lvl1pPr marL="0" indent="0">
              <a:buNone/>
              <a:defRPr sz="7200">
                <a:solidFill>
                  <a:schemeClr val="tx1">
                    <a:tint val="82000"/>
                  </a:schemeClr>
                </a:solidFill>
              </a:defRPr>
            </a:lvl1pPr>
            <a:lvl2pPr marL="1371600" indent="0">
              <a:buNone/>
              <a:defRPr sz="6000">
                <a:solidFill>
                  <a:schemeClr val="tx1">
                    <a:tint val="82000"/>
                  </a:schemeClr>
                </a:solidFill>
              </a:defRPr>
            </a:lvl2pPr>
            <a:lvl3pPr marL="2743200" indent="0">
              <a:buNone/>
              <a:defRPr sz="5400">
                <a:solidFill>
                  <a:schemeClr val="tx1">
                    <a:tint val="82000"/>
                  </a:schemeClr>
                </a:solidFill>
              </a:defRPr>
            </a:lvl3pPr>
            <a:lvl4pPr marL="4114800" indent="0">
              <a:buNone/>
              <a:defRPr sz="4800">
                <a:solidFill>
                  <a:schemeClr val="tx1">
                    <a:tint val="82000"/>
                  </a:schemeClr>
                </a:solidFill>
              </a:defRPr>
            </a:lvl4pPr>
            <a:lvl5pPr marL="5486400" indent="0">
              <a:buNone/>
              <a:defRPr sz="4800">
                <a:solidFill>
                  <a:schemeClr val="tx1">
                    <a:tint val="82000"/>
                  </a:schemeClr>
                </a:solidFill>
              </a:defRPr>
            </a:lvl5pPr>
            <a:lvl6pPr marL="6858000" indent="0">
              <a:buNone/>
              <a:defRPr sz="4800">
                <a:solidFill>
                  <a:schemeClr val="tx1">
                    <a:tint val="82000"/>
                  </a:schemeClr>
                </a:solidFill>
              </a:defRPr>
            </a:lvl6pPr>
            <a:lvl7pPr marL="8229600" indent="0">
              <a:buNone/>
              <a:defRPr sz="4800">
                <a:solidFill>
                  <a:schemeClr val="tx1">
                    <a:tint val="82000"/>
                  </a:schemeClr>
                </a:solidFill>
              </a:defRPr>
            </a:lvl7pPr>
            <a:lvl8pPr marL="9601200" indent="0">
              <a:buNone/>
              <a:defRPr sz="4800">
                <a:solidFill>
                  <a:schemeClr val="tx1">
                    <a:tint val="82000"/>
                  </a:schemeClr>
                </a:solidFill>
              </a:defRPr>
            </a:lvl8pPr>
            <a:lvl9pPr marL="10972800" indent="0">
              <a:buNone/>
              <a:defRPr sz="48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FE1A944-0B17-8F41-894E-4FD5CA865BB5}" type="datetimeFigureOut">
              <a:rPr lang="en-KR" smtClean="0"/>
              <a:t>10/30/24</a:t>
            </a:fld>
            <a:endParaRPr lang="en-KR"/>
          </a:p>
        </p:txBody>
      </p:sp>
      <p:sp>
        <p:nvSpPr>
          <p:cNvPr id="5" name="Footer Placeholder 4"/>
          <p:cNvSpPr>
            <a:spLocks noGrp="1"/>
          </p:cNvSpPr>
          <p:nvPr>
            <p:ph type="ftr" sz="quarter" idx="11"/>
          </p:nvPr>
        </p:nvSpPr>
        <p:spPr/>
        <p:txBody>
          <a:bodyPr/>
          <a:lstStyle/>
          <a:p>
            <a:endParaRPr lang="en-KR"/>
          </a:p>
        </p:txBody>
      </p:sp>
      <p:sp>
        <p:nvSpPr>
          <p:cNvPr id="6" name="Slide Number Placeholder 5"/>
          <p:cNvSpPr>
            <a:spLocks noGrp="1"/>
          </p:cNvSpPr>
          <p:nvPr>
            <p:ph type="sldNum" sz="quarter" idx="12"/>
          </p:nvPr>
        </p:nvSpPr>
        <p:spPr/>
        <p:txBody>
          <a:bodyPr/>
          <a:lstStyle/>
          <a:p>
            <a:fld id="{51C7336F-3DF6-F740-ABB9-136D3F2CE304}" type="slidenum">
              <a:rPr lang="en-KR" smtClean="0"/>
              <a:t>‹#›</a:t>
            </a:fld>
            <a:endParaRPr lang="en-KR"/>
          </a:p>
        </p:txBody>
      </p:sp>
    </p:spTree>
    <p:extLst>
      <p:ext uri="{BB962C8B-B14F-4D97-AF65-F5344CB8AC3E}">
        <p14:creationId xmlns:p14="http://schemas.microsoft.com/office/powerpoint/2010/main" val="22790384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885950" y="12981377"/>
            <a:ext cx="11658600" cy="309408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3887450" y="12981377"/>
            <a:ext cx="11658600" cy="3094083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FE1A944-0B17-8F41-894E-4FD5CA865BB5}" type="datetimeFigureOut">
              <a:rPr lang="en-KR" smtClean="0"/>
              <a:t>10/30/24</a:t>
            </a:fld>
            <a:endParaRPr lang="en-KR"/>
          </a:p>
        </p:txBody>
      </p:sp>
      <p:sp>
        <p:nvSpPr>
          <p:cNvPr id="6" name="Footer Placeholder 5"/>
          <p:cNvSpPr>
            <a:spLocks noGrp="1"/>
          </p:cNvSpPr>
          <p:nvPr>
            <p:ph type="ftr" sz="quarter" idx="11"/>
          </p:nvPr>
        </p:nvSpPr>
        <p:spPr/>
        <p:txBody>
          <a:bodyPr/>
          <a:lstStyle/>
          <a:p>
            <a:endParaRPr lang="en-KR"/>
          </a:p>
        </p:txBody>
      </p:sp>
      <p:sp>
        <p:nvSpPr>
          <p:cNvPr id="7" name="Slide Number Placeholder 6"/>
          <p:cNvSpPr>
            <a:spLocks noGrp="1"/>
          </p:cNvSpPr>
          <p:nvPr>
            <p:ph type="sldNum" sz="quarter" idx="12"/>
          </p:nvPr>
        </p:nvSpPr>
        <p:spPr/>
        <p:txBody>
          <a:bodyPr/>
          <a:lstStyle/>
          <a:p>
            <a:fld id="{51C7336F-3DF6-F740-ABB9-136D3F2CE304}" type="slidenum">
              <a:rPr lang="en-KR" smtClean="0"/>
              <a:t>‹#›</a:t>
            </a:fld>
            <a:endParaRPr lang="en-KR"/>
          </a:p>
        </p:txBody>
      </p:sp>
    </p:spTree>
    <p:extLst>
      <p:ext uri="{BB962C8B-B14F-4D97-AF65-F5344CB8AC3E}">
        <p14:creationId xmlns:p14="http://schemas.microsoft.com/office/powerpoint/2010/main" val="19192027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889523" y="2596286"/>
            <a:ext cx="23660100" cy="9425612"/>
          </a:xfrm>
        </p:spPr>
        <p:txBody>
          <a:bodyPr/>
          <a:lstStyle/>
          <a:p>
            <a:r>
              <a:rPr lang="en-US"/>
              <a:t>Click to edit Master title style</a:t>
            </a:r>
            <a:endParaRPr lang="en-US" dirty="0"/>
          </a:p>
        </p:txBody>
      </p:sp>
      <p:sp>
        <p:nvSpPr>
          <p:cNvPr id="3" name="Text Placeholder 2"/>
          <p:cNvSpPr>
            <a:spLocks noGrp="1"/>
          </p:cNvSpPr>
          <p:nvPr>
            <p:ph type="body" idx="1"/>
          </p:nvPr>
        </p:nvSpPr>
        <p:spPr>
          <a:xfrm>
            <a:off x="1889526" y="11954159"/>
            <a:ext cx="11605020" cy="585854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p:cNvSpPr>
            <a:spLocks noGrp="1"/>
          </p:cNvSpPr>
          <p:nvPr>
            <p:ph sz="half" idx="2"/>
          </p:nvPr>
        </p:nvSpPr>
        <p:spPr>
          <a:xfrm>
            <a:off x="1889526" y="17812707"/>
            <a:ext cx="11605020" cy="261998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3887451" y="11954159"/>
            <a:ext cx="11662173" cy="585854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p:cNvSpPr>
            <a:spLocks noGrp="1"/>
          </p:cNvSpPr>
          <p:nvPr>
            <p:ph sz="quarter" idx="4"/>
          </p:nvPr>
        </p:nvSpPr>
        <p:spPr>
          <a:xfrm>
            <a:off x="13887451" y="17812707"/>
            <a:ext cx="11662173" cy="261998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FE1A944-0B17-8F41-894E-4FD5CA865BB5}" type="datetimeFigureOut">
              <a:rPr lang="en-KR" smtClean="0"/>
              <a:t>10/30/24</a:t>
            </a:fld>
            <a:endParaRPr lang="en-KR"/>
          </a:p>
        </p:txBody>
      </p:sp>
      <p:sp>
        <p:nvSpPr>
          <p:cNvPr id="8" name="Footer Placeholder 7"/>
          <p:cNvSpPr>
            <a:spLocks noGrp="1"/>
          </p:cNvSpPr>
          <p:nvPr>
            <p:ph type="ftr" sz="quarter" idx="11"/>
          </p:nvPr>
        </p:nvSpPr>
        <p:spPr/>
        <p:txBody>
          <a:bodyPr/>
          <a:lstStyle/>
          <a:p>
            <a:endParaRPr lang="en-KR"/>
          </a:p>
        </p:txBody>
      </p:sp>
      <p:sp>
        <p:nvSpPr>
          <p:cNvPr id="9" name="Slide Number Placeholder 8"/>
          <p:cNvSpPr>
            <a:spLocks noGrp="1"/>
          </p:cNvSpPr>
          <p:nvPr>
            <p:ph type="sldNum" sz="quarter" idx="12"/>
          </p:nvPr>
        </p:nvSpPr>
        <p:spPr/>
        <p:txBody>
          <a:bodyPr/>
          <a:lstStyle/>
          <a:p>
            <a:fld id="{51C7336F-3DF6-F740-ABB9-136D3F2CE304}" type="slidenum">
              <a:rPr lang="en-KR" smtClean="0"/>
              <a:t>‹#›</a:t>
            </a:fld>
            <a:endParaRPr lang="en-KR"/>
          </a:p>
        </p:txBody>
      </p:sp>
    </p:spTree>
    <p:extLst>
      <p:ext uri="{BB962C8B-B14F-4D97-AF65-F5344CB8AC3E}">
        <p14:creationId xmlns:p14="http://schemas.microsoft.com/office/powerpoint/2010/main" val="22331841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FE1A944-0B17-8F41-894E-4FD5CA865BB5}" type="datetimeFigureOut">
              <a:rPr lang="en-KR" smtClean="0"/>
              <a:t>10/30/24</a:t>
            </a:fld>
            <a:endParaRPr lang="en-KR"/>
          </a:p>
        </p:txBody>
      </p:sp>
      <p:sp>
        <p:nvSpPr>
          <p:cNvPr id="4" name="Footer Placeholder 3"/>
          <p:cNvSpPr>
            <a:spLocks noGrp="1"/>
          </p:cNvSpPr>
          <p:nvPr>
            <p:ph type="ftr" sz="quarter" idx="11"/>
          </p:nvPr>
        </p:nvSpPr>
        <p:spPr/>
        <p:txBody>
          <a:bodyPr/>
          <a:lstStyle/>
          <a:p>
            <a:endParaRPr lang="en-KR"/>
          </a:p>
        </p:txBody>
      </p:sp>
      <p:sp>
        <p:nvSpPr>
          <p:cNvPr id="5" name="Slide Number Placeholder 4"/>
          <p:cNvSpPr>
            <a:spLocks noGrp="1"/>
          </p:cNvSpPr>
          <p:nvPr>
            <p:ph type="sldNum" sz="quarter" idx="12"/>
          </p:nvPr>
        </p:nvSpPr>
        <p:spPr/>
        <p:txBody>
          <a:bodyPr/>
          <a:lstStyle/>
          <a:p>
            <a:fld id="{51C7336F-3DF6-F740-ABB9-136D3F2CE304}" type="slidenum">
              <a:rPr lang="en-KR" smtClean="0"/>
              <a:t>‹#›</a:t>
            </a:fld>
            <a:endParaRPr lang="en-KR"/>
          </a:p>
        </p:txBody>
      </p:sp>
    </p:spTree>
    <p:extLst>
      <p:ext uri="{BB962C8B-B14F-4D97-AF65-F5344CB8AC3E}">
        <p14:creationId xmlns:p14="http://schemas.microsoft.com/office/powerpoint/2010/main" val="8558910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FE1A944-0B17-8F41-894E-4FD5CA865BB5}" type="datetimeFigureOut">
              <a:rPr lang="en-KR" smtClean="0"/>
              <a:t>10/30/24</a:t>
            </a:fld>
            <a:endParaRPr lang="en-KR"/>
          </a:p>
        </p:txBody>
      </p:sp>
      <p:sp>
        <p:nvSpPr>
          <p:cNvPr id="3" name="Footer Placeholder 2"/>
          <p:cNvSpPr>
            <a:spLocks noGrp="1"/>
          </p:cNvSpPr>
          <p:nvPr>
            <p:ph type="ftr" sz="quarter" idx="11"/>
          </p:nvPr>
        </p:nvSpPr>
        <p:spPr/>
        <p:txBody>
          <a:bodyPr/>
          <a:lstStyle/>
          <a:p>
            <a:endParaRPr lang="en-KR"/>
          </a:p>
        </p:txBody>
      </p:sp>
      <p:sp>
        <p:nvSpPr>
          <p:cNvPr id="4" name="Slide Number Placeholder 3"/>
          <p:cNvSpPr>
            <a:spLocks noGrp="1"/>
          </p:cNvSpPr>
          <p:nvPr>
            <p:ph type="sldNum" sz="quarter" idx="12"/>
          </p:nvPr>
        </p:nvSpPr>
        <p:spPr/>
        <p:txBody>
          <a:bodyPr/>
          <a:lstStyle/>
          <a:p>
            <a:fld id="{51C7336F-3DF6-F740-ABB9-136D3F2CE304}" type="slidenum">
              <a:rPr lang="en-KR" smtClean="0"/>
              <a:t>‹#›</a:t>
            </a:fld>
            <a:endParaRPr lang="en-KR"/>
          </a:p>
        </p:txBody>
      </p:sp>
    </p:spTree>
    <p:extLst>
      <p:ext uri="{BB962C8B-B14F-4D97-AF65-F5344CB8AC3E}">
        <p14:creationId xmlns:p14="http://schemas.microsoft.com/office/powerpoint/2010/main" val="4826058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3250988"/>
            <a:ext cx="8847534" cy="11378459"/>
          </a:xfrm>
        </p:spPr>
        <p:txBody>
          <a:bodyPr anchor="b"/>
          <a:lstStyle>
            <a:lvl1pPr>
              <a:defRPr sz="9600"/>
            </a:lvl1pPr>
          </a:lstStyle>
          <a:p>
            <a:r>
              <a:rPr lang="en-US"/>
              <a:t>Click to edit Master title style</a:t>
            </a:r>
            <a:endParaRPr lang="en-US" dirty="0"/>
          </a:p>
        </p:txBody>
      </p:sp>
      <p:sp>
        <p:nvSpPr>
          <p:cNvPr id="3" name="Content Placeholder 2"/>
          <p:cNvSpPr>
            <a:spLocks noGrp="1"/>
          </p:cNvSpPr>
          <p:nvPr>
            <p:ph idx="1"/>
          </p:nvPr>
        </p:nvSpPr>
        <p:spPr>
          <a:xfrm>
            <a:off x="11662173" y="7021242"/>
            <a:ext cx="13887450" cy="34654633"/>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889523" y="14629448"/>
            <a:ext cx="8847534" cy="27102861"/>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DFE1A944-0B17-8F41-894E-4FD5CA865BB5}" type="datetimeFigureOut">
              <a:rPr lang="en-KR" smtClean="0"/>
              <a:t>10/30/24</a:t>
            </a:fld>
            <a:endParaRPr lang="en-KR"/>
          </a:p>
        </p:txBody>
      </p:sp>
      <p:sp>
        <p:nvSpPr>
          <p:cNvPr id="6" name="Footer Placeholder 5"/>
          <p:cNvSpPr>
            <a:spLocks noGrp="1"/>
          </p:cNvSpPr>
          <p:nvPr>
            <p:ph type="ftr" sz="quarter" idx="11"/>
          </p:nvPr>
        </p:nvSpPr>
        <p:spPr/>
        <p:txBody>
          <a:bodyPr/>
          <a:lstStyle/>
          <a:p>
            <a:endParaRPr lang="en-KR"/>
          </a:p>
        </p:txBody>
      </p:sp>
      <p:sp>
        <p:nvSpPr>
          <p:cNvPr id="7" name="Slide Number Placeholder 6"/>
          <p:cNvSpPr>
            <a:spLocks noGrp="1"/>
          </p:cNvSpPr>
          <p:nvPr>
            <p:ph type="sldNum" sz="quarter" idx="12"/>
          </p:nvPr>
        </p:nvSpPr>
        <p:spPr/>
        <p:txBody>
          <a:bodyPr/>
          <a:lstStyle/>
          <a:p>
            <a:fld id="{51C7336F-3DF6-F740-ABB9-136D3F2CE304}" type="slidenum">
              <a:rPr lang="en-KR" smtClean="0"/>
              <a:t>‹#›</a:t>
            </a:fld>
            <a:endParaRPr lang="en-KR"/>
          </a:p>
        </p:txBody>
      </p:sp>
    </p:spTree>
    <p:extLst>
      <p:ext uri="{BB962C8B-B14F-4D97-AF65-F5344CB8AC3E}">
        <p14:creationId xmlns:p14="http://schemas.microsoft.com/office/powerpoint/2010/main" val="444000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889523" y="3250988"/>
            <a:ext cx="8847534" cy="11378459"/>
          </a:xfrm>
        </p:spPr>
        <p:txBody>
          <a:bodyPr anchor="b"/>
          <a:lstStyle>
            <a:lvl1pPr>
              <a:defRPr sz="9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62173" y="7021242"/>
            <a:ext cx="13887450" cy="34654633"/>
          </a:xfrm>
        </p:spPr>
        <p:txBody>
          <a:bodyPr anchor="t"/>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r>
              <a:rPr lang="en-US"/>
              <a:t>Click icon to add picture</a:t>
            </a:r>
            <a:endParaRPr lang="en-US" dirty="0"/>
          </a:p>
        </p:txBody>
      </p:sp>
      <p:sp>
        <p:nvSpPr>
          <p:cNvPr id="4" name="Text Placeholder 3"/>
          <p:cNvSpPr>
            <a:spLocks noGrp="1"/>
          </p:cNvSpPr>
          <p:nvPr>
            <p:ph type="body" sz="half" idx="2"/>
          </p:nvPr>
        </p:nvSpPr>
        <p:spPr>
          <a:xfrm>
            <a:off x="1889523" y="14629448"/>
            <a:ext cx="8847534" cy="27102861"/>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p:cNvSpPr>
            <a:spLocks noGrp="1"/>
          </p:cNvSpPr>
          <p:nvPr>
            <p:ph type="dt" sz="half" idx="10"/>
          </p:nvPr>
        </p:nvSpPr>
        <p:spPr/>
        <p:txBody>
          <a:bodyPr/>
          <a:lstStyle/>
          <a:p>
            <a:fld id="{DFE1A944-0B17-8F41-894E-4FD5CA865BB5}" type="datetimeFigureOut">
              <a:rPr lang="en-KR" smtClean="0"/>
              <a:t>10/30/24</a:t>
            </a:fld>
            <a:endParaRPr lang="en-KR"/>
          </a:p>
        </p:txBody>
      </p:sp>
      <p:sp>
        <p:nvSpPr>
          <p:cNvPr id="6" name="Footer Placeholder 5"/>
          <p:cNvSpPr>
            <a:spLocks noGrp="1"/>
          </p:cNvSpPr>
          <p:nvPr>
            <p:ph type="ftr" sz="quarter" idx="11"/>
          </p:nvPr>
        </p:nvSpPr>
        <p:spPr/>
        <p:txBody>
          <a:bodyPr/>
          <a:lstStyle/>
          <a:p>
            <a:endParaRPr lang="en-KR"/>
          </a:p>
        </p:txBody>
      </p:sp>
      <p:sp>
        <p:nvSpPr>
          <p:cNvPr id="7" name="Slide Number Placeholder 6"/>
          <p:cNvSpPr>
            <a:spLocks noGrp="1"/>
          </p:cNvSpPr>
          <p:nvPr>
            <p:ph type="sldNum" sz="quarter" idx="12"/>
          </p:nvPr>
        </p:nvSpPr>
        <p:spPr/>
        <p:txBody>
          <a:bodyPr/>
          <a:lstStyle/>
          <a:p>
            <a:fld id="{51C7336F-3DF6-F740-ABB9-136D3F2CE304}" type="slidenum">
              <a:rPr lang="en-KR" smtClean="0"/>
              <a:t>‹#›</a:t>
            </a:fld>
            <a:endParaRPr lang="en-KR"/>
          </a:p>
        </p:txBody>
      </p:sp>
    </p:spTree>
    <p:extLst>
      <p:ext uri="{BB962C8B-B14F-4D97-AF65-F5344CB8AC3E}">
        <p14:creationId xmlns:p14="http://schemas.microsoft.com/office/powerpoint/2010/main" val="990376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885950" y="2596286"/>
            <a:ext cx="23660100" cy="942561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885950" y="12981377"/>
            <a:ext cx="23660100" cy="3094083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885950" y="45197779"/>
            <a:ext cx="6172200" cy="2596275"/>
          </a:xfrm>
          <a:prstGeom prst="rect">
            <a:avLst/>
          </a:prstGeom>
        </p:spPr>
        <p:txBody>
          <a:bodyPr vert="horz" lIns="91440" tIns="45720" rIns="91440" bIns="45720" rtlCol="0" anchor="ctr"/>
          <a:lstStyle>
            <a:lvl1pPr algn="l">
              <a:defRPr sz="3600">
                <a:solidFill>
                  <a:schemeClr val="tx1">
                    <a:tint val="82000"/>
                  </a:schemeClr>
                </a:solidFill>
              </a:defRPr>
            </a:lvl1pPr>
          </a:lstStyle>
          <a:p>
            <a:fld id="{DFE1A944-0B17-8F41-894E-4FD5CA865BB5}" type="datetimeFigureOut">
              <a:rPr lang="en-KR" smtClean="0"/>
              <a:t>10/30/24</a:t>
            </a:fld>
            <a:endParaRPr lang="en-KR"/>
          </a:p>
        </p:txBody>
      </p:sp>
      <p:sp>
        <p:nvSpPr>
          <p:cNvPr id="5" name="Footer Placeholder 4"/>
          <p:cNvSpPr>
            <a:spLocks noGrp="1"/>
          </p:cNvSpPr>
          <p:nvPr>
            <p:ph type="ftr" sz="quarter" idx="3"/>
          </p:nvPr>
        </p:nvSpPr>
        <p:spPr>
          <a:xfrm>
            <a:off x="9086850" y="45197779"/>
            <a:ext cx="9258300" cy="2596275"/>
          </a:xfrm>
          <a:prstGeom prst="rect">
            <a:avLst/>
          </a:prstGeom>
        </p:spPr>
        <p:txBody>
          <a:bodyPr vert="horz" lIns="91440" tIns="45720" rIns="91440" bIns="45720" rtlCol="0" anchor="ctr"/>
          <a:lstStyle>
            <a:lvl1pPr algn="ctr">
              <a:defRPr sz="3600">
                <a:solidFill>
                  <a:schemeClr val="tx1">
                    <a:tint val="82000"/>
                  </a:schemeClr>
                </a:solidFill>
              </a:defRPr>
            </a:lvl1pPr>
          </a:lstStyle>
          <a:p>
            <a:endParaRPr lang="en-KR"/>
          </a:p>
        </p:txBody>
      </p:sp>
      <p:sp>
        <p:nvSpPr>
          <p:cNvPr id="6" name="Slide Number Placeholder 5"/>
          <p:cNvSpPr>
            <a:spLocks noGrp="1"/>
          </p:cNvSpPr>
          <p:nvPr>
            <p:ph type="sldNum" sz="quarter" idx="4"/>
          </p:nvPr>
        </p:nvSpPr>
        <p:spPr>
          <a:xfrm>
            <a:off x="19373850" y="45197779"/>
            <a:ext cx="6172200" cy="2596275"/>
          </a:xfrm>
          <a:prstGeom prst="rect">
            <a:avLst/>
          </a:prstGeom>
        </p:spPr>
        <p:txBody>
          <a:bodyPr vert="horz" lIns="91440" tIns="45720" rIns="91440" bIns="45720" rtlCol="0" anchor="ctr"/>
          <a:lstStyle>
            <a:lvl1pPr algn="r">
              <a:defRPr sz="3600">
                <a:solidFill>
                  <a:schemeClr val="tx1">
                    <a:tint val="82000"/>
                  </a:schemeClr>
                </a:solidFill>
              </a:defRPr>
            </a:lvl1pPr>
          </a:lstStyle>
          <a:p>
            <a:fld id="{51C7336F-3DF6-F740-ABB9-136D3F2CE304}" type="slidenum">
              <a:rPr lang="en-KR" smtClean="0"/>
              <a:t>‹#›</a:t>
            </a:fld>
            <a:endParaRPr lang="en-KR"/>
          </a:p>
        </p:txBody>
      </p:sp>
    </p:spTree>
    <p:extLst>
      <p:ext uri="{BB962C8B-B14F-4D97-AF65-F5344CB8AC3E}">
        <p14:creationId xmlns:p14="http://schemas.microsoft.com/office/powerpoint/2010/main" val="135425707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656C60E-B8B6-2A4E-76FD-64485254A3C7}"/>
              </a:ext>
            </a:extLst>
          </p:cNvPr>
          <p:cNvSpPr>
            <a:spLocks noGrp="1" noRot="1" noMove="1" noResize="1" noEditPoints="1" noAdjustHandles="1" noChangeArrowheads="1" noChangeShapeType="1"/>
          </p:cNvSpPr>
          <p:nvPr/>
        </p:nvSpPr>
        <p:spPr>
          <a:xfrm>
            <a:off x="402336" y="443420"/>
            <a:ext cx="26627328" cy="47877984"/>
          </a:xfrm>
          <a:prstGeom prst="rect">
            <a:avLst/>
          </a:prstGeom>
          <a:ln w="76200">
            <a:solidFill>
              <a:srgbClr val="00417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KR" dirty="0"/>
          </a:p>
        </p:txBody>
      </p:sp>
      <p:sp>
        <p:nvSpPr>
          <p:cNvPr id="5" name="Rectangle 4">
            <a:extLst>
              <a:ext uri="{FF2B5EF4-FFF2-40B4-BE49-F238E27FC236}">
                <a16:creationId xmlns:a16="http://schemas.microsoft.com/office/drawing/2014/main" id="{C9B3F3DF-8248-A62C-AE6A-4249A7810589}"/>
              </a:ext>
            </a:extLst>
          </p:cNvPr>
          <p:cNvSpPr>
            <a:spLocks/>
          </p:cNvSpPr>
          <p:nvPr/>
        </p:nvSpPr>
        <p:spPr>
          <a:xfrm>
            <a:off x="402336" y="443419"/>
            <a:ext cx="26627328" cy="7328981"/>
          </a:xfrm>
          <a:prstGeom prst="rect">
            <a:avLst/>
          </a:prstGeom>
          <a:solidFill>
            <a:srgbClr val="004170"/>
          </a:solidFill>
          <a:ln>
            <a:solidFill>
              <a:srgbClr val="00417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KR"/>
          </a:p>
        </p:txBody>
      </p:sp>
      <p:cxnSp>
        <p:nvCxnSpPr>
          <p:cNvPr id="12" name="Straight Connector 11">
            <a:extLst>
              <a:ext uri="{FF2B5EF4-FFF2-40B4-BE49-F238E27FC236}">
                <a16:creationId xmlns:a16="http://schemas.microsoft.com/office/drawing/2014/main" id="{68A9A21B-9E18-044B-AB41-CC68D01AE8FD}"/>
              </a:ext>
            </a:extLst>
          </p:cNvPr>
          <p:cNvCxnSpPr>
            <a:cxnSpLocks noGrp="1" noRot="1" noMove="1" noResize="1" noEditPoints="1" noAdjustHandles="1" noChangeArrowheads="1" noChangeShapeType="1"/>
          </p:cNvCxnSpPr>
          <p:nvPr/>
        </p:nvCxnSpPr>
        <p:spPr>
          <a:xfrm>
            <a:off x="13716000" y="443419"/>
            <a:ext cx="0" cy="47877985"/>
          </a:xfrm>
          <a:prstGeom prst="line">
            <a:avLst/>
          </a:prstGeom>
          <a:ln w="76200">
            <a:solidFill>
              <a:srgbClr val="004170"/>
            </a:solidFill>
          </a:ln>
        </p:spPr>
        <p:style>
          <a:lnRef idx="2">
            <a:schemeClr val="accent1"/>
          </a:lnRef>
          <a:fillRef idx="0">
            <a:schemeClr val="accent1"/>
          </a:fillRef>
          <a:effectRef idx="1">
            <a:schemeClr val="accent1"/>
          </a:effectRef>
          <a:fontRef idx="minor">
            <a:schemeClr val="tx1"/>
          </a:fontRef>
        </p:style>
      </p:cxnSp>
      <p:pic>
        <p:nvPicPr>
          <p:cNvPr id="1032" name="Picture 8">
            <a:extLst>
              <a:ext uri="{FF2B5EF4-FFF2-40B4-BE49-F238E27FC236}">
                <a16:creationId xmlns:a16="http://schemas.microsoft.com/office/drawing/2014/main" id="{24089FBD-CAAF-49B8-77FD-EBBDA9673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4945" y="1048888"/>
            <a:ext cx="3730752" cy="3730752"/>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B8C50AB-6190-F784-7161-2064DF25E1A0}"/>
              </a:ext>
            </a:extLst>
          </p:cNvPr>
          <p:cNvSpPr txBox="1"/>
          <p:nvPr/>
        </p:nvSpPr>
        <p:spPr>
          <a:xfrm>
            <a:off x="4206241" y="1184896"/>
            <a:ext cx="19019518" cy="1938992"/>
          </a:xfrm>
          <a:prstGeom prst="rect">
            <a:avLst/>
          </a:prstGeom>
          <a:noFill/>
        </p:spPr>
        <p:txBody>
          <a:bodyPr wrap="square" rtlCol="0">
            <a:spAutoFit/>
          </a:bodyPr>
          <a:lstStyle/>
          <a:p>
            <a:pPr algn="ctr"/>
            <a:r>
              <a:rPr lang="en-US" sz="6000"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rPr>
              <a:t>Eigenvalue-Based Preprocessing for Tissue Extraction</a:t>
            </a:r>
          </a:p>
          <a:p>
            <a:pPr algn="ctr"/>
            <a:r>
              <a:rPr lang="en-US" sz="6000" dirty="0">
                <a:solidFill>
                  <a:schemeClr val="bg1"/>
                </a:solidFill>
                <a:latin typeface="Times New Roman" panose="02020603050405020304" pitchFamily="18" charset="0"/>
                <a:ea typeface="Tahoma" panose="020B0604030504040204" pitchFamily="34" charset="0"/>
                <a:cs typeface="Times New Roman" panose="02020603050405020304" pitchFamily="18" charset="0"/>
              </a:rPr>
              <a:t>From Pathology Image slides</a:t>
            </a:r>
            <a:endParaRPr lang="en-US" sz="6000" dirty="0">
              <a:solidFill>
                <a:schemeClr val="bg1"/>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3C764290-2D33-DB8C-F73F-8C2CE8FEC968}"/>
              </a:ext>
            </a:extLst>
          </p:cNvPr>
          <p:cNvSpPr txBox="1"/>
          <p:nvPr/>
        </p:nvSpPr>
        <p:spPr>
          <a:xfrm>
            <a:off x="4206241" y="3328742"/>
            <a:ext cx="19019518" cy="677108"/>
          </a:xfrm>
          <a:prstGeom prst="rect">
            <a:avLst/>
          </a:prstGeom>
          <a:noFill/>
        </p:spPr>
        <p:txBody>
          <a:bodyPr wrap="square" rtlCol="0">
            <a:spAutoFit/>
          </a:bodyPr>
          <a:lstStyle/>
          <a:p>
            <a:pPr algn="ctr" latinLnBrk="1"/>
            <a:r>
              <a:rPr lang="en-US" sz="3800" kern="100" dirty="0">
                <a:solidFill>
                  <a:schemeClr val="bg1"/>
                </a:solidFill>
                <a:effectLst/>
                <a:latin typeface="Times New Roman" panose="02020603050405020304" pitchFamily="18" charset="0"/>
                <a:ea typeface="Malgun Gothic" panose="020B0503020000020004" pitchFamily="34" charset="-127"/>
                <a:cs typeface="Times New Roman" panose="02020603050405020304" pitchFamily="18" charset="0"/>
              </a:rPr>
              <a:t>Do-Hyun Lim</a:t>
            </a:r>
            <a:r>
              <a:rPr lang="en-US" altLang="ko-KR" sz="3800" kern="100" baseline="30000" dirty="0">
                <a:solidFill>
                  <a:schemeClr val="bg1"/>
                </a:solidFill>
                <a:effectLst/>
                <a:latin typeface="Times New Roman" panose="02020603050405020304" pitchFamily="18" charset="0"/>
                <a:ea typeface="Malgun Gothic" panose="020B0503020000020004" pitchFamily="34" charset="-127"/>
                <a:cs typeface="Times New Roman" panose="02020603050405020304" pitchFamily="18" charset="0"/>
              </a:rPr>
              <a:t>1</a:t>
            </a:r>
            <a:r>
              <a:rPr lang="en-US" sz="3800" kern="100" dirty="0">
                <a:solidFill>
                  <a:schemeClr val="bg1"/>
                </a:solidFill>
                <a:effectLst/>
                <a:latin typeface="Times New Roman" panose="02020603050405020304" pitchFamily="18" charset="0"/>
                <a:ea typeface="Malgun Gothic" panose="020B0503020000020004" pitchFamily="34" charset="-127"/>
                <a:cs typeface="Times New Roman" panose="02020603050405020304" pitchFamily="18" charset="0"/>
              </a:rPr>
              <a:t>, Yung-Kyun Noh</a:t>
            </a:r>
            <a:r>
              <a:rPr lang="en-US" sz="3800" kern="100" baseline="30000" dirty="0">
                <a:solidFill>
                  <a:schemeClr val="bg1"/>
                </a:solidFill>
                <a:effectLst/>
                <a:latin typeface="Times New Roman" panose="02020603050405020304" pitchFamily="18" charset="0"/>
                <a:ea typeface="Malgun Gothic" panose="020B0503020000020004" pitchFamily="34" charset="-127"/>
                <a:cs typeface="Times New Roman" panose="02020603050405020304" pitchFamily="18" charset="0"/>
              </a:rPr>
              <a:t>1,2</a:t>
            </a:r>
            <a:endParaRPr lang="en-KR" sz="3800" kern="100" dirty="0">
              <a:solidFill>
                <a:schemeClr val="bg1"/>
              </a:solidFill>
              <a:effectLst/>
              <a:latin typeface="Malgun Gothic" panose="020B0503020000020004" pitchFamily="34" charset="-127"/>
              <a:ea typeface="Malgun Gothic" panose="020B0503020000020004" pitchFamily="34" charset="-127"/>
              <a:cs typeface="Times New Roman" panose="02020603050405020304" pitchFamily="18" charset="0"/>
            </a:endParaRPr>
          </a:p>
        </p:txBody>
      </p:sp>
      <p:sp>
        <p:nvSpPr>
          <p:cNvPr id="10" name="TextBox 9">
            <a:extLst>
              <a:ext uri="{FF2B5EF4-FFF2-40B4-BE49-F238E27FC236}">
                <a16:creationId xmlns:a16="http://schemas.microsoft.com/office/drawing/2014/main" id="{2B53627E-7013-D704-5892-DF7E78CDA4A6}"/>
              </a:ext>
            </a:extLst>
          </p:cNvPr>
          <p:cNvSpPr txBox="1"/>
          <p:nvPr/>
        </p:nvSpPr>
        <p:spPr>
          <a:xfrm>
            <a:off x="2444261" y="4771281"/>
            <a:ext cx="22543477" cy="1846659"/>
          </a:xfrm>
          <a:prstGeom prst="rect">
            <a:avLst/>
          </a:prstGeom>
          <a:noFill/>
        </p:spPr>
        <p:txBody>
          <a:bodyPr wrap="square">
            <a:spAutoFit/>
          </a:bodyPr>
          <a:lstStyle/>
          <a:p>
            <a:pPr algn="ctr" latinLnBrk="1"/>
            <a:r>
              <a:rPr lang="en-US" sz="3800" kern="100" baseline="30000" dirty="0">
                <a:solidFill>
                  <a:schemeClr val="bg1"/>
                </a:solidFill>
                <a:effectLst/>
                <a:latin typeface="Times New Roman" panose="02020603050405020304" pitchFamily="18" charset="0"/>
                <a:ea typeface="Malgun Gothic" panose="020B0503020000020004" pitchFamily="34" charset="-127"/>
                <a:cs typeface="Times New Roman" panose="02020603050405020304" pitchFamily="18" charset="0"/>
              </a:rPr>
              <a:t>1</a:t>
            </a:r>
            <a:r>
              <a:rPr lang="en-US" sz="3800" kern="100" dirty="0">
                <a:solidFill>
                  <a:schemeClr val="bg1"/>
                </a:solidFill>
                <a:effectLst/>
                <a:latin typeface="Times New Roman" panose="02020603050405020304" pitchFamily="18" charset="0"/>
                <a:ea typeface="Malgun Gothic" panose="020B0503020000020004" pitchFamily="34" charset="-127"/>
                <a:cs typeface="Times New Roman" panose="02020603050405020304" pitchFamily="18" charset="0"/>
              </a:rPr>
              <a:t>Department of Computer Science, </a:t>
            </a:r>
            <a:r>
              <a:rPr lang="en-US" sz="3800" kern="100" dirty="0" err="1">
                <a:solidFill>
                  <a:schemeClr val="bg1"/>
                </a:solidFill>
                <a:effectLst/>
                <a:latin typeface="Times New Roman" panose="02020603050405020304" pitchFamily="18" charset="0"/>
                <a:ea typeface="Malgun Gothic" panose="020B0503020000020004" pitchFamily="34" charset="-127"/>
                <a:cs typeface="Times New Roman" panose="02020603050405020304" pitchFamily="18" charset="0"/>
              </a:rPr>
              <a:t>Hanyang</a:t>
            </a:r>
            <a:r>
              <a:rPr lang="en-US" sz="3800" kern="100" dirty="0">
                <a:solidFill>
                  <a:schemeClr val="bg1"/>
                </a:solidFill>
                <a:effectLst/>
                <a:latin typeface="Times New Roman" panose="02020603050405020304" pitchFamily="18" charset="0"/>
                <a:ea typeface="Malgun Gothic" panose="020B0503020000020004" pitchFamily="34" charset="-127"/>
                <a:cs typeface="Times New Roman" panose="02020603050405020304" pitchFamily="18" charset="0"/>
              </a:rPr>
              <a:t> University, Seoul, Republic of Korea</a:t>
            </a:r>
            <a:r>
              <a:rPr lang="en-GB" sz="3800" kern="100" dirty="0">
                <a:solidFill>
                  <a:schemeClr val="bg1"/>
                </a:solidFill>
                <a:effectLst/>
                <a:latin typeface="Times New Roman" panose="02020603050405020304" pitchFamily="18" charset="0"/>
                <a:ea typeface="Malgun Gothic" panose="020B0503020000020004" pitchFamily="34" charset="-127"/>
                <a:cs typeface="Times New Roman" panose="02020603050405020304" pitchFamily="18" charset="0"/>
              </a:rPr>
              <a:t>,</a:t>
            </a:r>
            <a:endParaRPr lang="en-KR" sz="3800" kern="100" dirty="0">
              <a:solidFill>
                <a:schemeClr val="bg1"/>
              </a:solidFill>
              <a:effectLst/>
              <a:latin typeface="Malgun Gothic" panose="020B0503020000020004" pitchFamily="34" charset="-127"/>
              <a:ea typeface="Malgun Gothic" panose="020B0503020000020004" pitchFamily="34" charset="-127"/>
              <a:cs typeface="Times New Roman" panose="02020603050405020304" pitchFamily="18" charset="0"/>
            </a:endParaRPr>
          </a:p>
          <a:p>
            <a:pPr algn="ctr" latinLnBrk="1"/>
            <a:r>
              <a:rPr lang="en-US" sz="3800" kern="100" baseline="30000" dirty="0">
                <a:solidFill>
                  <a:schemeClr val="bg1"/>
                </a:solidFill>
                <a:effectLst/>
                <a:latin typeface="Times New Roman" panose="02020603050405020304" pitchFamily="18" charset="0"/>
                <a:ea typeface="Malgun Gothic" panose="020B0503020000020004" pitchFamily="34" charset="-127"/>
                <a:cs typeface="Times New Roman" panose="02020603050405020304" pitchFamily="18" charset="0"/>
              </a:rPr>
              <a:t>2</a:t>
            </a:r>
            <a:r>
              <a:rPr lang="en-US" sz="3800" kern="100" dirty="0">
                <a:solidFill>
                  <a:schemeClr val="bg1"/>
                </a:solidFill>
                <a:effectLst/>
                <a:latin typeface="Times New Roman" panose="02020603050405020304" pitchFamily="18" charset="0"/>
                <a:ea typeface="Malgun Gothic" panose="020B0503020000020004" pitchFamily="34" charset="-127"/>
                <a:cs typeface="Times New Roman" panose="02020603050405020304" pitchFamily="18" charset="0"/>
              </a:rPr>
              <a:t>School of Computational Sciences, Korea Institute for Advanced Study, Seoul, Republic of Korea</a:t>
            </a:r>
            <a:endParaRPr lang="en-KR" sz="3800" kern="100" dirty="0">
              <a:solidFill>
                <a:schemeClr val="bg1"/>
              </a:solidFill>
              <a:effectLst/>
              <a:latin typeface="Malgun Gothic" panose="020B0503020000020004" pitchFamily="34" charset="-127"/>
              <a:ea typeface="Malgun Gothic" panose="020B0503020000020004" pitchFamily="34" charset="-127"/>
              <a:cs typeface="Times New Roman" panose="02020603050405020304" pitchFamily="18" charset="0"/>
            </a:endParaRPr>
          </a:p>
          <a:p>
            <a:pPr algn="ctr" latinLnBrk="1"/>
            <a:endParaRPr lang="en-KR" sz="3800" kern="100" dirty="0">
              <a:solidFill>
                <a:schemeClr val="bg1"/>
              </a:solidFill>
              <a:effectLst/>
              <a:latin typeface="Malgun Gothic" panose="020B0503020000020004" pitchFamily="34" charset="-127"/>
              <a:ea typeface="Malgun Gothic" panose="020B0503020000020004" pitchFamily="34" charset="-127"/>
              <a:cs typeface="Times New Roman" panose="02020603050405020304" pitchFamily="18" charset="0"/>
            </a:endParaRPr>
          </a:p>
        </p:txBody>
      </p:sp>
      <p:sp>
        <p:nvSpPr>
          <p:cNvPr id="18" name="TextBox 17">
            <a:extLst>
              <a:ext uri="{FF2B5EF4-FFF2-40B4-BE49-F238E27FC236}">
                <a16:creationId xmlns:a16="http://schemas.microsoft.com/office/drawing/2014/main" id="{B1804E20-8A99-A244-DA21-690C7F5A65EC}"/>
              </a:ext>
            </a:extLst>
          </p:cNvPr>
          <p:cNvSpPr txBox="1"/>
          <p:nvPr/>
        </p:nvSpPr>
        <p:spPr>
          <a:xfrm>
            <a:off x="1497584" y="7924238"/>
            <a:ext cx="11080641" cy="1015663"/>
          </a:xfrm>
          <a:prstGeom prst="rect">
            <a:avLst/>
          </a:prstGeom>
          <a:noFill/>
        </p:spPr>
        <p:txBody>
          <a:bodyPr wrap="square" rtlCol="0">
            <a:spAutoFit/>
          </a:bodyPr>
          <a:lstStyle/>
          <a:p>
            <a:pPr algn="ctr"/>
            <a:r>
              <a:rPr lang="en-US" sz="6000" dirty="0">
                <a:effectLst/>
                <a:latin typeface="Times New Roman" panose="02020603050405020304" pitchFamily="18" charset="0"/>
                <a:ea typeface="Tahoma" panose="020B0604030504040204" pitchFamily="34" charset="0"/>
                <a:cs typeface="Times New Roman" panose="02020603050405020304" pitchFamily="18" charset="0"/>
              </a:rPr>
              <a:t>Introduction</a:t>
            </a:r>
          </a:p>
        </p:txBody>
      </p:sp>
      <p:sp>
        <p:nvSpPr>
          <p:cNvPr id="19" name="TextBox 18">
            <a:extLst>
              <a:ext uri="{FF2B5EF4-FFF2-40B4-BE49-F238E27FC236}">
                <a16:creationId xmlns:a16="http://schemas.microsoft.com/office/drawing/2014/main" id="{417494E9-01F9-2A76-9145-889AA9CE092C}"/>
              </a:ext>
            </a:extLst>
          </p:cNvPr>
          <p:cNvSpPr txBox="1"/>
          <p:nvPr/>
        </p:nvSpPr>
        <p:spPr>
          <a:xfrm>
            <a:off x="724942" y="9179912"/>
            <a:ext cx="12669362" cy="6555641"/>
          </a:xfrm>
          <a:prstGeom prst="rect">
            <a:avLst/>
          </a:prstGeom>
          <a:noFill/>
        </p:spPr>
        <p:txBody>
          <a:bodyPr wrap="square" rtlCol="0">
            <a:spAutoFit/>
          </a:bodyPr>
          <a:lstStyle/>
          <a:p>
            <a:pPr algn="just"/>
            <a:r>
              <a:rPr lang="en" altLang="ko-KR" sz="4000" dirty="0">
                <a:latin typeface="Times New Roman" panose="02020603050405020304" pitchFamily="18" charset="0"/>
                <a:cs typeface="Times New Roman" panose="02020603050405020304" pitchFamily="18" charset="0"/>
              </a:rPr>
              <a:t>In various biological fields, tissue samples are frequently collected from subjects and analyzed as image slides. These pathology image slides often contain not only the tissue of interest but also extraneous elements, including background regions and markings, which can compromise analysis accuracy.</a:t>
            </a:r>
          </a:p>
          <a:p>
            <a:pPr algn="just"/>
            <a:endParaRPr lang="en" altLang="ko-KR" sz="2000" dirty="0">
              <a:latin typeface="Times New Roman" panose="02020603050405020304" pitchFamily="18" charset="0"/>
              <a:cs typeface="Times New Roman" panose="02020603050405020304" pitchFamily="18" charset="0"/>
            </a:endParaRPr>
          </a:p>
          <a:p>
            <a:pPr algn="just"/>
            <a:r>
              <a:rPr lang="en" altLang="ko-KR" sz="4000" dirty="0">
                <a:latin typeface="Times New Roman" panose="02020603050405020304" pitchFamily="18" charset="0"/>
                <a:cs typeface="Times New Roman" panose="02020603050405020304" pitchFamily="18" charset="0"/>
              </a:rPr>
              <a:t>To accurately isolate tissue regions, precise preprocessing is essential. By extracting each element’s features using simple algorithms, we can effectively distinguish tissue from unwanted elements.</a:t>
            </a:r>
          </a:p>
        </p:txBody>
      </p:sp>
      <p:sp>
        <p:nvSpPr>
          <p:cNvPr id="20" name="TextBox 19">
            <a:extLst>
              <a:ext uri="{FF2B5EF4-FFF2-40B4-BE49-F238E27FC236}">
                <a16:creationId xmlns:a16="http://schemas.microsoft.com/office/drawing/2014/main" id="{A108A2C3-DF2B-B523-0F31-133ADB1B04A5}"/>
              </a:ext>
            </a:extLst>
          </p:cNvPr>
          <p:cNvSpPr txBox="1"/>
          <p:nvPr/>
        </p:nvSpPr>
        <p:spPr>
          <a:xfrm>
            <a:off x="1497584" y="22120796"/>
            <a:ext cx="11080641" cy="1015663"/>
          </a:xfrm>
          <a:prstGeom prst="rect">
            <a:avLst/>
          </a:prstGeom>
          <a:noFill/>
        </p:spPr>
        <p:txBody>
          <a:bodyPr wrap="square" rtlCol="0">
            <a:spAutoFit/>
          </a:bodyPr>
          <a:lstStyle/>
          <a:p>
            <a:pPr algn="ctr"/>
            <a:r>
              <a:rPr lang="en-US" sz="6000" dirty="0">
                <a:latin typeface="Times New Roman" panose="02020603050405020304" pitchFamily="18" charset="0"/>
                <a:ea typeface="Tahoma" panose="020B0604030504040204" pitchFamily="34" charset="0"/>
                <a:cs typeface="Times New Roman" panose="02020603050405020304" pitchFamily="18" charset="0"/>
              </a:rPr>
              <a:t>Method</a:t>
            </a:r>
            <a:endParaRPr lang="en-US" sz="60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21" name="TextBox 20">
            <a:extLst>
              <a:ext uri="{FF2B5EF4-FFF2-40B4-BE49-F238E27FC236}">
                <a16:creationId xmlns:a16="http://schemas.microsoft.com/office/drawing/2014/main" id="{D32DFA21-DFD9-5CDE-C69D-D5352182BC17}"/>
              </a:ext>
            </a:extLst>
          </p:cNvPr>
          <p:cNvSpPr txBox="1"/>
          <p:nvPr/>
        </p:nvSpPr>
        <p:spPr>
          <a:xfrm>
            <a:off x="703223" y="23313963"/>
            <a:ext cx="12669362" cy="2554545"/>
          </a:xfrm>
          <a:prstGeom prst="rect">
            <a:avLst/>
          </a:prstGeom>
          <a:noFill/>
        </p:spPr>
        <p:txBody>
          <a:bodyPr wrap="square" rtlCol="0">
            <a:spAutoFit/>
          </a:bodyPr>
          <a:lstStyle/>
          <a:p>
            <a:pPr algn="just"/>
            <a:r>
              <a:rPr lang="en-US" sz="4000" dirty="0">
                <a:effectLst/>
                <a:latin typeface="Times New Roman" panose="02020603050405020304" pitchFamily="18" charset="0"/>
                <a:ea typeface="Tahoma" panose="020B0604030504040204" pitchFamily="34" charset="0"/>
                <a:cs typeface="Times New Roman" panose="02020603050405020304" pitchFamily="18" charset="0"/>
              </a:rPr>
              <a:t>Obtained liver biopsy slides (ASH 150 + MASH 158)</a:t>
            </a:r>
          </a:p>
          <a:p>
            <a:pPr algn="just"/>
            <a:endParaRPr lang="en-US" sz="2000" dirty="0">
              <a:effectLst/>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4000" dirty="0">
                <a:latin typeface="Times New Roman" panose="02020603050405020304" pitchFamily="18" charset="0"/>
                <a:ea typeface="Tahoma" panose="020B0604030504040204" pitchFamily="34" charset="0"/>
                <a:cs typeface="Times New Roman" panose="02020603050405020304" pitchFamily="18" charset="0"/>
              </a:rPr>
              <a:t>Slides were digitalized with their diagnosis</a:t>
            </a:r>
          </a:p>
          <a:p>
            <a:pPr algn="just"/>
            <a:endParaRPr lang="en-US" sz="2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4000" dirty="0">
                <a:latin typeface="Times New Roman" panose="02020603050405020304" pitchFamily="18" charset="0"/>
                <a:ea typeface="Tahoma" panose="020B0604030504040204" pitchFamily="34" charset="0"/>
                <a:cs typeface="Times New Roman" panose="02020603050405020304" pitchFamily="18" charset="0"/>
              </a:rPr>
              <a:t>Cropped 256x256 patches from region of interesting (ROI)</a:t>
            </a:r>
          </a:p>
        </p:txBody>
      </p:sp>
      <p:pic>
        <p:nvPicPr>
          <p:cNvPr id="22" name="Picture 21">
            <a:extLst>
              <a:ext uri="{FF2B5EF4-FFF2-40B4-BE49-F238E27FC236}">
                <a16:creationId xmlns:a16="http://schemas.microsoft.com/office/drawing/2014/main" id="{7FACCA8C-F935-6648-72E0-6AB0DA7146A2}"/>
              </a:ext>
            </a:extLst>
          </p:cNvPr>
          <p:cNvPicPr>
            <a:picLocks noChangeAspect="1"/>
          </p:cNvPicPr>
          <p:nvPr/>
        </p:nvPicPr>
        <p:blipFill>
          <a:blip r:embed="rId4"/>
          <a:stretch>
            <a:fillRect/>
          </a:stretch>
        </p:blipFill>
        <p:spPr>
          <a:xfrm>
            <a:off x="703225" y="34240356"/>
            <a:ext cx="12669359" cy="4782810"/>
          </a:xfrm>
          <a:prstGeom prst="rect">
            <a:avLst/>
          </a:prstGeom>
        </p:spPr>
      </p:pic>
      <p:sp>
        <p:nvSpPr>
          <p:cNvPr id="24" name="TextBox 23">
            <a:extLst>
              <a:ext uri="{FF2B5EF4-FFF2-40B4-BE49-F238E27FC236}">
                <a16:creationId xmlns:a16="http://schemas.microsoft.com/office/drawing/2014/main" id="{587E36D1-99C3-D3FE-BE70-A987CABC7906}"/>
              </a:ext>
            </a:extLst>
          </p:cNvPr>
          <p:cNvSpPr txBox="1"/>
          <p:nvPr/>
        </p:nvSpPr>
        <p:spPr>
          <a:xfrm>
            <a:off x="14785017" y="7924238"/>
            <a:ext cx="11080641" cy="1015663"/>
          </a:xfrm>
          <a:prstGeom prst="rect">
            <a:avLst/>
          </a:prstGeom>
          <a:noFill/>
        </p:spPr>
        <p:txBody>
          <a:bodyPr wrap="square" rtlCol="0">
            <a:spAutoFit/>
          </a:bodyPr>
          <a:lstStyle/>
          <a:p>
            <a:pPr algn="ctr"/>
            <a:r>
              <a:rPr lang="en-US" sz="6000" dirty="0">
                <a:latin typeface="Times New Roman" panose="02020603050405020304" pitchFamily="18" charset="0"/>
                <a:ea typeface="Tahoma" panose="020B0604030504040204" pitchFamily="34" charset="0"/>
                <a:cs typeface="Times New Roman" panose="02020603050405020304" pitchFamily="18" charset="0"/>
              </a:rPr>
              <a:t>Results</a:t>
            </a:r>
            <a:endParaRPr lang="en-US" sz="6000" dirty="0">
              <a:effectLst/>
              <a:latin typeface="Times New Roman" panose="02020603050405020304" pitchFamily="18" charset="0"/>
              <a:ea typeface="Tahoma" panose="020B0604030504040204" pitchFamily="34" charset="0"/>
              <a:cs typeface="Times New Roman" panose="02020603050405020304" pitchFamily="18" charset="0"/>
            </a:endParaRPr>
          </a:p>
        </p:txBody>
      </p:sp>
      <p:cxnSp>
        <p:nvCxnSpPr>
          <p:cNvPr id="25" name="Straight Connector 24">
            <a:extLst>
              <a:ext uri="{FF2B5EF4-FFF2-40B4-BE49-F238E27FC236}">
                <a16:creationId xmlns:a16="http://schemas.microsoft.com/office/drawing/2014/main" id="{80BCE10F-DF99-3C75-630E-575E47BD3E9C}"/>
              </a:ext>
            </a:extLst>
          </p:cNvPr>
          <p:cNvCxnSpPr>
            <a:cxnSpLocks/>
          </p:cNvCxnSpPr>
          <p:nvPr/>
        </p:nvCxnSpPr>
        <p:spPr>
          <a:xfrm>
            <a:off x="1087039" y="16463372"/>
            <a:ext cx="11901731" cy="0"/>
          </a:xfrm>
          <a:prstGeom prst="line">
            <a:avLst/>
          </a:prstGeom>
          <a:ln w="76200">
            <a:solidFill>
              <a:srgbClr val="004170"/>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9EEDD6CC-D791-3A53-B494-C7706766481F}"/>
              </a:ext>
            </a:extLst>
          </p:cNvPr>
          <p:cNvCxnSpPr>
            <a:cxnSpLocks/>
          </p:cNvCxnSpPr>
          <p:nvPr/>
        </p:nvCxnSpPr>
        <p:spPr>
          <a:xfrm>
            <a:off x="14411967" y="33853659"/>
            <a:ext cx="11901731" cy="0"/>
          </a:xfrm>
          <a:prstGeom prst="line">
            <a:avLst/>
          </a:prstGeom>
          <a:ln w="76200">
            <a:solidFill>
              <a:srgbClr val="004170"/>
            </a:solidFill>
          </a:ln>
        </p:spPr>
        <p:style>
          <a:lnRef idx="2">
            <a:schemeClr val="accent1"/>
          </a:lnRef>
          <a:fillRef idx="0">
            <a:schemeClr val="accent1"/>
          </a:fillRef>
          <a:effectRef idx="1">
            <a:schemeClr val="accent1"/>
          </a:effectRef>
          <a:fontRef idx="minor">
            <a:schemeClr val="tx1"/>
          </a:fontRef>
        </p:style>
      </p:cxnSp>
      <p:grpSp>
        <p:nvGrpSpPr>
          <p:cNvPr id="1025" name="Group 1024">
            <a:extLst>
              <a:ext uri="{FF2B5EF4-FFF2-40B4-BE49-F238E27FC236}">
                <a16:creationId xmlns:a16="http://schemas.microsoft.com/office/drawing/2014/main" id="{91613AE4-43E2-AE38-8D03-5926FB399A76}"/>
              </a:ext>
            </a:extLst>
          </p:cNvPr>
          <p:cNvGrpSpPr/>
          <p:nvPr/>
        </p:nvGrpSpPr>
        <p:grpSpPr>
          <a:xfrm>
            <a:off x="14018544" y="10304403"/>
            <a:ext cx="12708576" cy="6003884"/>
            <a:chOff x="752365" y="28925328"/>
            <a:chExt cx="12708576" cy="6003884"/>
          </a:xfrm>
        </p:grpSpPr>
        <p:pic>
          <p:nvPicPr>
            <p:cNvPr id="31" name="Picture 30">
              <a:extLst>
                <a:ext uri="{FF2B5EF4-FFF2-40B4-BE49-F238E27FC236}">
                  <a16:creationId xmlns:a16="http://schemas.microsoft.com/office/drawing/2014/main" id="{3EFBE341-E6F4-38A9-955D-D1C3D8651999}"/>
                </a:ext>
              </a:extLst>
            </p:cNvPr>
            <p:cNvPicPr>
              <a:picLocks noChangeAspect="1"/>
            </p:cNvPicPr>
            <p:nvPr/>
          </p:nvPicPr>
          <p:blipFill>
            <a:blip r:embed="rId5"/>
            <a:stretch>
              <a:fillRect/>
            </a:stretch>
          </p:blipFill>
          <p:spPr>
            <a:xfrm>
              <a:off x="752365" y="28925328"/>
              <a:ext cx="5994362" cy="4867811"/>
            </a:xfrm>
            <a:prstGeom prst="rect">
              <a:avLst/>
            </a:prstGeom>
          </p:spPr>
        </p:pic>
        <p:pic>
          <p:nvPicPr>
            <p:cNvPr id="32" name="Picture 31">
              <a:extLst>
                <a:ext uri="{FF2B5EF4-FFF2-40B4-BE49-F238E27FC236}">
                  <a16:creationId xmlns:a16="http://schemas.microsoft.com/office/drawing/2014/main" id="{67268333-6644-C59C-6734-090C40EE577A}"/>
                </a:ext>
              </a:extLst>
            </p:cNvPr>
            <p:cNvPicPr>
              <a:picLocks noChangeAspect="1"/>
            </p:cNvPicPr>
            <p:nvPr/>
          </p:nvPicPr>
          <p:blipFill>
            <a:blip r:embed="rId6"/>
            <a:stretch>
              <a:fillRect/>
            </a:stretch>
          </p:blipFill>
          <p:spPr>
            <a:xfrm>
              <a:off x="7452698" y="29131083"/>
              <a:ext cx="6008243" cy="4662056"/>
            </a:xfrm>
            <a:prstGeom prst="rect">
              <a:avLst/>
            </a:prstGeom>
          </p:spPr>
        </p:pic>
        <p:cxnSp>
          <p:nvCxnSpPr>
            <p:cNvPr id="44" name="Straight Arrow Connector 43">
              <a:extLst>
                <a:ext uri="{FF2B5EF4-FFF2-40B4-BE49-F238E27FC236}">
                  <a16:creationId xmlns:a16="http://schemas.microsoft.com/office/drawing/2014/main" id="{C549CC7A-8CE9-8D48-A9A0-C209E9A7C2F2}"/>
                </a:ext>
              </a:extLst>
            </p:cNvPr>
            <p:cNvCxnSpPr>
              <a:cxnSpLocks/>
            </p:cNvCxnSpPr>
            <p:nvPr/>
          </p:nvCxnSpPr>
          <p:spPr>
            <a:xfrm flipV="1">
              <a:off x="10410636" y="33793139"/>
              <a:ext cx="0" cy="1136073"/>
            </a:xfrm>
            <a:prstGeom prst="straightConnector1">
              <a:avLst/>
            </a:prstGeom>
            <a:ln w="254000">
              <a:solidFill>
                <a:srgbClr val="004170"/>
              </a:solidFill>
              <a:tailEnd type="triangle"/>
            </a:ln>
          </p:spPr>
          <p:style>
            <a:lnRef idx="2">
              <a:schemeClr val="accent1"/>
            </a:lnRef>
            <a:fillRef idx="0">
              <a:schemeClr val="accent1"/>
            </a:fillRef>
            <a:effectRef idx="1">
              <a:schemeClr val="accent1"/>
            </a:effectRef>
            <a:fontRef idx="minor">
              <a:schemeClr val="tx1"/>
            </a:fontRef>
          </p:style>
        </p:cxnSp>
        <p:cxnSp>
          <p:nvCxnSpPr>
            <p:cNvPr id="46" name="Straight Connector 45">
              <a:extLst>
                <a:ext uri="{FF2B5EF4-FFF2-40B4-BE49-F238E27FC236}">
                  <a16:creationId xmlns:a16="http://schemas.microsoft.com/office/drawing/2014/main" id="{3F7E84C2-656C-40E2-4E5E-3B1895B8A8C7}"/>
                </a:ext>
              </a:extLst>
            </p:cNvPr>
            <p:cNvCxnSpPr>
              <a:cxnSpLocks/>
            </p:cNvCxnSpPr>
            <p:nvPr/>
          </p:nvCxnSpPr>
          <p:spPr>
            <a:xfrm>
              <a:off x="3593159" y="34818376"/>
              <a:ext cx="6912000" cy="0"/>
            </a:xfrm>
            <a:prstGeom prst="line">
              <a:avLst/>
            </a:prstGeom>
            <a:ln w="254000">
              <a:solidFill>
                <a:srgbClr val="004170"/>
              </a:solidFill>
            </a:ln>
          </p:spPr>
          <p:style>
            <a:lnRef idx="2">
              <a:schemeClr val="accent1"/>
            </a:lnRef>
            <a:fillRef idx="0">
              <a:schemeClr val="accent1"/>
            </a:fillRef>
            <a:effectRef idx="1">
              <a:schemeClr val="accent1"/>
            </a:effectRef>
            <a:fontRef idx="minor">
              <a:schemeClr val="tx1"/>
            </a:fontRef>
          </p:style>
        </p:cxnSp>
        <p:cxnSp>
          <p:nvCxnSpPr>
            <p:cNvPr id="49" name="Straight Connector 48">
              <a:extLst>
                <a:ext uri="{FF2B5EF4-FFF2-40B4-BE49-F238E27FC236}">
                  <a16:creationId xmlns:a16="http://schemas.microsoft.com/office/drawing/2014/main" id="{66CC5A01-BAA6-84C9-EF0D-3EFCB91178AA}"/>
                </a:ext>
              </a:extLst>
            </p:cNvPr>
            <p:cNvCxnSpPr>
              <a:cxnSpLocks/>
            </p:cNvCxnSpPr>
            <p:nvPr/>
          </p:nvCxnSpPr>
          <p:spPr>
            <a:xfrm flipV="1">
              <a:off x="3702436" y="33793139"/>
              <a:ext cx="0" cy="1136073"/>
            </a:xfrm>
            <a:prstGeom prst="line">
              <a:avLst/>
            </a:prstGeom>
            <a:ln w="254000">
              <a:solidFill>
                <a:srgbClr val="004170"/>
              </a:solidFill>
            </a:ln>
          </p:spPr>
          <p:style>
            <a:lnRef idx="2">
              <a:schemeClr val="accent1"/>
            </a:lnRef>
            <a:fillRef idx="0">
              <a:schemeClr val="accent1"/>
            </a:fillRef>
            <a:effectRef idx="1">
              <a:schemeClr val="accent1"/>
            </a:effectRef>
            <a:fontRef idx="minor">
              <a:schemeClr val="tx1"/>
            </a:fontRef>
          </p:style>
        </p:cxnSp>
      </p:grpSp>
      <p:pic>
        <p:nvPicPr>
          <p:cNvPr id="1027" name="Picture 1026">
            <a:extLst>
              <a:ext uri="{FF2B5EF4-FFF2-40B4-BE49-F238E27FC236}">
                <a16:creationId xmlns:a16="http://schemas.microsoft.com/office/drawing/2014/main" id="{C733FA09-E845-1580-CE6C-65B2E3F00851}"/>
              </a:ext>
            </a:extLst>
          </p:cNvPr>
          <p:cNvPicPr>
            <a:picLocks noChangeAspect="1"/>
          </p:cNvPicPr>
          <p:nvPr/>
        </p:nvPicPr>
        <p:blipFill rotWithShape="1">
          <a:blip r:embed="rId7"/>
          <a:srcRect t="17579"/>
          <a:stretch/>
        </p:blipFill>
        <p:spPr>
          <a:xfrm>
            <a:off x="16423683" y="27653638"/>
            <a:ext cx="7989592" cy="5295468"/>
          </a:xfrm>
          <a:prstGeom prst="rect">
            <a:avLst/>
          </a:prstGeom>
        </p:spPr>
      </p:pic>
      <p:sp>
        <p:nvSpPr>
          <p:cNvPr id="1029" name="TextBox 1028">
            <a:extLst>
              <a:ext uri="{FF2B5EF4-FFF2-40B4-BE49-F238E27FC236}">
                <a16:creationId xmlns:a16="http://schemas.microsoft.com/office/drawing/2014/main" id="{64A90486-E767-D8F4-D98D-7BE155146634}"/>
              </a:ext>
            </a:extLst>
          </p:cNvPr>
          <p:cNvSpPr txBox="1"/>
          <p:nvPr/>
        </p:nvSpPr>
        <p:spPr>
          <a:xfrm>
            <a:off x="14911716" y="33814419"/>
            <a:ext cx="11080641" cy="1015663"/>
          </a:xfrm>
          <a:prstGeom prst="rect">
            <a:avLst/>
          </a:prstGeom>
          <a:noFill/>
        </p:spPr>
        <p:txBody>
          <a:bodyPr wrap="square" rtlCol="0">
            <a:spAutoFit/>
          </a:bodyPr>
          <a:lstStyle/>
          <a:p>
            <a:pPr algn="ctr"/>
            <a:r>
              <a:rPr lang="en-US" sz="6000" dirty="0">
                <a:latin typeface="Times New Roman" panose="02020603050405020304" pitchFamily="18" charset="0"/>
                <a:ea typeface="Tahoma" panose="020B0604030504040204" pitchFamily="34" charset="0"/>
                <a:cs typeface="Times New Roman" panose="02020603050405020304" pitchFamily="18" charset="0"/>
              </a:rPr>
              <a:t>Conclusion</a:t>
            </a:r>
            <a:endParaRPr lang="en-US" sz="60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1" name="TextBox 1030">
            <a:extLst>
              <a:ext uri="{FF2B5EF4-FFF2-40B4-BE49-F238E27FC236}">
                <a16:creationId xmlns:a16="http://schemas.microsoft.com/office/drawing/2014/main" id="{FE728495-4BB7-7F10-74B9-BBDBD58051CC}"/>
              </a:ext>
            </a:extLst>
          </p:cNvPr>
          <p:cNvSpPr txBox="1"/>
          <p:nvPr/>
        </p:nvSpPr>
        <p:spPr>
          <a:xfrm>
            <a:off x="14074831" y="34773437"/>
            <a:ext cx="12669362" cy="4247317"/>
          </a:xfrm>
          <a:prstGeom prst="rect">
            <a:avLst/>
          </a:prstGeom>
          <a:noFill/>
        </p:spPr>
        <p:txBody>
          <a:bodyPr wrap="square" rtlCol="0">
            <a:spAutoFit/>
          </a:bodyPr>
          <a:lstStyle/>
          <a:p>
            <a:pPr algn="just"/>
            <a:r>
              <a:rPr lang="en-US" sz="4000" dirty="0">
                <a:effectLst/>
                <a:latin typeface="Times New Roman" panose="02020603050405020304" pitchFamily="18" charset="0"/>
                <a:ea typeface="Tahoma" panose="020B0604030504040204" pitchFamily="34" charset="0"/>
                <a:cs typeface="Times New Roman" panose="02020603050405020304" pitchFamily="18" charset="0"/>
              </a:rPr>
              <a:t>Our Algorithm - based experiment demonstrated the </a:t>
            </a:r>
            <a:r>
              <a:rPr lang="en-US" sz="4000" b="1" dirty="0">
                <a:effectLst/>
                <a:latin typeface="Times New Roman" panose="02020603050405020304" pitchFamily="18" charset="0"/>
                <a:ea typeface="Tahoma" panose="020B0604030504040204" pitchFamily="34" charset="0"/>
                <a:cs typeface="Times New Roman" panose="02020603050405020304" pitchFamily="18" charset="0"/>
              </a:rPr>
              <a:t>coexistence</a:t>
            </a:r>
            <a:r>
              <a:rPr lang="en-US" sz="4000" dirty="0">
                <a:effectLst/>
                <a:latin typeface="Times New Roman" panose="02020603050405020304" pitchFamily="18" charset="0"/>
                <a:ea typeface="Tahoma" panose="020B0604030504040204" pitchFamily="34" charset="0"/>
                <a:cs typeface="Times New Roman" panose="02020603050405020304" pitchFamily="18" charset="0"/>
              </a:rPr>
              <a:t> of ASH and MASH in patients labeled with only one, achieving 0.915 prediction accuracy for slide level classification after considering the coexistence.</a:t>
            </a:r>
          </a:p>
          <a:p>
            <a:pPr algn="just"/>
            <a:endParaRPr lang="en-US" sz="3000" dirty="0">
              <a:effectLst/>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4000" dirty="0">
                <a:effectLst/>
                <a:latin typeface="Times New Roman" panose="02020603050405020304" pitchFamily="18" charset="0"/>
                <a:ea typeface="Tahoma" panose="020B0604030504040204" pitchFamily="34" charset="0"/>
                <a:cs typeface="Times New Roman" panose="02020603050405020304" pitchFamily="18" charset="0"/>
              </a:rPr>
              <a:t>PU learning with weak supervision and its output spectrum confirmed the coexistence. </a:t>
            </a:r>
          </a:p>
        </p:txBody>
      </p:sp>
      <p:cxnSp>
        <p:nvCxnSpPr>
          <p:cNvPr id="1035" name="Straight Connector 1034">
            <a:extLst>
              <a:ext uri="{FF2B5EF4-FFF2-40B4-BE49-F238E27FC236}">
                <a16:creationId xmlns:a16="http://schemas.microsoft.com/office/drawing/2014/main" id="{DAB65687-B5BB-28E5-9EB5-823FBAF8CAEF}"/>
              </a:ext>
            </a:extLst>
          </p:cNvPr>
          <p:cNvCxnSpPr>
            <a:cxnSpLocks/>
          </p:cNvCxnSpPr>
          <p:nvPr/>
        </p:nvCxnSpPr>
        <p:spPr>
          <a:xfrm>
            <a:off x="1087039" y="21925948"/>
            <a:ext cx="11901731" cy="0"/>
          </a:xfrm>
          <a:prstGeom prst="line">
            <a:avLst/>
          </a:prstGeom>
          <a:ln w="76200">
            <a:solidFill>
              <a:srgbClr val="004170"/>
            </a:solidFill>
          </a:ln>
        </p:spPr>
        <p:style>
          <a:lnRef idx="2">
            <a:schemeClr val="accent1"/>
          </a:lnRef>
          <a:fillRef idx="0">
            <a:schemeClr val="accent1"/>
          </a:fillRef>
          <a:effectRef idx="1">
            <a:schemeClr val="accent1"/>
          </a:effectRef>
          <a:fontRef idx="minor">
            <a:schemeClr val="tx1"/>
          </a:fontRef>
        </p:style>
      </p:cxnSp>
      <p:sp>
        <p:nvSpPr>
          <p:cNvPr id="1036" name="TextBox 1035">
            <a:extLst>
              <a:ext uri="{FF2B5EF4-FFF2-40B4-BE49-F238E27FC236}">
                <a16:creationId xmlns:a16="http://schemas.microsoft.com/office/drawing/2014/main" id="{2FCFD8B4-CFA3-A8FF-EC2C-5EC7B8B54993}"/>
              </a:ext>
            </a:extLst>
          </p:cNvPr>
          <p:cNvSpPr txBox="1"/>
          <p:nvPr/>
        </p:nvSpPr>
        <p:spPr>
          <a:xfrm>
            <a:off x="1497584" y="16991515"/>
            <a:ext cx="11080641" cy="1015663"/>
          </a:xfrm>
          <a:prstGeom prst="rect">
            <a:avLst/>
          </a:prstGeom>
          <a:noFill/>
        </p:spPr>
        <p:txBody>
          <a:bodyPr wrap="square" rtlCol="0">
            <a:spAutoFit/>
          </a:bodyPr>
          <a:lstStyle/>
          <a:p>
            <a:pPr algn="ctr"/>
            <a:r>
              <a:rPr lang="en-US" sz="6000" dirty="0">
                <a:latin typeface="Times New Roman" panose="02020603050405020304" pitchFamily="18" charset="0"/>
                <a:ea typeface="Tahoma" panose="020B0604030504040204" pitchFamily="34" charset="0"/>
                <a:cs typeface="Times New Roman" panose="02020603050405020304" pitchFamily="18" charset="0"/>
              </a:rPr>
              <a:t>Objective</a:t>
            </a:r>
            <a:endParaRPr lang="en-US" sz="60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038" name="TextBox 1037">
            <a:extLst>
              <a:ext uri="{FF2B5EF4-FFF2-40B4-BE49-F238E27FC236}">
                <a16:creationId xmlns:a16="http://schemas.microsoft.com/office/drawing/2014/main" id="{E44F556A-B630-BB1B-F193-B2965AA45846}"/>
              </a:ext>
            </a:extLst>
          </p:cNvPr>
          <p:cNvSpPr txBox="1"/>
          <p:nvPr/>
        </p:nvSpPr>
        <p:spPr>
          <a:xfrm>
            <a:off x="724487" y="18324993"/>
            <a:ext cx="12669362" cy="2246769"/>
          </a:xfrm>
          <a:prstGeom prst="rect">
            <a:avLst/>
          </a:prstGeom>
          <a:noFill/>
        </p:spPr>
        <p:txBody>
          <a:bodyPr wrap="square" rtlCol="0">
            <a:spAutoFit/>
          </a:bodyPr>
          <a:lstStyle/>
          <a:p>
            <a:pPr algn="just"/>
            <a:r>
              <a:rPr lang="en" altLang="ko-KR" sz="4000" dirty="0">
                <a:latin typeface="Times New Roman" panose="02020603050405020304" pitchFamily="18" charset="0"/>
                <a:cs typeface="Times New Roman" panose="02020603050405020304" pitchFamily="18" charset="0"/>
              </a:rPr>
              <a:t>Extract eigenvalues and eigenvectors from patches </a:t>
            </a:r>
          </a:p>
          <a:p>
            <a:pPr algn="just"/>
            <a:r>
              <a:rPr lang="en" altLang="ko-KR" sz="4000" dirty="0">
                <a:latin typeface="Times New Roman" panose="02020603050405020304" pitchFamily="18" charset="0"/>
                <a:cs typeface="Times New Roman" panose="02020603050405020304" pitchFamily="18" charset="0"/>
              </a:rPr>
              <a:t>containing each element to analyze their features.</a:t>
            </a:r>
          </a:p>
          <a:p>
            <a:pPr algn="just"/>
            <a:endParaRPr lang="en" altLang="ko-KR" sz="2000" dirty="0">
              <a:latin typeface="Times New Roman" panose="02020603050405020304" pitchFamily="18" charset="0"/>
              <a:cs typeface="Times New Roman" panose="02020603050405020304" pitchFamily="18" charset="0"/>
            </a:endParaRPr>
          </a:p>
          <a:p>
            <a:pPr algn="just"/>
            <a:r>
              <a:rPr lang="en" altLang="ko-KR" sz="4000" dirty="0">
                <a:latin typeface="Times New Roman" panose="02020603050405020304" pitchFamily="18" charset="0"/>
                <a:cs typeface="Times New Roman" panose="02020603050405020304" pitchFamily="18" charset="0"/>
              </a:rPr>
              <a:t>Set an appropriate threshold to extract only tissue.</a:t>
            </a:r>
          </a:p>
        </p:txBody>
      </p:sp>
      <p:cxnSp>
        <p:nvCxnSpPr>
          <p:cNvPr id="1042" name="Straight Connector 1041">
            <a:extLst>
              <a:ext uri="{FF2B5EF4-FFF2-40B4-BE49-F238E27FC236}">
                <a16:creationId xmlns:a16="http://schemas.microsoft.com/office/drawing/2014/main" id="{1B400208-33D1-D012-9095-6C489135BB03}"/>
              </a:ext>
            </a:extLst>
          </p:cNvPr>
          <p:cNvCxnSpPr>
            <a:cxnSpLocks/>
          </p:cNvCxnSpPr>
          <p:nvPr/>
        </p:nvCxnSpPr>
        <p:spPr>
          <a:xfrm>
            <a:off x="14403175" y="39130508"/>
            <a:ext cx="11901731" cy="0"/>
          </a:xfrm>
          <a:prstGeom prst="line">
            <a:avLst/>
          </a:prstGeom>
          <a:ln w="76200">
            <a:solidFill>
              <a:srgbClr val="004170"/>
            </a:solidFill>
          </a:ln>
        </p:spPr>
        <p:style>
          <a:lnRef idx="2">
            <a:schemeClr val="accent1"/>
          </a:lnRef>
          <a:fillRef idx="0">
            <a:schemeClr val="accent1"/>
          </a:fillRef>
          <a:effectRef idx="1">
            <a:schemeClr val="accent1"/>
          </a:effectRef>
          <a:fontRef idx="minor">
            <a:schemeClr val="tx1"/>
          </a:fontRef>
        </p:style>
      </p:cxnSp>
      <p:sp>
        <p:nvSpPr>
          <p:cNvPr id="1043" name="TextBox 1042">
            <a:extLst>
              <a:ext uri="{FF2B5EF4-FFF2-40B4-BE49-F238E27FC236}">
                <a16:creationId xmlns:a16="http://schemas.microsoft.com/office/drawing/2014/main" id="{AC2CE208-95C4-1DF0-72F5-30464DC78AF4}"/>
              </a:ext>
            </a:extLst>
          </p:cNvPr>
          <p:cNvSpPr txBox="1"/>
          <p:nvPr/>
        </p:nvSpPr>
        <p:spPr>
          <a:xfrm>
            <a:off x="14902924" y="39091268"/>
            <a:ext cx="11080641" cy="1015663"/>
          </a:xfrm>
          <a:prstGeom prst="rect">
            <a:avLst/>
          </a:prstGeom>
          <a:noFill/>
        </p:spPr>
        <p:txBody>
          <a:bodyPr wrap="square" rtlCol="0">
            <a:spAutoFit/>
          </a:bodyPr>
          <a:lstStyle/>
          <a:p>
            <a:pPr algn="ctr"/>
            <a:r>
              <a:rPr lang="en-US" sz="6000" dirty="0">
                <a:effectLst/>
                <a:latin typeface="Times New Roman" panose="02020603050405020304" pitchFamily="18" charset="0"/>
                <a:ea typeface="Tahoma" panose="020B0604030504040204" pitchFamily="34" charset="0"/>
                <a:cs typeface="Times New Roman" panose="02020603050405020304" pitchFamily="18" charset="0"/>
              </a:rPr>
              <a:t>Acknowledgements</a:t>
            </a:r>
          </a:p>
        </p:txBody>
      </p:sp>
      <p:sp>
        <p:nvSpPr>
          <p:cNvPr id="1047" name="TextBox 1046">
            <a:extLst>
              <a:ext uri="{FF2B5EF4-FFF2-40B4-BE49-F238E27FC236}">
                <a16:creationId xmlns:a16="http://schemas.microsoft.com/office/drawing/2014/main" id="{48ADEE99-7002-E821-052C-C8136164744A}"/>
              </a:ext>
            </a:extLst>
          </p:cNvPr>
          <p:cNvSpPr txBox="1"/>
          <p:nvPr/>
        </p:nvSpPr>
        <p:spPr>
          <a:xfrm>
            <a:off x="703223" y="32773643"/>
            <a:ext cx="12669362" cy="1323439"/>
          </a:xfrm>
          <a:prstGeom prst="rect">
            <a:avLst/>
          </a:prstGeom>
          <a:noFill/>
        </p:spPr>
        <p:txBody>
          <a:bodyPr wrap="square" rtlCol="0">
            <a:spAutoFit/>
          </a:bodyPr>
          <a:lstStyle/>
          <a:p>
            <a:pPr algn="just"/>
            <a:r>
              <a:rPr lang="en-US" sz="4000" dirty="0">
                <a:latin typeface="Times New Roman" panose="02020603050405020304" pitchFamily="18" charset="0"/>
                <a:ea typeface="Tahoma" panose="020B0604030504040204" pitchFamily="34" charset="0"/>
                <a:cs typeface="Times New Roman" panose="02020603050405020304" pitchFamily="18" charset="0"/>
              </a:rPr>
              <a:t>Train convolution neural network (CNN) model with patches using cross entropy loss</a:t>
            </a:r>
            <a:r>
              <a:rPr lang="ko-KR" alt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altLang="ko-KR" sz="4000" dirty="0">
                <a:latin typeface="Times New Roman" panose="02020603050405020304" pitchFamily="18" charset="0"/>
                <a:ea typeface="Tahoma" panose="020B0604030504040204" pitchFamily="34" charset="0"/>
                <a:cs typeface="Times New Roman" panose="02020603050405020304" pitchFamily="18" charset="0"/>
              </a:rPr>
              <a:t>and </a:t>
            </a:r>
            <a:r>
              <a:rPr lang="en-US" sz="4000" dirty="0">
                <a:latin typeface="Times New Roman" panose="02020603050405020304" pitchFamily="18" charset="0"/>
                <a:ea typeface="Tahoma" panose="020B0604030504040204" pitchFamily="34" charset="0"/>
                <a:cs typeface="Times New Roman" panose="02020603050405020304" pitchFamily="18" charset="0"/>
              </a:rPr>
              <a:t>positive unlabeled (PU) loss</a:t>
            </a:r>
          </a:p>
        </p:txBody>
      </p:sp>
      <p:pic>
        <p:nvPicPr>
          <p:cNvPr id="1050" name="Picture 1049">
            <a:extLst>
              <a:ext uri="{FF2B5EF4-FFF2-40B4-BE49-F238E27FC236}">
                <a16:creationId xmlns:a16="http://schemas.microsoft.com/office/drawing/2014/main" id="{5D1FF907-A8CB-05EC-BC09-126203C3BF7E}"/>
              </a:ext>
            </a:extLst>
          </p:cNvPr>
          <p:cNvPicPr>
            <a:picLocks noChangeAspect="1"/>
          </p:cNvPicPr>
          <p:nvPr/>
        </p:nvPicPr>
        <p:blipFill>
          <a:blip r:embed="rId8"/>
          <a:stretch>
            <a:fillRect/>
          </a:stretch>
        </p:blipFill>
        <p:spPr>
          <a:xfrm>
            <a:off x="685779" y="25868508"/>
            <a:ext cx="12704251" cy="6254961"/>
          </a:xfrm>
          <a:prstGeom prst="rect">
            <a:avLst/>
          </a:prstGeom>
        </p:spPr>
      </p:pic>
      <p:pic>
        <p:nvPicPr>
          <p:cNvPr id="1051" name="Picture 1050">
            <a:extLst>
              <a:ext uri="{FF2B5EF4-FFF2-40B4-BE49-F238E27FC236}">
                <a16:creationId xmlns:a16="http://schemas.microsoft.com/office/drawing/2014/main" id="{E20C2708-374B-19F1-7C87-E804F2E1F714}"/>
              </a:ext>
            </a:extLst>
          </p:cNvPr>
          <p:cNvPicPr>
            <a:picLocks noChangeAspect="1"/>
          </p:cNvPicPr>
          <p:nvPr/>
        </p:nvPicPr>
        <p:blipFill>
          <a:blip r:embed="rId9"/>
          <a:stretch>
            <a:fillRect/>
          </a:stretch>
        </p:blipFill>
        <p:spPr>
          <a:xfrm>
            <a:off x="703225" y="41370770"/>
            <a:ext cx="12669358" cy="5044037"/>
          </a:xfrm>
          <a:prstGeom prst="rect">
            <a:avLst/>
          </a:prstGeom>
        </p:spPr>
      </p:pic>
      <p:sp>
        <p:nvSpPr>
          <p:cNvPr id="1052" name="TextBox 1051">
            <a:extLst>
              <a:ext uri="{FF2B5EF4-FFF2-40B4-BE49-F238E27FC236}">
                <a16:creationId xmlns:a16="http://schemas.microsoft.com/office/drawing/2014/main" id="{BEA33B2D-DBC5-9165-1C95-0CA568F50AD3}"/>
              </a:ext>
            </a:extLst>
          </p:cNvPr>
          <p:cNvSpPr txBox="1"/>
          <p:nvPr/>
        </p:nvSpPr>
        <p:spPr>
          <a:xfrm>
            <a:off x="703223" y="32130366"/>
            <a:ext cx="12669362" cy="630942"/>
          </a:xfrm>
          <a:prstGeom prst="rect">
            <a:avLst/>
          </a:prstGeom>
          <a:noFill/>
        </p:spPr>
        <p:txBody>
          <a:bodyPr wrap="square" rtlCol="0">
            <a:spAutoFit/>
          </a:bodyPr>
          <a:lstStyle/>
          <a:p>
            <a:pPr algn="just"/>
            <a:r>
              <a:rPr lang="en-US" sz="3500" b="1" dirty="0">
                <a:latin typeface="Times New Roman" panose="02020603050405020304" pitchFamily="18" charset="0"/>
                <a:ea typeface="Tahoma" panose="020B0604030504040204" pitchFamily="34" charset="0"/>
                <a:cs typeface="Times New Roman" panose="02020603050405020304" pitchFamily="18" charset="0"/>
              </a:rPr>
              <a:t>Figure 1. </a:t>
            </a:r>
            <a:r>
              <a:rPr lang="en-US" sz="3500" dirty="0">
                <a:latin typeface="Times New Roman" panose="02020603050405020304" pitchFamily="18" charset="0"/>
                <a:ea typeface="Tahoma" panose="020B0604030504040204" pitchFamily="34" charset="0"/>
                <a:cs typeface="Times New Roman" panose="02020603050405020304" pitchFamily="18" charset="0"/>
              </a:rPr>
              <a:t>Processing of WSI to patches for train and testing</a:t>
            </a:r>
          </a:p>
        </p:txBody>
      </p:sp>
      <p:sp>
        <p:nvSpPr>
          <p:cNvPr id="1053" name="TextBox 1052">
            <a:extLst>
              <a:ext uri="{FF2B5EF4-FFF2-40B4-BE49-F238E27FC236}">
                <a16:creationId xmlns:a16="http://schemas.microsoft.com/office/drawing/2014/main" id="{D37DAE86-7157-A5BC-D2CA-CB32B61F88F0}"/>
              </a:ext>
            </a:extLst>
          </p:cNvPr>
          <p:cNvSpPr txBox="1"/>
          <p:nvPr/>
        </p:nvSpPr>
        <p:spPr>
          <a:xfrm>
            <a:off x="703223" y="38815753"/>
            <a:ext cx="12669362" cy="630942"/>
          </a:xfrm>
          <a:prstGeom prst="rect">
            <a:avLst/>
          </a:prstGeom>
          <a:noFill/>
        </p:spPr>
        <p:txBody>
          <a:bodyPr wrap="square" rtlCol="0">
            <a:spAutoFit/>
          </a:bodyPr>
          <a:lstStyle/>
          <a:p>
            <a:pPr algn="just"/>
            <a:r>
              <a:rPr lang="en-US" sz="3500" b="1" dirty="0">
                <a:latin typeface="Times New Roman" panose="02020603050405020304" pitchFamily="18" charset="0"/>
                <a:ea typeface="Tahoma" panose="020B0604030504040204" pitchFamily="34" charset="0"/>
                <a:cs typeface="Times New Roman" panose="02020603050405020304" pitchFamily="18" charset="0"/>
              </a:rPr>
              <a:t>Figure 2. </a:t>
            </a:r>
            <a:r>
              <a:rPr lang="en-US" sz="3500" dirty="0">
                <a:latin typeface="Times New Roman" panose="02020603050405020304" pitchFamily="18" charset="0"/>
                <a:ea typeface="Tahoma" panose="020B0604030504040204" pitchFamily="34" charset="0"/>
                <a:cs typeface="Times New Roman" panose="02020603050405020304" pitchFamily="18" charset="0"/>
              </a:rPr>
              <a:t>Example of model’s prediction process.</a:t>
            </a:r>
          </a:p>
        </p:txBody>
      </p:sp>
      <p:pic>
        <p:nvPicPr>
          <p:cNvPr id="1054" name="Picture 1053">
            <a:extLst>
              <a:ext uri="{FF2B5EF4-FFF2-40B4-BE49-F238E27FC236}">
                <a16:creationId xmlns:a16="http://schemas.microsoft.com/office/drawing/2014/main" id="{BC8E9F57-29F4-E41A-97B6-C2EEDDEB2BFC}"/>
              </a:ext>
            </a:extLst>
          </p:cNvPr>
          <p:cNvPicPr>
            <a:picLocks noChangeAspect="1"/>
          </p:cNvPicPr>
          <p:nvPr/>
        </p:nvPicPr>
        <p:blipFill>
          <a:blip r:embed="rId10"/>
          <a:stretch>
            <a:fillRect/>
          </a:stretch>
        </p:blipFill>
        <p:spPr>
          <a:xfrm>
            <a:off x="16392387" y="17664470"/>
            <a:ext cx="7989589" cy="6183723"/>
          </a:xfrm>
          <a:prstGeom prst="rect">
            <a:avLst/>
          </a:prstGeom>
        </p:spPr>
      </p:pic>
      <p:sp>
        <p:nvSpPr>
          <p:cNvPr id="1055" name="TextBox 1054">
            <a:extLst>
              <a:ext uri="{FF2B5EF4-FFF2-40B4-BE49-F238E27FC236}">
                <a16:creationId xmlns:a16="http://schemas.microsoft.com/office/drawing/2014/main" id="{E4367A6A-E553-C292-DC51-D7E8FE29597E}"/>
              </a:ext>
            </a:extLst>
          </p:cNvPr>
          <p:cNvSpPr txBox="1"/>
          <p:nvPr/>
        </p:nvSpPr>
        <p:spPr>
          <a:xfrm>
            <a:off x="14086056" y="24169778"/>
            <a:ext cx="12669362" cy="1938992"/>
          </a:xfrm>
          <a:prstGeom prst="rect">
            <a:avLst/>
          </a:prstGeom>
          <a:noFill/>
        </p:spPr>
        <p:txBody>
          <a:bodyPr wrap="square" rtlCol="0">
            <a:spAutoFit/>
          </a:bodyPr>
          <a:lstStyle/>
          <a:p>
            <a:pPr algn="just"/>
            <a:r>
              <a:rPr lang="en-US" sz="4000" dirty="0">
                <a:effectLst/>
                <a:latin typeface="Times New Roman" panose="02020603050405020304" pitchFamily="18" charset="0"/>
                <a:ea typeface="Tahoma" panose="020B0604030504040204" pitchFamily="34" charset="0"/>
                <a:cs typeface="Times New Roman" panose="02020603050405020304" pitchFamily="18" charset="0"/>
              </a:rPr>
              <a:t>The CNNs’ average accuracy was 91.5%</a:t>
            </a:r>
          </a:p>
          <a:p>
            <a:pPr algn="just"/>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a:effectLst/>
                <a:latin typeface="Times New Roman" panose="02020603050405020304" pitchFamily="18" charset="0"/>
                <a:ea typeface="Tahoma" panose="020B0604030504040204" pitchFamily="34" charset="0"/>
                <a:cs typeface="Times New Roman" panose="02020603050405020304" pitchFamily="18" charset="0"/>
              </a:rPr>
              <a:t>Average </a:t>
            </a:r>
            <a:r>
              <a:rPr lang="en-US" sz="4000" dirty="0">
                <a:latin typeface="Times New Roman" panose="02020603050405020304" pitchFamily="18" charset="0"/>
                <a:ea typeface="Tahoma" panose="020B0604030504040204" pitchFamily="34" charset="0"/>
                <a:cs typeface="Times New Roman" panose="02020603050405020304" pitchFamily="18" charset="0"/>
              </a:rPr>
              <a:t>sensitivity – 84.6%</a:t>
            </a:r>
          </a:p>
          <a:p>
            <a:pPr algn="just"/>
            <a:r>
              <a:rPr lang="en-US" sz="4000" dirty="0">
                <a:effectLst/>
                <a:latin typeface="Times New Roman" panose="02020603050405020304" pitchFamily="18" charset="0"/>
                <a:ea typeface="Tahoma" panose="020B0604030504040204" pitchFamily="34" charset="0"/>
                <a:cs typeface="Times New Roman" panose="02020603050405020304" pitchFamily="18" charset="0"/>
              </a:rPr>
              <a:t>	Average specificity – 98.1% </a:t>
            </a:r>
            <a:endParaRPr lang="en-US" sz="4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56" name="TextBox 1055">
            <a:extLst>
              <a:ext uri="{FF2B5EF4-FFF2-40B4-BE49-F238E27FC236}">
                <a16:creationId xmlns:a16="http://schemas.microsoft.com/office/drawing/2014/main" id="{D1D2588A-D602-817E-3715-53228417A4D3}"/>
              </a:ext>
            </a:extLst>
          </p:cNvPr>
          <p:cNvSpPr txBox="1"/>
          <p:nvPr/>
        </p:nvSpPr>
        <p:spPr>
          <a:xfrm>
            <a:off x="13990656" y="8971209"/>
            <a:ext cx="12669362" cy="1323439"/>
          </a:xfrm>
          <a:prstGeom prst="rect">
            <a:avLst/>
          </a:prstGeom>
          <a:noFill/>
        </p:spPr>
        <p:txBody>
          <a:bodyPr wrap="square" rtlCol="0">
            <a:spAutoFit/>
          </a:bodyPr>
          <a:lstStyle/>
          <a:p>
            <a:pPr algn="just"/>
            <a:r>
              <a:rPr lang="en-US" sz="4000" dirty="0">
                <a:latin typeface="Times New Roman" panose="02020603050405020304" pitchFamily="18" charset="0"/>
                <a:ea typeface="Tahoma" panose="020B0604030504040204" pitchFamily="34" charset="0"/>
                <a:cs typeface="Times New Roman" panose="02020603050405020304" pitchFamily="18" charset="0"/>
              </a:rPr>
              <a:t>We found some ASH slides have both ASH and MASH properties.</a:t>
            </a:r>
          </a:p>
        </p:txBody>
      </p:sp>
      <p:sp>
        <p:nvSpPr>
          <p:cNvPr id="1057" name="TextBox 1056">
            <a:extLst>
              <a:ext uri="{FF2B5EF4-FFF2-40B4-BE49-F238E27FC236}">
                <a16:creationId xmlns:a16="http://schemas.microsoft.com/office/drawing/2014/main" id="{5E9FD4EA-0B84-5BC3-F120-9EDA2A4DBFC8}"/>
              </a:ext>
            </a:extLst>
          </p:cNvPr>
          <p:cNvSpPr txBox="1"/>
          <p:nvPr/>
        </p:nvSpPr>
        <p:spPr>
          <a:xfrm>
            <a:off x="14108563" y="23651448"/>
            <a:ext cx="12669362" cy="630942"/>
          </a:xfrm>
          <a:prstGeom prst="rect">
            <a:avLst/>
          </a:prstGeom>
          <a:noFill/>
        </p:spPr>
        <p:txBody>
          <a:bodyPr wrap="square" rtlCol="0">
            <a:spAutoFit/>
          </a:bodyPr>
          <a:lstStyle/>
          <a:p>
            <a:pPr algn="just"/>
            <a:r>
              <a:rPr lang="en-US" sz="3500" b="1" dirty="0">
                <a:latin typeface="Times New Roman" panose="02020603050405020304" pitchFamily="18" charset="0"/>
                <a:ea typeface="Tahoma" panose="020B0604030504040204" pitchFamily="34" charset="0"/>
                <a:cs typeface="Times New Roman" panose="02020603050405020304" pitchFamily="18" charset="0"/>
              </a:rPr>
              <a:t>Figure 4. </a:t>
            </a:r>
            <a:r>
              <a:rPr lang="en-US" sz="3500" dirty="0">
                <a:latin typeface="Times New Roman" panose="02020603050405020304" pitchFamily="18" charset="0"/>
                <a:ea typeface="Tahoma" panose="020B0604030504040204" pitchFamily="34" charset="0"/>
                <a:cs typeface="Times New Roman" panose="02020603050405020304" pitchFamily="18" charset="0"/>
              </a:rPr>
              <a:t>AUROC curve of 3 fold validation</a:t>
            </a:r>
          </a:p>
        </p:txBody>
      </p:sp>
      <p:sp>
        <p:nvSpPr>
          <p:cNvPr id="1058" name="TextBox 1057">
            <a:extLst>
              <a:ext uri="{FF2B5EF4-FFF2-40B4-BE49-F238E27FC236}">
                <a16:creationId xmlns:a16="http://schemas.microsoft.com/office/drawing/2014/main" id="{B711F475-4F30-201A-2563-1F8AFC7DC3E6}"/>
              </a:ext>
            </a:extLst>
          </p:cNvPr>
          <p:cNvSpPr txBox="1"/>
          <p:nvPr/>
        </p:nvSpPr>
        <p:spPr>
          <a:xfrm>
            <a:off x="14108563" y="32509040"/>
            <a:ext cx="12669362" cy="1169551"/>
          </a:xfrm>
          <a:prstGeom prst="rect">
            <a:avLst/>
          </a:prstGeom>
          <a:noFill/>
        </p:spPr>
        <p:txBody>
          <a:bodyPr wrap="square" rtlCol="0">
            <a:spAutoFit/>
          </a:bodyPr>
          <a:lstStyle/>
          <a:p>
            <a:pPr algn="just"/>
            <a:r>
              <a:rPr lang="en-US" sz="3500" b="1" dirty="0">
                <a:latin typeface="Times New Roman" panose="02020603050405020304" pitchFamily="18" charset="0"/>
                <a:ea typeface="Tahoma" panose="020B0604030504040204" pitchFamily="34" charset="0"/>
                <a:cs typeface="Times New Roman" panose="02020603050405020304" pitchFamily="18" charset="0"/>
              </a:rPr>
              <a:t>Figure 5. </a:t>
            </a:r>
            <a:r>
              <a:rPr lang="en-US" sz="3500" dirty="0">
                <a:latin typeface="Times New Roman" panose="02020603050405020304" pitchFamily="18" charset="0"/>
                <a:ea typeface="Tahoma" panose="020B0604030504040204" pitchFamily="34" charset="0"/>
                <a:cs typeface="Times New Roman" panose="02020603050405020304" pitchFamily="18" charset="0"/>
              </a:rPr>
              <a:t>Distribution difference of discriminative learning and weakly supervising</a:t>
            </a:r>
          </a:p>
        </p:txBody>
      </p:sp>
      <p:sp>
        <p:nvSpPr>
          <p:cNvPr id="1059" name="TextBox 1058">
            <a:extLst>
              <a:ext uri="{FF2B5EF4-FFF2-40B4-BE49-F238E27FC236}">
                <a16:creationId xmlns:a16="http://schemas.microsoft.com/office/drawing/2014/main" id="{886BD8A3-89BB-F99E-98BD-D33D0F2F7C61}"/>
              </a:ext>
            </a:extLst>
          </p:cNvPr>
          <p:cNvSpPr txBox="1"/>
          <p:nvPr/>
        </p:nvSpPr>
        <p:spPr>
          <a:xfrm>
            <a:off x="703223" y="40511025"/>
            <a:ext cx="12669362" cy="707886"/>
          </a:xfrm>
          <a:prstGeom prst="rect">
            <a:avLst/>
          </a:prstGeom>
          <a:noFill/>
        </p:spPr>
        <p:txBody>
          <a:bodyPr wrap="square" rtlCol="0">
            <a:spAutoFit/>
          </a:bodyPr>
          <a:lstStyle/>
          <a:p>
            <a:pPr algn="just"/>
            <a:r>
              <a:rPr lang="en-US" sz="4000" dirty="0">
                <a:effectLst/>
                <a:latin typeface="Times New Roman" panose="02020603050405020304" pitchFamily="18" charset="0"/>
                <a:ea typeface="Tahoma" panose="020B0604030504040204" pitchFamily="34" charset="0"/>
                <a:cs typeface="Times New Roman" panose="02020603050405020304" pitchFamily="18" charset="0"/>
              </a:rPr>
              <a:t>Derivation of PU loss from cross entropy loss</a:t>
            </a:r>
            <a:endParaRPr lang="en-US" sz="4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61" name="TextBox 1060">
            <a:extLst>
              <a:ext uri="{FF2B5EF4-FFF2-40B4-BE49-F238E27FC236}">
                <a16:creationId xmlns:a16="http://schemas.microsoft.com/office/drawing/2014/main" id="{2E99289C-E8FD-B25F-FEA6-6835FE6DAE7A}"/>
              </a:ext>
            </a:extLst>
          </p:cNvPr>
          <p:cNvSpPr txBox="1"/>
          <p:nvPr/>
        </p:nvSpPr>
        <p:spPr>
          <a:xfrm>
            <a:off x="703223" y="46718525"/>
            <a:ext cx="12669362" cy="707886"/>
          </a:xfrm>
          <a:prstGeom prst="rect">
            <a:avLst/>
          </a:prstGeom>
          <a:noFill/>
        </p:spPr>
        <p:txBody>
          <a:bodyPr wrap="square" rtlCol="0">
            <a:spAutoFit/>
          </a:bodyPr>
          <a:lstStyle/>
          <a:p>
            <a:pPr algn="just"/>
            <a:r>
              <a:rPr lang="en-US" sz="4000" dirty="0">
                <a:effectLst/>
                <a:latin typeface="Times New Roman" panose="02020603050405020304" pitchFamily="18" charset="0"/>
                <a:ea typeface="Tahoma" panose="020B0604030504040204" pitchFamily="34" charset="0"/>
                <a:cs typeface="Times New Roman" panose="02020603050405020304" pitchFamily="18" charset="0"/>
              </a:rPr>
              <a:t>Using PU Loss provides flexibility in model’s prediction </a:t>
            </a:r>
            <a:endParaRPr lang="en-US" sz="4000" dirty="0">
              <a:latin typeface="Times New Roman" panose="02020603050405020304" pitchFamily="18" charset="0"/>
              <a:ea typeface="Tahoma" panose="020B0604030504040204" pitchFamily="34" charset="0"/>
              <a:cs typeface="Times New Roman" panose="02020603050405020304" pitchFamily="18" charset="0"/>
            </a:endParaRPr>
          </a:p>
        </p:txBody>
      </p:sp>
      <p:sp>
        <p:nvSpPr>
          <p:cNvPr id="1062" name="TextBox 1061">
            <a:extLst>
              <a:ext uri="{FF2B5EF4-FFF2-40B4-BE49-F238E27FC236}">
                <a16:creationId xmlns:a16="http://schemas.microsoft.com/office/drawing/2014/main" id="{B14E9C02-0618-40CC-4BD5-46F361C04EA7}"/>
              </a:ext>
            </a:extLst>
          </p:cNvPr>
          <p:cNvSpPr txBox="1"/>
          <p:nvPr/>
        </p:nvSpPr>
        <p:spPr>
          <a:xfrm>
            <a:off x="14028151" y="17101239"/>
            <a:ext cx="12669362" cy="707886"/>
          </a:xfrm>
          <a:prstGeom prst="rect">
            <a:avLst/>
          </a:prstGeom>
          <a:noFill/>
        </p:spPr>
        <p:txBody>
          <a:bodyPr wrap="square" rtlCol="0">
            <a:spAutoFit/>
          </a:bodyPr>
          <a:lstStyle/>
          <a:p>
            <a:pPr algn="just"/>
            <a:r>
              <a:rPr lang="en-US" sz="4000" dirty="0">
                <a:latin typeface="Times New Roman" panose="02020603050405020304" pitchFamily="18" charset="0"/>
                <a:ea typeface="Tahoma" panose="020B0604030504040204" pitchFamily="34" charset="0"/>
                <a:cs typeface="Times New Roman" panose="02020603050405020304" pitchFamily="18" charset="0"/>
              </a:rPr>
              <a:t>We assessed our model’s performance by 3 fold validation</a:t>
            </a:r>
          </a:p>
        </p:txBody>
      </p:sp>
      <p:sp>
        <p:nvSpPr>
          <p:cNvPr id="1063" name="TextBox 1062">
            <a:extLst>
              <a:ext uri="{FF2B5EF4-FFF2-40B4-BE49-F238E27FC236}">
                <a16:creationId xmlns:a16="http://schemas.microsoft.com/office/drawing/2014/main" id="{5DEA9DBC-496A-C1B1-6D3B-966BE0941B27}"/>
              </a:ext>
            </a:extLst>
          </p:cNvPr>
          <p:cNvSpPr txBox="1"/>
          <p:nvPr/>
        </p:nvSpPr>
        <p:spPr>
          <a:xfrm>
            <a:off x="14066039" y="16463372"/>
            <a:ext cx="12669362" cy="630942"/>
          </a:xfrm>
          <a:prstGeom prst="rect">
            <a:avLst/>
          </a:prstGeom>
          <a:noFill/>
        </p:spPr>
        <p:txBody>
          <a:bodyPr wrap="square" rtlCol="0">
            <a:spAutoFit/>
          </a:bodyPr>
          <a:lstStyle/>
          <a:p>
            <a:pPr algn="just"/>
            <a:r>
              <a:rPr lang="en-US" sz="3500" b="1" dirty="0">
                <a:latin typeface="Times New Roman" panose="02020603050405020304" pitchFamily="18" charset="0"/>
                <a:ea typeface="Tahoma" panose="020B0604030504040204" pitchFamily="34" charset="0"/>
                <a:cs typeface="Times New Roman" panose="02020603050405020304" pitchFamily="18" charset="0"/>
              </a:rPr>
              <a:t>Figure 3. </a:t>
            </a:r>
            <a:r>
              <a:rPr lang="en-US" sz="3500" dirty="0">
                <a:latin typeface="Times New Roman" panose="02020603050405020304" pitchFamily="18" charset="0"/>
                <a:ea typeface="Tahoma" panose="020B0604030504040204" pitchFamily="34" charset="0"/>
                <a:cs typeface="Times New Roman" panose="02020603050405020304" pitchFamily="18" charset="0"/>
              </a:rPr>
              <a:t>AUROC improve by changing 20 ASH</a:t>
            </a:r>
            <a:r>
              <a:rPr lang="ko-KR" altLang="en-US" sz="3500" dirty="0">
                <a:latin typeface="Times New Roman" panose="02020603050405020304" pitchFamily="18" charset="0"/>
                <a:ea typeface="Tahoma" panose="020B0604030504040204" pitchFamily="34" charset="0"/>
                <a:cs typeface="Times New Roman" panose="02020603050405020304" pitchFamily="18" charset="0"/>
              </a:rPr>
              <a:t> </a:t>
            </a:r>
            <a:r>
              <a:rPr lang="en-US" altLang="ko-KR" sz="3500" dirty="0">
                <a:latin typeface="Times New Roman" panose="02020603050405020304" pitchFamily="18" charset="0"/>
                <a:ea typeface="Tahoma" panose="020B0604030504040204" pitchFamily="34" charset="0"/>
                <a:cs typeface="Times New Roman" panose="02020603050405020304" pitchFamily="18" charset="0"/>
              </a:rPr>
              <a:t>labels</a:t>
            </a:r>
            <a:r>
              <a:rPr lang="en-US" sz="3500" dirty="0">
                <a:latin typeface="Times New Roman" panose="02020603050405020304" pitchFamily="18" charset="0"/>
                <a:ea typeface="Tahoma" panose="020B0604030504040204" pitchFamily="34" charset="0"/>
                <a:cs typeface="Times New Roman" panose="02020603050405020304" pitchFamily="18" charset="0"/>
              </a:rPr>
              <a:t> to MASH</a:t>
            </a:r>
          </a:p>
        </p:txBody>
      </p:sp>
      <p:sp>
        <p:nvSpPr>
          <p:cNvPr id="1064" name="TextBox 1063">
            <a:extLst>
              <a:ext uri="{FF2B5EF4-FFF2-40B4-BE49-F238E27FC236}">
                <a16:creationId xmlns:a16="http://schemas.microsoft.com/office/drawing/2014/main" id="{687D7FDA-AFE6-A6F7-D74D-055F3E905DF7}"/>
              </a:ext>
            </a:extLst>
          </p:cNvPr>
          <p:cNvSpPr txBox="1"/>
          <p:nvPr/>
        </p:nvSpPr>
        <p:spPr>
          <a:xfrm>
            <a:off x="14863269" y="45147693"/>
            <a:ext cx="11080641" cy="1015663"/>
          </a:xfrm>
          <a:prstGeom prst="rect">
            <a:avLst/>
          </a:prstGeom>
          <a:noFill/>
        </p:spPr>
        <p:txBody>
          <a:bodyPr wrap="square" rtlCol="0">
            <a:spAutoFit/>
          </a:bodyPr>
          <a:lstStyle/>
          <a:p>
            <a:pPr algn="ctr"/>
            <a:r>
              <a:rPr lang="en-US" sz="6000" dirty="0">
                <a:effectLst/>
                <a:latin typeface="Times New Roman" panose="02020603050405020304" pitchFamily="18" charset="0"/>
                <a:ea typeface="Tahoma" panose="020B0604030504040204" pitchFamily="34" charset="0"/>
                <a:cs typeface="Times New Roman" panose="02020603050405020304" pitchFamily="18" charset="0"/>
              </a:rPr>
              <a:t>Contact</a:t>
            </a:r>
          </a:p>
        </p:txBody>
      </p:sp>
      <p:cxnSp>
        <p:nvCxnSpPr>
          <p:cNvPr id="1065" name="Straight Connector 1064">
            <a:extLst>
              <a:ext uri="{FF2B5EF4-FFF2-40B4-BE49-F238E27FC236}">
                <a16:creationId xmlns:a16="http://schemas.microsoft.com/office/drawing/2014/main" id="{57A6F8E5-F581-2CD2-E8A9-129765BFC052}"/>
              </a:ext>
            </a:extLst>
          </p:cNvPr>
          <p:cNvCxnSpPr>
            <a:cxnSpLocks/>
          </p:cNvCxnSpPr>
          <p:nvPr/>
        </p:nvCxnSpPr>
        <p:spPr>
          <a:xfrm>
            <a:off x="14433931" y="45147693"/>
            <a:ext cx="11901731" cy="0"/>
          </a:xfrm>
          <a:prstGeom prst="line">
            <a:avLst/>
          </a:prstGeom>
          <a:ln w="76200">
            <a:solidFill>
              <a:srgbClr val="004170"/>
            </a:solidFill>
          </a:ln>
        </p:spPr>
        <p:style>
          <a:lnRef idx="2">
            <a:schemeClr val="accent1"/>
          </a:lnRef>
          <a:fillRef idx="0">
            <a:schemeClr val="accent1"/>
          </a:fillRef>
          <a:effectRef idx="1">
            <a:schemeClr val="accent1"/>
          </a:effectRef>
          <a:fontRef idx="minor">
            <a:schemeClr val="tx1"/>
          </a:fontRef>
        </p:style>
      </p:cxnSp>
      <p:sp>
        <p:nvSpPr>
          <p:cNvPr id="1066" name="TextBox 1065">
            <a:extLst>
              <a:ext uri="{FF2B5EF4-FFF2-40B4-BE49-F238E27FC236}">
                <a16:creationId xmlns:a16="http://schemas.microsoft.com/office/drawing/2014/main" id="{53AB1DDD-49E3-D344-D3AD-2E0CB7267FD7}"/>
              </a:ext>
            </a:extLst>
          </p:cNvPr>
          <p:cNvSpPr txBox="1"/>
          <p:nvPr/>
        </p:nvSpPr>
        <p:spPr>
          <a:xfrm>
            <a:off x="13990656" y="26229114"/>
            <a:ext cx="12669362" cy="1323439"/>
          </a:xfrm>
          <a:prstGeom prst="rect">
            <a:avLst/>
          </a:prstGeom>
          <a:noFill/>
        </p:spPr>
        <p:txBody>
          <a:bodyPr wrap="square" rtlCol="0">
            <a:spAutoFit/>
          </a:bodyPr>
          <a:lstStyle/>
          <a:p>
            <a:pPr algn="just"/>
            <a:r>
              <a:rPr lang="en-US" sz="4000" dirty="0">
                <a:latin typeface="Times New Roman" panose="02020603050405020304" pitchFamily="18" charset="0"/>
                <a:ea typeface="Tahoma" panose="020B0604030504040204" pitchFamily="34" charset="0"/>
                <a:cs typeface="Times New Roman" panose="02020603050405020304" pitchFamily="18" charset="0"/>
              </a:rPr>
              <a:t>We trained branched CNN model using PU loss to identify ASH/MASH spectrum</a:t>
            </a:r>
          </a:p>
        </p:txBody>
      </p:sp>
      <p:sp>
        <p:nvSpPr>
          <p:cNvPr id="1067" name="TextBox 1066">
            <a:extLst>
              <a:ext uri="{FF2B5EF4-FFF2-40B4-BE49-F238E27FC236}">
                <a16:creationId xmlns:a16="http://schemas.microsoft.com/office/drawing/2014/main" id="{FBF1A8A8-6FE2-A17E-EB98-CB48BC3CF106}"/>
              </a:ext>
            </a:extLst>
          </p:cNvPr>
          <p:cNvSpPr txBox="1"/>
          <p:nvPr/>
        </p:nvSpPr>
        <p:spPr>
          <a:xfrm>
            <a:off x="14117355" y="40115600"/>
            <a:ext cx="12669362" cy="5016758"/>
          </a:xfrm>
          <a:prstGeom prst="rect">
            <a:avLst/>
          </a:prstGeom>
          <a:noFill/>
        </p:spPr>
        <p:txBody>
          <a:bodyPr wrap="square" rtlCol="0">
            <a:spAutoFit/>
          </a:bodyPr>
          <a:lstStyle/>
          <a:p>
            <a:pPr algn="just"/>
            <a:r>
              <a:rPr lang="en-US" sz="4000" dirty="0">
                <a:effectLst/>
                <a:latin typeface="Times New Roman" panose="02020603050405020304" pitchFamily="18" charset="0"/>
                <a:ea typeface="Tahoma" panose="020B0604030504040204" pitchFamily="34" charset="0"/>
                <a:cs typeface="Times New Roman" panose="02020603050405020304" pitchFamily="18" charset="0"/>
              </a:rPr>
              <a:t>Dr. Vijay Shah’s Lab (Mayo Clinic, USA)</a:t>
            </a:r>
          </a:p>
          <a:p>
            <a:pPr algn="just"/>
            <a:r>
              <a:rPr lang="en-US" sz="4000" dirty="0">
                <a:latin typeface="Times New Roman" panose="02020603050405020304" pitchFamily="18" charset="0"/>
                <a:ea typeface="Tahoma" panose="020B0604030504040204" pitchFamily="34" charset="0"/>
                <a:cs typeface="Times New Roman" panose="02020603050405020304" pitchFamily="18" charset="0"/>
              </a:rPr>
              <a:t>		Dr. </a:t>
            </a:r>
            <a:r>
              <a:rPr lang="en-US" sz="4000" dirty="0" err="1">
                <a:latin typeface="Times New Roman" panose="02020603050405020304" pitchFamily="18" charset="0"/>
                <a:ea typeface="Tahoma" panose="020B0604030504040204" pitchFamily="34" charset="0"/>
                <a:cs typeface="Times New Roman" panose="02020603050405020304" pitchFamily="18" charset="0"/>
              </a:rPr>
              <a:t>Chady</a:t>
            </a:r>
            <a:r>
              <a:rPr lang="en-US" sz="4000" dirty="0">
                <a:latin typeface="Times New Roman" panose="02020603050405020304" pitchFamily="18" charset="0"/>
                <a:ea typeface="Tahoma" panose="020B0604030504040204" pitchFamily="34" charset="0"/>
                <a:cs typeface="Times New Roman" panose="02020603050405020304" pitchFamily="18" charset="0"/>
              </a:rPr>
              <a:t> </a:t>
            </a:r>
            <a:r>
              <a:rPr lang="en-US" sz="4000" dirty="0" err="1">
                <a:latin typeface="Times New Roman" panose="02020603050405020304" pitchFamily="18" charset="0"/>
                <a:ea typeface="Tahoma" panose="020B0604030504040204" pitchFamily="34" charset="0"/>
                <a:cs typeface="Times New Roman" panose="02020603050405020304" pitchFamily="18" charset="0"/>
              </a:rPr>
              <a:t>Meroueh</a:t>
            </a:r>
            <a:endParaRPr lang="en-US" sz="4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4000" dirty="0">
                <a:latin typeface="Times New Roman" panose="02020603050405020304" pitchFamily="18" charset="0"/>
                <a:ea typeface="Tahoma" panose="020B0604030504040204" pitchFamily="34" charset="0"/>
                <a:cs typeface="Times New Roman" panose="02020603050405020304" pitchFamily="18" charset="0"/>
              </a:rPr>
              <a:t>		Dr. Joseph C. Ahn</a:t>
            </a:r>
          </a:p>
          <a:p>
            <a:pPr algn="just"/>
            <a:r>
              <a:rPr lang="en-US" sz="4000" dirty="0">
                <a:latin typeface="Times New Roman" panose="02020603050405020304" pitchFamily="18" charset="0"/>
                <a:ea typeface="Tahoma" panose="020B0604030504040204" pitchFamily="34" charset="0"/>
                <a:cs typeface="Times New Roman" panose="02020603050405020304" pitchFamily="18" charset="0"/>
              </a:rPr>
              <a:t>		Dr. Resham </a:t>
            </a:r>
            <a:r>
              <a:rPr lang="en-US" sz="4000" dirty="0" err="1">
                <a:latin typeface="Times New Roman" panose="02020603050405020304" pitchFamily="18" charset="0"/>
                <a:ea typeface="Tahoma" panose="020B0604030504040204" pitchFamily="34" charset="0"/>
                <a:cs typeface="Times New Roman" panose="02020603050405020304" pitchFamily="18" charset="0"/>
              </a:rPr>
              <a:t>Ramkissoon</a:t>
            </a:r>
            <a:endParaRPr lang="en-US" sz="4000" dirty="0">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4000" dirty="0">
                <a:effectLst/>
                <a:latin typeface="Times New Roman" panose="02020603050405020304" pitchFamily="18" charset="0"/>
                <a:ea typeface="Tahoma" panose="020B0604030504040204" pitchFamily="34" charset="0"/>
                <a:cs typeface="Times New Roman" panose="02020603050405020304" pitchFamily="18" charset="0"/>
              </a:rPr>
              <a:t>Dr. Hamid </a:t>
            </a:r>
            <a:r>
              <a:rPr lang="en-US" sz="4000" dirty="0" err="1">
                <a:effectLst/>
                <a:latin typeface="Times New Roman" panose="02020603050405020304" pitchFamily="18" charset="0"/>
                <a:ea typeface="Tahoma" panose="020B0604030504040204" pitchFamily="34" charset="0"/>
                <a:cs typeface="Times New Roman" panose="02020603050405020304" pitchFamily="18" charset="0"/>
              </a:rPr>
              <a:t>Tizhoosh’s</a:t>
            </a:r>
            <a:r>
              <a:rPr lang="en-US" sz="4000" dirty="0">
                <a:effectLst/>
                <a:latin typeface="Times New Roman" panose="02020603050405020304" pitchFamily="18" charset="0"/>
                <a:ea typeface="Tahoma" panose="020B0604030504040204" pitchFamily="34" charset="0"/>
                <a:cs typeface="Times New Roman" panose="02020603050405020304" pitchFamily="18" charset="0"/>
              </a:rPr>
              <a:t> Lab (Mayo Clinic, USA)</a:t>
            </a:r>
          </a:p>
          <a:p>
            <a:pPr algn="just"/>
            <a:r>
              <a:rPr lang="en-US" sz="4000" dirty="0">
                <a:effectLst/>
                <a:latin typeface="Times New Roman" panose="02020603050405020304" pitchFamily="18" charset="0"/>
                <a:ea typeface="Tahoma" panose="020B0604030504040204" pitchFamily="34" charset="0"/>
                <a:cs typeface="Times New Roman" panose="02020603050405020304" pitchFamily="18" charset="0"/>
              </a:rPr>
              <a:t>		Dr. Peyman Nejat</a:t>
            </a:r>
          </a:p>
          <a:p>
            <a:pPr algn="just"/>
            <a:r>
              <a:rPr lang="en-US" sz="4000" dirty="0">
                <a:effectLst/>
                <a:latin typeface="Times New Roman" panose="02020603050405020304" pitchFamily="18" charset="0"/>
                <a:ea typeface="Tahoma" panose="020B0604030504040204" pitchFamily="34" charset="0"/>
                <a:cs typeface="Times New Roman" panose="02020603050405020304" pitchFamily="18" charset="0"/>
              </a:rPr>
              <a:t>Dr. Yung-</a:t>
            </a:r>
            <a:r>
              <a:rPr lang="en-US" sz="4000" dirty="0" err="1">
                <a:effectLst/>
                <a:latin typeface="Times New Roman" panose="02020603050405020304" pitchFamily="18" charset="0"/>
                <a:ea typeface="Tahoma" panose="020B0604030504040204" pitchFamily="34" charset="0"/>
                <a:cs typeface="Times New Roman" panose="02020603050405020304" pitchFamily="18" charset="0"/>
              </a:rPr>
              <a:t>Kyun</a:t>
            </a:r>
            <a:r>
              <a:rPr lang="en-US" sz="4000" dirty="0">
                <a:effectLst/>
                <a:latin typeface="Times New Roman" panose="02020603050405020304" pitchFamily="18" charset="0"/>
                <a:ea typeface="Tahoma" panose="020B0604030504040204" pitchFamily="34" charset="0"/>
                <a:cs typeface="Times New Roman" panose="02020603050405020304" pitchFamily="18" charset="0"/>
              </a:rPr>
              <a:t> Noh’s Lab (</a:t>
            </a:r>
            <a:r>
              <a:rPr lang="en-US" sz="4000" dirty="0" err="1">
                <a:effectLst/>
                <a:latin typeface="Times New Roman" panose="02020603050405020304" pitchFamily="18" charset="0"/>
                <a:ea typeface="Tahoma" panose="020B0604030504040204" pitchFamily="34" charset="0"/>
                <a:cs typeface="Times New Roman" panose="02020603050405020304" pitchFamily="18" charset="0"/>
              </a:rPr>
              <a:t>Hanyang</a:t>
            </a:r>
            <a:r>
              <a:rPr lang="en-US" sz="4000" dirty="0">
                <a:effectLst/>
                <a:latin typeface="Times New Roman" panose="02020603050405020304" pitchFamily="18" charset="0"/>
                <a:ea typeface="Tahoma" panose="020B0604030504040204" pitchFamily="34" charset="0"/>
                <a:cs typeface="Times New Roman" panose="02020603050405020304" pitchFamily="18" charset="0"/>
              </a:rPr>
              <a:t> University, Korea)</a:t>
            </a:r>
          </a:p>
          <a:p>
            <a:pPr algn="just"/>
            <a:r>
              <a:rPr lang="en-US" sz="4000" dirty="0">
                <a:latin typeface="Times New Roman" panose="02020603050405020304" pitchFamily="18" charset="0"/>
                <a:ea typeface="Tahoma" panose="020B0604030504040204" pitchFamily="34" charset="0"/>
                <a:cs typeface="Times New Roman" panose="02020603050405020304" pitchFamily="18" charset="0"/>
              </a:rPr>
              <a:t>		Yubin Yeon</a:t>
            </a:r>
            <a:endParaRPr lang="en-US" sz="4000" dirty="0">
              <a:effectLst/>
              <a:latin typeface="Times New Roman" panose="02020603050405020304" pitchFamily="18" charset="0"/>
              <a:ea typeface="Tahoma" panose="020B0604030504040204" pitchFamily="34" charset="0"/>
              <a:cs typeface="Times New Roman" panose="02020603050405020304" pitchFamily="18" charset="0"/>
            </a:endParaRPr>
          </a:p>
        </p:txBody>
      </p:sp>
      <p:sp>
        <p:nvSpPr>
          <p:cNvPr id="1068" name="TextBox 1067">
            <a:extLst>
              <a:ext uri="{FF2B5EF4-FFF2-40B4-BE49-F238E27FC236}">
                <a16:creationId xmlns:a16="http://schemas.microsoft.com/office/drawing/2014/main" id="{D063D370-5D59-F131-953A-A102F07B7512}"/>
              </a:ext>
            </a:extLst>
          </p:cNvPr>
          <p:cNvSpPr txBox="1"/>
          <p:nvPr/>
        </p:nvSpPr>
        <p:spPr>
          <a:xfrm>
            <a:off x="14086056" y="46033620"/>
            <a:ext cx="12669362" cy="1938992"/>
          </a:xfrm>
          <a:prstGeom prst="rect">
            <a:avLst/>
          </a:prstGeom>
          <a:noFill/>
        </p:spPr>
        <p:txBody>
          <a:bodyPr wrap="square" rtlCol="0">
            <a:spAutoFit/>
          </a:bodyPr>
          <a:lstStyle/>
          <a:p>
            <a:pPr algn="just"/>
            <a:r>
              <a:rPr lang="en-US" sz="4000" dirty="0">
                <a:effectLst/>
                <a:latin typeface="Times New Roman" panose="02020603050405020304" pitchFamily="18" charset="0"/>
                <a:ea typeface="Tahoma" panose="020B0604030504040204" pitchFamily="34" charset="0"/>
                <a:cs typeface="Times New Roman" panose="02020603050405020304" pitchFamily="18" charset="0"/>
              </a:rPr>
              <a:t>Do-Hyun Lim: ldh991014@hanyang.ac.kr</a:t>
            </a:r>
          </a:p>
          <a:p>
            <a:pPr algn="just"/>
            <a:endParaRPr lang="en-US" sz="4000" dirty="0">
              <a:effectLst/>
              <a:latin typeface="Times New Roman" panose="02020603050405020304" pitchFamily="18" charset="0"/>
              <a:ea typeface="Tahoma" panose="020B0604030504040204" pitchFamily="34" charset="0"/>
              <a:cs typeface="Times New Roman" panose="02020603050405020304" pitchFamily="18" charset="0"/>
            </a:endParaRPr>
          </a:p>
          <a:p>
            <a:pPr algn="just"/>
            <a:r>
              <a:rPr lang="en-US" sz="4000" dirty="0">
                <a:latin typeface="Times New Roman" panose="02020603050405020304" pitchFamily="18" charset="0"/>
                <a:ea typeface="Tahoma" panose="020B0604030504040204" pitchFamily="34" charset="0"/>
                <a:cs typeface="Times New Roman" panose="02020603050405020304" pitchFamily="18" charset="0"/>
              </a:rPr>
              <a:t>Yung-</a:t>
            </a:r>
            <a:r>
              <a:rPr lang="en-US" sz="4000" dirty="0" err="1">
                <a:latin typeface="Times New Roman" panose="02020603050405020304" pitchFamily="18" charset="0"/>
                <a:ea typeface="Tahoma" panose="020B0604030504040204" pitchFamily="34" charset="0"/>
                <a:cs typeface="Times New Roman" panose="02020603050405020304" pitchFamily="18" charset="0"/>
              </a:rPr>
              <a:t>Kyun</a:t>
            </a:r>
            <a:r>
              <a:rPr lang="en-US" sz="4000" dirty="0">
                <a:latin typeface="Times New Roman" panose="02020603050405020304" pitchFamily="18" charset="0"/>
                <a:ea typeface="Tahoma" panose="020B0604030504040204" pitchFamily="34" charset="0"/>
                <a:cs typeface="Times New Roman" panose="02020603050405020304" pitchFamily="18" charset="0"/>
              </a:rPr>
              <a:t> Noh: </a:t>
            </a:r>
            <a:r>
              <a:rPr lang="en-US" sz="4000" dirty="0" err="1">
                <a:latin typeface="Times New Roman" panose="02020603050405020304" pitchFamily="18" charset="0"/>
                <a:ea typeface="Tahoma" panose="020B0604030504040204" pitchFamily="34" charset="0"/>
                <a:cs typeface="Times New Roman" panose="02020603050405020304" pitchFamily="18" charset="0"/>
              </a:rPr>
              <a:t>nohyung@hanyang.ac.kr</a:t>
            </a:r>
            <a:endParaRPr lang="en-US" sz="4000" dirty="0">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490866385"/>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9780</TotalTime>
  <Words>451</Words>
  <Application>Microsoft Macintosh PowerPoint</Application>
  <PresentationFormat>사용자 지정</PresentationFormat>
  <Paragraphs>53</Paragraphs>
  <Slides>1</Slides>
  <Notes>1</Notes>
  <HiddenSlides>0</HiddenSlides>
  <MMClips>0</MMClips>
  <ScaleCrop>false</ScaleCrop>
  <HeadingPairs>
    <vt:vector size="6" baseType="variant">
      <vt:variant>
        <vt:lpstr>사용한 글꼴</vt:lpstr>
      </vt:variant>
      <vt:variant>
        <vt:i4>5</vt:i4>
      </vt:variant>
      <vt:variant>
        <vt:lpstr>테마</vt:lpstr>
      </vt:variant>
      <vt:variant>
        <vt:i4>1</vt:i4>
      </vt:variant>
      <vt:variant>
        <vt:lpstr>슬라이드 제목</vt:lpstr>
      </vt:variant>
      <vt:variant>
        <vt:i4>1</vt:i4>
      </vt:variant>
    </vt:vector>
  </HeadingPairs>
  <TitlesOfParts>
    <vt:vector size="7" baseType="lpstr">
      <vt:lpstr>Malgun Gothic</vt:lpstr>
      <vt:lpstr>Aptos</vt:lpstr>
      <vt:lpstr>Aptos Display</vt:lpstr>
      <vt:lpstr>Arial</vt:lpstr>
      <vt:lpstr>Times New Roman</vt:lpstr>
      <vt:lpstr>Office Theme</vt:lpstr>
      <vt:lpstr>PowerPoint 프레젠테이션</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Kimiljung</dc:creator>
  <cp:lastModifiedBy>도현 임</cp:lastModifiedBy>
  <cp:revision>10</cp:revision>
  <dcterms:created xsi:type="dcterms:W3CDTF">2024-08-31T09:55:31Z</dcterms:created>
  <dcterms:modified xsi:type="dcterms:W3CDTF">2024-11-02T06:24:59Z</dcterms:modified>
</cp:coreProperties>
</file>