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o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5" name="Sottotito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31" name="Segnaposto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immagin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tito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1" name="Segnaposto tes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27" name="Segnaposto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B6055F8-1D02-4417-9241-55C834FD9970}" type="datetimeFigureOut">
              <a:rPr lang="it-IT" smtClean="0"/>
              <a:pPr/>
              <a:t>14/04/2021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6.png" /><Relationship Id="rId4" Type="http://schemas.openxmlformats.org/officeDocument/2006/relationships/image" Target="../media/image8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hat.global.assistant.watson.cloud.ibm.com/preview.html?region=eu-gb&amp;integrationID=a61f2419-8c15-4e99-b4f3-8eca7a80e849&amp;serviceInstanceID=5317d65c-76d7-485c-90d6-f3d7306d7e6c" TargetMode="External" /><Relationship Id="rId2" Type="http://schemas.openxmlformats.org/officeDocument/2006/relationships/image" Target="../media/image9.gif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28.png" /><Relationship Id="rId4" Type="http://schemas.openxmlformats.org/officeDocument/2006/relationships/hyperlink" Target="https://help4uwithada-nerd2021.blogspot.com/" TargetMode="Externa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9.g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9.gi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 /><Relationship Id="rId3" Type="http://schemas.openxmlformats.org/officeDocument/2006/relationships/image" Target="../media/image12.png" /><Relationship Id="rId7" Type="http://schemas.openxmlformats.org/officeDocument/2006/relationships/image" Target="../media/image16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1.png" /><Relationship Id="rId4" Type="http://schemas.openxmlformats.org/officeDocument/2006/relationships/image" Target="../media/image20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3286116" y="785794"/>
            <a:ext cx="5105400" cy="714380"/>
          </a:xfrm>
        </p:spPr>
        <p:txBody>
          <a:bodyPr/>
          <a:lstStyle/>
          <a:p>
            <a:r>
              <a:rPr lang="it-IT" i="1" dirty="0">
                <a:latin typeface="Arial" pitchFamily="34" charset="0"/>
                <a:cs typeface="Arial" pitchFamily="34" charset="0"/>
              </a:rPr>
              <a:t>Help4U </a:t>
            </a:r>
            <a:r>
              <a:rPr lang="it-IT" i="1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it-IT" i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i="1" dirty="0" err="1">
                <a:latin typeface="Arial" pitchFamily="34" charset="0"/>
                <a:cs typeface="Arial" pitchFamily="34" charset="0"/>
              </a:rPr>
              <a:t>ada</a:t>
            </a:r>
            <a:endParaRPr lang="it-IT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>
          <a:xfrm>
            <a:off x="6572264" y="6286520"/>
            <a:ext cx="2571736" cy="571480"/>
          </a:xfrm>
        </p:spPr>
        <p:txBody>
          <a:bodyPr/>
          <a:lstStyle/>
          <a:p>
            <a:r>
              <a:rPr lang="it-IT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Gruppo </a:t>
            </a:r>
            <a:r>
              <a:rPr lang="it-IT" b="1" i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JavaGirls</a:t>
            </a:r>
            <a:endParaRPr lang="it-IT" b="1" i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magine 10" descr="Opera_senza_titolo.png"/>
          <p:cNvPicPr>
            <a:picLocks noChangeAspect="1"/>
          </p:cNvPicPr>
          <p:nvPr/>
        </p:nvPicPr>
        <p:blipFill>
          <a:blip r:embed="rId2" cstate="print"/>
          <a:srcRect l="4687" t="4687" r="6250" b="6250"/>
          <a:stretch>
            <a:fillRect/>
          </a:stretch>
        </p:blipFill>
        <p:spPr>
          <a:xfrm>
            <a:off x="3714744" y="1643050"/>
            <a:ext cx="4357718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7239000" cy="822944"/>
          </a:xfrm>
        </p:spPr>
        <p:txBody>
          <a:bodyPr>
            <a:normAutofit/>
          </a:bodyPr>
          <a:lstStyle/>
          <a:p>
            <a:pPr algn="ctr"/>
            <a:r>
              <a:rPr lang="it-IT" sz="3400" dirty="0">
                <a:latin typeface="Arial" pitchFamily="34" charset="0"/>
                <a:cs typeface="Arial" pitchFamily="34" charset="0"/>
              </a:rPr>
              <a:t>Sistema di prenotazione</a:t>
            </a:r>
          </a:p>
        </p:txBody>
      </p:sp>
      <p:pic>
        <p:nvPicPr>
          <p:cNvPr id="4" name="Segnaposto contenuto 3" descr="Cattura_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1612"/>
            <a:ext cx="2357454" cy="2739490"/>
          </a:xfrm>
        </p:spPr>
      </p:pic>
      <p:cxnSp>
        <p:nvCxnSpPr>
          <p:cNvPr id="6" name="Connettore 2 5"/>
          <p:cNvCxnSpPr/>
          <p:nvPr/>
        </p:nvCxnSpPr>
        <p:spPr>
          <a:xfrm>
            <a:off x="2500298" y="278605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Immagine 6" descr="Cattura_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1571612"/>
            <a:ext cx="2286016" cy="2674641"/>
          </a:xfrm>
          <a:prstGeom prst="rect">
            <a:avLst/>
          </a:prstGeom>
        </p:spPr>
      </p:pic>
      <p:pic>
        <p:nvPicPr>
          <p:cNvPr id="8" name="Immagine 7" descr="Logo_Help4U_with_Ad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400" y="0"/>
            <a:ext cx="1016600" cy="1016600"/>
          </a:xfrm>
          <a:prstGeom prst="rect">
            <a:avLst/>
          </a:prstGeom>
        </p:spPr>
      </p:pic>
      <p:cxnSp>
        <p:nvCxnSpPr>
          <p:cNvPr id="10" name="Connettore 2 9"/>
          <p:cNvCxnSpPr/>
          <p:nvPr/>
        </p:nvCxnSpPr>
        <p:spPr>
          <a:xfrm>
            <a:off x="5429256" y="278605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Immagine 10" descr="Cattura_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85" y="1500174"/>
            <a:ext cx="2286015" cy="2714643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1785918" y="4714884"/>
            <a:ext cx="47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N.B.: Il codice fiscale e il numero di telefono vengono riconosciuti da Ada grazie all’opzione </a:t>
            </a:r>
            <a:r>
              <a:rPr lang="it-IT" dirty="0" err="1"/>
              <a:t>patterns</a:t>
            </a:r>
            <a:r>
              <a:rPr lang="it-IT" dirty="0"/>
              <a:t> presente nelle entità @codice_fiscale e @numero_telefono.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SISTEMA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DI</a:t>
            </a:r>
            <a:r>
              <a:rPr lang="it-IT" dirty="0">
                <a:latin typeface="Arial" pitchFamily="34" charset="0"/>
                <a:cs typeface="Arial" pitchFamily="34" charset="0"/>
              </a:rPr>
              <a:t> PRENOTAZIONE</a:t>
            </a:r>
          </a:p>
        </p:txBody>
      </p:sp>
      <p:pic>
        <p:nvPicPr>
          <p:cNvPr id="4" name="Segnaposto contenuto 3" descr="Cattura_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438" y="2143116"/>
            <a:ext cx="3258005" cy="3686690"/>
          </a:xfrm>
        </p:spPr>
      </p:pic>
      <p:sp>
        <p:nvSpPr>
          <p:cNvPr id="5" name="CasellaDiTesto 4"/>
          <p:cNvSpPr txBox="1"/>
          <p:nvPr/>
        </p:nvSpPr>
        <p:spPr>
          <a:xfrm>
            <a:off x="785786" y="2143116"/>
            <a:ext cx="3571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Alla fine della prenotazione, i dati vengono salvati e registrati nel sistema dello studio medico. Appena possibile, lo studio medico invierà un SMS di conferma per la disponibilità dell’appuntamento prenotato, allegando il numero univoco della prenotazione.</a:t>
            </a:r>
          </a:p>
          <a:p>
            <a:r>
              <a:rPr lang="it-IT" dirty="0"/>
              <a:t>I dati, successivamente, vengono cancellati per dare la possibilità all’utente di fare un’altra prenotazione oppure di annullarla o modificarla.</a:t>
            </a:r>
          </a:p>
        </p:txBody>
      </p:sp>
      <p:pic>
        <p:nvPicPr>
          <p:cNvPr id="3" name="Immagine 2" descr="Logo_Help4U_with_Ada.png">
            <a:extLst>
              <a:ext uri="{FF2B5EF4-FFF2-40B4-BE49-F238E27FC236}">
                <a16:creationId xmlns:a16="http://schemas.microsoft.com/office/drawing/2014/main" id="{52818C70-0C03-2744-9968-A7F6583F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379" y="0"/>
            <a:ext cx="962621" cy="9626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Siti per la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chatbot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57364"/>
            <a:ext cx="7472386" cy="4598372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it-IT" sz="1600" b="1" i="1" dirty="0" err="1"/>
              <a:t>Chatbot</a:t>
            </a:r>
            <a:r>
              <a:rPr lang="it-IT" sz="1600" b="1" i="1" dirty="0"/>
              <a:t> in anteprima</a:t>
            </a:r>
            <a:r>
              <a:rPr lang="it-IT" sz="1600" dirty="0"/>
              <a:t>: </a:t>
            </a:r>
          </a:p>
          <a:p>
            <a:pPr>
              <a:buNone/>
            </a:pPr>
            <a:r>
              <a:rPr lang="it-IT" sz="1600" dirty="0">
                <a:hlinkClick r:id="rId3"/>
              </a:rPr>
              <a:t>https://webchat.global.assistant.watson.cloud.ibm.com/preview.html?region=eu-gb&amp;integrationID=a61f2419-8c15-4e99-b4f3-8eca7a80e849&amp;serviceInstanceID=5317d65c-76d7-485c-90d6-f3d7306d7e6c</a:t>
            </a:r>
            <a:endParaRPr lang="it-IT" sz="1600" dirty="0"/>
          </a:p>
          <a:p>
            <a:pPr>
              <a:buBlip>
                <a:blip r:embed="rId2"/>
              </a:buBlip>
            </a:pPr>
            <a:r>
              <a:rPr lang="it-IT" sz="1600" b="1" i="1" dirty="0"/>
              <a:t>Interfaccia grafica della </a:t>
            </a:r>
            <a:r>
              <a:rPr lang="it-IT" sz="1600" b="1" i="1" dirty="0" err="1"/>
              <a:t>Chatbot</a:t>
            </a:r>
            <a:r>
              <a:rPr lang="it-IT" sz="1600" b="1" i="1" dirty="0"/>
              <a:t> :</a:t>
            </a:r>
            <a:r>
              <a:rPr lang="it-IT" sz="1600" dirty="0"/>
              <a:t>  </a:t>
            </a:r>
          </a:p>
          <a:p>
            <a:pPr>
              <a:buNone/>
            </a:pPr>
            <a:r>
              <a:rPr lang="it-IT" sz="1600" dirty="0">
                <a:hlinkClick r:id="rId4"/>
              </a:rPr>
              <a:t>https://help4uwithada-nerd2021.blogspot.com/</a:t>
            </a:r>
            <a:r>
              <a:rPr lang="it-IT" sz="1600" dirty="0"/>
              <a:t>  (cliccare sull’icona          )</a:t>
            </a:r>
          </a:p>
          <a:p>
            <a:pPr>
              <a:buBlip>
                <a:blip r:embed="rId2"/>
              </a:buBlip>
            </a:pPr>
            <a:endParaRPr lang="it-IT" sz="1400" b="1" i="1" dirty="0"/>
          </a:p>
        </p:txBody>
      </p:sp>
      <p:pic>
        <p:nvPicPr>
          <p:cNvPr id="4" name="Immagine 3" descr="bottone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78" y="3500438"/>
            <a:ext cx="423903" cy="402349"/>
          </a:xfrm>
          <a:prstGeom prst="rect">
            <a:avLst/>
          </a:prstGeom>
        </p:spPr>
      </p:pic>
      <p:pic>
        <p:nvPicPr>
          <p:cNvPr id="6" name="Immagine 5" descr="Logo_Help4U_with_Ada.png">
            <a:extLst>
              <a:ext uri="{FF2B5EF4-FFF2-40B4-BE49-F238E27FC236}">
                <a16:creationId xmlns:a16="http://schemas.microsoft.com/office/drawing/2014/main" id="{40D584F0-6976-CC47-9396-C474B66FB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7400" y="0"/>
            <a:ext cx="1016600" cy="101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Grazie per l’attenzione!</a:t>
            </a:r>
          </a:p>
        </p:txBody>
      </p:sp>
      <p:pic>
        <p:nvPicPr>
          <p:cNvPr id="4" name="Segnaposto contenuto 3" descr="Opera_senza_tito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8794" y="2000240"/>
            <a:ext cx="4275941" cy="4275941"/>
          </a:xfrm>
        </p:spPr>
      </p:pic>
      <p:pic>
        <p:nvPicPr>
          <p:cNvPr id="3" name="Immagine 2" descr="Logo_Help4U_with_Ada.png">
            <a:extLst>
              <a:ext uri="{FF2B5EF4-FFF2-40B4-BE49-F238E27FC236}">
                <a16:creationId xmlns:a16="http://schemas.microsoft.com/office/drawing/2014/main" id="{7E8375B4-2C78-4046-A4EC-FEA75037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407" y="0"/>
            <a:ext cx="1034593" cy="10345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Il nostro team</a:t>
            </a:r>
          </a:p>
        </p:txBody>
      </p:sp>
      <p:pic>
        <p:nvPicPr>
          <p:cNvPr id="4" name="Immagine 3" descr="Ragazza_3.PNG"/>
          <p:cNvPicPr>
            <a:picLocks noChangeAspect="1"/>
          </p:cNvPicPr>
          <p:nvPr/>
        </p:nvPicPr>
        <p:blipFill>
          <a:blip r:embed="rId2"/>
          <a:srcRect l="4762" t="11904" r="9524" b="3929"/>
          <a:stretch>
            <a:fillRect/>
          </a:stretch>
        </p:blipFill>
        <p:spPr>
          <a:xfrm>
            <a:off x="3357554" y="1643050"/>
            <a:ext cx="1366252" cy="121444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14678" y="2928934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Dorotea </a:t>
            </a:r>
            <a:r>
              <a:rPr lang="it-IT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Serrelli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7" name="Segnaposto contenuto 6" descr="Ragazza_1.PNG"/>
          <p:cNvPicPr>
            <a:picLocks noGrp="1" noChangeAspect="1"/>
          </p:cNvPicPr>
          <p:nvPr>
            <p:ph idx="1"/>
          </p:nvPr>
        </p:nvPicPr>
        <p:blipFill>
          <a:blip r:embed="rId3"/>
          <a:srcRect l="7143" r="7143" b="7143"/>
          <a:stretch>
            <a:fillRect/>
          </a:stretch>
        </p:blipFill>
        <p:spPr>
          <a:xfrm>
            <a:off x="6072198" y="1714488"/>
            <a:ext cx="1143008" cy="1238259"/>
          </a:xfrm>
        </p:spPr>
      </p:pic>
      <p:pic>
        <p:nvPicPr>
          <p:cNvPr id="9" name="Immagine 8" descr="Ragazza_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572008"/>
            <a:ext cx="1214446" cy="1282866"/>
          </a:xfrm>
          <a:prstGeom prst="rect">
            <a:avLst/>
          </a:prstGeom>
        </p:spPr>
      </p:pic>
      <p:pic>
        <p:nvPicPr>
          <p:cNvPr id="10" name="Immagine 9" descr="Ragazza_2.PNG"/>
          <p:cNvPicPr>
            <a:picLocks noChangeAspect="1"/>
          </p:cNvPicPr>
          <p:nvPr/>
        </p:nvPicPr>
        <p:blipFill>
          <a:blip r:embed="rId5"/>
          <a:srcRect b="7863"/>
          <a:stretch>
            <a:fillRect/>
          </a:stretch>
        </p:blipFill>
        <p:spPr>
          <a:xfrm>
            <a:off x="857224" y="1643050"/>
            <a:ext cx="1071570" cy="1000132"/>
          </a:xfrm>
          <a:prstGeom prst="rect">
            <a:avLst/>
          </a:prstGeom>
        </p:spPr>
      </p:pic>
      <p:pic>
        <p:nvPicPr>
          <p:cNvPr id="11" name="Immagine 10" descr="Ragazza_5.PNG"/>
          <p:cNvPicPr>
            <a:picLocks noChangeAspect="1"/>
          </p:cNvPicPr>
          <p:nvPr/>
        </p:nvPicPr>
        <p:blipFill>
          <a:blip r:embed="rId6"/>
          <a:srcRect b="6667"/>
          <a:stretch>
            <a:fillRect/>
          </a:stretch>
        </p:blipFill>
        <p:spPr>
          <a:xfrm>
            <a:off x="4929190" y="4500570"/>
            <a:ext cx="1283840" cy="1214446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785786" y="278605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Silvana</a:t>
            </a:r>
          </a:p>
          <a:p>
            <a:pPr algn="ctr"/>
            <a:r>
              <a:rPr lang="it-IT" sz="175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Musto</a:t>
            </a:r>
            <a:endParaRPr lang="it-IT" sz="175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714480" y="6000768"/>
            <a:ext cx="12858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Elisa</a:t>
            </a:r>
          </a:p>
          <a:p>
            <a:pPr algn="ctr"/>
            <a:r>
              <a:rPr lang="it-IT" sz="175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Musto</a:t>
            </a:r>
            <a:endParaRPr lang="it-IT" sz="175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929190" y="5857892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5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Liliana</a:t>
            </a:r>
          </a:p>
          <a:p>
            <a:pPr algn="ctr"/>
            <a:r>
              <a:rPr lang="it-IT" sz="175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Genduso</a:t>
            </a:r>
            <a:endParaRPr lang="it-IT" sz="175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929322" y="2928934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Martina</a:t>
            </a:r>
          </a:p>
          <a:p>
            <a:pPr algn="ctr"/>
            <a:r>
              <a:rPr lang="it-IT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Limata</a:t>
            </a:r>
          </a:p>
        </p:txBody>
      </p:sp>
      <p:pic>
        <p:nvPicPr>
          <p:cNvPr id="3" name="Immagine 2" descr="Logo_Help4U_with_Ada.png">
            <a:extLst>
              <a:ext uri="{FF2B5EF4-FFF2-40B4-BE49-F238E27FC236}">
                <a16:creationId xmlns:a16="http://schemas.microsoft.com/office/drawing/2014/main" id="{787F857B-AD1B-5D41-836D-138C5CA54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414" y="1"/>
            <a:ext cx="1052586" cy="1052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43050"/>
            <a:ext cx="7239000" cy="4812686"/>
          </a:xfrm>
        </p:spPr>
        <p:txBody>
          <a:bodyPr/>
          <a:lstStyle/>
          <a:p>
            <a:pPr algn="just">
              <a:buBlip>
                <a:blip r:embed="rId2"/>
              </a:buBlip>
            </a:pPr>
            <a:r>
              <a:rPr lang="it-IT" dirty="0"/>
              <a:t>Help4U </a:t>
            </a:r>
            <a:r>
              <a:rPr lang="it-IT" dirty="0" err="1"/>
              <a:t>with</a:t>
            </a:r>
            <a:r>
              <a:rPr lang="it-IT" dirty="0"/>
              <a:t> Ada</a:t>
            </a:r>
          </a:p>
          <a:p>
            <a:pPr algn="just">
              <a:buBlip>
                <a:blip r:embed="rId2"/>
              </a:buBlip>
            </a:pPr>
            <a:r>
              <a:rPr lang="it-IT" dirty="0"/>
              <a:t>Servizi offerti dalla </a:t>
            </a:r>
            <a:r>
              <a:rPr lang="it-IT" dirty="0" err="1"/>
              <a:t>chatbot</a:t>
            </a:r>
            <a:endParaRPr lang="it-IT" dirty="0"/>
          </a:p>
          <a:p>
            <a:pPr algn="just">
              <a:buBlip>
                <a:blip r:embed="rId2"/>
              </a:buBlip>
            </a:pPr>
            <a:r>
              <a:rPr lang="it-IT" dirty="0"/>
              <a:t>Studio medico</a:t>
            </a:r>
          </a:p>
          <a:p>
            <a:pPr algn="just">
              <a:buBlip>
                <a:blip r:embed="rId2"/>
              </a:buBlip>
            </a:pPr>
            <a:r>
              <a:rPr lang="it-IT" dirty="0"/>
              <a:t>Contatti utili</a:t>
            </a:r>
          </a:p>
          <a:p>
            <a:pPr algn="just">
              <a:buBlip>
                <a:blip r:embed="rId2"/>
              </a:buBlip>
            </a:pPr>
            <a:r>
              <a:rPr lang="it-IT" dirty="0"/>
              <a:t>Connettimi al medico</a:t>
            </a:r>
          </a:p>
          <a:p>
            <a:pPr algn="just">
              <a:buBlip>
                <a:blip r:embed="rId2"/>
              </a:buBlip>
            </a:pPr>
            <a:r>
              <a:rPr lang="it-IT" dirty="0"/>
              <a:t>Sistema di prenotazione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 descr="Logo_Help4U_with_A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92" y="0"/>
            <a:ext cx="1000108" cy="10001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65820"/>
          </a:xfrm>
        </p:spPr>
        <p:txBody>
          <a:bodyPr/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Help4u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 err="1">
                <a:latin typeface="Arial" pitchFamily="34" charset="0"/>
                <a:cs typeface="Arial" pitchFamily="34" charset="0"/>
              </a:rPr>
              <a:t>ada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14282" y="1643050"/>
            <a:ext cx="44291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questa emergenza sanitaria, abbiamo realizzato una </a:t>
            </a:r>
            <a:r>
              <a:rPr lang="it-IT" dirty="0" err="1"/>
              <a:t>chatbot</a:t>
            </a:r>
            <a:r>
              <a:rPr lang="it-IT" dirty="0"/>
              <a:t> che potesse essere d’aiuto 24h/7gg ai pazienti di un medico di base.</a:t>
            </a:r>
          </a:p>
          <a:p>
            <a:r>
              <a:rPr lang="it-IT" dirty="0"/>
              <a:t>Essi possono chiedere informazioni riguardo lo studio medico, i contatti dei servizi sanitari presenti sul nostro territorio ed un sistema di prenotazione.</a:t>
            </a:r>
          </a:p>
          <a:p>
            <a:r>
              <a:rPr lang="it-IT" dirty="0"/>
              <a:t>Ispirandoci alla matematica Ada </a:t>
            </a:r>
            <a:r>
              <a:rPr lang="it-IT" dirty="0" err="1"/>
              <a:t>Lovelace</a:t>
            </a:r>
            <a:r>
              <a:rPr lang="it-IT" dirty="0"/>
              <a:t>, considerata la madrina dell’informatica, abbiamo chiamato l’assistente della nostra </a:t>
            </a:r>
            <a:r>
              <a:rPr lang="it-IT" dirty="0" err="1"/>
              <a:t>chatbot</a:t>
            </a:r>
            <a:r>
              <a:rPr lang="it-IT" dirty="0"/>
              <a:t> Ada.</a:t>
            </a:r>
          </a:p>
          <a:p>
            <a:r>
              <a:rPr lang="it-IT" dirty="0"/>
              <a:t>Il nome della nostra </a:t>
            </a:r>
            <a:r>
              <a:rPr lang="it-IT" dirty="0" err="1"/>
              <a:t>chatbot</a:t>
            </a:r>
            <a:r>
              <a:rPr lang="it-IT" dirty="0"/>
              <a:t>, </a:t>
            </a:r>
            <a:r>
              <a:rPr lang="it-IT" i="1" dirty="0"/>
              <a:t>Help4U </a:t>
            </a:r>
            <a:r>
              <a:rPr lang="it-IT" i="1" dirty="0" err="1"/>
              <a:t>with</a:t>
            </a:r>
            <a:r>
              <a:rPr lang="it-IT" i="1" dirty="0"/>
              <a:t> Ada</a:t>
            </a:r>
            <a:r>
              <a:rPr lang="it-IT" dirty="0"/>
              <a:t>, sintetizza appieno il suo fine: aiutare il prossimo.</a:t>
            </a:r>
          </a:p>
          <a:p>
            <a:endParaRPr lang="it-IT" dirty="0"/>
          </a:p>
        </p:txBody>
      </p:sp>
      <p:pic>
        <p:nvPicPr>
          <p:cNvPr id="9" name="Segnaposto contenuto 8" descr="Cattura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14" y="1571612"/>
            <a:ext cx="3328634" cy="4846638"/>
          </a:xfrm>
        </p:spPr>
      </p:pic>
      <p:pic>
        <p:nvPicPr>
          <p:cNvPr id="10" name="Immagine 9" descr="Logo_Help4U_with_A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92" y="0"/>
            <a:ext cx="1000108" cy="10001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7696200" cy="785818"/>
          </a:xfrm>
        </p:spPr>
        <p:txBody>
          <a:bodyPr>
            <a:normAutofit/>
          </a:bodyPr>
          <a:lstStyle/>
          <a:p>
            <a:pPr algn="ctr"/>
            <a:r>
              <a:rPr lang="it-IT" sz="3400" dirty="0">
                <a:latin typeface="Arial" pitchFamily="34" charset="0"/>
                <a:cs typeface="Arial" pitchFamily="34" charset="0"/>
              </a:rPr>
              <a:t>Servizi offerti dalla </a:t>
            </a:r>
            <a:r>
              <a:rPr lang="it-IT" sz="3400" dirty="0" err="1">
                <a:latin typeface="Arial" pitchFamily="34" charset="0"/>
                <a:cs typeface="Arial" pitchFamily="34" charset="0"/>
              </a:rPr>
              <a:t>chatbot</a:t>
            </a:r>
            <a:endParaRPr lang="it-IT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9416"/>
            <a:ext cx="3829048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800" dirty="0"/>
              <a:t>I servizi forniti dalla </a:t>
            </a:r>
            <a:r>
              <a:rPr lang="it-IT" sz="1800" dirty="0" err="1"/>
              <a:t>chatbot</a:t>
            </a:r>
            <a:r>
              <a:rPr lang="it-IT" sz="1800" dirty="0"/>
              <a:t> sono i seguenti: </a:t>
            </a:r>
          </a:p>
          <a:p>
            <a:pPr>
              <a:buClr>
                <a:schemeClr val="bg2"/>
              </a:buClr>
              <a:buBlip>
                <a:blip r:embed="rId2"/>
              </a:buBlip>
            </a:pPr>
            <a:r>
              <a:rPr lang="it-IT" sz="1800" dirty="0"/>
              <a:t>informazioni sullo studio medico (orari di apertura, posizione, visite effettuate dal medico);</a:t>
            </a:r>
          </a:p>
          <a:p>
            <a:pPr>
              <a:buClr>
                <a:schemeClr val="bg2"/>
              </a:buClr>
              <a:buBlip>
                <a:blip r:embed="rId2"/>
              </a:buBlip>
            </a:pPr>
            <a:r>
              <a:rPr lang="it-IT" sz="1800" dirty="0"/>
              <a:t>contatti utili (e-mail, PEC, numeri di telefono) dei servizi sanitari offerti dal nostro territorio;</a:t>
            </a:r>
          </a:p>
          <a:p>
            <a:pPr>
              <a:buClr>
                <a:schemeClr val="bg2"/>
              </a:buClr>
              <a:buBlip>
                <a:blip r:embed="rId2"/>
              </a:buBlip>
            </a:pPr>
            <a:r>
              <a:rPr lang="it-IT" sz="1800" dirty="0"/>
              <a:t>un sistema di prenotazione per i servizi offerti dal medico, dove l’utente può prenotare, annullare o modificare una prenotazione. </a:t>
            </a:r>
          </a:p>
        </p:txBody>
      </p:sp>
      <p:pic>
        <p:nvPicPr>
          <p:cNvPr id="7" name="Immagine 6" descr="Logo_Help4U_with_A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92" y="0"/>
            <a:ext cx="1000108" cy="1000108"/>
          </a:xfrm>
          <a:prstGeom prst="rect">
            <a:avLst/>
          </a:prstGeom>
        </p:spPr>
      </p:pic>
      <p:pic>
        <p:nvPicPr>
          <p:cNvPr id="8" name="Immagine 7" descr="Cattura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2214554"/>
            <a:ext cx="3234180" cy="292895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929190" y="5143512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Screenshot</a:t>
            </a:r>
            <a:r>
              <a:rPr lang="it-IT" sz="1600" dirty="0"/>
              <a:t> della </a:t>
            </a:r>
            <a:r>
              <a:rPr lang="it-IT" sz="1600" dirty="0" err="1"/>
              <a:t>chatbot</a:t>
            </a:r>
            <a:r>
              <a:rPr lang="it-IT" sz="1600" dirty="0"/>
              <a:t> in anteprima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39000" cy="1000132"/>
          </a:xfrm>
        </p:spPr>
        <p:txBody>
          <a:bodyPr/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Studio medico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786050" y="5214950"/>
            <a:ext cx="235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Ada dà la posizione dello studio e le indicazioni per arrivarci attraverso Google </a:t>
            </a:r>
            <a:r>
              <a:rPr lang="it-IT" sz="1500" dirty="0" err="1"/>
              <a:t>Maps</a:t>
            </a:r>
            <a:r>
              <a:rPr lang="it-IT" sz="1500" dirty="0"/>
              <a:t>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643570" y="5715016"/>
            <a:ext cx="2500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Ada dice quali visite può effettuare il medico curante.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0" y="5429264"/>
            <a:ext cx="25002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Ada fornisce, in base al giorno inserito, gli orari dello studio medico.</a:t>
            </a:r>
          </a:p>
        </p:txBody>
      </p:sp>
      <p:pic>
        <p:nvPicPr>
          <p:cNvPr id="10" name="Immagine 9" descr="Logo_Help4U_with_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00" y="0"/>
            <a:ext cx="1000100" cy="1000100"/>
          </a:xfrm>
          <a:prstGeom prst="rect">
            <a:avLst/>
          </a:prstGeom>
        </p:spPr>
      </p:pic>
      <p:pic>
        <p:nvPicPr>
          <p:cNvPr id="12" name="Immagine 11" descr="Cattura_3.PNG"/>
          <p:cNvPicPr>
            <a:picLocks noChangeAspect="1"/>
          </p:cNvPicPr>
          <p:nvPr/>
        </p:nvPicPr>
        <p:blipFill>
          <a:blip r:embed="rId3"/>
          <a:srcRect r="2128" b="19149"/>
          <a:stretch>
            <a:fillRect/>
          </a:stretch>
        </p:blipFill>
        <p:spPr>
          <a:xfrm>
            <a:off x="285720" y="1500174"/>
            <a:ext cx="2143140" cy="2714644"/>
          </a:xfrm>
          <a:prstGeom prst="rect">
            <a:avLst/>
          </a:prstGeom>
        </p:spPr>
      </p:pic>
      <p:pic>
        <p:nvPicPr>
          <p:cNvPr id="13" name="Immagine 12" descr="Cattura_4.PNG"/>
          <p:cNvPicPr>
            <a:picLocks noChangeAspect="1"/>
          </p:cNvPicPr>
          <p:nvPr/>
        </p:nvPicPr>
        <p:blipFill>
          <a:blip r:embed="rId4"/>
          <a:srcRect t="24138" r="713"/>
          <a:stretch>
            <a:fillRect/>
          </a:stretch>
        </p:blipFill>
        <p:spPr>
          <a:xfrm>
            <a:off x="285720" y="3786190"/>
            <a:ext cx="2143140" cy="1571636"/>
          </a:xfrm>
          <a:prstGeom prst="rect">
            <a:avLst/>
          </a:prstGeom>
        </p:spPr>
      </p:pic>
      <p:pic>
        <p:nvPicPr>
          <p:cNvPr id="14" name="Immagine 13" descr="Cattura_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88" y="1500174"/>
            <a:ext cx="2466865" cy="2928958"/>
          </a:xfrm>
          <a:prstGeom prst="rect">
            <a:avLst/>
          </a:prstGeom>
        </p:spPr>
      </p:pic>
      <p:pic>
        <p:nvPicPr>
          <p:cNvPr id="15" name="Immagine 14" descr="Cattura_6.PNG"/>
          <p:cNvPicPr>
            <a:picLocks noChangeAspect="1"/>
          </p:cNvPicPr>
          <p:nvPr/>
        </p:nvPicPr>
        <p:blipFill>
          <a:blip r:embed="rId6"/>
          <a:srcRect l="3112" t="44704" r="-1087" b="13824"/>
          <a:stretch>
            <a:fillRect/>
          </a:stretch>
        </p:blipFill>
        <p:spPr>
          <a:xfrm>
            <a:off x="2857488" y="4357694"/>
            <a:ext cx="2500330" cy="857255"/>
          </a:xfrm>
          <a:prstGeom prst="rect">
            <a:avLst/>
          </a:prstGeom>
        </p:spPr>
      </p:pic>
      <p:pic>
        <p:nvPicPr>
          <p:cNvPr id="17" name="Segnaposto contenuto 16" descr="Cattura_7.PNG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715008" y="1285860"/>
            <a:ext cx="2275463" cy="2802622"/>
          </a:xfrm>
        </p:spPr>
      </p:pic>
      <p:pic>
        <p:nvPicPr>
          <p:cNvPr id="18" name="Immagine 17" descr="Cattura_8.PNG"/>
          <p:cNvPicPr>
            <a:picLocks noChangeAspect="1"/>
          </p:cNvPicPr>
          <p:nvPr/>
        </p:nvPicPr>
        <p:blipFill>
          <a:blip r:embed="rId8"/>
          <a:srcRect b="34375"/>
          <a:stretch>
            <a:fillRect/>
          </a:stretch>
        </p:blipFill>
        <p:spPr>
          <a:xfrm>
            <a:off x="5715008" y="4071942"/>
            <a:ext cx="2286016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65820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Contatti utili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3286124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Ada fornisce i recapiti per contattare il medico curante e i servizi sanitari del nostro territorio.</a:t>
            </a:r>
          </a:p>
        </p:txBody>
      </p:sp>
      <p:pic>
        <p:nvPicPr>
          <p:cNvPr id="6" name="Immagine 5" descr="Logo_Help4U_with_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92" y="0"/>
            <a:ext cx="1000108" cy="1000108"/>
          </a:xfrm>
          <a:prstGeom prst="rect">
            <a:avLst/>
          </a:prstGeom>
        </p:spPr>
      </p:pic>
      <p:pic>
        <p:nvPicPr>
          <p:cNvPr id="8" name="Segnaposto contenuto 7" descr="Cattura_9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0562" y="1785926"/>
            <a:ext cx="3258005" cy="45631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Connettimi al medico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71472" y="2500306"/>
            <a:ext cx="4143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Nel momento in cui Ada non comprende per 3 volte (consecutivamente) la richiesta dell’utente oppure quest’ultimo preme il tasto     , Ada fornisce i recapiti telefonici del medico di base.</a:t>
            </a:r>
          </a:p>
        </p:txBody>
      </p:sp>
      <p:pic>
        <p:nvPicPr>
          <p:cNvPr id="6" name="Immagine 5" descr="Logo_Help4U_with_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92" y="0"/>
            <a:ext cx="1000108" cy="1000108"/>
          </a:xfrm>
          <a:prstGeom prst="rect">
            <a:avLst/>
          </a:prstGeom>
        </p:spPr>
      </p:pic>
      <p:pic>
        <p:nvPicPr>
          <p:cNvPr id="8" name="Immagine 7" descr="pulsan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3286124"/>
            <a:ext cx="219672" cy="214314"/>
          </a:xfrm>
          <a:prstGeom prst="rect">
            <a:avLst/>
          </a:prstGeom>
        </p:spPr>
      </p:pic>
      <p:pic>
        <p:nvPicPr>
          <p:cNvPr id="12" name="Segnaposto contenuto 11" descr="Cattura_11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86380" y="1857364"/>
            <a:ext cx="2369061" cy="3615214"/>
          </a:xfrm>
        </p:spPr>
      </p:pic>
      <p:pic>
        <p:nvPicPr>
          <p:cNvPr id="13" name="Immagine 12" descr="Cattura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4714884"/>
            <a:ext cx="3191321" cy="1724266"/>
          </a:xfrm>
          <a:prstGeom prst="rect">
            <a:avLst/>
          </a:prstGeom>
        </p:spPr>
      </p:pic>
      <p:cxnSp>
        <p:nvCxnSpPr>
          <p:cNvPr id="15" name="Connettore 2 14"/>
          <p:cNvCxnSpPr/>
          <p:nvPr/>
        </p:nvCxnSpPr>
        <p:spPr>
          <a:xfrm>
            <a:off x="4929190" y="4572008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rot="10800000" flipV="1">
            <a:off x="4286248" y="5072074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844" y="285728"/>
            <a:ext cx="7000924" cy="928694"/>
          </a:xfrm>
        </p:spPr>
        <p:txBody>
          <a:bodyPr>
            <a:normAutofit/>
          </a:bodyPr>
          <a:lstStyle/>
          <a:p>
            <a:pPr algn="ctr"/>
            <a:r>
              <a:rPr lang="it-IT" sz="3400" dirty="0">
                <a:latin typeface="Arial" pitchFamily="34" charset="0"/>
                <a:cs typeface="Arial" pitchFamily="34" charset="0"/>
              </a:rPr>
              <a:t>Sistema di prenotazione</a:t>
            </a:r>
          </a:p>
        </p:txBody>
      </p:sp>
      <p:pic>
        <p:nvPicPr>
          <p:cNvPr id="4" name="Segnaposto contenuto 3" descr="Cattura_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2714644" cy="3197109"/>
          </a:xfrm>
        </p:spPr>
      </p:pic>
      <p:cxnSp>
        <p:nvCxnSpPr>
          <p:cNvPr id="6" name="Connettore 2 5"/>
          <p:cNvCxnSpPr/>
          <p:nvPr/>
        </p:nvCxnSpPr>
        <p:spPr>
          <a:xfrm>
            <a:off x="3357554" y="307181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Immagine 6" descr="Cattura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571612"/>
            <a:ext cx="2714644" cy="321471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14282" y="4857760"/>
            <a:ext cx="3214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 base all’opzione scelta dall’utente, Ada lo assistente rispettivamente nella compilazione (nodi) per fissare, annullare o modificare una prenotazione.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143372" y="4826675"/>
            <a:ext cx="40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Ada è capace di dare ulteriori informazioni (data, codice fiscale, ticket sanitario se prenota una prescrizione, tipo di visita,…) all’utente sull’inserimento dei dati quando non riconosce, nella risposta dell’utente, l’entità chiesta.</a:t>
            </a:r>
          </a:p>
        </p:txBody>
      </p:sp>
      <p:pic>
        <p:nvPicPr>
          <p:cNvPr id="11" name="Immagine 10" descr="Logo_Help4U_with_Ad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92" y="0"/>
            <a:ext cx="1000108" cy="100010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ito">
  <a:themeElements>
    <a:clrScheme name="Nerd_2021">
      <a:dk1>
        <a:sysClr val="windowText" lastClr="000000"/>
      </a:dk1>
      <a:lt1>
        <a:sysClr val="window" lastClr="FFFFFF"/>
      </a:lt1>
      <a:dk2>
        <a:srgbClr val="92F3F0"/>
      </a:dk2>
      <a:lt2>
        <a:srgbClr val="D63179"/>
      </a:lt2>
      <a:accent1>
        <a:srgbClr val="92F3F0"/>
      </a:accent1>
      <a:accent2>
        <a:srgbClr val="094ECB"/>
      </a:accent2>
      <a:accent3>
        <a:srgbClr val="D646D1"/>
      </a:accent3>
      <a:accent4>
        <a:srgbClr val="D6317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484</Words>
  <Application>Microsoft Office PowerPoint</Application>
  <PresentationFormat>Presentazione su schermo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Mito</vt:lpstr>
      <vt:lpstr>Help4U with ada</vt:lpstr>
      <vt:lpstr>Il nostro team</vt:lpstr>
      <vt:lpstr>Agenda</vt:lpstr>
      <vt:lpstr>Help4u with ada</vt:lpstr>
      <vt:lpstr>Servizi offerti dalla chatbot</vt:lpstr>
      <vt:lpstr>Studio medico</vt:lpstr>
      <vt:lpstr>Contatti utili</vt:lpstr>
      <vt:lpstr>Connettimi al medico</vt:lpstr>
      <vt:lpstr>Sistema di prenotazione</vt:lpstr>
      <vt:lpstr>Sistema di prenotazione</vt:lpstr>
      <vt:lpstr>SISTEMA DI PRENOTAZIONE</vt:lpstr>
      <vt:lpstr>Siti per la chatbot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Dorotea Serrelli</dc:creator>
  <cp:lastModifiedBy>Dorotea Serrelli</cp:lastModifiedBy>
  <cp:revision>99</cp:revision>
  <dcterms:created xsi:type="dcterms:W3CDTF">2021-04-09T06:33:50Z</dcterms:created>
  <dcterms:modified xsi:type="dcterms:W3CDTF">2021-04-14T16:38:13Z</dcterms:modified>
</cp:coreProperties>
</file>