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95%" autoAdjust="0"/>
    <p:restoredTop sz="94.66%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%"/>
              </a:lnSpc>
              <a:defRPr sz="8000" spc="-50" baseline="0%">
                <a:solidFill>
                  <a:schemeClr val="tx1">
                    <a:lumMod val="85%"/>
                    <a:lumOff val="1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%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%"/>
                <a:lumOff val="50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6462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1534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8249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31902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%"/>
              </a:lnSpc>
              <a:defRPr sz="8000" b="0">
                <a:solidFill>
                  <a:schemeClr val="tx1">
                    <a:lumMod val="85%"/>
                    <a:lumOff val="1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%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%"/>
                <a:lumOff val="50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02967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7505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%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%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247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3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1362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8963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%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%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%"/>
                <a:lumOff val="50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%"/>
        </a:lnSpc>
        <a:spcBef>
          <a:spcPct val="0%"/>
        </a:spcBef>
        <a:buNone/>
        <a:defRPr sz="4800" kern="1200" spc="-50" baseline="0%">
          <a:solidFill>
            <a:schemeClr val="tx1">
              <a:lumMod val="75%"/>
              <a:lumOff val="25%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%"/>
        </a:lnSpc>
        <a:spcBef>
          <a:spcPts val="1200"/>
        </a:spcBef>
        <a:spcAft>
          <a:spcPts val="200"/>
        </a:spcAft>
        <a:buClr>
          <a:schemeClr val="accent1"/>
        </a:buClr>
        <a:buSzPct val="100%"/>
        <a:buFont typeface="Calibri" panose="020F0502020204030204" pitchFamily="34" charset="0"/>
        <a:buChar char=" "/>
        <a:defRPr sz="20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purl.oclc.org/ooxml/officeDocument/relationships/hyperlink" Target="#www06"/><Relationship Id="rId3" Type="http://purl.oclc.org/ooxml/officeDocument/relationships/hyperlink" Target="https://web.ceiti.md/files/MySQLsiPHP.pdf" TargetMode="External"/><Relationship Id="rId7" Type="http://purl.oclc.org/ooxml/officeDocument/relationships/hyperlink" Target="https://www.w3schools.com/css/default.asp" TargetMode="External"/><Relationship Id="rId2" Type="http://purl.oclc.org/ooxml/officeDocument/relationships/hyperlink" Target="#www01"/><Relationship Id="rId1" Type="http://purl.oclc.org/ooxml/officeDocument/relationships/slideLayout" Target="../slideLayouts/slideLayout2.xml"/><Relationship Id="rId6" Type="http://purl.oclc.org/ooxml/officeDocument/relationships/hyperlink" Target="#www05"/><Relationship Id="rId5" Type="http://purl.oclc.org/ooxml/officeDocument/relationships/hyperlink" Target="https://www.w3schools.com/html/" TargetMode="External"/><Relationship Id="rId4" Type="http://purl.oclc.org/ooxml/officeDocument/relationships/hyperlink" Target="#www04"/><Relationship Id="rId9" Type="http://purl.oclc.org/ooxml/officeDocument/relationships/hyperlink" Target="https://en.wikipedia.org/wiki/JavaScript" TargetMode="Externa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4362-12FD-A8DD-1BAC-DF003A90341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 anchorCtr="1"/>
          <a:lstStyle/>
          <a:p>
            <a:pPr lvl="0" algn="ctr"/>
            <a:r>
              <a:rPr lang="ro-RO" sz="5400" dirty="0">
                <a:latin typeface="Palatino Linotype" pitchFamily="18"/>
                <a:cs typeface="Times New Roman" pitchFamily="18"/>
              </a:rPr>
              <a:t>APLICAȚIE GESTIONARE DE PROIECTE DEP.CIE</a:t>
            </a:r>
            <a:endParaRPr lang="ro-RO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58D23-6CDA-9D8D-C89B-4A53C6BDBDDA}"/>
              </a:ext>
            </a:extLst>
          </p:cNvPr>
          <p:cNvSpPr txBox="1"/>
          <p:nvPr/>
        </p:nvSpPr>
        <p:spPr>
          <a:xfrm>
            <a:off x="1563329" y="348870"/>
            <a:ext cx="9065341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%"/>
              </a:lnSpc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UNIVERSITATEA “LUCIAN BLAGA” DIN SIBIU</a:t>
            </a:r>
            <a:endParaRPr lang="ro-RO" sz="1800" dirty="0"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%"/>
              </a:lnSpc>
              <a:spcAft>
                <a:spcPts val="800"/>
              </a:spcAft>
            </a:pP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DE INGINERIE </a:t>
            </a:r>
            <a:endParaRPr lang="ro-RO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%"/>
              </a:lnSpc>
              <a:spcAft>
                <a:spcPts val="800"/>
              </a:spcAft>
            </a:pP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DEPARTAMENTUL DE CALCULATOARE ŞI INGINERIE ELECTRICĂ</a:t>
            </a:r>
            <a:endParaRPr lang="ro-RO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B306D-449D-5AA5-1C06-06ACEEFD8961}"/>
              </a:ext>
            </a:extLst>
          </p:cNvPr>
          <p:cNvSpPr txBox="1"/>
          <p:nvPr/>
        </p:nvSpPr>
        <p:spPr>
          <a:xfrm>
            <a:off x="1181033" y="4457235"/>
            <a:ext cx="3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Îndrumător: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Conf. Dr. mat. Crețulescu Radu George</a:t>
            </a:r>
            <a:endParaRPr lang="ro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C087C-6C16-77F0-0F5A-4ED568624BB8}"/>
              </a:ext>
            </a:extLst>
          </p:cNvPr>
          <p:cNvSpPr txBox="1"/>
          <p:nvPr/>
        </p:nvSpPr>
        <p:spPr>
          <a:xfrm>
            <a:off x="7665227" y="4457235"/>
            <a:ext cx="34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Absolvent: Popa Doroteea Cristina</a:t>
            </a:r>
            <a:endParaRPr lang="ro-RO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BCAB9-FB50-0CFC-7E1D-176FEEB440D1}"/>
              </a:ext>
            </a:extLst>
          </p:cNvPr>
          <p:cNvSpPr txBox="1"/>
          <p:nvPr/>
        </p:nvSpPr>
        <p:spPr>
          <a:xfrm>
            <a:off x="5324167" y="5729716"/>
            <a:ext cx="15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- Sibiu, 2024-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3F16-D865-195D-BB1A-44931D8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Detalii de implementare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00A2-DAF2-F15F-B065-4602A001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 de bază a secretarei este de a gestiona studenții și profesorii.</a:t>
            </a:r>
          </a:p>
        </p:txBody>
      </p:sp>
    </p:spTree>
    <p:extLst>
      <p:ext uri="{BB962C8B-B14F-4D97-AF65-F5344CB8AC3E}">
        <p14:creationId xmlns:p14="http://schemas.microsoft.com/office/powerpoint/2010/main" val="1544654656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E884-5880-D051-DFF9-7AC28E43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Detalii de implementare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EB56-25B2-72EF-E44E-DEED6A41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 de bază a adminului este de a schima anul academic.</a:t>
            </a:r>
          </a:p>
        </p:txBody>
      </p:sp>
    </p:spTree>
    <p:extLst>
      <p:ext uri="{BB962C8B-B14F-4D97-AF65-F5344CB8AC3E}">
        <p14:creationId xmlns:p14="http://schemas.microsoft.com/office/powerpoint/2010/main" val="2851242702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2188-F784-4F0E-A150-C0B32D05490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3320-C474-3412-6067-3324253D243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8A01-5D74-7C41-6D92-F57C7A5BE8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2D36-938F-474C-B953-547DCB0257D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%"/>
              </a:lnSpc>
              <a:spcAft>
                <a:spcPts val="800"/>
              </a:spcAft>
            </a:pPr>
            <a:r>
              <a:rPr lang="ro-RO" sz="1800" u="sng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[WWW01]</a:t>
            </a:r>
            <a:r>
              <a:rPr lang="ro-RO" sz="1800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CEITI (Centrul de Excelență în Informatică și Tehnologii Informaționale)- PHP/MySQL, preluat de pe </a:t>
            </a:r>
            <a:r>
              <a:rPr lang="ro-RO" sz="1800" u="sng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https://web.ceiti.md/files/MySQLsiPHP.pdf</a:t>
            </a:r>
            <a:endParaRPr lang="ro-RO" sz="1800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%"/>
              </a:lnSpc>
              <a:spcAft>
                <a:spcPts val="800"/>
              </a:spcAft>
            </a:pPr>
            <a:r>
              <a:rPr lang="ro-RO" sz="1800" u="sng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[WWW04]</a:t>
            </a:r>
            <a:r>
              <a:rPr lang="ro-RO" sz="1800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W3Schools- HTML Tutorial, preluat de pe </a:t>
            </a:r>
            <a:r>
              <a:rPr lang="ro-RO" sz="1800" u="sng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https://www.w3schools.com/html/</a:t>
            </a:r>
            <a:endParaRPr lang="ro-RO" sz="1800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%"/>
              </a:lnSpc>
              <a:spcAft>
                <a:spcPts val="800"/>
              </a:spcAft>
            </a:pPr>
            <a:r>
              <a:rPr lang="ro-RO" sz="1800" u="sng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[WWW05]</a:t>
            </a:r>
            <a:r>
              <a:rPr lang="ro-RO" sz="1800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W3Schools- CSS Tutorial, preluat de pe </a:t>
            </a:r>
            <a:r>
              <a:rPr lang="ro-RO" sz="1800" u="sng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https://www.w3schools.com/css/default.asp</a:t>
            </a:r>
            <a:endParaRPr lang="ro-RO" sz="1800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%"/>
              </a:lnSpc>
              <a:spcAft>
                <a:spcPts val="800"/>
              </a:spcAft>
            </a:pPr>
            <a:r>
              <a:rPr lang="ro-RO" sz="1800" u="sng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[WWW06]</a:t>
            </a:r>
            <a:r>
              <a:rPr lang="ro-RO" sz="1800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 - JavaScript, preluat de pe </a:t>
            </a:r>
            <a:r>
              <a:rPr lang="ro-RO" sz="1800" u="sng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https://en.wikipedia.org/wiki/JavaScript</a:t>
            </a:r>
            <a:endParaRPr lang="ro-RO" sz="1800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3A04BC-244B-F687-844C-7689D74D8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mulțumesc!</a:t>
            </a:r>
          </a:p>
        </p:txBody>
      </p:sp>
    </p:spTree>
    <p:extLst>
      <p:ext uri="{BB962C8B-B14F-4D97-AF65-F5344CB8AC3E}">
        <p14:creationId xmlns:p14="http://schemas.microsoft.com/office/powerpoint/2010/main" val="2405547333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FF12-2DBF-4982-A63E-D370AA32F8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 dirty="0">
                <a:latin typeface="Times New Roman" pitchFamily="18"/>
                <a:cs typeface="Times New Roman" pitchFamily="18"/>
              </a:rPr>
              <a:t>Scop și obiective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E89C-AB62-C5CE-7003-EE1414FE07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66327" y="1729898"/>
            <a:ext cx="9989353" cy="4558933"/>
          </a:xfrm>
        </p:spPr>
        <p:txBody>
          <a:bodyPr/>
          <a:lstStyle/>
          <a:p>
            <a:pPr lvl="0" indent="449583"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800" kern="0" dirty="0">
                <a:latin typeface="Times New Roman" pitchFamily="18"/>
                <a:cs typeface="Times New Roman" pitchFamily="18"/>
              </a:rPr>
              <a:t>Scopul principal al aplicației "UniProject Manager" este de a crea o platformă integrată și eficientă pentru gestionarea proiectelor academice și a lucrărilor de licență  din cadrul departamentului de Calculatoare și Inginerie Electrică a Facultății de inginerie ULBS. Prin această aplicație, dorim să îmbunătățim organizarea proiectelor și colaborarea între studenți, profesori, coordonatori de licență și secretariat, oferindu-le un instrument fiabil și intuitiv.</a:t>
            </a:r>
            <a:endParaRPr lang="ro-RO" sz="1800" dirty="0">
              <a:latin typeface="Times New Roman" pitchFamily="18"/>
              <a:cs typeface="Times New Roman" pitchFamily="18"/>
            </a:endParaRPr>
          </a:p>
          <a:p>
            <a:pPr lvl="0" indent="449583"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800" kern="0" dirty="0">
                <a:latin typeface="Times New Roman" pitchFamily="18"/>
                <a:cs typeface="Times New Roman" pitchFamily="18"/>
              </a:rPr>
              <a:t>Obiective specifice includ:</a:t>
            </a:r>
            <a:endParaRPr lang="ro-RO" sz="1800" dirty="0">
              <a:latin typeface="Times New Roman" pitchFamily="18"/>
              <a:cs typeface="Times New Roman" pitchFamily="18"/>
            </a:endParaRPr>
          </a:p>
          <a:p>
            <a:pPr marL="342900" lvl="0" indent="-342900"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Facilitarea organizării proiectelor</a:t>
            </a:r>
          </a:p>
          <a:p>
            <a:pPr marL="342900" lvl="0" indent="-342900"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Simplificarea procesului de încărcare și evaluare</a:t>
            </a:r>
          </a:p>
          <a:p>
            <a:pPr marL="342900" lvl="0" indent="-342900"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Centralizarea gestionării licențelor</a:t>
            </a:r>
          </a:p>
          <a:p>
            <a:pPr marL="342900" lvl="0" indent="-342900"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dirty="0">
                <a:latin typeface="Times New Roman" pitchFamily="18"/>
                <a:cs typeface="Times New Roman" pitchFamily="18"/>
              </a:rPr>
              <a:t>Gestionarea studenților, profesorilor și a licenței</a:t>
            </a:r>
            <a:endParaRPr lang="ro-RO" sz="500" dirty="0"/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A3A5-75F7-A1C1-C919-F321A58816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 dirty="0">
                <a:latin typeface="Times New Roman" pitchFamily="18"/>
                <a:cs typeface="Times New Roman" pitchFamily="18"/>
              </a:rPr>
              <a:t>Tehnologii folosite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A2B5-6CC6-9DCF-4E5B-12BBCBE0F3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564401"/>
          </a:xfrm>
        </p:spPr>
        <p:txBody>
          <a:bodyPr/>
          <a:lstStyle/>
          <a:p>
            <a:pPr lvl="0" indent="449583" algn="just">
              <a:spcBef>
                <a:spcPts val="600"/>
              </a:spcBef>
              <a:spcAft>
                <a:spcPts val="600"/>
              </a:spcAft>
            </a:pPr>
            <a:r>
              <a:rPr lang="ro-RO" sz="1800" kern="0" dirty="0">
                <a:latin typeface="Times New Roman" pitchFamily="18"/>
                <a:cs typeface="Times New Roman" pitchFamily="18"/>
              </a:rPr>
              <a:t>Dezvoltarea aplicației "UniProject Manager" a implicat utilizarea unui set diversificat de tehnologii, care au fost alese pentru a asigura performanța, securitatea și scalabilitatea platformei.</a:t>
            </a:r>
            <a:endParaRPr lang="ro-RO" sz="1800" dirty="0">
              <a:latin typeface="Times New Roman" pitchFamily="18"/>
              <a:cs typeface="Times New Roman" pitchFamily="18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Visual Studio Code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PHP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HTML și CSS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JavaScript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XAMPP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itchFamily="18"/>
              <a:buChar char=""/>
              <a:tabLst>
                <a:tab pos="457200" algn="l"/>
              </a:tabLst>
            </a:pPr>
            <a:r>
              <a:rPr lang="ro-RO" sz="1800" b="1" kern="0" dirty="0">
                <a:latin typeface="Times New Roman" pitchFamily="18"/>
                <a:cs typeface="Times New Roman" pitchFamily="18"/>
              </a:rPr>
              <a:t>phpMyAdmin</a:t>
            </a:r>
            <a:endParaRPr lang="ro-RO" sz="1900" dirty="0"/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59FD-5E0B-3D04-F2FF-7BD6C79475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 dirty="0">
                <a:latin typeface="Times New Roman" pitchFamily="18"/>
                <a:cs typeface="Times New Roman" pitchFamily="18"/>
              </a:rPr>
              <a:t>Baza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3445-EB1C-2940-F9B8-A94587998B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5657" y="1845734"/>
            <a:ext cx="9980023" cy="4023360"/>
          </a:xfrm>
        </p:spPr>
        <p:txBody>
          <a:bodyPr/>
          <a:lstStyle/>
          <a:p>
            <a:pPr lvl="0" indent="449583"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800" dirty="0">
                <a:latin typeface="Times New Roman" pitchFamily="18"/>
                <a:cs typeface="Times New Roman" pitchFamily="18"/>
              </a:rPr>
              <a:t>Baza de date folosită se numește `depcie` și conține în total 17 tabele, dintre care 5 tabele (`orar`, `profesori`, `materi`, `niveles_seri`, `tipuri`) au fost importate din baza de date a departamentului de calculatoare și inginerie electrică din cadrul facultății de inginerie ULBS. Importul a fost realizat direct din interfața phpMyAdmin folosind fișierul `depcie.sql` primit de la profesorul îndrumător. </a:t>
            </a:r>
          </a:p>
          <a:p>
            <a:pPr lvl="0" indent="449583"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800" dirty="0">
                <a:latin typeface="Times New Roman" pitchFamily="18"/>
                <a:cs typeface="Times New Roman" pitchFamily="18"/>
              </a:rPr>
              <a:t>Restul de 12 tabele au fost create pentru a ajuta studenții să își gestioneze proiectele (proiect și licență la anii terminali), profesorii să gestioneze proiectele predate și studenții participanți, iar secretara să gestioneze studenții și profesorii. </a:t>
            </a:r>
          </a:p>
          <a:p>
            <a:pPr lvl="0"/>
            <a:endParaRPr lang="ro-RO" dirty="0"/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E308406-1ADC-D21E-405D-29CB879A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0" y="-102641"/>
            <a:ext cx="8350895" cy="7053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6F53C-F91E-EA46-50A9-8C943F9696A6}"/>
              </a:ext>
            </a:extLst>
          </p:cNvPr>
          <p:cNvSpPr txBox="1"/>
          <p:nvPr/>
        </p:nvSpPr>
        <p:spPr>
          <a:xfrm>
            <a:off x="167952" y="671803"/>
            <a:ext cx="286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bazei de 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215B-5BEE-7B33-E8D4-083B6A3BEA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4265" y="1828800"/>
            <a:ext cx="10963469" cy="4040294"/>
          </a:xfrm>
        </p:spPr>
        <p:txBody>
          <a:bodyPr/>
          <a:lstStyle/>
          <a:p>
            <a:pPr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Liniile verzi reprezintă relațiile în care `id_materie` din tabelul `materi` este cheie primară, iar `id_materie` din tabelele `taskuri`, `cerinte`, `note` și `arhive` sunt chei străine. Aceste legături sunt esențiale pentru a păstra evidența activității studenților și a profesorilor la o anumită materie. </a:t>
            </a:r>
          </a:p>
          <a:p>
            <a:pPr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Liniile albastre conectează tabelul `profesori_depcie` cu tabelele teme-licenta și locuri. Aceste relații sunt realizate deoarece profesorii au un rol important în gestionarea studenților și în desfășurarea licenței.</a:t>
            </a:r>
          </a:p>
          <a:p>
            <a:pPr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Liniile roșii arată relațiile între `student` și tabelele `cerinte`, `note`, `arhive`, `cereri_teme`. Aceste relații sunt esențiale pentru a urmări performanța și activitățile studenților în cadrul diferitelor materii și teme de licență.</a:t>
            </a:r>
          </a:p>
          <a:p>
            <a:pPr algn="just">
              <a:lnSpc>
                <a:spcPct val="100%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800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Liniile roz conectează tabelul `specializare` cu tabelele `teme_licenta`, `cereri_teme`, `locuri` și `student`. Aceste relații sunt importante pentru a gestiona specializările, temele de licență și alocarea locurilor pentru licență la fiecare specializare.</a:t>
            </a:r>
          </a:p>
          <a:p>
            <a:pPr algn="just"/>
            <a:endParaRPr lang="ro-RO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o-R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04D217-B28D-B594-8438-929B01E6B0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Principalele relațiile dintre tabele</a:t>
            </a: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29E0-986A-B328-B89A-B70ECFA3C7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0034" y="653143"/>
            <a:ext cx="2410408" cy="786063"/>
          </a:xfrm>
        </p:spPr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5AB30-B25F-D8C0-55BA-28308546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66" y="73794"/>
            <a:ext cx="6950032" cy="62616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A070-2DAB-5B21-CCB4-C7A630CD70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Detalii de implementare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80C7-463D-9F0A-150B-03F5109AC1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8498" y="1845734"/>
            <a:ext cx="11159412" cy="44337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Funcționalitatea de bază a studentului este încărcarea de arhive cu proiectele lor.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implementare: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folosit un formular PHP care la apăsarea pe butonul 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Încarcă Fișier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trimite prin metoda POST fișierul ales, descrierea lui, id-ul studentului și id-ul materiei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Aceste date sunt preluate în fișierul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încarcaFisier_action.php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 se </a:t>
            </a:r>
            <a:r>
              <a:rPr lang="ro-RO" dirty="0"/>
              <a:t>definește calea absolută pe server unde vor fi stocate fișierele încărcate și URL-ul public prin care fișierele încărcate pot fi accesate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50%"/>
                  </a:schemeClr>
                </a:solidFill>
                <a:cs typeface="Times New Roman" panose="02020603050405020304" pitchFamily="18" charset="0"/>
              </a:rPr>
              <a:t>$uploadDirectory = $_SERVER['DOCUMENT_ROOT'] . '/uploadedFile/';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50%"/>
                  </a:schemeClr>
                </a:solidFill>
                <a:cs typeface="Times New Roman" panose="02020603050405020304" pitchFamily="18" charset="0"/>
              </a:rPr>
              <a:t>$uploadURL = 'http://localhost/uploadedFile/’;</a:t>
            </a:r>
            <a:endParaRPr lang="ro-RO" dirty="0">
              <a:solidFill>
                <a:schemeClr val="accent6">
                  <a:lumMod val="50%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cs typeface="Times New Roman" panose="02020603050405020304" pitchFamily="18" charset="0"/>
              </a:rPr>
              <a:t>Daca fișierul are extensia permisă se va redenumi și se va muta in directorul destinație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cs typeface="Times New Roman" panose="02020603050405020304" pitchFamily="18" charset="0"/>
              </a:rPr>
              <a:t>Dacă mutarea a fost realizată cu succes, calea va fi introdusă în tabelul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ro-RO" dirty="0">
                <a:solidFill>
                  <a:schemeClr val="tx1"/>
                </a:solidFill>
                <a:cs typeface="Times New Roman" panose="02020603050405020304" pitchFamily="18" charset="0"/>
              </a:rPr>
              <a:t>arhive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o-RO" dirty="0">
                <a:solidFill>
                  <a:schemeClr val="tx1"/>
                </a:solidFill>
                <a:cs typeface="Times New Roman" panose="02020603050405020304" pitchFamily="18" charset="0"/>
              </a:rPr>
              <a:t> la studentul și la materia corespunzătoare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%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1F87-F266-BC56-12D4-6418E5AC36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Detalii de implementare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7273-0AC7-2135-2410-89EACC8037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 de bază a profesorului este de a nota studenții.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%">
              <a:schemeClr val="phClr">
                <a:tint val="65%"/>
                <a:shade val="92%"/>
                <a:satMod val="130%"/>
              </a:schemeClr>
            </a:gs>
            <a:gs pos="45%">
              <a:schemeClr val="phClr">
                <a:tint val="60%"/>
                <a:shade val="99%"/>
                <a:satMod val="120%"/>
              </a:schemeClr>
            </a:gs>
            <a:gs pos="100%">
              <a:schemeClr val="phClr">
                <a:tint val="55%"/>
                <a:satMod val="140%"/>
              </a:schemeClr>
            </a:gs>
          </a:gsLst>
          <a:path path="circle">
            <a:fillToRect l="100%" t="100%" r="100%" b="100%"/>
          </a:path>
        </a:gradFill>
        <a:gradFill rotWithShape="1">
          <a:gsLst>
            <a:gs pos="0%">
              <a:schemeClr val="phClr">
                <a:shade val="85%"/>
                <a:satMod val="130%"/>
              </a:schemeClr>
            </a:gs>
            <a:gs pos="34%">
              <a:schemeClr val="phClr">
                <a:shade val="87%"/>
                <a:satMod val="125%"/>
              </a:schemeClr>
            </a:gs>
            <a:gs pos="70%">
              <a:schemeClr val="phClr">
                <a:tint val="100%"/>
                <a:shade val="90%"/>
                <a:satMod val="130%"/>
              </a:schemeClr>
            </a:gs>
            <a:gs pos="100%">
              <a:schemeClr val="phClr">
                <a:tint val="100%"/>
                <a:shade val="100%"/>
                <a:satMod val="110%"/>
              </a:schemeClr>
            </a:gs>
          </a:gsLst>
          <a:path path="circle">
            <a:fillToRect l="100%" t="100%" r="100%" b="100%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%"/>
            <a:shade val="97%"/>
            <a:satMod val="130%"/>
          </a:schemeClr>
        </a:solidFill>
        <a:gradFill rotWithShape="1">
          <a:gsLst>
            <a:gs pos="0%">
              <a:schemeClr val="phClr">
                <a:tint val="96%"/>
                <a:shade val="99%"/>
                <a:satMod val="140%"/>
              </a:schemeClr>
            </a:gs>
            <a:gs pos="65%">
              <a:schemeClr val="phClr">
                <a:tint val="100%"/>
                <a:shade val="80%"/>
                <a:satMod val="130%"/>
              </a:schemeClr>
            </a:gs>
            <a:gs pos="100%">
              <a:schemeClr val="phClr">
                <a:tint val="100%"/>
                <a:shade val="48%"/>
                <a:satMod val="120%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TM02900769[[fn=Retrospect]]</Template>
  <TotalTime>888</TotalTime>
  <Words>798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Palatino Linotype</vt:lpstr>
      <vt:lpstr>Symbol</vt:lpstr>
      <vt:lpstr>Times New Roman</vt:lpstr>
      <vt:lpstr>Retrospect</vt:lpstr>
      <vt:lpstr>APLICAȚIE GESTIONARE DE PROIECTE DEP.CIE</vt:lpstr>
      <vt:lpstr>Scop și obiective</vt:lpstr>
      <vt:lpstr>Tehnologii folosite</vt:lpstr>
      <vt:lpstr>Baza de date</vt:lpstr>
      <vt:lpstr>PowerPoint Presentation</vt:lpstr>
      <vt:lpstr>Principalele relațiile dintre tabele</vt:lpstr>
      <vt:lpstr>Use cases</vt:lpstr>
      <vt:lpstr>Detalii de implementare</vt:lpstr>
      <vt:lpstr>Detalii de implementare</vt:lpstr>
      <vt:lpstr>Detalii de implementare</vt:lpstr>
      <vt:lpstr>Detalii de implementare</vt:lpstr>
      <vt:lpstr>Concluzie</vt:lpstr>
      <vt:lpstr>Bibliografie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doroteea popa</dc:creator>
  <cp:lastModifiedBy>doroteea popa</cp:lastModifiedBy>
  <cp:revision>12</cp:revision>
  <dcterms:created xsi:type="dcterms:W3CDTF">2024-07-03T17:14:15Z</dcterms:created>
  <dcterms:modified xsi:type="dcterms:W3CDTF">2024-07-04T08:03:18Z</dcterms:modified>
</cp:coreProperties>
</file>