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7559675" cx="10080625"/>
  <p:notesSz cx="7559675" cy="106918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46818" y="0"/>
            <a:ext cx="8787000" cy="97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46818" y="7461789"/>
            <a:ext cx="8787000" cy="9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808322" y="3285413"/>
            <a:ext cx="42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95192" y="201062"/>
            <a:ext cx="8701500" cy="2724600"/>
          </a:xfrm>
          <a:prstGeom prst="rect">
            <a:avLst/>
          </a:prstGeom>
        </p:spPr>
        <p:txBody>
          <a:bodyPr anchorCtr="0" anchor="b" bIns="111975" lIns="111975" rIns="111975" tIns="111975"/>
          <a:lstStyle>
            <a:lvl1pPr lvl="0">
              <a:spcBef>
                <a:spcPts val="1200"/>
              </a:spcBef>
              <a:buSzPct val="100000"/>
              <a:defRPr sz="5900"/>
            </a:lvl1pPr>
            <a:lvl2pPr lvl="1">
              <a:spcBef>
                <a:spcPts val="1200"/>
              </a:spcBef>
              <a:buSzPct val="100000"/>
              <a:defRPr sz="5900"/>
            </a:lvl2pPr>
            <a:lvl3pPr lvl="2">
              <a:spcBef>
                <a:spcPts val="1200"/>
              </a:spcBef>
              <a:buSzPct val="100000"/>
              <a:defRPr sz="5900"/>
            </a:lvl3pPr>
            <a:lvl4pPr lvl="3">
              <a:spcBef>
                <a:spcPts val="1200"/>
              </a:spcBef>
              <a:buSzPct val="100000"/>
              <a:defRPr sz="5900"/>
            </a:lvl4pPr>
            <a:lvl5pPr lvl="4">
              <a:spcBef>
                <a:spcPts val="1200"/>
              </a:spcBef>
              <a:buSzPct val="100000"/>
              <a:defRPr sz="5900"/>
            </a:lvl5pPr>
            <a:lvl6pPr lvl="5">
              <a:spcBef>
                <a:spcPts val="1200"/>
              </a:spcBef>
              <a:buSzPct val="100000"/>
              <a:defRPr sz="5900"/>
            </a:lvl6pPr>
            <a:lvl7pPr lvl="6">
              <a:spcBef>
                <a:spcPts val="1200"/>
              </a:spcBef>
              <a:buSzPct val="100000"/>
              <a:defRPr sz="5900"/>
            </a:lvl7pPr>
            <a:lvl8pPr lvl="7">
              <a:spcBef>
                <a:spcPts val="1200"/>
              </a:spcBef>
              <a:buSzPct val="100000"/>
              <a:defRPr sz="5900"/>
            </a:lvl8pPr>
            <a:lvl9pPr lvl="8">
              <a:spcBef>
                <a:spcPts val="1200"/>
              </a:spcBef>
              <a:buSzPct val="100000"/>
              <a:defRPr sz="59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95192" y="4744914"/>
            <a:ext cx="8701500" cy="1872600"/>
          </a:xfrm>
          <a:prstGeom prst="rect">
            <a:avLst/>
          </a:prstGeom>
        </p:spPr>
        <p:txBody>
          <a:bodyPr anchorCtr="0" anchor="b" bIns="111975" lIns="111975" rIns="111975" tIns="111975"/>
          <a:lstStyle>
            <a:lvl1pPr lv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46818" y="0"/>
            <a:ext cx="8787000" cy="97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46818" y="7461789"/>
            <a:ext cx="8787000" cy="9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646823" y="1989733"/>
            <a:ext cx="8787000" cy="2261100"/>
          </a:xfrm>
          <a:prstGeom prst="rect">
            <a:avLst/>
          </a:prstGeom>
        </p:spPr>
        <p:txBody>
          <a:bodyPr anchorCtr="0" anchor="ctr" bIns="111975" lIns="111975" rIns="111975" tIns="11197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32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3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3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3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3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3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3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3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3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46823" y="4362796"/>
            <a:ext cx="8787000" cy="1575000"/>
          </a:xfrm>
          <a:prstGeom prst="rect">
            <a:avLst/>
          </a:prstGeom>
        </p:spPr>
        <p:txBody>
          <a:bodyPr anchorCtr="0" anchor="t" bIns="111975" lIns="111975" rIns="111975" tIns="11197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04000" y="553320"/>
            <a:ext cx="885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rIns="111975" tIns="11197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92000" y="1980000"/>
            <a:ext cx="828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rIns="111975" tIns="11197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4000" y="553320"/>
            <a:ext cx="885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rIns="111975" tIns="11197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792000" y="1980000"/>
            <a:ext cx="828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rIns="111975" tIns="11197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646818" y="7461789"/>
            <a:ext cx="8787000" cy="9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46818" y="0"/>
            <a:ext cx="8787000" cy="97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61743" y="2823910"/>
            <a:ext cx="8957100" cy="1911900"/>
          </a:xfrm>
          <a:prstGeom prst="rect">
            <a:avLst/>
          </a:prstGeom>
        </p:spPr>
        <p:txBody>
          <a:bodyPr anchorCtr="0" anchor="ctr" bIns="111975" lIns="111975" rIns="111975" tIns="111975"/>
          <a:lstStyle>
            <a:lvl1pPr lvl="0" algn="ctr">
              <a:spcBef>
                <a:spcPts val="0"/>
              </a:spcBef>
              <a:buSzPct val="100000"/>
              <a:defRPr sz="4400"/>
            </a:lvl1pPr>
            <a:lvl2pPr lvl="1" algn="ctr">
              <a:spcBef>
                <a:spcPts val="0"/>
              </a:spcBef>
              <a:buSzPct val="100000"/>
              <a:defRPr sz="4400"/>
            </a:lvl2pPr>
            <a:lvl3pPr lvl="2" algn="ctr">
              <a:spcBef>
                <a:spcPts val="0"/>
              </a:spcBef>
              <a:buSzPct val="100000"/>
              <a:defRPr sz="4400"/>
            </a:lvl3pPr>
            <a:lvl4pPr lvl="3" algn="ctr">
              <a:spcBef>
                <a:spcPts val="0"/>
              </a:spcBef>
              <a:buSzPct val="100000"/>
              <a:defRPr sz="4400"/>
            </a:lvl4pPr>
            <a:lvl5pPr lvl="4" algn="ctr">
              <a:spcBef>
                <a:spcPts val="0"/>
              </a:spcBef>
              <a:buSzPct val="100000"/>
              <a:defRPr sz="4400"/>
            </a:lvl5pPr>
            <a:lvl6pPr lvl="5" algn="ctr">
              <a:spcBef>
                <a:spcPts val="0"/>
              </a:spcBef>
              <a:buSzPct val="100000"/>
              <a:defRPr sz="4400"/>
            </a:lvl6pPr>
            <a:lvl7pPr lvl="6" algn="ctr">
              <a:spcBef>
                <a:spcPts val="0"/>
              </a:spcBef>
              <a:buSzPct val="100000"/>
              <a:defRPr sz="4400"/>
            </a:lvl7pPr>
            <a:lvl8pPr lvl="7" algn="ctr">
              <a:spcBef>
                <a:spcPts val="0"/>
              </a:spcBef>
              <a:buSzPct val="100000"/>
              <a:defRPr sz="4400"/>
            </a:lvl8pPr>
            <a:lvl9pPr lvl="8" algn="ctr">
              <a:spcBef>
                <a:spcPts val="0"/>
              </a:spcBef>
              <a:buSzPct val="100000"/>
              <a:defRPr sz="4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37" y="7415933"/>
            <a:ext cx="10080600" cy="14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62386" y="1696381"/>
            <a:ext cx="42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43627" y="547813"/>
            <a:ext cx="9393300" cy="948000"/>
          </a:xfrm>
          <a:prstGeom prst="rect">
            <a:avLst/>
          </a:prstGeom>
        </p:spPr>
        <p:txBody>
          <a:bodyPr anchorCtr="0" anchor="t" bIns="111975" lIns="111975" rIns="111975" tIns="1119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43627" y="2083815"/>
            <a:ext cx="9393300" cy="4631100"/>
          </a:xfrm>
          <a:prstGeom prst="rect">
            <a:avLst/>
          </a:prstGeom>
        </p:spPr>
        <p:txBody>
          <a:bodyPr anchorCtr="0" anchor="t" bIns="111975" lIns="111975" rIns="111975" tIns="1119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62386" y="1696381"/>
            <a:ext cx="42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43627" y="547813"/>
            <a:ext cx="9393300" cy="948000"/>
          </a:xfrm>
          <a:prstGeom prst="rect">
            <a:avLst/>
          </a:prstGeom>
        </p:spPr>
        <p:txBody>
          <a:bodyPr anchorCtr="0" anchor="t" bIns="111975" lIns="111975" rIns="111975" tIns="1119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43627" y="2084036"/>
            <a:ext cx="4409700" cy="4631100"/>
          </a:xfrm>
          <a:prstGeom prst="rect">
            <a:avLst/>
          </a:prstGeom>
        </p:spPr>
        <p:txBody>
          <a:bodyPr anchorCtr="0" anchor="t" bIns="111975" lIns="111975" rIns="111975" tIns="111975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327385" y="2084036"/>
            <a:ext cx="4409700" cy="4631100"/>
          </a:xfrm>
          <a:prstGeom prst="rect">
            <a:avLst/>
          </a:prstGeom>
        </p:spPr>
        <p:txBody>
          <a:bodyPr anchorCtr="0" anchor="t" bIns="111975" lIns="111975" rIns="111975" tIns="111975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43627" y="547813"/>
            <a:ext cx="9393300" cy="948000"/>
          </a:xfrm>
          <a:prstGeom prst="rect">
            <a:avLst/>
          </a:prstGeom>
        </p:spPr>
        <p:txBody>
          <a:bodyPr anchorCtr="0" anchor="t" bIns="111975" lIns="111975" rIns="111975" tIns="1119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53146" y="2083775"/>
            <a:ext cx="42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43627" y="816594"/>
            <a:ext cx="3095700" cy="1110600"/>
          </a:xfrm>
          <a:prstGeom prst="rect">
            <a:avLst/>
          </a:prstGeom>
        </p:spPr>
        <p:txBody>
          <a:bodyPr anchorCtr="0" anchor="b" bIns="111975" lIns="111975" rIns="111975" tIns="111975"/>
          <a:lstStyle>
            <a:lvl1pPr lvl="0">
              <a:spcBef>
                <a:spcPts val="0"/>
              </a:spcBef>
              <a:buSzPct val="100000"/>
              <a:defRPr sz="2900"/>
            </a:lvl1pPr>
            <a:lvl2pPr lvl="1">
              <a:spcBef>
                <a:spcPts val="0"/>
              </a:spcBef>
              <a:buSzPct val="100000"/>
              <a:defRPr sz="2900"/>
            </a:lvl2pPr>
            <a:lvl3pPr lvl="2">
              <a:spcBef>
                <a:spcPts val="0"/>
              </a:spcBef>
              <a:buSzPct val="100000"/>
              <a:defRPr sz="2900"/>
            </a:lvl3pPr>
            <a:lvl4pPr lvl="3">
              <a:spcBef>
                <a:spcPts val="0"/>
              </a:spcBef>
              <a:buSzPct val="100000"/>
              <a:defRPr sz="2900"/>
            </a:lvl4pPr>
            <a:lvl5pPr lvl="4">
              <a:spcBef>
                <a:spcPts val="0"/>
              </a:spcBef>
              <a:buSzPct val="100000"/>
              <a:defRPr sz="2900"/>
            </a:lvl5pPr>
            <a:lvl6pPr lvl="5">
              <a:spcBef>
                <a:spcPts val="0"/>
              </a:spcBef>
              <a:buSzPct val="100000"/>
              <a:defRPr sz="2900"/>
            </a:lvl6pPr>
            <a:lvl7pPr lvl="6">
              <a:spcBef>
                <a:spcPts val="0"/>
              </a:spcBef>
              <a:buSzPct val="100000"/>
              <a:defRPr sz="2900"/>
            </a:lvl7pPr>
            <a:lvl8pPr lvl="7">
              <a:spcBef>
                <a:spcPts val="0"/>
              </a:spcBef>
              <a:buSzPct val="100000"/>
              <a:defRPr sz="2900"/>
            </a:lvl8pPr>
            <a:lvl9pPr lvl="8">
              <a:spcBef>
                <a:spcPts val="0"/>
              </a:spcBef>
              <a:buSzPct val="100000"/>
              <a:defRPr sz="29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43627" y="2410909"/>
            <a:ext cx="3095700" cy="4304700"/>
          </a:xfrm>
          <a:prstGeom prst="rect">
            <a:avLst/>
          </a:prstGeom>
        </p:spPr>
        <p:txBody>
          <a:bodyPr anchorCtr="0" anchor="t" bIns="111975" lIns="111975" rIns="111975" tIns="111975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46818" y="0"/>
            <a:ext cx="8787000" cy="97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46818" y="7461789"/>
            <a:ext cx="8787000" cy="9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540466" y="773604"/>
            <a:ext cx="6194100" cy="6012600"/>
          </a:xfrm>
          <a:prstGeom prst="rect">
            <a:avLst/>
          </a:prstGeom>
        </p:spPr>
        <p:txBody>
          <a:bodyPr anchorCtr="0" anchor="ctr" bIns="111975" lIns="111975" rIns="111975" tIns="111975"/>
          <a:lstStyle>
            <a:lvl1pPr lvl="0">
              <a:spcBef>
                <a:spcPts val="0"/>
              </a:spcBef>
              <a:buSzPct val="100000"/>
              <a:defRPr sz="5100"/>
            </a:lvl1pPr>
            <a:lvl2pPr lvl="1">
              <a:spcBef>
                <a:spcPts val="0"/>
              </a:spcBef>
              <a:buSzPct val="100000"/>
              <a:defRPr sz="5100"/>
            </a:lvl2pPr>
            <a:lvl3pPr lvl="2">
              <a:spcBef>
                <a:spcPts val="0"/>
              </a:spcBef>
              <a:buSzPct val="100000"/>
              <a:defRPr sz="5100"/>
            </a:lvl3pPr>
            <a:lvl4pPr lvl="3">
              <a:spcBef>
                <a:spcPts val="0"/>
              </a:spcBef>
              <a:buSzPct val="100000"/>
              <a:defRPr sz="5100"/>
            </a:lvl4pPr>
            <a:lvl5pPr lvl="4">
              <a:spcBef>
                <a:spcPts val="0"/>
              </a:spcBef>
              <a:buSzPct val="100000"/>
              <a:defRPr sz="5100"/>
            </a:lvl5pPr>
            <a:lvl6pPr lvl="5">
              <a:spcBef>
                <a:spcPts val="0"/>
              </a:spcBef>
              <a:buSzPct val="100000"/>
              <a:defRPr sz="5100"/>
            </a:lvl6pPr>
            <a:lvl7pPr lvl="6">
              <a:spcBef>
                <a:spcPts val="0"/>
              </a:spcBef>
              <a:buSzPct val="100000"/>
              <a:defRPr sz="5100"/>
            </a:lvl7pPr>
            <a:lvl8pPr lvl="7">
              <a:spcBef>
                <a:spcPts val="0"/>
              </a:spcBef>
              <a:buSzPct val="100000"/>
              <a:defRPr sz="5100"/>
            </a:lvl8pPr>
            <a:lvl9pPr lvl="8">
              <a:spcBef>
                <a:spcPts val="0"/>
              </a:spcBef>
              <a:buSzPct val="100000"/>
              <a:defRPr sz="51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040312" y="-146"/>
            <a:ext cx="5040300" cy="75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544867" y="6607275"/>
            <a:ext cx="5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92695" y="1594130"/>
            <a:ext cx="4459500" cy="2508900"/>
          </a:xfrm>
          <a:prstGeom prst="rect">
            <a:avLst/>
          </a:prstGeom>
        </p:spPr>
        <p:txBody>
          <a:bodyPr anchorCtr="0" anchor="b" bIns="111975" lIns="111975" rIns="111975" tIns="111975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92695" y="4181741"/>
            <a:ext cx="4459500" cy="2089500"/>
          </a:xfrm>
          <a:prstGeom prst="rect">
            <a:avLst/>
          </a:prstGeom>
        </p:spPr>
        <p:txBody>
          <a:bodyPr anchorCtr="0" anchor="t" bIns="111975" lIns="111975" rIns="111975" tIns="1119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6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6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6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6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6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6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6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445455" y="1064395"/>
            <a:ext cx="4230000" cy="5430900"/>
          </a:xfrm>
          <a:prstGeom prst="rect">
            <a:avLst/>
          </a:prstGeom>
        </p:spPr>
        <p:txBody>
          <a:bodyPr anchorCtr="0" anchor="ctr" bIns="111975" lIns="111975" rIns="111975" tIns="11197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52226" y="6217900"/>
            <a:ext cx="6613200" cy="880200"/>
          </a:xfrm>
          <a:prstGeom prst="rect">
            <a:avLst/>
          </a:prstGeom>
        </p:spPr>
        <p:txBody>
          <a:bodyPr anchorCtr="0" anchor="ctr" bIns="111975" lIns="111975" rIns="111975" tIns="1119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rIns="111975" tIns="1119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43627" y="547813"/>
            <a:ext cx="9393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rIns="111975" tIns="11197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43627" y="2083815"/>
            <a:ext cx="9393300" cy="4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rIns="111975" tIns="1119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Lato"/>
              <a:defRPr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Lato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rIns="111975" tIns="1119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04000" y="553320"/>
            <a:ext cx="8855999" cy="126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1" lang="en-US" sz="4400"/>
              <a:t>Intro to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Spanish 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Lactation Consultants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810725" y="1897200"/>
            <a:ext cx="8104800" cy="4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0" i="0" lang="en-US" sz="2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get the most benefit from this course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Dorothy Potter </a:t>
            </a:r>
            <a:r>
              <a:rPr lang="en-US" sz="1200">
                <a:solidFill>
                  <a:srgbClr val="FFFFFF"/>
                </a:solidFill>
              </a:rPr>
              <a:t>Spanish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Cygnus Lactation Services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b="0" i="0" lang="en-US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6" name="Shape 76"/>
          <p:cNvSpPr/>
          <p:nvPr/>
        </p:nvSpPr>
        <p:spPr>
          <a:xfrm>
            <a:off x="5459039" y="4523760"/>
            <a:ext cx="1218960" cy="1648440"/>
          </a:xfrm>
          <a:prstGeom prst="rect">
            <a:avLst/>
          </a:prstGeom>
          <a:noFill/>
          <a:ln>
            <a:noFill/>
          </a:ln>
          <a:effectLst>
            <a:outerShdw dir="2700000" dist="152734">
              <a:srgbClr val="808080"/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reastfeedi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817" y="3479050"/>
            <a:ext cx="1778349" cy="215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612487" y="742800"/>
            <a:ext cx="88557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REMEMBER: Práctica Hace </a:t>
            </a:r>
            <a:r>
              <a:rPr b="1" i="1" lang="en-US" sz="3200"/>
              <a:t>a la maestra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16960" y="5029200"/>
            <a:ext cx="8855639" cy="140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1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PRACTICE MAKES PERFECT!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you in class.</a:t>
            </a:r>
          </a:p>
        </p:txBody>
      </p:sp>
      <p:sp>
        <p:nvSpPr>
          <p:cNvPr id="137" name="Shape 137"/>
          <p:cNvSpPr/>
          <p:nvPr/>
        </p:nvSpPr>
        <p:spPr>
          <a:xfrm>
            <a:off x="5486400" y="2599200"/>
            <a:ext cx="1456199" cy="24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... Mother And Baby In Park ...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925" y="2018847"/>
            <a:ext cx="4242249" cy="282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504000" y="553320"/>
            <a:ext cx="8855999" cy="126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/>
              <a:t>The mission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988500" y="1815850"/>
            <a:ext cx="81729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introduce </a:t>
            </a:r>
            <a:r>
              <a:rPr lang="en-US" sz="2400">
                <a:solidFill>
                  <a:srgbClr val="FFFFFF"/>
                </a:solidFill>
              </a:rPr>
              <a:t>you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Spanish in the context of </a:t>
            </a:r>
            <a:r>
              <a:rPr lang="en-US" sz="2400">
                <a:solidFill>
                  <a:srgbClr val="FFFFFF"/>
                </a:solidFill>
              </a:rPr>
              <a:t>lactation consultancy</a:t>
            </a:r>
          </a:p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provide linguistic and cultural </a:t>
            </a:r>
            <a:r>
              <a:rPr lang="en-US" sz="2400">
                <a:solidFill>
                  <a:srgbClr val="FFFFFF"/>
                </a:solidFill>
              </a:rPr>
              <a:t>information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2400">
                <a:solidFill>
                  <a:srgbClr val="FFFFFF"/>
                </a:solidFill>
              </a:rPr>
              <a:t>you can apply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directly to real-world scenarios</a:t>
            </a:r>
          </a:p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400">
                <a:solidFill>
                  <a:srgbClr val="FFFFFF"/>
                </a:solidFill>
              </a:rPr>
              <a:t>show you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study Spanish </a:t>
            </a:r>
            <a:r>
              <a:rPr lang="en-US" sz="2400">
                <a:solidFill>
                  <a:srgbClr val="FFFFFF"/>
                </a:solidFill>
              </a:rPr>
              <a:t>so you can keep learning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 these materials after the course is over.</a:t>
            </a:r>
          </a:p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provide a positive language</a:t>
            </a:r>
            <a:r>
              <a:rPr lang="en-US" sz="2400">
                <a:solidFill>
                  <a:srgbClr val="FFFFFF"/>
                </a:solidFill>
              </a:rPr>
              <a:t>-l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earning experience in a supportive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04000" y="553320"/>
            <a:ext cx="8855999" cy="126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/>
              <a:t>How we work together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276375" y="1815850"/>
            <a:ext cx="77955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work to achieve task-oriented communication in as simple and direct a way as possible.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course is participatory and students are encouraged to speak.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strive for practical communication with the client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any means possible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share ideas and experiences about Hispanic cultural traditions </a:t>
            </a:r>
            <a:r>
              <a:rPr lang="en-US" sz="2400">
                <a:solidFill>
                  <a:srgbClr val="FFFFFF"/>
                </a:solidFill>
              </a:rPr>
              <a:t>and we appreciate differences.</a:t>
            </a:r>
          </a:p>
          <a:p>
            <a:pPr lvl="0" marR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/>
              <a:t>Where is my learning toolbox?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314700" y="1980000"/>
            <a:ext cx="64140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i="1" lang="en-US" sz="2600">
                <a:solidFill>
                  <a:srgbClr val="FFFFFF"/>
                </a:solidFill>
              </a:rPr>
              <a:t>Here on Google Drive</a:t>
            </a: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i="1" lang="en-US" sz="2600">
                <a:solidFill>
                  <a:srgbClr val="FFFFFF"/>
                </a:solidFill>
              </a:rPr>
              <a:t>On Quizlet</a:t>
            </a: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i="1" lang="en-US" sz="2600">
                <a:solidFill>
                  <a:srgbClr val="FFFFFF"/>
                </a:solidFill>
              </a:rPr>
              <a:t>In our twice a week 90 minute class.</a:t>
            </a:r>
          </a:p>
        </p:txBody>
      </p:sp>
      <p:pic>
        <p:nvPicPr>
          <p:cNvPr descr="Toolbox, Tool Box, Box, ...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92" y="4432967"/>
            <a:ext cx="3717575" cy="22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b="1" lang="en-US" sz="3200"/>
              <a:t>Do I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/>
              <a:t>Get Into Quizlet?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460250" y="1850400"/>
            <a:ext cx="76839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free account at Quizlet.com</a:t>
            </a:r>
          </a:p>
          <a:p>
            <a:pPr indent="-406400" lvl="0" marL="457200" marR="0" rtl="0" algn="l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AutoNum type="arabicPeriod"/>
            </a:pPr>
            <a:r>
              <a:rPr lang="en-US" sz="2800">
                <a:solidFill>
                  <a:srgbClr val="FFFFFF"/>
                </a:solidFill>
              </a:rPr>
              <a:t>Go to this automatic join link: </a:t>
            </a:r>
          </a:p>
          <a:p>
            <a:pPr lvl="0" marR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https://quizlet.com/join/CbWAcmhZ6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3. D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ownload the free </a:t>
            </a:r>
            <a:r>
              <a:rPr lang="en-US" sz="2800">
                <a:solidFill>
                  <a:srgbClr val="FFFFFF"/>
                </a:solidFill>
              </a:rPr>
              <a:t>Quizlet app onto your smartphone or tablet to study on the go!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Quizlet logo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712" y="5211912"/>
            <a:ext cx="36385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/>
              <a:t>Listen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709000" y="1985400"/>
            <a:ext cx="72063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A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udio files </a:t>
            </a:r>
            <a:r>
              <a:rPr lang="en-US" sz="2400">
                <a:solidFill>
                  <a:srgbClr val="FFFFFF"/>
                </a:solidFill>
              </a:rPr>
              <a:t>are available here,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labeled by lesson number and topic. </a:t>
            </a:r>
            <a:r>
              <a:rPr lang="en-US" sz="2400">
                <a:solidFill>
                  <a:srgbClr val="FFFFFF"/>
                </a:solidFill>
              </a:rPr>
              <a:t>You are not expected to learn everything on them, just to listen and absorb the sound of Lactation Spanish.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aring, Audio, Listening, Ear ...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923" y="4247348"/>
            <a:ext cx="2258800" cy="22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/>
              <a:t>Come to classes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80000" y="1850425"/>
            <a:ext cx="82800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Attendance is required. 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class will be recorded </a:t>
            </a:r>
            <a:r>
              <a:rPr lang="en-US" sz="3000">
                <a:solidFill>
                  <a:srgbClr val="FFFFFF"/>
                </a:solidFill>
              </a:rPr>
              <a:t>for you to access later.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Perfection is not important. Participation is!</a:t>
            </a:r>
          </a:p>
        </p:txBody>
      </p:sp>
      <p:pic>
        <p:nvPicPr>
          <p:cNvPr descr="Adult, Book, Education, Female ...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167" y="4441617"/>
            <a:ext cx="1758283" cy="263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/>
              <a:t>Is there homework?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80000" y="1953975"/>
            <a:ext cx="8280000" cy="48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Yes.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more steady, regular work you do at home, the more you will get out of the class.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 minutes a day is enough. 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you can do nothing but </a:t>
            </a:r>
            <a:r>
              <a:rPr lang="en-US" sz="3200">
                <a:solidFill>
                  <a:srgbClr val="FFFFFF"/>
                </a:solidFill>
              </a:rPr>
              <a:t>study Quizlets, that will be enough.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descr="Assignment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524" y="5231271"/>
            <a:ext cx="2976750" cy="1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400"/>
              <a:t>Take little </a:t>
            </a:r>
            <a:r>
              <a:rPr b="1" lang="en-US" sz="4400">
                <a:solidFill>
                  <a:srgbClr val="FF0000"/>
                </a:solidFill>
              </a:rPr>
              <a:t>STEPS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92000" y="1764000"/>
            <a:ext cx="8279999" cy="50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peak out loud when you are alone doing homework.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ry out new phrases and ideas with real live clients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xpect to make mistakes. Don't be afraid to </a:t>
            </a:r>
            <a:r>
              <a:rPr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err.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3200">
                <a:solidFill>
                  <a:srgbClr val="FF0000"/>
                </a:solidFill>
              </a:rPr>
              <a:t>P</a:t>
            </a:r>
            <a:r>
              <a:rPr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atien</a:t>
            </a:r>
            <a:r>
              <a:rPr lang="en-US" sz="3200">
                <a:solidFill>
                  <a:srgbClr val="FFFFFF"/>
                </a:solidFill>
              </a:rPr>
              <a:t>ce</a:t>
            </a:r>
            <a:r>
              <a:rPr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! Most of all with yourself.</a:t>
            </a:r>
          </a:p>
          <a:p>
            <a:pPr lv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3200">
                <a:solidFill>
                  <a:srgbClr val="FF0000"/>
                </a:solidFill>
              </a:rPr>
              <a:t>S</a:t>
            </a:r>
            <a:r>
              <a:rPr lang="en-US" sz="3200">
                <a:solidFill>
                  <a:srgbClr val="FFFFFF"/>
                </a:solidFill>
              </a:rPr>
              <a:t>tay on task. Don’t</a:t>
            </a:r>
            <a:r>
              <a:rPr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compare yourself to other</a:t>
            </a:r>
            <a:r>
              <a:rPr lang="en-US" sz="3200">
                <a:solidFill>
                  <a:srgbClr val="FFFFFF"/>
                </a:solidFill>
              </a:rPr>
              <a:t>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