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1"/>
    <p:restoredTop sz="94638"/>
  </p:normalViewPr>
  <p:slideViewPr>
    <p:cSldViewPr snapToGrid="0" snapToObjects="1">
      <p:cViewPr varScale="1">
        <p:scale>
          <a:sx n="180" d="100"/>
          <a:sy n="180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15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677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77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896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091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421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950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44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25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126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386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51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611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714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988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94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66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25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95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37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31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8279999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8279999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792000" y="4270319"/>
            <a:ext cx="8279999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404028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034600" y="1980000"/>
            <a:ext cx="404028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034600" y="4270319"/>
            <a:ext cx="404028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792000" y="4270319"/>
            <a:ext cx="404028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8279999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792000" y="1980000"/>
            <a:ext cx="8279999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92000" y="1980000"/>
            <a:ext cx="8279999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92000" y="1980000"/>
            <a:ext cx="8279999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792000" y="1980000"/>
            <a:ext cx="8279999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4040280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5034600" y="1980000"/>
            <a:ext cx="4040280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504000" y="553320"/>
            <a:ext cx="8855999" cy="58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404028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792000" y="4270319"/>
            <a:ext cx="404028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034600" y="1980000"/>
            <a:ext cx="4040280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4040280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034600" y="1980000"/>
            <a:ext cx="404028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5034600" y="4270319"/>
            <a:ext cx="404028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404028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034600" y="1980000"/>
            <a:ext cx="404028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792000" y="4270319"/>
            <a:ext cx="8279999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8279999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40000" y="6419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447360" y="6419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083360" y="6419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04000" y="553320"/>
            <a:ext cx="8855999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Spanish for Lactation Consultants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10720" y="1612800"/>
            <a:ext cx="8104680" cy="5909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4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2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Three Ways to Be: Ser, Estar and Haber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Dorothy Potter Snyder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b="0" i="1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www.dorothypotterspanish.com</a:t>
            </a:r>
          </a:p>
          <a:p>
            <a:pPr marR="0" lvl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63" name="Shape 63" descr="Newborn, Baby, Cute, Child,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750" y="3540801"/>
            <a:ext cx="4913400" cy="32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504000" y="598320"/>
            <a:ext cx="8856000" cy="117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ESTAR = </a:t>
            </a:r>
            <a:r>
              <a:rPr lang="en-US" sz="44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P.L.A.C.E.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92000" y="1836000"/>
            <a:ext cx="8279999" cy="38163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SzPct val="25000"/>
              <a:buNone/>
            </a:pPr>
            <a:r>
              <a:rPr lang="en-US" sz="2600" b="1" i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6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osition </a:t>
            </a:r>
            <a:r>
              <a:rPr lang="en-US" sz="26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– Mire donde está su cabeza. </a:t>
            </a:r>
            <a:r>
              <a:rPr lang="en-US" sz="26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(Look where his/her head is.)</a:t>
            </a:r>
          </a:p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SzPct val="25000"/>
              <a:buNone/>
            </a:pPr>
            <a:r>
              <a:rPr lang="en-US" sz="2600" b="1" i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6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ocation </a:t>
            </a:r>
            <a:r>
              <a:rPr lang="en-US" sz="26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- La madre está acostada. </a:t>
            </a:r>
            <a:r>
              <a:rPr lang="en-US" sz="26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(The mother is lying down.)</a:t>
            </a:r>
          </a:p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SzPct val="25000"/>
              <a:buNone/>
            </a:pPr>
            <a:r>
              <a:rPr lang="en-US" sz="2600" b="1" i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6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ction </a:t>
            </a:r>
            <a:r>
              <a:rPr lang="en-US" sz="26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- Estoy amamantando mucho. </a:t>
            </a:r>
            <a:r>
              <a:rPr lang="en-US" sz="26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(I am breastfeeding a lot.)</a:t>
            </a:r>
          </a:p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SzPct val="25000"/>
              <a:buNone/>
            </a:pPr>
            <a:r>
              <a:rPr lang="en-US" sz="2600" b="1" i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6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ondition </a:t>
            </a:r>
            <a:r>
              <a:rPr lang="en-US" sz="26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-¿Cómo está usted? (</a:t>
            </a:r>
            <a:r>
              <a:rPr lang="en-US" sz="26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How are you?)</a:t>
            </a:r>
          </a:p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SzPct val="25000"/>
              <a:buNone/>
            </a:pPr>
            <a:r>
              <a:rPr lang="en-US" sz="2600" b="1" i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6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motion </a:t>
            </a:r>
            <a:r>
              <a:rPr lang="en-US" sz="26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- Estoy preocupada. (</a:t>
            </a:r>
            <a:r>
              <a:rPr lang="en-US" sz="26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 am worried.)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strike="noStrik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lang="en-US" sz="4400" b="1" strike="noStrik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 ¿</a:t>
            </a:r>
            <a:r>
              <a:rPr lang="en-US" sz="4400" b="1" strike="noStrike" dirty="0" err="1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Dónde</a:t>
            </a:r>
            <a:r>
              <a:rPr lang="en-US" sz="4400" b="1" strike="noStrike" dirty="0" smtClean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4400" b="1" strike="noStrik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792000" y="1620000"/>
            <a:ext cx="8280000" cy="344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999" marR="0" lvl="0" indent="-391359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Can you tell us where you are right now?</a:t>
            </a:r>
          </a:p>
          <a:p>
            <a:pPr marL="914400" marR="0" lvl="1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</a:pPr>
            <a:r>
              <a:rPr lang="en-US" sz="2400" b="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Estoy en</a:t>
            </a:r>
            <a:r>
              <a:rPr lang="en-US" sz="2400">
                <a:solidFill>
                  <a:srgbClr val="800000"/>
                </a:solidFill>
              </a:rPr>
              <a:t>…</a:t>
            </a:r>
          </a:p>
          <a:p>
            <a:pPr marL="1371600" marR="0" lvl="2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</a:pP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La oficina (the office)</a:t>
            </a:r>
          </a:p>
          <a:p>
            <a:pPr marL="1371600" marR="0" lvl="2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</a:pP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El hospital (the hospital)</a:t>
            </a:r>
          </a:p>
          <a:p>
            <a:pPr marL="1371600" marR="0" lvl="2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</a:pP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La clínica (the clinic)</a:t>
            </a:r>
          </a:p>
          <a:p>
            <a:pPr marL="1371600" marR="0" lvl="2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</a:pP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La casa (the house)</a:t>
            </a:r>
          </a:p>
          <a:p>
            <a:pPr marL="1371600" marR="0" lvl="2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</a:pPr>
            <a:r>
              <a:rPr lang="en-US" sz="2400">
                <a:solidFill>
                  <a:srgbClr val="000080"/>
                </a:solidFill>
              </a:rPr>
              <a:t>El dormitorio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(the bedroom)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800000"/>
              </a:solidFill>
            </a:endParaRPr>
          </a:p>
          <a:p>
            <a:pPr marL="914400" marR="0" lvl="0" indent="0" algn="l" rtl="0">
              <a:spcBef>
                <a:spcPts val="0"/>
              </a:spcBef>
              <a:buNone/>
            </a:pPr>
            <a:r>
              <a:rPr lang="en-US" sz="2400" b="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Someplace else? </a:t>
            </a:r>
          </a:p>
        </p:txBody>
      </p:sp>
      <p:pic>
        <p:nvPicPr>
          <p:cNvPr id="128" name="Shape 128" descr="... Hospital | by ginnerobo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866" y="5194575"/>
            <a:ext cx="2780748" cy="18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6000" cy="126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0000FF"/>
                </a:solidFill>
              </a:rPr>
              <a:t>ROLE CARD 2: ¿</a:t>
            </a:r>
            <a:r>
              <a:rPr lang="en-US" sz="3000" b="1" dirty="0" err="1">
                <a:solidFill>
                  <a:srgbClr val="0000FF"/>
                </a:solidFill>
              </a:rPr>
              <a:t>Cómo</a:t>
            </a:r>
            <a:r>
              <a:rPr lang="en-US" sz="3000" b="1" dirty="0">
                <a:solidFill>
                  <a:srgbClr val="0000FF"/>
                </a:solidFill>
              </a:rPr>
              <a:t> </a:t>
            </a:r>
            <a:r>
              <a:rPr lang="en-US" sz="3000" b="1" dirty="0" err="1">
                <a:solidFill>
                  <a:srgbClr val="0000FF"/>
                </a:solidFill>
              </a:rPr>
              <a:t>está</a:t>
            </a:r>
            <a:r>
              <a:rPr lang="en-US" sz="3000" b="1" dirty="0">
                <a:solidFill>
                  <a:srgbClr val="0000FF"/>
                </a:solidFill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</a:rPr>
              <a:t>(</a:t>
            </a:r>
            <a:r>
              <a:rPr lang="en-US" sz="3000" b="1" dirty="0" err="1" smtClean="0">
                <a:solidFill>
                  <a:srgbClr val="0000FF"/>
                </a:solidFill>
              </a:rPr>
              <a:t>usted</a:t>
            </a:r>
            <a:r>
              <a:rPr lang="en-US" sz="3000" b="1" dirty="0" smtClean="0">
                <a:solidFill>
                  <a:srgbClr val="0000FF"/>
                </a:solidFill>
              </a:rPr>
              <a:t>) hoy</a:t>
            </a:r>
            <a:r>
              <a:rPr lang="en-US" sz="3000" b="1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332400" y="1815425"/>
            <a:ext cx="5349600" cy="43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b="1"/>
              <a:t>LC —</a:t>
            </a:r>
            <a:r>
              <a:rPr lang="en-US" sz="2200"/>
              <a:t> ¿Cómo está usted hoy, Señora García?</a:t>
            </a:r>
          </a:p>
          <a:p>
            <a:pPr lvl="0">
              <a:spcBef>
                <a:spcPts val="0"/>
              </a:spcBef>
              <a:buNone/>
            </a:pP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-US" sz="2200" b="1"/>
              <a:t>Cliente — </a:t>
            </a:r>
            <a:r>
              <a:rPr lang="en-US" sz="2200"/>
              <a:t>Regular.</a:t>
            </a:r>
          </a:p>
          <a:p>
            <a:pPr lvl="0">
              <a:spcBef>
                <a:spcPts val="0"/>
              </a:spcBef>
              <a:buNone/>
            </a:pP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-US" sz="2200" b="1"/>
              <a:t>LC —</a:t>
            </a:r>
            <a:r>
              <a:rPr lang="en-US" sz="2200"/>
              <a:t> Y la bebé, ¿cómo está ella?</a:t>
            </a:r>
          </a:p>
          <a:p>
            <a:pPr lvl="0">
              <a:spcBef>
                <a:spcPts val="0"/>
              </a:spcBef>
              <a:buNone/>
            </a:pP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-US" sz="2200" b="1"/>
              <a:t>Cliente —</a:t>
            </a:r>
            <a:r>
              <a:rPr lang="en-US" sz="2200"/>
              <a:t> Ella tiene cólicos, y no duerme bien.</a:t>
            </a:r>
          </a:p>
          <a:p>
            <a:pPr lvl="0">
              <a:spcBef>
                <a:spcPts val="0"/>
              </a:spcBef>
              <a:buNone/>
            </a:pP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-US" sz="2200" b="1"/>
              <a:t>LC —</a:t>
            </a:r>
            <a:r>
              <a:rPr lang="en-US" sz="2200"/>
              <a:t> Está bien. Enseñeme como usted amamanta en casa.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35" name="Shape 135" descr="A new mother wearing a nursing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578726"/>
            <a:ext cx="4068771" cy="305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#3 (and last) way to be: Haber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792000" y="1980000"/>
            <a:ext cx="8279999" cy="386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The verb Haber is the most irregular and completely unique verb in Spanish. It has a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conjugatable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 personal form and an un-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conjugatable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impersonal form.  We will work with the impersonal form now.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solidFill>
                <a:srgbClr val="000080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b="0" strike="noStrik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present tense Haber sounds like “eye” and is spelled </a:t>
            </a:r>
            <a:r>
              <a:rPr lang="en-US" sz="2400" b="1" strike="noStrik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“Hay”.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b="0" strike="noStrik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It means “there is” or “there are”.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solidFill>
                <a:srgbClr val="800000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800000"/>
                </a:solidFill>
              </a:rPr>
              <a:t>¿</a:t>
            </a:r>
            <a:r>
              <a:rPr lang="en-US" sz="2400" dirty="0" err="1">
                <a:solidFill>
                  <a:srgbClr val="800000"/>
                </a:solidFill>
              </a:rPr>
              <a:t>Qué</a:t>
            </a:r>
            <a:r>
              <a:rPr lang="en-US" sz="2400" dirty="0">
                <a:solidFill>
                  <a:srgbClr val="800000"/>
                </a:solidFill>
              </a:rPr>
              <a:t> hay?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800000"/>
                </a:solidFill>
              </a:rPr>
              <a:t>Hay </a:t>
            </a:r>
            <a:r>
              <a:rPr lang="en-US" sz="2400" dirty="0" err="1">
                <a:solidFill>
                  <a:srgbClr val="800000"/>
                </a:solidFill>
              </a:rPr>
              <a:t>muchas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enfermeras</a:t>
            </a:r>
            <a:r>
              <a:rPr lang="en-US" sz="2400" dirty="0">
                <a:solidFill>
                  <a:srgbClr val="800000"/>
                </a:solidFill>
              </a:rPr>
              <a:t>.</a:t>
            </a:r>
          </a:p>
        </p:txBody>
      </p:sp>
      <p:pic>
        <p:nvPicPr>
          <p:cNvPr id="142" name="Shape 142" descr="File:Navy nurses attending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471" y="4688650"/>
            <a:ext cx="3466677" cy="2620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/>
          <p:nvPr/>
        </p:nvCxnSpPr>
        <p:spPr>
          <a:xfrm>
            <a:off x="2454150" y="5407975"/>
            <a:ext cx="2513700" cy="8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/>
              <a:t>¿Qué hay? (what is there?)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92000" y="2238523"/>
            <a:ext cx="8280000" cy="41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Hay </a:t>
            </a:r>
            <a:r>
              <a:rPr lang="en-US" sz="2400" b="1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otras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madres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usted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(There are other mothers like you.)</a:t>
            </a:r>
          </a:p>
          <a:p>
            <a:pPr marR="0" lvl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Hay </a:t>
            </a:r>
            <a:r>
              <a:rPr lang="en-US" sz="2400" b="1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bomba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de hospital </a:t>
            </a:r>
            <a:r>
              <a:rPr lang="en-US" sz="2400" b="1" dirty="0" err="1">
                <a:solidFill>
                  <a:srgbClr val="000080"/>
                </a:solidFill>
              </a:rPr>
              <a:t>aquí</a:t>
            </a:r>
            <a:r>
              <a:rPr lang="en-US" sz="2400" b="1" dirty="0">
                <a:solidFill>
                  <a:srgbClr val="000080"/>
                </a:solidFill>
              </a:rPr>
              <a:t> para </a:t>
            </a:r>
            <a:r>
              <a:rPr lang="en-US" sz="2400" b="1" dirty="0" err="1">
                <a:solidFill>
                  <a:srgbClr val="000080"/>
                </a:solidFill>
              </a:rPr>
              <a:t>usted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(There is a hospital grade pump here for you.)</a:t>
            </a:r>
          </a:p>
          <a:p>
            <a:pPr marR="0" lvl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Hay </a:t>
            </a:r>
            <a:r>
              <a:rPr lang="en-US" sz="2400" b="1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1" dirty="0" err="1">
                <a:solidFill>
                  <a:srgbClr val="000080"/>
                </a:solidFill>
              </a:rPr>
              <a:t>uchos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b="1" dirty="0" err="1">
                <a:solidFill>
                  <a:srgbClr val="000080"/>
                </a:solidFill>
              </a:rPr>
              <a:t>bebés</a:t>
            </a:r>
            <a:r>
              <a:rPr lang="en-US" sz="2400" b="1" dirty="0">
                <a:solidFill>
                  <a:srgbClr val="000080"/>
                </a:solidFill>
              </a:rPr>
              <a:t> con el </a:t>
            </a:r>
            <a:r>
              <a:rPr lang="en-US" sz="2400" b="1" dirty="0" err="1">
                <a:solidFill>
                  <a:srgbClr val="000080"/>
                </a:solidFill>
              </a:rPr>
              <a:t>frenillo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b="1" dirty="0" err="1">
                <a:solidFill>
                  <a:srgbClr val="000080"/>
                </a:solidFill>
              </a:rPr>
              <a:t>corto</a:t>
            </a:r>
            <a:r>
              <a:rPr lang="en-US" sz="2400" b="1" dirty="0">
                <a:solidFill>
                  <a:srgbClr val="000080"/>
                </a:solidFill>
              </a:rPr>
              <a:t>.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i="1" dirty="0">
                <a:solidFill>
                  <a:srgbClr val="000080"/>
                </a:solidFill>
              </a:rPr>
              <a:t>T</a:t>
            </a:r>
            <a:r>
              <a:rPr lang="en-US" sz="2400" b="0" i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here are a lot of </a:t>
            </a:r>
            <a:r>
              <a:rPr lang="en-US" sz="2400" i="1" dirty="0">
                <a:solidFill>
                  <a:srgbClr val="000080"/>
                </a:solidFill>
              </a:rPr>
              <a:t>tongue-tied babies.</a:t>
            </a:r>
            <a:r>
              <a:rPr lang="en-US" sz="2400" b="0" i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R="0" lvl="0" algn="l" rtl="0">
              <a:spcBef>
                <a:spcPts val="0"/>
              </a:spcBef>
              <a:spcAft>
                <a:spcPts val="1000"/>
              </a:spcAft>
              <a:buNone/>
            </a:pPr>
            <a:endParaRPr sz="2400" dirty="0">
              <a:solidFill>
                <a:srgbClr val="000080"/>
              </a:solidFill>
            </a:endParaRPr>
          </a:p>
          <a:p>
            <a:pPr marR="0" lvl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800000"/>
                </a:solidFill>
              </a:rPr>
              <a:t>Hint: </a:t>
            </a:r>
            <a:r>
              <a:rPr lang="en-US" sz="1800" b="0" strike="noStrik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you find yourself saying THERE is or are in English, it's HAY is the form of “to be” that you want</a:t>
            </a:r>
            <a:r>
              <a:rPr lang="en-US" sz="1800" dirty="0">
                <a:solidFill>
                  <a:srgbClr val="800000"/>
                </a:solidFill>
              </a:rPr>
              <a:t> in Spanish.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504000" y="553320"/>
            <a:ext cx="885599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/>
              <a:t>Hay for obligation.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92000" y="1815475"/>
            <a:ext cx="8280000" cy="42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3200" b="0" strike="noStrike" dirty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400" b="1" strike="noStrik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Hay + que + infinitive of a verb = One must </a:t>
            </a:r>
            <a:r>
              <a:rPr lang="en-US" sz="2400" b="1" dirty="0">
                <a:solidFill>
                  <a:srgbClr val="800000"/>
                </a:solidFill>
              </a:rPr>
              <a:t>+ verb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800000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dirty="0">
              <a:solidFill>
                <a:srgbClr val="000080"/>
              </a:solidFill>
            </a:endParaRPr>
          </a:p>
          <a:p>
            <a:pPr marL="914400" marR="0" lvl="0" indent="0" algn="l" rtl="0">
              <a:spcBef>
                <a:spcPts val="0"/>
              </a:spcBef>
              <a:buNone/>
            </a:pP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Hay que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relajarse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(one must relax)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Hay que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intentar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(one must try)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Hay que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paciente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(one must be patient)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80"/>
                </a:solidFill>
              </a:rPr>
              <a:t>Hay que </a:t>
            </a:r>
            <a:r>
              <a:rPr lang="en-US" sz="2400" dirty="0" err="1">
                <a:solidFill>
                  <a:srgbClr val="000080"/>
                </a:solidFill>
              </a:rPr>
              <a:t>practicar</a:t>
            </a:r>
            <a:r>
              <a:rPr lang="en-US" sz="2400" dirty="0">
                <a:solidFill>
                  <a:srgbClr val="000080"/>
                </a:solidFill>
              </a:rPr>
              <a:t>. (one must practice)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6000" cy="126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 b="1">
                <a:solidFill>
                  <a:srgbClr val="0000FF"/>
                </a:solidFill>
              </a:rPr>
              <a:t>Role Card 3: Hay distracciones en casa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5469900" cy="43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 err="1"/>
              <a:t>Cliente</a:t>
            </a:r>
            <a:r>
              <a:rPr lang="en-US" sz="2400" b="1" dirty="0"/>
              <a:t> —</a:t>
            </a:r>
            <a:r>
              <a:rPr lang="en-US" sz="2400" dirty="0"/>
              <a:t> Ai, </a:t>
            </a:r>
            <a:r>
              <a:rPr lang="en-US" sz="2400" dirty="0" err="1"/>
              <a:t>doctora</a:t>
            </a:r>
            <a:r>
              <a:rPr lang="en-US" sz="2400" dirty="0"/>
              <a:t>, mi </a:t>
            </a:r>
            <a:r>
              <a:rPr lang="en-US" sz="2400" dirty="0" err="1"/>
              <a:t>bebé</a:t>
            </a:r>
            <a:r>
              <a:rPr lang="en-US" sz="2400" dirty="0"/>
              <a:t> no </a:t>
            </a:r>
            <a:r>
              <a:rPr lang="en-US" sz="2400" dirty="0" err="1"/>
              <a:t>sube</a:t>
            </a:r>
            <a:r>
              <a:rPr lang="en-US" sz="2400" dirty="0"/>
              <a:t> de peso.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-US" sz="2400" b="1" dirty="0"/>
              <a:t>LC — </a:t>
            </a:r>
            <a:r>
              <a:rPr lang="en-US" sz="2400" dirty="0"/>
              <a:t>¿Come </a:t>
            </a:r>
            <a:r>
              <a:rPr lang="en-US" sz="2400" dirty="0" err="1"/>
              <a:t>bien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casa?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-US" sz="2400" b="1" dirty="0" err="1"/>
              <a:t>Cliente</a:t>
            </a:r>
            <a:r>
              <a:rPr lang="en-US" sz="2400" b="1" dirty="0"/>
              <a:t> —</a:t>
            </a:r>
            <a:r>
              <a:rPr lang="en-US" sz="2400" dirty="0"/>
              <a:t>  No </a:t>
            </a:r>
            <a:r>
              <a:rPr lang="en-US" sz="2400" dirty="0" err="1"/>
              <a:t>sé</a:t>
            </a:r>
            <a:r>
              <a:rPr lang="en-US" sz="2400" dirty="0"/>
              <a:t>. Hay </a:t>
            </a:r>
            <a:r>
              <a:rPr lang="en-US" sz="2400" dirty="0" err="1"/>
              <a:t>muchas</a:t>
            </a:r>
            <a:r>
              <a:rPr lang="en-US" sz="2400" dirty="0"/>
              <a:t> </a:t>
            </a:r>
            <a:r>
              <a:rPr lang="en-US" sz="2400" dirty="0" err="1"/>
              <a:t>distracciones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casa. </a:t>
            </a:r>
            <a:r>
              <a:rPr lang="en-US" sz="2400" dirty="0" err="1"/>
              <a:t>Tengo</a:t>
            </a:r>
            <a:r>
              <a:rPr lang="en-US" sz="2400" dirty="0"/>
              <a:t> 4 </a:t>
            </a:r>
            <a:r>
              <a:rPr lang="en-US" sz="2400" dirty="0" err="1"/>
              <a:t>hijos</a:t>
            </a:r>
            <a:r>
              <a:rPr lang="en-US" sz="2400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-US" sz="2400" b="1" dirty="0"/>
              <a:t>LC —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entiendo</a:t>
            </a:r>
            <a:r>
              <a:rPr lang="en-US" sz="2400" dirty="0"/>
              <a:t>. Hay que </a:t>
            </a:r>
            <a:r>
              <a:rPr lang="en-US" sz="2400" dirty="0" err="1"/>
              <a:t>tener</a:t>
            </a:r>
            <a:r>
              <a:rPr lang="en-US" sz="2400" dirty="0"/>
              <a:t> un </a:t>
            </a:r>
            <a:r>
              <a:rPr lang="en-US" sz="2400" dirty="0" err="1"/>
              <a:t>lugar</a:t>
            </a:r>
            <a:r>
              <a:rPr lang="en-US" sz="2400" dirty="0"/>
              <a:t> </a:t>
            </a:r>
            <a:r>
              <a:rPr lang="en-US" sz="2400" dirty="0" err="1"/>
              <a:t>privado</a:t>
            </a:r>
            <a:r>
              <a:rPr lang="en-US" sz="2400" dirty="0"/>
              <a:t> para </a:t>
            </a:r>
            <a:r>
              <a:rPr lang="en-US" sz="2400" dirty="0" err="1"/>
              <a:t>amamantar</a:t>
            </a:r>
            <a:r>
              <a:rPr lang="en-US" sz="2400" dirty="0"/>
              <a:t>.</a:t>
            </a:r>
          </a:p>
        </p:txBody>
      </p:sp>
      <p:pic>
        <p:nvPicPr>
          <p:cNvPr id="162" name="Shape 162" descr="Miscegenation - Wikipedia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519" y="3589500"/>
            <a:ext cx="2657549" cy="37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504000" y="529200"/>
            <a:ext cx="8855999" cy="1310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YOU want to say?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92000" y="1980000"/>
            <a:ext cx="8279999" cy="531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3200">
                <a:solidFill>
                  <a:srgbClr val="000080"/>
                </a:solidFill>
              </a:rPr>
              <a:t>Right now:</a:t>
            </a:r>
            <a:r>
              <a:rPr lang="en-US" sz="32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think of at least one time you would say “one </a:t>
            </a:r>
            <a:r>
              <a:rPr lang="en-US" sz="3200">
                <a:solidFill>
                  <a:srgbClr val="000080"/>
                </a:solidFill>
              </a:rPr>
              <a:t>has to/must</a:t>
            </a:r>
            <a:r>
              <a:rPr lang="en-US" sz="32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_______ .”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32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980000"/>
                </a:solidFill>
              </a:rPr>
              <a:t>LEARNING HINT: </a:t>
            </a:r>
            <a:r>
              <a:rPr lang="en-US" sz="2400" b="0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Always apply new language structure ideas to phrases </a:t>
            </a:r>
            <a:r>
              <a:rPr lang="en-US" sz="2400">
                <a:solidFill>
                  <a:srgbClr val="980000"/>
                </a:solidFill>
              </a:rPr>
              <a:t>you regularly</a:t>
            </a:r>
            <a:r>
              <a:rPr lang="en-US" sz="2400" b="0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say. With this structure and a dictionary, you can </a:t>
            </a:r>
            <a:r>
              <a:rPr lang="en-US" sz="2400">
                <a:solidFill>
                  <a:srgbClr val="980000"/>
                </a:solidFill>
              </a:rPr>
              <a:t>say a lot!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720000" y="1437225"/>
            <a:ext cx="8855700" cy="555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There are 3 ways to talk about BEING in Spanish: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verbs SER, ESTAR and HABER (HAY)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b="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SER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is about what is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characteristic, or identifying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about something or someone; also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b="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ESTAR 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is about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something or someone is.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b="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HAY 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is impersonal, and is about general existence: There is, there are. It can also be used to express </a:t>
            </a:r>
            <a:r>
              <a:rPr lang="en-US" sz="2600">
                <a:solidFill>
                  <a:srgbClr val="000080"/>
                </a:solidFill>
              </a:rPr>
              <a:t>obligation.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584275" y="499725"/>
            <a:ext cx="8855700" cy="732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Recap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720000" y="1782924"/>
            <a:ext cx="8855700" cy="450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100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1000"/>
              </a:spcBef>
              <a:buNone/>
            </a:pPr>
            <a:endParaRPr sz="2800">
              <a:solidFill>
                <a:srgbClr val="000080"/>
              </a:solidFill>
            </a:endParaRPr>
          </a:p>
          <a:p>
            <a:pPr marL="0" marR="0" lvl="0" indent="0" rtl="0">
              <a:spcBef>
                <a:spcPts val="1000"/>
              </a:spcBef>
              <a:buNone/>
            </a:pPr>
            <a:endParaRPr sz="2800">
              <a:solidFill>
                <a:srgbClr val="000080"/>
              </a:solidFill>
            </a:endParaRPr>
          </a:p>
          <a:p>
            <a:pPr marL="0" marR="0" lvl="0" indent="0" rtl="0">
              <a:spcBef>
                <a:spcPts val="1000"/>
              </a:spcBef>
              <a:buNone/>
            </a:pPr>
            <a:endParaRPr sz="2800">
              <a:solidFill>
                <a:srgbClr val="000080"/>
              </a:solidFill>
            </a:endParaRPr>
          </a:p>
          <a:p>
            <a:pPr marL="0" marR="0" lvl="0" indent="0" rtl="0">
              <a:spcBef>
                <a:spcPts val="1000"/>
              </a:spcBef>
              <a:buSzPct val="25000"/>
              <a:buNone/>
            </a:pPr>
            <a:r>
              <a:rPr lang="en-US" sz="2800">
                <a:solidFill>
                  <a:srgbClr val="000080"/>
                </a:solidFill>
              </a:rPr>
              <a:t>1. Estoy / Soy / Hay </a:t>
            </a:r>
            <a:r>
              <a:rPr lang="en-US" sz="2800" b="1">
                <a:solidFill>
                  <a:srgbClr val="000080"/>
                </a:solidFill>
              </a:rPr>
              <a:t>la madre del niño. </a:t>
            </a:r>
            <a:r>
              <a:rPr lang="en-US" sz="2800" i="1">
                <a:solidFill>
                  <a:srgbClr val="000080"/>
                </a:solidFill>
              </a:rPr>
              <a:t>(I am the child's mother)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rtl="0">
              <a:spcBef>
                <a:spcPts val="1000"/>
              </a:spcBef>
              <a:buSzPct val="25000"/>
              <a:buNone/>
            </a:pPr>
            <a:r>
              <a:rPr lang="en-US" sz="2600">
                <a:solidFill>
                  <a:srgbClr val="000080"/>
                </a:solidFill>
              </a:rPr>
              <a:t>2.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Está / Es / Hay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enfermo el bebé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 (The baby is ill.)</a:t>
            </a:r>
          </a:p>
          <a:p>
            <a:pPr marL="0" marR="0" lvl="0" indent="0" rtl="0">
              <a:spcBef>
                <a:spcPts val="1000"/>
              </a:spcBef>
              <a:buSzPct val="25000"/>
              <a:buNone/>
            </a:pP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3. Está / Es / Hay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suficiente leche.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(There is enough milk.)</a:t>
            </a:r>
          </a:p>
          <a:p>
            <a:pPr marL="0" marR="0" lvl="0" indent="0" rtl="0">
              <a:spcBef>
                <a:spcPts val="1000"/>
              </a:spcBef>
              <a:buSzPct val="25000"/>
              <a:buNone/>
            </a:pP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4. Están / Son / Hay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adoloridos los pezones.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(The nipples are painful.)</a:t>
            </a:r>
          </a:p>
          <a:p>
            <a:pPr marL="0" marR="0" lvl="0" indent="0" rtl="0">
              <a:spcBef>
                <a:spcPts val="1000"/>
              </a:spcBef>
              <a:buSzPct val="25000"/>
              <a:buNone/>
            </a:pP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5. Está / Es / Hay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interesante aprender el español.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584275" y="457125"/>
            <a:ext cx="8855700" cy="8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1"/>
              <a:t>TRY YOUR SKILL: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1"/>
              <a:t>Is it </a:t>
            </a:r>
            <a:r>
              <a:rPr lang="en-US" sz="3200" b="1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Ser, Estar or Hay?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Spanish There Are 3 Ways to Be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92000" y="1980000"/>
            <a:ext cx="8279999" cy="386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3200" b="0" i="0" u="none" strike="noStrike" cap="none" dirty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Those verbs are SER, ESTAR and HABER</a:t>
            </a:r>
          </a:p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They are all irregular conjugations</a:t>
            </a:r>
          </a:p>
          <a:p>
            <a:pPr marL="431999" marR="0" lvl="0" indent="-3303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Roughly speaking </a:t>
            </a:r>
          </a:p>
          <a:p>
            <a:pPr marL="914400" marR="0" lvl="1" indent="-30861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</a:pP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SER is about essence and characteristics.</a:t>
            </a:r>
          </a:p>
          <a:p>
            <a:pPr marL="914400" marR="0" lvl="1" indent="-30861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</a:pP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ESTAR is about feelings and location.</a:t>
            </a:r>
          </a:p>
          <a:p>
            <a:pPr marL="914400" marR="0" lvl="1" indent="-30861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</a:pP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HABER is about general existence.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720000" y="385560"/>
            <a:ext cx="8855639" cy="1074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Estoy / </a:t>
            </a:r>
            <a:r>
              <a:rPr lang="en-US" sz="28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Soy</a:t>
            </a:r>
            <a:r>
              <a:rPr lang="en-US" sz="28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/ Hay </a:t>
            </a:r>
            <a:r>
              <a:rPr lang="en-US" sz="28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la madre del niño. </a:t>
            </a:r>
            <a:r>
              <a:rPr lang="en-US" sz="28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(I am the child's mother) - IDENTITY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/ Es / Hay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enfermo el bebé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 (The baby is ill.) - CONDITION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Está / Es / </a:t>
            </a:r>
            <a:r>
              <a:rPr lang="en-US" sz="26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Hay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suficiente leche.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(There is enough milk.) - GENERAL EXISTENCE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Están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/ Son / Hay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adoloridos los pezones.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(The nipples are painful.) - CONDITION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Está / </a:t>
            </a:r>
            <a:r>
              <a:rPr lang="en-US" sz="26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/ Hay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interesante aprender el español. - 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CHARACTERISTIC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84275" y="694077"/>
            <a:ext cx="8855700" cy="5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Answers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541800" y="1143000"/>
            <a:ext cx="8855639" cy="140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REMEMBER: </a:t>
            </a:r>
            <a:r>
              <a:rPr lang="en-US" sz="3200" b="1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¡Práctica Hace al Maestro!*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41775" y="2289174"/>
            <a:ext cx="8855700" cy="173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PRACTICE MAKES PERFECT!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See you in class.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Nos vemos en la clase.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793400" y="6172200"/>
            <a:ext cx="4252679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Literally: “Practice Makes the Master.”</a:t>
            </a:r>
          </a:p>
        </p:txBody>
      </p:sp>
      <p:pic>
        <p:nvPicPr>
          <p:cNvPr id="194" name="Shape 194" descr="Teacher, Bookworm, Glasses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40" y="4197040"/>
            <a:ext cx="1805749" cy="18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541800" y="1143000"/>
            <a:ext cx="8855700" cy="14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REMEMBER: </a:t>
            </a:r>
            <a:r>
              <a:rPr lang="en-US" sz="3200" b="1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¡Práctica Hace al Maestro!*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41775" y="2289174"/>
            <a:ext cx="8855700" cy="173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PRACTICE MAKES PERFECT!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See you in class.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Nos vemos en la clase.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793400" y="6172200"/>
            <a:ext cx="4252800" cy="3585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Literally: “Practice Makes the Master.”</a:t>
            </a:r>
          </a:p>
        </p:txBody>
      </p:sp>
      <p:pic>
        <p:nvPicPr>
          <p:cNvPr id="202" name="Shape 202" descr="Teacher, Bookworm, Glasses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40" y="4197040"/>
            <a:ext cx="1805749" cy="18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6000" cy="126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This is different from English.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92000" y="1815425"/>
            <a:ext cx="8280000" cy="454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English only has one verb “to be”.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u="sng" dirty="0"/>
              <a:t>Spanish is not English in translation</a:t>
            </a:r>
            <a:r>
              <a:rPr lang="en-US" b="1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					What does that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					mean to me?</a:t>
            </a:r>
          </a:p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Spanish has its own logic.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We can not translate word-for-word.</a:t>
            </a:r>
          </a:p>
        </p:txBody>
      </p:sp>
      <p:pic>
        <p:nvPicPr>
          <p:cNvPr id="76" name="Shape 76" descr="... Thinking, Person, Idea,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520" y="2461259"/>
            <a:ext cx="2591030" cy="474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#1 Way to Be - SER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914400" y="1850400"/>
            <a:ext cx="8229600" cy="515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To be or</a:t>
            </a:r>
            <a:r>
              <a:rPr lang="en-US" sz="2600" dirty="0">
                <a:solidFill>
                  <a:srgbClr val="000080"/>
                </a:solidFill>
              </a:rPr>
              <a:t>...</a:t>
            </a:r>
            <a:r>
              <a:rPr lang="en-US" sz="26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to be? That IS the question when speaking Spanish.</a:t>
            </a:r>
          </a:p>
          <a:p>
            <a:pPr marL="431999" marR="0" lvl="0" indent="-3303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Let's conjugate the verb SER together:</a:t>
            </a:r>
          </a:p>
          <a:p>
            <a:pPr marL="432000" marR="0" lvl="0" indent="-421205" algn="l" rtl="0">
              <a:spcBef>
                <a:spcPts val="0"/>
              </a:spcBef>
              <a:buClr>
                <a:srgbClr val="000080"/>
              </a:buClr>
              <a:buFont typeface="Noto Sans Symbols"/>
              <a:buChar char="●"/>
            </a:pPr>
            <a:endParaRPr sz="2600" dirty="0">
              <a:solidFill>
                <a:srgbClr val="000080"/>
              </a:solidFill>
            </a:endParaRPr>
          </a:p>
          <a:p>
            <a:pPr marL="1296000" marR="0" lvl="2" indent="-2164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Yo</a:t>
            </a:r>
            <a:r>
              <a:rPr lang="en-US" sz="26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soy </a:t>
            </a:r>
            <a:r>
              <a:rPr lang="en-US" sz="2600" dirty="0"/>
              <a:t>(I am)</a:t>
            </a:r>
          </a:p>
          <a:p>
            <a:pPr marL="1296000" marR="0" lvl="2" indent="-2164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Tú</a:t>
            </a:r>
            <a:r>
              <a:rPr lang="en-US" sz="26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eres</a:t>
            </a:r>
            <a:r>
              <a:rPr lang="en-US" sz="2600" b="1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>
                <a:solidFill>
                  <a:schemeClr val="dk1"/>
                </a:solidFill>
              </a:rPr>
              <a:t>(You </a:t>
            </a:r>
            <a:r>
              <a:rPr lang="en-US" sz="2600" dirty="0" smtClean="0">
                <a:solidFill>
                  <a:schemeClr val="dk1"/>
                </a:solidFill>
              </a:rPr>
              <a:t>informal are</a:t>
            </a:r>
            <a:r>
              <a:rPr lang="en-US" sz="2600" dirty="0">
                <a:solidFill>
                  <a:schemeClr val="dk1"/>
                </a:solidFill>
              </a:rPr>
              <a:t>)</a:t>
            </a:r>
          </a:p>
          <a:p>
            <a:pPr marL="1296000" marR="0" lvl="2" indent="-2164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Él</a:t>
            </a:r>
            <a:r>
              <a:rPr lang="en-US" sz="26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 Ella, </a:t>
            </a:r>
            <a:r>
              <a:rPr lang="en-US" sz="26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Usted</a:t>
            </a:r>
            <a:r>
              <a:rPr lang="en-US" sz="26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>
                <a:solidFill>
                  <a:schemeClr val="dk1"/>
                </a:solidFill>
              </a:rPr>
              <a:t>(He, She, You formal are)</a:t>
            </a:r>
          </a:p>
          <a:p>
            <a:pPr marL="1296000" marR="0" lvl="2" indent="-2164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Nosotros</a:t>
            </a:r>
            <a:r>
              <a:rPr lang="en-US" sz="26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/as </a:t>
            </a:r>
            <a:r>
              <a:rPr lang="en-US" sz="26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somos</a:t>
            </a:r>
            <a:r>
              <a:rPr lang="en-US" sz="2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dirty="0">
                <a:solidFill>
                  <a:schemeClr val="dk1"/>
                </a:solidFill>
              </a:rPr>
              <a:t>(We are)</a:t>
            </a:r>
          </a:p>
          <a:p>
            <a:pPr marL="1295999" marR="0" lvl="2" indent="-2164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Ellos</a:t>
            </a:r>
            <a:r>
              <a:rPr lang="en-US" sz="26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/as, </a:t>
            </a:r>
            <a:r>
              <a:rPr lang="en-US" sz="26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ustedes</a:t>
            </a:r>
            <a:r>
              <a:rPr lang="en-US" sz="26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son </a:t>
            </a:r>
            <a:r>
              <a:rPr lang="en-US" sz="2600" dirty="0">
                <a:solidFill>
                  <a:schemeClr val="dk1"/>
                </a:solidFill>
              </a:rPr>
              <a:t>(They, you all are)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 sz="2600" b="1" dirty="0">
              <a:solidFill>
                <a:srgbClr val="000080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80"/>
                </a:solidFill>
              </a:rPr>
              <a:t>Hint: </a:t>
            </a:r>
            <a:r>
              <a:rPr lang="en-US" sz="1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Conjugate SER many times until you can do it without looking! Conjugate with and without subject pronouns.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to Use SER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14400" y="1985400"/>
            <a:ext cx="8001000" cy="5241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1" dirty="0">
                <a:solidFill>
                  <a:srgbClr val="000080"/>
                </a:solidFill>
              </a:rPr>
              <a:t>Identity / Job</a:t>
            </a:r>
          </a:p>
          <a:p>
            <a:pPr marL="914400" marR="0" lvl="1" indent="-30861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</a:pPr>
            <a:r>
              <a:rPr lang="en-US" sz="28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Yo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soy Laura. Soy </a:t>
            </a:r>
            <a:r>
              <a:rPr lang="en-US" sz="28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especialista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lactancia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 (I'm Laura. </a:t>
            </a:r>
            <a:r>
              <a:rPr lang="en-US" sz="2800" b="0" i="0" u="none" strike="noStrike" cap="none" dirty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I'm 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your lactation </a:t>
            </a:r>
            <a:r>
              <a:rPr lang="en-US" sz="2800" dirty="0">
                <a:solidFill>
                  <a:srgbClr val="000080"/>
                </a:solidFill>
              </a:rPr>
              <a:t>consultant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</a:p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1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Characteristics / attributes:</a:t>
            </a:r>
          </a:p>
          <a:p>
            <a:pPr marL="914400" marR="0" lvl="1" indent="-30861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</a:pPr>
            <a:r>
              <a:rPr lang="en-US" sz="2800" dirty="0">
                <a:solidFill>
                  <a:srgbClr val="000080"/>
                </a:solidFill>
              </a:rPr>
              <a:t>¡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 </a:t>
            </a:r>
            <a:r>
              <a:rPr lang="en-US" sz="28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bebé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80"/>
                </a:solidFill>
              </a:rPr>
              <a:t>muy</a:t>
            </a:r>
            <a:r>
              <a:rPr lang="en-US" sz="2800" dirty="0">
                <a:solidFill>
                  <a:srgbClr val="000080"/>
                </a:solidFill>
              </a:rPr>
              <a:t> bonito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!  (Your baby's very </a:t>
            </a:r>
            <a:r>
              <a:rPr lang="en-US" sz="2800" dirty="0">
                <a:solidFill>
                  <a:srgbClr val="000080"/>
                </a:solidFill>
              </a:rPr>
              <a:t>pretty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!)</a:t>
            </a:r>
          </a:p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1" dirty="0">
                <a:solidFill>
                  <a:srgbClr val="000080"/>
                </a:solidFill>
              </a:rPr>
              <a:t>Clock T</a:t>
            </a:r>
            <a:r>
              <a:rPr lang="en-US" sz="2800" b="1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ime </a:t>
            </a:r>
            <a:r>
              <a:rPr lang="en-US" sz="2800" b="1" dirty="0">
                <a:solidFill>
                  <a:srgbClr val="000080"/>
                </a:solidFill>
              </a:rPr>
              <a:t>/</a:t>
            </a:r>
            <a:r>
              <a:rPr lang="en-US" sz="2800" b="1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Dates</a:t>
            </a:r>
          </a:p>
          <a:p>
            <a:pPr marL="914400" marR="0" lvl="1" indent="-30861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</a:pP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Son las 6 de la </a:t>
            </a:r>
            <a:r>
              <a:rPr lang="en-US" sz="2800" b="0" i="0" u="none" strike="noStrike" cap="non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tarde</a:t>
            </a:r>
            <a:r>
              <a:rPr lang="en-US" sz="2800" b="0" i="0" u="none" strike="noStrike" cap="non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 (It's 6 P.M.)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000080"/>
              </a:solidFill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Q: Can you introduce yourself using the first sentence as</a:t>
            </a:r>
            <a:r>
              <a:rPr lang="en-US" sz="2800" dirty="0">
                <a:solidFill>
                  <a:srgbClr val="800000"/>
                </a:solidFill>
              </a:rPr>
              <a:t> a model</a:t>
            </a:r>
            <a:r>
              <a:rPr lang="en-US" sz="28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= </a:t>
            </a:r>
            <a:r>
              <a:rPr lang="en-US"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D.O.C.T.O.R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14400" y="1985400"/>
            <a:ext cx="8001000" cy="350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escription - </a:t>
            </a:r>
            <a:r>
              <a:rPr lang="en-US" sz="2400" b="0" i="1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La caca </a:t>
            </a:r>
            <a:r>
              <a:rPr lang="en-US" sz="2400" b="1" i="1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lang="en-US" sz="2400" b="0" i="1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-US" sz="2400" i="1">
                <a:solidFill>
                  <a:srgbClr val="000080"/>
                </a:solidFill>
              </a:rPr>
              <a:t>negro</a:t>
            </a:r>
            <a:r>
              <a:rPr lang="en-US" sz="2400" b="0" i="1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(The poop is </a:t>
            </a:r>
            <a:r>
              <a:rPr lang="en-US" sz="2400">
                <a:solidFill>
                  <a:srgbClr val="000080"/>
                </a:solidFill>
              </a:rPr>
              <a:t>black</a:t>
            </a:r>
            <a:r>
              <a:rPr lang="en-US" sz="24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ccupation – </a:t>
            </a:r>
            <a:r>
              <a:rPr lang="en-US" sz="24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Soy </a:t>
            </a:r>
            <a:r>
              <a:rPr lang="en-US" sz="2400" i="1">
                <a:solidFill>
                  <a:srgbClr val="000080"/>
                </a:solidFill>
              </a:rPr>
              <a:t>especialista</a:t>
            </a:r>
            <a:r>
              <a:rPr lang="en-US" sz="24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de lactancia. 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(I</a:t>
            </a:r>
            <a:r>
              <a:rPr lang="en-US" sz="2400">
                <a:solidFill>
                  <a:srgbClr val="000080"/>
                </a:solidFill>
              </a:rPr>
              <a:t>’m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a lactation consultant.)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haracteristic - </a:t>
            </a:r>
            <a:r>
              <a:rPr lang="en-US" sz="24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El dolor </a:t>
            </a:r>
            <a:r>
              <a:rPr lang="en-US" sz="24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lang="en-US" sz="24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fuerte. (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The pain is strong.)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ime -</a:t>
            </a:r>
            <a:r>
              <a:rPr lang="en-US" sz="24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Son </a:t>
            </a:r>
            <a:r>
              <a:rPr lang="en-US" sz="24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las once (11). 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(It's 11 o'clock.)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rigin - </a:t>
            </a:r>
            <a:r>
              <a:rPr lang="en-US" sz="24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lang="en-US" sz="24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usted de Nicaragua? (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Are you from Nicaragua?)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elationship - </a:t>
            </a:r>
            <a:r>
              <a:rPr lang="en-US" sz="24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Mario </a:t>
            </a:r>
            <a:r>
              <a:rPr lang="en-US" sz="2400" b="1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lang="en-US" sz="2400" b="0" i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mi esposo.</a:t>
            </a:r>
            <a:r>
              <a:rPr lang="en-US" sz="24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(Mario is my husband)</a:t>
            </a:r>
          </a:p>
        </p:txBody>
      </p:sp>
      <p:pic>
        <p:nvPicPr>
          <p:cNvPr id="95" name="Shape 95" descr="Doctor, People, Woman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567" y="3124267"/>
            <a:ext cx="1343549" cy="26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04000" y="553325"/>
            <a:ext cx="9037800" cy="126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 b="1">
                <a:solidFill>
                  <a:srgbClr val="0000FF"/>
                </a:solidFill>
              </a:rPr>
              <a:t>ROLE CARD 1: Hola, ¿qué tal?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8280000" cy="43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/>
              <a:t>LC </a:t>
            </a:r>
            <a:r>
              <a:rPr lang="en-US" sz="2400"/>
              <a:t>— Hola, ¿qué tal? Soy _____. Soy su especialista de lactancia. ¿Cómo se llama usted?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 b="1"/>
              <a:t>Cliente </a:t>
            </a:r>
            <a:r>
              <a:rPr lang="en-US" sz="2400"/>
              <a:t>— Hola. Soy Herlinda. Mucho gusto.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 b="1"/>
              <a:t>LC</a:t>
            </a:r>
            <a:r>
              <a:rPr lang="en-US" sz="2400"/>
              <a:t> — Mucho gusto, Herlinda.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 b="1"/>
              <a:t>Cliente:</a:t>
            </a:r>
            <a:r>
              <a:rPr lang="en-US" sz="2400"/>
              <a:t> El gusto es mío.</a:t>
            </a:r>
          </a:p>
        </p:txBody>
      </p:sp>
      <p:pic>
        <p:nvPicPr>
          <p:cNvPr id="102" name="Shape 102" descr="... midwife checks on a moth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185504" y="4440825"/>
            <a:ext cx="4174500" cy="29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#2 way to be: ESTAR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914400" y="1850759"/>
            <a:ext cx="8229600" cy="515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1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am I? That IS the question ESTAR asks!</a:t>
            </a:r>
          </a:p>
          <a:p>
            <a:pPr marL="431999" marR="0" lvl="0" indent="-3303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Let's conjugate the verb ESTAR together:</a:t>
            </a:r>
          </a:p>
          <a:p>
            <a:pPr marL="432000" marR="0" lvl="0" indent="-421205" algn="l" rtl="0">
              <a:spcBef>
                <a:spcPts val="0"/>
              </a:spcBef>
              <a:buClr>
                <a:srgbClr val="000080"/>
              </a:buClr>
              <a:buFont typeface="Noto Sans Symbols"/>
              <a:buChar char="●"/>
            </a:pPr>
            <a:endParaRPr sz="2600">
              <a:solidFill>
                <a:srgbClr val="000080"/>
              </a:solidFill>
            </a:endParaRPr>
          </a:p>
          <a:p>
            <a:pPr marL="1296000" marR="0" lvl="2" indent="-2164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Yo </a:t>
            </a:r>
            <a:r>
              <a:rPr lang="en-US" sz="2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US" sz="2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oy</a:t>
            </a:r>
          </a:p>
          <a:p>
            <a:pPr marL="1296000" marR="0" lvl="2" indent="-2164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Tú </a:t>
            </a:r>
            <a:r>
              <a:rPr lang="en-US" sz="2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US" sz="2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ás</a:t>
            </a:r>
          </a:p>
          <a:p>
            <a:pPr marL="1296000" marR="0" lvl="2" indent="-2164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Él, Ella, Usted </a:t>
            </a:r>
            <a:r>
              <a:rPr lang="en-US" sz="2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US" sz="2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á</a:t>
            </a:r>
          </a:p>
          <a:p>
            <a:pPr marL="1296000" marR="0" lvl="2" indent="-2164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Nosotros/as </a:t>
            </a:r>
            <a:r>
              <a:rPr lang="en-US" sz="2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US" sz="2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amos</a:t>
            </a:r>
          </a:p>
          <a:p>
            <a:pPr marL="1295999" marR="0" lvl="2" indent="-216499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Ellos/as, ustedes </a:t>
            </a:r>
            <a:r>
              <a:rPr lang="en-US" sz="2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US" sz="2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</a:p>
          <a:p>
            <a:pPr marL="914400" marR="0" lvl="0" indent="0" algn="l" rtl="0">
              <a:spcBef>
                <a:spcPts val="0"/>
              </a:spcBef>
              <a:buNone/>
            </a:pPr>
            <a:endParaRPr sz="2600" b="1">
              <a:solidFill>
                <a:srgbClr val="FF0000"/>
              </a:solidFill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b="0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Conjugate ESTAR many times until you can do it without looking! Conjugate with and without subject pronouns.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Examples With ESTAR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92000" y="1828800"/>
            <a:ext cx="8279999" cy="422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40279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1" u="sng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marR="0" lvl="1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</a:pP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bebé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báscula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lang="en-US" sz="2400" b="0" i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(The baby is on the scale.)</a:t>
            </a:r>
          </a:p>
          <a:p>
            <a:pPr marL="432000" marR="0" lvl="0" indent="-40279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1" u="sng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Feelings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914400" marR="0" lvl="1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</a:pP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Estoy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bien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 ¡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Estoy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contenta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2400" b="0" i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(I am well. I am happy!)</a:t>
            </a:r>
          </a:p>
          <a:p>
            <a:pPr marL="432000" marR="0" lvl="0" indent="-40279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1" u="sng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Conditions, finished states</a:t>
            </a:r>
            <a:r>
              <a:rPr lang="en-US" sz="24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marR="0" lvl="1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</a:pP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strike="noStrike" dirty="0" err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terminada</a:t>
            </a:r>
            <a:r>
              <a:rPr lang="en-US" sz="2400" b="0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(The class is finished.)</a:t>
            </a:r>
          </a:p>
        </p:txBody>
      </p:sp>
      <p:pic>
        <p:nvPicPr>
          <p:cNvPr id="115" name="Shape 115" descr="Baby, Butt, Scale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992" y="4591067"/>
            <a:ext cx="1791375" cy="26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1335</Words>
  <Application>Microsoft Macintosh PowerPoint</Application>
  <PresentationFormat>Custom</PresentationFormat>
  <Paragraphs>216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Noto Sans Symbols</vt:lpstr>
      <vt:lpstr>Times New Roman</vt:lpstr>
      <vt:lpstr>Arial</vt:lpstr>
      <vt:lpstr>Office Theme</vt:lpstr>
      <vt:lpstr>PowerPoint Presentation</vt:lpstr>
      <vt:lpstr>PowerPoint Presentation</vt:lpstr>
      <vt:lpstr>This is different from English.</vt:lpstr>
      <vt:lpstr>PowerPoint Presentation</vt:lpstr>
      <vt:lpstr>PowerPoint Presentation</vt:lpstr>
      <vt:lpstr>PowerPoint Presentation</vt:lpstr>
      <vt:lpstr>ROLE CARD 1: Hola, ¿qué tal?</vt:lpstr>
      <vt:lpstr>PowerPoint Presentation</vt:lpstr>
      <vt:lpstr>PowerPoint Presentation</vt:lpstr>
      <vt:lpstr>PowerPoint Presentation</vt:lpstr>
      <vt:lpstr>PowerPoint Presentation</vt:lpstr>
      <vt:lpstr>ROLE CARD 2: ¿Cómo está (usted) hoy?</vt:lpstr>
      <vt:lpstr>PowerPoint Presentation</vt:lpstr>
      <vt:lpstr>PowerPoint Presentation</vt:lpstr>
      <vt:lpstr>PowerPoint Presentation</vt:lpstr>
      <vt:lpstr>Role Card 3: Hay distracciones en casa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Dorothy Potter Snyder</cp:lastModifiedBy>
  <cp:revision>5</cp:revision>
  <dcterms:modified xsi:type="dcterms:W3CDTF">2016-09-21T01:24:13Z</dcterms:modified>
</cp:coreProperties>
</file>