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A900-8261-48B3-977E-480253EC0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487E3-8C53-4CB1-8A6D-805A10F76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5CBEF-0DC5-4181-9C23-27C2C242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484C-FD3F-462E-B360-396B26119C8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C3BAE-EA20-42B0-921E-6CAC87F3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FD90-A23F-4A3A-B706-3E0203EE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E39-98B0-442B-8605-57C88957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76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2C8D-20ED-4C5D-AF13-C3EC7AC4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48B5C-E875-45E7-B6C5-423680419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D0C1B-9117-4E59-810F-3A470DBF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484C-FD3F-462E-B360-396B26119C8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9F9B-50BA-4F73-B591-007E9715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046F-4308-4BBC-A546-3825B25A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E39-98B0-442B-8605-57C88957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1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92E67-2682-41CA-84E2-B4641A771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10FF4-6D68-451A-8E4B-8BA140FEF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38CC3-CF65-4B94-9AB0-BC9F19E6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484C-FD3F-462E-B360-396B26119C8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C262-24FB-42F4-B20F-DE2B7A51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5E06-C2CF-4627-993F-790E686F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E39-98B0-442B-8605-57C88957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4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A0BD-689A-4920-92A5-FDC53A82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F878-A166-4A7E-BB43-3701C0897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B1278-4D04-4BA1-9F9F-B8E7E389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484C-FD3F-462E-B360-396B26119C8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A20C-F52B-44AA-8406-E980DBE5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36033-5524-4161-AE7F-EDA8757F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E39-98B0-442B-8605-57C88957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3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D0F5-B1DE-490C-9989-D9D1F201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3CAD8-E319-4976-B7A4-9E94740C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ECD9A-7E71-4DFF-AEEF-435A6EAB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484C-FD3F-462E-B360-396B26119C8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A905D-3197-4D36-AD18-061B4371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3DCBE-73AE-43AD-81E7-BF5E857C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E39-98B0-442B-8605-57C88957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7914-2B5F-4249-8972-71EBA546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5FA1-C482-48E1-887B-B31521D27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38406-8D68-4EE4-B752-DC99B4041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4244D-77E7-4810-ADBE-D9D57781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484C-FD3F-462E-B360-396B26119C8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5165B-0944-4DC6-9D09-B0C87414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898D3-D8A0-42B3-9B08-C1207629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E39-98B0-442B-8605-57C88957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19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0D9A-E61B-42BE-AE16-F95CD630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E3EA-CA69-4598-9190-1045A5CC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2F6ED-376B-4EFB-BE1C-B5A391F36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D73EA-F392-4224-B454-87D064F53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A1A98-7188-42D0-97B1-2FBDABC8A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EDA37-0186-4C7C-924D-CCCD0FE9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484C-FD3F-462E-B360-396B26119C8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C03A3-D1B0-4FA3-B55E-FDBAF22A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BE1A8-E73A-4238-BAE1-5D0714CA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E39-98B0-442B-8605-57C88957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89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584A-4130-4689-B189-718CFE28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8A983-004B-43F6-878F-A73E722A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484C-FD3F-462E-B360-396B26119C8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F30DE-0928-4BB3-BFB1-74F7FEDF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C92F0-35EF-4265-B9D7-93882453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E39-98B0-442B-8605-57C88957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ABBBC-E9FC-4617-9AAC-4E8E9488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484C-FD3F-462E-B360-396B26119C8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DB99B-0DF1-4B1D-95D7-1C81AA8F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BA8DD-5774-489E-A518-ABDC508B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E39-98B0-442B-8605-57C88957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32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9EA5-71AB-4673-B8F2-154A55DC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165F-8605-48C9-BE3D-D096D176A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A242A-C571-43D3-A450-A109AE441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94696-2BC0-4E45-8EF0-FF30CCB7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484C-FD3F-462E-B360-396B26119C8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A944E-1F21-4778-8034-19CB7A0A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EF453-A0AB-426A-B875-21621EFD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E39-98B0-442B-8605-57C88957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7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A69E-5D52-45BE-8599-FDC32F6C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59BDF-DE0C-425D-9440-7C6076046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2C945-3E29-4899-B4A3-EC938A35D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F66C7-D463-46A5-9558-C7203711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484C-FD3F-462E-B360-396B26119C8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7C9D3-C9F5-4F6C-ACB8-2ACAFB96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E48EA-E2BE-4F6C-A00A-4787293E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4E39-98B0-442B-8605-57C88957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93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C068F-DA2D-4E2A-ACEC-89A67021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3CCFA-69FF-42CA-BD9E-51867EB17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FAECF-FB9D-4146-8E3B-AE6F68AC0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5484C-FD3F-462E-B360-396B26119C8F}" type="datetimeFigureOut">
              <a:rPr lang="zh-CN" altLang="en-US" smtClean="0"/>
              <a:t>2024/6/19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79B8-3EC4-4B30-87B0-DC7C959D4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BAFCB-B31F-4186-93B9-7BE21B2D4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44E39-98B0-442B-8605-57C88957F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54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1FBA-06CF-4DE6-A47B-A8492E72C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 Jun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AA30B-70F3-4402-AE9B-61D01F180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24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0E7A4B-EE26-4543-A1AE-A69AC18D8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7" y="1787208"/>
            <a:ext cx="7252229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23CC73-794F-4698-A6FC-5B9387C6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pout vs Weight Curve</a:t>
            </a:r>
            <a:endParaRPr lang="zh-CN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B56D96-7392-4103-A97B-13B3FD5A1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88922"/>
              </p:ext>
            </p:extLst>
          </p:nvPr>
        </p:nvGraphicFramePr>
        <p:xfrm>
          <a:off x="7638854" y="2195037"/>
          <a:ext cx="3588468" cy="35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7117">
                  <a:extLst>
                    <a:ext uri="{9D8B030D-6E8A-4147-A177-3AD203B41FA5}">
                      <a16:colId xmlns:a16="http://schemas.microsoft.com/office/drawing/2014/main" val="1475498956"/>
                    </a:ext>
                  </a:extLst>
                </a:gridCol>
                <a:gridCol w="897117">
                  <a:extLst>
                    <a:ext uri="{9D8B030D-6E8A-4147-A177-3AD203B41FA5}">
                      <a16:colId xmlns:a16="http://schemas.microsoft.com/office/drawing/2014/main" val="3123927655"/>
                    </a:ext>
                  </a:extLst>
                </a:gridCol>
                <a:gridCol w="897117">
                  <a:extLst>
                    <a:ext uri="{9D8B030D-6E8A-4147-A177-3AD203B41FA5}">
                      <a16:colId xmlns:a16="http://schemas.microsoft.com/office/drawing/2014/main" val="998047824"/>
                    </a:ext>
                  </a:extLst>
                </a:gridCol>
                <a:gridCol w="897117">
                  <a:extLst>
                    <a:ext uri="{9D8B030D-6E8A-4147-A177-3AD203B41FA5}">
                      <a16:colId xmlns:a16="http://schemas.microsoft.com/office/drawing/2014/main" val="3341957698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weight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pout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mean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</a:rPr>
                        <a:t>std_dev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674134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0.26115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3.93E-17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320428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0.25009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8.95E-09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467554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0.005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0.25186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1.76E-16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745312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0.004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0.26759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8.78E-17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762150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0.003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0.22601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2.78E-17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156498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0.002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0.23646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8.09E-17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20431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0.0014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0.22838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1.52E-11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7679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0.001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0.37404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5.63E-16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32103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0.0004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0.21947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5.04E-16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749267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0.00035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0.22895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9.41E-17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015901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50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0.00032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0.34186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1.25E-15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515512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60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0.00031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0.26469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3.07E-16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791543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0.0003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0.25343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1.58E-15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64597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80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0.0002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0.36557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2.78E-16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842983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200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0.0002</a:t>
                      </a:r>
                      <a:endParaRPr lang="en-US" altLang="zh-CN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6.87E-01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3.29E-16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5902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37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044D-4698-4E60-9F76-815697BE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pout vs Weight Curve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9642F4-AC70-47D7-A83D-92B529128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410845"/>
            <a:ext cx="58017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FD91AB-9045-48E7-A824-8D84BF217DAA}"/>
              </a:ext>
            </a:extLst>
          </p:cNvPr>
          <p:cNvSpPr txBox="1"/>
          <p:nvPr/>
        </p:nvSpPr>
        <p:spPr>
          <a:xfrm>
            <a:off x="2315700" y="1321356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Inverse function</a:t>
            </a:r>
            <a:endParaRPr lang="zh-CN" alt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579D5E2-FD76-4217-B37D-60438D92F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162541"/>
              </p:ext>
            </p:extLst>
          </p:nvPr>
        </p:nvGraphicFramePr>
        <p:xfrm>
          <a:off x="297730" y="5851672"/>
          <a:ext cx="54398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408">
                  <a:extLst>
                    <a:ext uri="{9D8B030D-6E8A-4147-A177-3AD203B41FA5}">
                      <a16:colId xmlns:a16="http://schemas.microsoft.com/office/drawing/2014/main" val="4114027886"/>
                    </a:ext>
                  </a:extLst>
                </a:gridCol>
                <a:gridCol w="2664458">
                  <a:extLst>
                    <a:ext uri="{9D8B030D-6E8A-4147-A177-3AD203B41FA5}">
                      <a16:colId xmlns:a16="http://schemas.microsoft.com/office/drawing/2014/main" val="675952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Std_dev</a:t>
                      </a:r>
                      <a:r>
                        <a:rPr lang="en-US" altLang="zh-CN" dirty="0"/>
                        <a:t> of MSE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0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1.0645216782498156e-05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0.0032627008417104616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4647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FC4457D-DAE3-4F76-A14C-A1A147AB5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184" y="1373054"/>
            <a:ext cx="5852172" cy="43891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4FC910-529B-482D-A921-028BF164A543}"/>
              </a:ext>
            </a:extLst>
          </p:cNvPr>
          <p:cNvSpPr txBox="1"/>
          <p:nvPr/>
        </p:nvSpPr>
        <p:spPr>
          <a:xfrm>
            <a:off x="8236669" y="1321356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Exponential function</a:t>
            </a:r>
            <a:endParaRPr lang="zh-CN" altLang="en-US" dirty="0"/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A3B489F9-A2B8-450E-9F35-4226DE4FA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71627"/>
              </p:ext>
            </p:extLst>
          </p:nvPr>
        </p:nvGraphicFramePr>
        <p:xfrm>
          <a:off x="6454406" y="5851672"/>
          <a:ext cx="54398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408">
                  <a:extLst>
                    <a:ext uri="{9D8B030D-6E8A-4147-A177-3AD203B41FA5}">
                      <a16:colId xmlns:a16="http://schemas.microsoft.com/office/drawing/2014/main" val="4114027886"/>
                    </a:ext>
                  </a:extLst>
                </a:gridCol>
                <a:gridCol w="2664458">
                  <a:extLst>
                    <a:ext uri="{9D8B030D-6E8A-4147-A177-3AD203B41FA5}">
                      <a16:colId xmlns:a16="http://schemas.microsoft.com/office/drawing/2014/main" val="675952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Std_dev</a:t>
                      </a:r>
                      <a:r>
                        <a:rPr lang="en-US" altLang="zh-CN" dirty="0"/>
                        <a:t> of MSE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08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1.8142642236507844e-06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0.001346946258634985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46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68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73F8-977F-4C4D-B975-C34EAB22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pout vs Weight Curve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BCB5-D2A4-4136-BCD2-8F24B605C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1"/>
            <a:ext cx="10515600" cy="4351338"/>
          </a:xfrm>
        </p:spPr>
        <p:txBody>
          <a:bodyPr/>
          <a:lstStyle/>
          <a:p>
            <a:r>
              <a:rPr lang="en-US" altLang="zh-CN" dirty="0"/>
              <a:t>For the fitted curve:</a:t>
            </a:r>
          </a:p>
          <a:p>
            <a:pPr lvl="1"/>
            <a:r>
              <a:rPr lang="en-US" altLang="zh-CN" dirty="0"/>
              <a:t>def </a:t>
            </a:r>
            <a:r>
              <a:rPr lang="en-US" altLang="zh-CN" dirty="0" err="1"/>
              <a:t>improved_inverse_func</a:t>
            </a:r>
            <a:r>
              <a:rPr lang="en-US" altLang="zh-CN" dirty="0"/>
              <a:t>(x, a, b, c): return a / (x + b) + c</a:t>
            </a:r>
          </a:p>
          <a:p>
            <a:pPr lvl="1"/>
            <a:r>
              <a:rPr lang="en-US" altLang="zh-CN" dirty="0"/>
              <a:t>Fitted parameters: a = 0.03253743417724307, b = 1.9097131806360358e-10, c = 1.999101143841673e-26</a:t>
            </a:r>
          </a:p>
          <a:p>
            <a:r>
              <a:rPr lang="en-US" altLang="zh-CN" dirty="0"/>
              <a:t>Something to note:</a:t>
            </a:r>
          </a:p>
          <a:p>
            <a:pPr lvl="1"/>
            <a:r>
              <a:rPr lang="en-US" altLang="zh-CN" dirty="0"/>
              <a:t>The dataset almost behaves as an inverse function</a:t>
            </a:r>
          </a:p>
          <a:p>
            <a:pPr lvl="1"/>
            <a:r>
              <a:rPr lang="en-US" altLang="zh-CN" dirty="0"/>
              <a:t>When weight &lt; 1, pout goes ‘infinity’ (i.e., &gt;0.5, which is infeasible in this case, =0.5 becomes </a:t>
            </a:r>
            <a:r>
              <a:rPr lang="en-GB" altLang="zh-CN" dirty="0" err="1"/>
              <a:t>Erdos-Renyi</a:t>
            </a:r>
            <a:r>
              <a:rPr lang="en-GB" altLang="zh-CN" dirty="0"/>
              <a:t> </a:t>
            </a:r>
            <a:r>
              <a:rPr lang="en-US" altLang="zh-CN" dirty="0"/>
              <a:t>Graph 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40568C-2E69-4F4C-883F-0BFAA54219F9}"/>
                  </a:ext>
                </a:extLst>
              </p:cNvPr>
              <p:cNvSpPr txBox="1"/>
              <p:nvPr/>
            </p:nvSpPr>
            <p:spPr>
              <a:xfrm>
                <a:off x="9445658" y="2445504"/>
                <a:ext cx="1788182" cy="574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𝑝𝑜𝑢𝑡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0.032537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𝑤𝑒𝑖𝑔h𝑡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40568C-2E69-4F4C-883F-0BFAA542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658" y="2445504"/>
                <a:ext cx="1788182" cy="5745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DFC9B9-8E59-4396-9D50-4684A12A9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102754"/>
              </p:ext>
            </p:extLst>
          </p:nvPr>
        </p:nvGraphicFramePr>
        <p:xfrm>
          <a:off x="4051954" y="4847583"/>
          <a:ext cx="4088092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023">
                  <a:extLst>
                    <a:ext uri="{9D8B030D-6E8A-4147-A177-3AD203B41FA5}">
                      <a16:colId xmlns:a16="http://schemas.microsoft.com/office/drawing/2014/main" val="858214454"/>
                    </a:ext>
                  </a:extLst>
                </a:gridCol>
                <a:gridCol w="1022023">
                  <a:extLst>
                    <a:ext uri="{9D8B030D-6E8A-4147-A177-3AD203B41FA5}">
                      <a16:colId xmlns:a16="http://schemas.microsoft.com/office/drawing/2014/main" val="3678554001"/>
                    </a:ext>
                  </a:extLst>
                </a:gridCol>
                <a:gridCol w="1022023">
                  <a:extLst>
                    <a:ext uri="{9D8B030D-6E8A-4147-A177-3AD203B41FA5}">
                      <a16:colId xmlns:a16="http://schemas.microsoft.com/office/drawing/2014/main" val="367673315"/>
                    </a:ext>
                  </a:extLst>
                </a:gridCol>
                <a:gridCol w="1022023">
                  <a:extLst>
                    <a:ext uri="{9D8B030D-6E8A-4147-A177-3AD203B41FA5}">
                      <a16:colId xmlns:a16="http://schemas.microsoft.com/office/drawing/2014/main" val="3623716875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weight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pout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mean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</a:rPr>
                        <a:t>std_dev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008575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0.45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0.000217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2.29E-19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672074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0.000219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1.71E-07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23976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0.000239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6.90E-19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824331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0.14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0.01774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5.49E-18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631564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0.021916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1.65E-06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32465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0.023916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1.43E-17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666688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0.15086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3.93E-17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647564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446E80-A98B-40F8-AA38-62C9B73021FE}"/>
              </a:ext>
            </a:extLst>
          </p:cNvPr>
          <p:cNvCxnSpPr/>
          <p:nvPr/>
        </p:nvCxnSpPr>
        <p:spPr>
          <a:xfrm flipV="1">
            <a:off x="10746557" y="1838227"/>
            <a:ext cx="0" cy="607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73F8-977F-4C4D-B975-C34EAB22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pout vs Weight Curve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BCB5-D2A4-4136-BCD2-8F24B605C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1"/>
            <a:ext cx="10515600" cy="4351338"/>
          </a:xfrm>
        </p:spPr>
        <p:txBody>
          <a:bodyPr/>
          <a:lstStyle/>
          <a:p>
            <a:r>
              <a:rPr lang="en-US" altLang="zh-CN" dirty="0"/>
              <a:t>For the fitted curve:</a:t>
            </a:r>
          </a:p>
          <a:p>
            <a:pPr lvl="1"/>
            <a:r>
              <a:rPr lang="en-US" altLang="zh-CN" dirty="0"/>
              <a:t>def </a:t>
            </a:r>
            <a:r>
              <a:rPr lang="en-US" altLang="zh-CN" dirty="0" err="1"/>
              <a:t>exp_decay</a:t>
            </a:r>
            <a:r>
              <a:rPr lang="en-US" altLang="zh-CN" dirty="0"/>
              <a:t>(x, a, b): return a * </a:t>
            </a:r>
            <a:r>
              <a:rPr lang="en-US" altLang="zh-CN" dirty="0" err="1"/>
              <a:t>np.exp</a:t>
            </a:r>
            <a:r>
              <a:rPr lang="en-US" altLang="zh-CN" dirty="0"/>
              <a:t>(-b * x)</a:t>
            </a:r>
          </a:p>
          <a:p>
            <a:pPr lvl="1"/>
            <a:r>
              <a:rPr lang="en-US" altLang="zh-CN" dirty="0"/>
              <a:t>Fitted parameters: a = 0.13138909641598337, b = 1.1983420369707432</a:t>
            </a:r>
          </a:p>
          <a:p>
            <a:r>
              <a:rPr lang="en-US" altLang="zh-CN" dirty="0"/>
              <a:t>Something to note:</a:t>
            </a:r>
          </a:p>
          <a:p>
            <a:pPr lvl="1"/>
            <a:r>
              <a:rPr lang="en-US" altLang="zh-CN" dirty="0"/>
              <a:t>The dataset almost behaves as an exponential function</a:t>
            </a:r>
          </a:p>
          <a:p>
            <a:pPr lvl="1"/>
            <a:r>
              <a:rPr lang="en-US" altLang="zh-CN" dirty="0"/>
              <a:t>When weight &lt; 1, pout goes ‘infinity’ (i.e., &gt;0.5, which is infeasible in this case, =0.5 becomes </a:t>
            </a:r>
            <a:r>
              <a:rPr lang="en-GB" altLang="zh-CN" dirty="0" err="1"/>
              <a:t>Erdos-Renyi</a:t>
            </a:r>
            <a:r>
              <a:rPr lang="en-GB" altLang="zh-CN" dirty="0"/>
              <a:t> </a:t>
            </a:r>
            <a:r>
              <a:rPr lang="en-US" altLang="zh-CN" dirty="0"/>
              <a:t>Graph 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40568C-2E69-4F4C-883F-0BFAA54219F9}"/>
                  </a:ext>
                </a:extLst>
              </p:cNvPr>
              <p:cNvSpPr txBox="1"/>
              <p:nvPr/>
            </p:nvSpPr>
            <p:spPr>
              <a:xfrm>
                <a:off x="6966409" y="2958185"/>
                <a:ext cx="3730188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𝑝𝑜𝑢𝑡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0.131389×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−1.198342×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𝑤𝑒𝑖𝑔h𝑡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40568C-2E69-4F4C-883F-0BFAA542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409" y="2958185"/>
                <a:ext cx="3730188" cy="285912"/>
              </a:xfrm>
              <a:prstGeom prst="rect">
                <a:avLst/>
              </a:prstGeom>
              <a:blipFill>
                <a:blip r:embed="rId2"/>
                <a:stretch>
                  <a:fillRect l="-1471" t="-8511" r="-490" b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DFC9B9-8E59-4396-9D50-4684A12A9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475"/>
              </p:ext>
            </p:extLst>
          </p:nvPr>
        </p:nvGraphicFramePr>
        <p:xfrm>
          <a:off x="4051954" y="4725035"/>
          <a:ext cx="4088092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023">
                  <a:extLst>
                    <a:ext uri="{9D8B030D-6E8A-4147-A177-3AD203B41FA5}">
                      <a16:colId xmlns:a16="http://schemas.microsoft.com/office/drawing/2014/main" val="858214454"/>
                    </a:ext>
                  </a:extLst>
                </a:gridCol>
                <a:gridCol w="1022023">
                  <a:extLst>
                    <a:ext uri="{9D8B030D-6E8A-4147-A177-3AD203B41FA5}">
                      <a16:colId xmlns:a16="http://schemas.microsoft.com/office/drawing/2014/main" val="3678554001"/>
                    </a:ext>
                  </a:extLst>
                </a:gridCol>
                <a:gridCol w="1022023">
                  <a:extLst>
                    <a:ext uri="{9D8B030D-6E8A-4147-A177-3AD203B41FA5}">
                      <a16:colId xmlns:a16="http://schemas.microsoft.com/office/drawing/2014/main" val="367673315"/>
                    </a:ext>
                  </a:extLst>
                </a:gridCol>
                <a:gridCol w="1022023">
                  <a:extLst>
                    <a:ext uri="{9D8B030D-6E8A-4147-A177-3AD203B41FA5}">
                      <a16:colId xmlns:a16="http://schemas.microsoft.com/office/drawing/2014/main" val="3623716875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weight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pout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mean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</a:rPr>
                        <a:t>std_dev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008575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0.45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0.000217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2.29E-19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672074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0.000219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1.71E-07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823976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0.000239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6.90E-19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824331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0.14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0.01774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5.49E-18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631564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0.021916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1.65E-06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32465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0.023916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1.43E-17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666688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0.15086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3.93E-17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6475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71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0499-F86B-4CDD-A4F2-CBE3DF81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pout vs Weight Curve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4414F-965F-4088-BEF7-8180E1F02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Continue last page:</a:t>
            </a:r>
          </a:p>
          <a:p>
            <a:pPr lvl="1"/>
            <a:r>
              <a:rPr lang="en-US" altLang="zh-CN" dirty="0"/>
              <a:t>The regression function shows that the curve converges to 0 but while pout become incredible small, the error would perfectly converge to almost 0.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From the table in Page 2, it converges to 0.0001.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B9B3C1-4458-4A34-9D86-E4CA937FA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19177"/>
              </p:ext>
            </p:extLst>
          </p:nvPr>
        </p:nvGraphicFramePr>
        <p:xfrm>
          <a:off x="1593131" y="3436070"/>
          <a:ext cx="3007152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788">
                  <a:extLst>
                    <a:ext uri="{9D8B030D-6E8A-4147-A177-3AD203B41FA5}">
                      <a16:colId xmlns:a16="http://schemas.microsoft.com/office/drawing/2014/main" val="446215308"/>
                    </a:ext>
                  </a:extLst>
                </a:gridCol>
                <a:gridCol w="751788">
                  <a:extLst>
                    <a:ext uri="{9D8B030D-6E8A-4147-A177-3AD203B41FA5}">
                      <a16:colId xmlns:a16="http://schemas.microsoft.com/office/drawing/2014/main" val="2265695385"/>
                    </a:ext>
                  </a:extLst>
                </a:gridCol>
                <a:gridCol w="751788">
                  <a:extLst>
                    <a:ext uri="{9D8B030D-6E8A-4147-A177-3AD203B41FA5}">
                      <a16:colId xmlns:a16="http://schemas.microsoft.com/office/drawing/2014/main" val="1948386856"/>
                    </a:ext>
                  </a:extLst>
                </a:gridCol>
                <a:gridCol w="751788">
                  <a:extLst>
                    <a:ext uri="{9D8B030D-6E8A-4147-A177-3AD203B41FA5}">
                      <a16:colId xmlns:a16="http://schemas.microsoft.com/office/drawing/2014/main" val="532757140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weight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pout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mean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 err="1">
                          <a:effectLst/>
                        </a:rPr>
                        <a:t>std_dev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675522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0.0001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3.79E-25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5.02E-27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948665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0.00001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3.91E-23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6.30E-25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140926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0.000122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1.99E-22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1.13E-25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062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3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F531-B5E6-4683-B009-FE9DC398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pout vs Weight Curve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293674-51B6-490E-865A-A658B9908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1653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1E8391-F90C-47BE-B481-F5F3D93FA666}"/>
              </a:ext>
            </a:extLst>
          </p:cNvPr>
          <p:cNvSpPr txBox="1"/>
          <p:nvPr/>
        </p:nvSpPr>
        <p:spPr>
          <a:xfrm>
            <a:off x="5024487" y="2573518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Hyper angles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D21AA-8663-492B-AFA0-A7E2B3E5891D}"/>
              </a:ext>
            </a:extLst>
          </p:cNvPr>
          <p:cNvSpPr txBox="1"/>
          <p:nvPr/>
        </p:nvSpPr>
        <p:spPr>
          <a:xfrm>
            <a:off x="5393979" y="4982646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pouts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F6F0D-0E24-4490-BDD2-47295A1D520E}"/>
              </a:ext>
            </a:extLst>
          </p:cNvPr>
          <p:cNvSpPr txBox="1"/>
          <p:nvPr/>
        </p:nvSpPr>
        <p:spPr>
          <a:xfrm>
            <a:off x="8333296" y="2204186"/>
            <a:ext cx="3327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trend for such convergence on pout coincide with the correlation relationship between the two blocks of datapoints.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50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435</Words>
  <Application>Microsoft Office PowerPoint</Application>
  <PresentationFormat>Widescreen</PresentationFormat>
  <Paragraphs>184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DengXian</vt:lpstr>
      <vt:lpstr>DengXian Light</vt:lpstr>
      <vt:lpstr>Arial</vt:lpstr>
      <vt:lpstr>Cambria Math</vt:lpstr>
      <vt:lpstr>Office Theme</vt:lpstr>
      <vt:lpstr>20 Jun</vt:lpstr>
      <vt:lpstr>pout vs Weight Curve</vt:lpstr>
      <vt:lpstr>pout vs Weight Curve</vt:lpstr>
      <vt:lpstr>pout vs Weight Curve</vt:lpstr>
      <vt:lpstr>pout vs Weight Curve</vt:lpstr>
      <vt:lpstr>pout vs Weight Curve</vt:lpstr>
      <vt:lpstr>pout vs Weight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 Jun</dc:title>
  <dc:creator>Ma, Zhiyu</dc:creator>
  <cp:lastModifiedBy>Ma, Zhiyu</cp:lastModifiedBy>
  <cp:revision>22</cp:revision>
  <dcterms:created xsi:type="dcterms:W3CDTF">2024-06-17T08:21:31Z</dcterms:created>
  <dcterms:modified xsi:type="dcterms:W3CDTF">2024-06-19T14:44:46Z</dcterms:modified>
</cp:coreProperties>
</file>