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DBCD52-3066-46CB-BCDC-14771ADF6AA5}">
          <p14:sldIdLst>
            <p14:sldId id="256"/>
            <p14:sldId id="262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9C97-8EE0-4465-8D38-E35D2F08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BA73-89E6-4520-9D95-3CA85840F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FB01-90D8-48B4-8133-2A2972C7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1F262-3827-4983-9D3C-CB12D1A6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EFC9-A96D-4526-92CC-FD29E82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D051-222A-4DFF-A105-1092DF9E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BD5C2-91EA-457D-B2E2-2A13DD0F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DA83-01E1-477B-B20C-3E0FEFF2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1277-777C-4F67-BB95-5B9EC24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ED6C-1A21-4E86-87A7-09870589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6683F-7218-43B8-9F2D-AFE0E69C9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486B-9502-446F-A844-8E1142D1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77CA-06BE-4833-A669-F92109C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CB38-3036-4BE1-9D10-7F95AD1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F35A-41E7-4C86-AEF4-661D9CA4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1C7-62A2-4B0E-B268-F4ECCCD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D2DA-23EC-49C9-B06A-3F3EB7C6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E9B4-786D-4E8A-ACDF-BEFCDD44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5231-D842-4999-91FA-AA82C405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2756-15E9-4C6B-B2D8-7B6A6F1A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585C-8D38-467D-BFCE-2610D155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36569-4114-4CE6-B770-CFABC608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9EE5-E86C-4F61-BB4C-66DC8EA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42AE-B9C0-41F6-B724-B095A47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C677-BA02-449B-B1D4-34AE2CC2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5280-ACB3-4BA1-B7C6-A13D70A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8261-989A-42E0-BC5F-25F2303A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F249-F71B-4F6E-81D6-6B99EBB7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4816-C46B-450B-98C6-AA7158C5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F79F3-812E-46CC-8F78-CD9BAC6F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C641-E955-4F59-8AAB-D9CC9FB9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1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9E82-0DCA-41F3-B626-0252BBE8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ACF0-914B-4C46-A2E1-1230B34B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E38-A8FC-4805-8924-C14AEC12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1551F-C522-427C-A99A-A37B53AFB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18A39-7A38-4FE6-9F71-FDBB667C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A2E6A-D09F-40FF-B0F2-7E60F10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CAC57-8DE7-4B0E-AFC0-8EB7F83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7DCE9-B9B1-43EE-B9C4-8C624E31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2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CCCA-7A17-4A06-A95D-8E57BB10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82A22-B042-43A2-8B0E-DB8779A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8D4A4-E834-4938-9AEE-DD6074F8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E5C3-D783-4000-99E7-8910CF83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4F142-CB0C-4E06-A48E-07381059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4B9D-9D62-4112-9894-A753DCE9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E4C9-4EE4-459A-9775-8283FADE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BE1E-A0EB-47FA-B90F-CAC45B60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D469-E53F-4ACD-86D2-82C98799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B8D12-7D30-4022-8287-EA2BBC89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02A7-A2E7-481D-93F3-2E4131A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0BC2-CB30-4EC2-84F5-7ACA194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D492-0B9C-44F3-95A5-B9967C8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5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9D28-8F00-4C64-8DA5-4A630D4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6B35C-0B28-4F2D-96C6-820A9413F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1294-D533-4870-B1C8-962CBF93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76C4-29D8-488D-9036-A3B3AFE0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FEBA-7C7C-4B4F-8A46-E3D1C551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1168-6E32-429D-BBDA-BCA16CB2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E78AE-85CE-4703-AEB1-20BF1EA6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DA08-F53F-4AE3-8250-A42973AE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EF5A-FD76-470D-BC5E-FB1B0FE32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4175-E367-4171-BDFC-F9D0AB5B78B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F391-9327-49EC-9AB1-BCEDF281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DC0B-DD90-4170-B0C6-6F22D3D73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7934-9207-47BB-B0FB-6E8A335C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8E97-B8A9-4DE1-A26D-5BB4A3212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Current Result for CI Algorithm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9632-35BC-4091-B9CC-C1CBE4EB0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23</a:t>
            </a:r>
            <a:r>
              <a:rPr lang="en-US" altLang="zh-CN" baseline="30000"/>
              <a:t>rd</a:t>
            </a:r>
            <a:r>
              <a:rPr lang="en-US" altLang="zh-CN"/>
              <a:t> May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4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A41D-9A15-4A02-80DD-9C101D3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Erdos-Renyi</a:t>
            </a:r>
            <a:r>
              <a:rPr lang="en-GB" altLang="zh-CN" dirty="0"/>
              <a:t> (ER) </a:t>
            </a:r>
            <a:r>
              <a:rPr lang="en-US" altLang="zh-CN" dirty="0"/>
              <a:t>Graph &amp; SBM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3D28F-F2CF-4824-9295-D2F9A9EFC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ER Graph:</a:t>
                </a:r>
              </a:p>
              <a:p>
                <a:pPr lvl="1"/>
                <a:r>
                  <a:rPr lang="en-US" altLang="zh-CN" dirty="0"/>
                  <a:t>Same probability between any two nodes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Updates with same weights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3D28F-F2CF-4824-9295-D2F9A9EFC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8257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45BED5-F771-4B6C-A02A-4F7E9AC80A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359" y="3428999"/>
                <a:ext cx="10515600" cy="2519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SBM Graph:</a:t>
                </a:r>
              </a:p>
              <a:p>
                <a:pPr lvl="1"/>
                <a:r>
                  <a:rPr lang="en-US" altLang="zh-CN" dirty="0"/>
                  <a:t>Different probabilities for nodes within the same block or outside the block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Updates with different weights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45BED5-F771-4B6C-A02A-4F7E9AC8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" y="3428999"/>
                <a:ext cx="10515600" cy="2519314"/>
              </a:xfrm>
              <a:prstGeom prst="rect">
                <a:avLst/>
              </a:prstGeom>
              <a:blipFill>
                <a:blip r:embed="rId3"/>
                <a:stretch>
                  <a:fillRect l="-1043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CB59-D116-47A2-AEEA-B399A785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not Involve Weights on SBM Graphs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C5AF6-E1DD-4669-B6E0-572CAB550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11" y="1853287"/>
            <a:ext cx="5957577" cy="4469905"/>
          </a:xfrm>
        </p:spPr>
      </p:pic>
    </p:spTree>
    <p:extLst>
      <p:ext uri="{BB962C8B-B14F-4D97-AF65-F5344CB8AC3E}">
        <p14:creationId xmlns:p14="http://schemas.microsoft.com/office/powerpoint/2010/main" val="4499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4DC9-641E-4DFB-88DD-FF399611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Results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0BA2B-CEAA-4CAD-962B-3B80BB725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9" y="1624700"/>
            <a:ext cx="5576281" cy="41822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C8C028-16D1-4328-984F-261D5F75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18" y="1624700"/>
            <a:ext cx="5576281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29B-9064-49D8-B01E-D20C8516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Results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45502A-6480-4835-9C1E-94080F7AB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76334"/>
              </p:ext>
            </p:extLst>
          </p:nvPr>
        </p:nvGraphicFramePr>
        <p:xfrm>
          <a:off x="6561690" y="2589406"/>
          <a:ext cx="5231877" cy="2394408"/>
        </p:xfrm>
        <a:graphic>
          <a:graphicData uri="http://schemas.openxmlformats.org/drawingml/2006/table">
            <a:tbl>
              <a:tblPr/>
              <a:tblGrid>
                <a:gridCol w="1743959">
                  <a:extLst>
                    <a:ext uri="{9D8B030D-6E8A-4147-A177-3AD203B41FA5}">
                      <a16:colId xmlns:a16="http://schemas.microsoft.com/office/drawing/2014/main" val="12856837"/>
                    </a:ext>
                  </a:extLst>
                </a:gridCol>
                <a:gridCol w="1743959">
                  <a:extLst>
                    <a:ext uri="{9D8B030D-6E8A-4147-A177-3AD203B41FA5}">
                      <a16:colId xmlns:a16="http://schemas.microsoft.com/office/drawing/2014/main" val="3308156665"/>
                    </a:ext>
                  </a:extLst>
                </a:gridCol>
                <a:gridCol w="1743959">
                  <a:extLst>
                    <a:ext uri="{9D8B030D-6E8A-4147-A177-3AD203B41FA5}">
                      <a16:colId xmlns:a16="http://schemas.microsoft.com/office/drawing/2014/main" val="2547496910"/>
                    </a:ext>
                  </a:extLst>
                </a:gridCol>
              </a:tblGrid>
              <a:tr h="464892"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Metric</a:t>
                      </a:r>
                    </a:p>
                  </a:txBody>
                  <a:tcPr anchor="b">
                    <a:lnL w="7620" cap="flat" cmpd="sng" algn="ctr">
                      <a:solidFill>
                        <a:srgbClr val="E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Train</a:t>
                      </a:r>
                    </a:p>
                  </a:txBody>
                  <a:tcPr anchor="b">
                    <a:lnL w="7620" cap="flat" cmpd="sng" algn="ctr">
                      <a:solidFill>
                        <a:srgbClr val="A04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4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Test</a:t>
                      </a:r>
                    </a:p>
                  </a:txBody>
                  <a:tcPr anchor="b">
                    <a:lnL w="762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65017"/>
                  </a:ext>
                </a:extLst>
              </a:tr>
              <a:tr h="813563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Mean MSE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0.0031204291182113874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0.0030866088207550345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19035"/>
                  </a:ext>
                </a:extLst>
              </a:tr>
              <a:tr h="1115953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Standard Deviation MSE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5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0.0893972589581787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6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0.08581379839236227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346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2CE36A-CADA-495E-B28E-04A0F31F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3" y="150283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29B-9064-49D8-B01E-D20C8516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SAGA + CI Results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02C39-555B-4BEA-BCDD-8CB993BC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5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A7C31-9024-429D-AD2A-C0ABF931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60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29B-9064-49D8-B01E-D20C8516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SAGA + CI Results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B9816-F7D2-4C99-AE37-B3837F8B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2" y="1690688"/>
            <a:ext cx="5801784" cy="4351338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F2C5E-FA34-45CA-90C7-4392FE95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6739"/>
              </p:ext>
            </p:extLst>
          </p:nvPr>
        </p:nvGraphicFramePr>
        <p:xfrm>
          <a:off x="6498789" y="3043397"/>
          <a:ext cx="4855011" cy="1645920"/>
        </p:xfrm>
        <a:graphic>
          <a:graphicData uri="http://schemas.openxmlformats.org/drawingml/2006/table">
            <a:tbl>
              <a:tblPr/>
              <a:tblGrid>
                <a:gridCol w="1618337">
                  <a:extLst>
                    <a:ext uri="{9D8B030D-6E8A-4147-A177-3AD203B41FA5}">
                      <a16:colId xmlns:a16="http://schemas.microsoft.com/office/drawing/2014/main" val="394385488"/>
                    </a:ext>
                  </a:extLst>
                </a:gridCol>
                <a:gridCol w="1618337">
                  <a:extLst>
                    <a:ext uri="{9D8B030D-6E8A-4147-A177-3AD203B41FA5}">
                      <a16:colId xmlns:a16="http://schemas.microsoft.com/office/drawing/2014/main" val="953674242"/>
                    </a:ext>
                  </a:extLst>
                </a:gridCol>
                <a:gridCol w="1618337">
                  <a:extLst>
                    <a:ext uri="{9D8B030D-6E8A-4147-A177-3AD203B41FA5}">
                      <a16:colId xmlns:a16="http://schemas.microsoft.com/office/drawing/2014/main" val="2065171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Metric</a:t>
                      </a:r>
                    </a:p>
                  </a:txBody>
                  <a:tcPr anchor="b">
                    <a:lnL w="7620" cap="flat" cmpd="sng" algn="ctr">
                      <a:solidFill>
                        <a:srgbClr val="30D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E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Train</a:t>
                      </a:r>
                    </a:p>
                  </a:txBody>
                  <a:tcPr anchor="b">
                    <a:lnL w="7620" cap="flat" cmpd="sng" algn="ctr">
                      <a:solidFill>
                        <a:srgbClr val="1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F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Test</a:t>
                      </a:r>
                    </a:p>
                  </a:txBody>
                  <a:tcPr anchor="b">
                    <a:lnL w="7620" cap="flat" cmpd="sng" algn="ctr">
                      <a:solidFill>
                        <a:srgbClr val="90F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F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F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Mean MSE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60E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D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E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0.008607971213276822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20D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E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0.007427372147709668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E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E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E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4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Standard Deviation MSE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C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E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C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0.08357618501694165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0E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E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0.05576489579547218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04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0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8AD-0B8B-4BFB-939E-4C6AABC5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CI and SAGA CI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57A47E-67E5-415A-A4F9-95AFADEE5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09062"/>
              </p:ext>
            </p:extLst>
          </p:nvPr>
        </p:nvGraphicFramePr>
        <p:xfrm>
          <a:off x="838200" y="2336048"/>
          <a:ext cx="10515600" cy="2330217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604361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976023"/>
                    </a:ext>
                  </a:extLst>
                </a:gridCol>
                <a:gridCol w="2755769">
                  <a:extLst>
                    <a:ext uri="{9D8B030D-6E8A-4147-A177-3AD203B41FA5}">
                      <a16:colId xmlns:a16="http://schemas.microsoft.com/office/drawing/2014/main" val="986468800"/>
                    </a:ext>
                  </a:extLst>
                </a:gridCol>
                <a:gridCol w="2502031">
                  <a:extLst>
                    <a:ext uri="{9D8B030D-6E8A-4147-A177-3AD203B41FA5}">
                      <a16:colId xmlns:a16="http://schemas.microsoft.com/office/drawing/2014/main" val="3874898505"/>
                    </a:ext>
                  </a:extLst>
                </a:gridCol>
              </a:tblGrid>
              <a:tr h="709197"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Method</a:t>
                      </a:r>
                    </a:p>
                  </a:txBody>
                  <a:tcPr anchor="b">
                    <a:lnL w="7620" cap="flat" cmpd="sng" algn="ctr">
                      <a:solidFill>
                        <a:srgbClr val="A0C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C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Dataset</a:t>
                      </a:r>
                    </a:p>
                  </a:txBody>
                  <a:tcPr anchor="b">
                    <a:lnL w="7620" cap="flat" cmpd="sng" algn="ctr">
                      <a:solidFill>
                        <a:srgbClr val="F0C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Mean MSE</a:t>
                      </a:r>
                    </a:p>
                  </a:txBody>
                  <a:tcPr anchor="b">
                    <a:lnL w="7620" cap="flat" cmpd="sng" algn="ctr">
                      <a:solidFill>
                        <a:srgbClr val="B0D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D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D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>
                          <a:effectLst/>
                        </a:rPr>
                        <a:t>Standard Deviation MSE</a:t>
                      </a:r>
                    </a:p>
                  </a:txBody>
                  <a:tcPr anchor="b">
                    <a:lnL w="7620" cap="flat" cmpd="sng" algn="ctr">
                      <a:solidFill>
                        <a:srgbClr val="70D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D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D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74230"/>
                  </a:ext>
                </a:extLst>
              </a:tr>
              <a:tr h="405255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CI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D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Train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0.0031204291182113874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0.0893972589581787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E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3296"/>
                  </a:ext>
                </a:extLst>
              </a:tr>
              <a:tr h="405255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CI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0D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Test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D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E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0.0030866088207550345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E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F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E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0.08581379839236227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F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F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24686"/>
                  </a:ext>
                </a:extLst>
              </a:tr>
              <a:tr h="405255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SAGA CI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Train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0E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0.008607971213276822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F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0.08357618501694165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F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F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352307"/>
                  </a:ext>
                </a:extLst>
              </a:tr>
              <a:tr h="405255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SAGA CI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E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E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Test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2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E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0.007427372147709668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2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5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0.05576489579547218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9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Theme</vt:lpstr>
      <vt:lpstr>Current Result for CI Algorithm</vt:lpstr>
      <vt:lpstr>Erdos-Renyi (ER) Graph &amp; SBM Graph</vt:lpstr>
      <vt:lpstr>Does not Involve Weights on SBM Graphs</vt:lpstr>
      <vt:lpstr>Training Results</vt:lpstr>
      <vt:lpstr>Training Results</vt:lpstr>
      <vt:lpstr>SAGA + CI Results</vt:lpstr>
      <vt:lpstr>SAGA + CI Results</vt:lpstr>
      <vt:lpstr>Compare CI and SAGA 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Zhiyu</dc:creator>
  <cp:lastModifiedBy>Ma, Zhiyu</cp:lastModifiedBy>
  <cp:revision>11</cp:revision>
  <dcterms:created xsi:type="dcterms:W3CDTF">2024-05-22T11:15:23Z</dcterms:created>
  <dcterms:modified xsi:type="dcterms:W3CDTF">2024-05-23T11:45:21Z</dcterms:modified>
</cp:coreProperties>
</file>