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81" r:id="rId4"/>
    <p:sldId id="282" r:id="rId5"/>
    <p:sldId id="284" r:id="rId6"/>
    <p:sldId id="289" r:id="rId7"/>
    <p:sldId id="287" r:id="rId8"/>
    <p:sldId id="286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AB"/>
    <a:srgbClr val="71DB6D"/>
    <a:srgbClr val="72F38E"/>
    <a:srgbClr val="FFFFFF"/>
    <a:srgbClr val="8DFF80"/>
    <a:srgbClr val="27913A"/>
    <a:srgbClr val="3E9138"/>
    <a:srgbClr val="008400"/>
    <a:srgbClr val="00A0F0"/>
    <a:srgbClr val="48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 autoAdjust="0"/>
  </p:normalViewPr>
  <p:slideViewPr>
    <p:cSldViewPr>
      <p:cViewPr>
        <p:scale>
          <a:sx n="80" d="100"/>
          <a:sy n="80" d="100"/>
        </p:scale>
        <p:origin x="-960" y="-3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3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8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7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A5C-9793-46EB-8BB9-1397BE05DB97}" type="datetimeFigureOut">
              <a:rPr lang="zh-CN" altLang="en-US" smtClean="0"/>
              <a:t>13年4月27日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FB000-D558-447E-9907-1BC8E46D7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9552" y="3289548"/>
            <a:ext cx="333081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Group17</a:t>
            </a:r>
          </a:p>
          <a:p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1155018555 </a:t>
            </a:r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ZHANG He</a:t>
            </a:r>
          </a:p>
          <a:p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1155022496 SU Jing</a:t>
            </a:r>
          </a:p>
          <a:p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1155025480 BAI Lu</a:t>
            </a:r>
          </a:p>
          <a:p>
            <a:r>
              <a:rPr lang="en-US" altLang="zh-CN" sz="20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1155026606 LUO </a:t>
            </a:r>
            <a:r>
              <a:rPr lang="en-US" altLang="zh-CN" sz="2000" b="1" dirty="0" err="1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Haojing</a:t>
            </a:r>
            <a:endParaRPr lang="zh-CN" altLang="zh-CN" sz="2000" b="1" dirty="0">
              <a:solidFill>
                <a:srgbClr val="27913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doubanlogo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5" t="21614" r="1261" b="22831"/>
          <a:stretch/>
        </p:blipFill>
        <p:spPr>
          <a:xfrm>
            <a:off x="5032375" y="3809999"/>
            <a:ext cx="4111625" cy="190500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5536" y="913284"/>
            <a:ext cx="83884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Improved Recommendation System</a:t>
            </a:r>
          </a:p>
          <a:p>
            <a:endParaRPr lang="en-US" altLang="zh-CN" sz="3200" b="1" dirty="0">
              <a:solidFill>
                <a:srgbClr val="27913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Based on </a:t>
            </a:r>
            <a:r>
              <a:rPr lang="en-US" altLang="zh-CN" sz="3200" b="1" dirty="0" err="1" smtClean="0">
                <a:solidFill>
                  <a:srgbClr val="27913A"/>
                </a:solidFill>
                <a:latin typeface="微软雅黑" pitchFamily="34" charset="-122"/>
                <a:ea typeface="微软雅黑" pitchFamily="34" charset="-122"/>
              </a:rPr>
              <a:t>Douban.com</a:t>
            </a:r>
            <a:endParaRPr lang="en-US" altLang="zh-CN" sz="3200" b="1" dirty="0" smtClean="0">
              <a:solidFill>
                <a:srgbClr val="27913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214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87525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13695" y="205386"/>
            <a:ext cx="155825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959922" y="1518496"/>
            <a:ext cx="55005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charset="2"/>
              <a:buChar char="ü"/>
            </a:pPr>
            <a:r>
              <a:rPr lang="en-US" altLang="zh-CN" sz="2400" dirty="0"/>
              <a:t>With the explosive growth of the network information, it is hard to search the useful information. </a:t>
            </a:r>
          </a:p>
          <a:p>
            <a:pPr marL="285750" indent="-285750" algn="just">
              <a:buFont typeface="Wingdings" charset="2"/>
              <a:buChar char="ü"/>
            </a:pPr>
            <a:r>
              <a:rPr lang="en-US" altLang="zh-CN" sz="2400" dirty="0"/>
              <a:t>We researched the recommendation algorithm </a:t>
            </a:r>
            <a:r>
              <a:rPr lang="en-US" altLang="zh-CN" sz="2400" dirty="0" smtClean="0"/>
              <a:t>suitable </a:t>
            </a:r>
            <a:r>
              <a:rPr lang="en-US" altLang="zh-CN" sz="2400" dirty="0"/>
              <a:t>for the </a:t>
            </a:r>
            <a:r>
              <a:rPr lang="en-US" altLang="zh-CN" sz="2400" dirty="0" err="1"/>
              <a:t>Douban.com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user and movies information, </a:t>
            </a:r>
            <a:r>
              <a:rPr lang="en-US" altLang="zh-CN" sz="2400" dirty="0"/>
              <a:t>and implemented the recommendation system.</a:t>
            </a:r>
          </a:p>
          <a:p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87306" y="265212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results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49773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V="1">
            <a:off x="4932677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51920" y="985292"/>
            <a:ext cx="3327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27913A"/>
                </a:solidFill>
                <a:latin typeface="American Typewriter"/>
                <a:cs typeface="American Typewriter"/>
              </a:rPr>
              <a:t>What is the problem?</a:t>
            </a:r>
            <a:endParaRPr kumimoji="1" lang="zh-CN" altLang="en-US" sz="2400" dirty="0">
              <a:solidFill>
                <a:srgbClr val="27913A"/>
              </a:solidFill>
              <a:latin typeface="American Typewriter"/>
              <a:cs typeface="American Typewriter"/>
            </a:endParaRPr>
          </a:p>
        </p:txBody>
      </p:sp>
      <p:pic>
        <p:nvPicPr>
          <p:cNvPr id="10" name="图片 9" descr="post09hr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66" t="-21993" r="139413" b="69498"/>
          <a:stretch/>
        </p:blipFill>
        <p:spPr>
          <a:xfrm>
            <a:off x="2555776" y="169201"/>
            <a:ext cx="2702024" cy="1894549"/>
          </a:xfrm>
          <a:prstGeom prst="rect">
            <a:avLst/>
          </a:prstGeom>
        </p:spPr>
      </p:pic>
      <p:pic>
        <p:nvPicPr>
          <p:cNvPr id="11" name="图片 10" descr="post09hr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t="-648" r="-6" b="47829"/>
          <a:stretch/>
        </p:blipFill>
        <p:spPr>
          <a:xfrm>
            <a:off x="539552" y="1705372"/>
            <a:ext cx="2376264" cy="1872109"/>
          </a:xfrm>
          <a:prstGeom prst="rect">
            <a:avLst/>
          </a:prstGeom>
        </p:spPr>
      </p:pic>
      <p:pic>
        <p:nvPicPr>
          <p:cNvPr id="14" name="图片 13" descr="doubanlogo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18052" r="-1377" b="16949"/>
          <a:stretch/>
        </p:blipFill>
        <p:spPr>
          <a:xfrm>
            <a:off x="611560" y="3577580"/>
            <a:ext cx="2320876" cy="1068809"/>
          </a:xfrm>
          <a:prstGeom prst="rect">
            <a:avLst/>
          </a:prstGeom>
        </p:spPr>
      </p:pic>
      <p:pic>
        <p:nvPicPr>
          <p:cNvPr id="21" name="图片 20" descr="rec_to_douban_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2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87525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13695" y="205386"/>
            <a:ext cx="155825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555776" y="265212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4977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V="1">
            <a:off x="4932677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60946" y="3303822"/>
            <a:ext cx="3321597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2674" y="1866250"/>
            <a:ext cx="288032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12674" y="3303822"/>
            <a:ext cx="2304256" cy="1296144"/>
          </a:xfrm>
          <a:prstGeom prst="rect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37010" y="1866250"/>
            <a:ext cx="1305373" cy="1296144"/>
          </a:xfrm>
          <a:prstGeom prst="rect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84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5304" y="1866249"/>
            <a:ext cx="2880320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9632" y="228143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Efficiency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3936" y="2108964"/>
            <a:ext cx="11641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Accu</a:t>
            </a:r>
            <a:r>
              <a:rPr lang="en-US" altLang="zh-CN" sz="2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-racy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624" y="3505572"/>
            <a:ext cx="1978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Information</a:t>
            </a: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</a:t>
            </a:r>
            <a:endParaRPr lang="en-US" altLang="zh-CN" sz="2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2137420"/>
            <a:ext cx="2431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Personalized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Decision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Support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7904" y="3721596"/>
            <a:ext cx="25922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Extend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Interests</a:t>
            </a:r>
          </a:p>
        </p:txBody>
      </p:sp>
      <p:sp>
        <p:nvSpPr>
          <p:cNvPr id="36" name="矩形 35"/>
          <p:cNvSpPr/>
          <p:nvPr/>
        </p:nvSpPr>
        <p:spPr>
          <a:xfrm>
            <a:off x="6779298" y="3290481"/>
            <a:ext cx="1465110" cy="1296144"/>
          </a:xfrm>
          <a:prstGeom prst="rect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84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5856" y="985292"/>
            <a:ext cx="221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merican Typewriter"/>
                <a:cs typeface="American Typewriter"/>
              </a:rPr>
              <a:t>significance</a:t>
            </a:r>
            <a:endParaRPr kumimoji="1" lang="zh-CN" altLang="en-US" sz="2800" dirty="0">
              <a:latin typeface="American Typewriter"/>
              <a:cs typeface="American Typewrite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8264" y="3721596"/>
            <a:ext cx="11398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dirty="0" smtClean="0">
                <a:solidFill>
                  <a:schemeClr val="bg1"/>
                </a:solidFill>
              </a:rPr>
              <a:t>Record</a:t>
            </a:r>
          </a:p>
        </p:txBody>
      </p:sp>
      <p:pic>
        <p:nvPicPr>
          <p:cNvPr id="6" name="图片 5" descr="rec_to_douban_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1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87525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979712" y="205386"/>
            <a:ext cx="155825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415742" y="2651228"/>
            <a:ext cx="1382516" cy="0"/>
          </a:xfrm>
          <a:prstGeom prst="line">
            <a:avLst/>
          </a:prstGeom>
          <a:ln>
            <a:solidFill>
              <a:srgbClr val="FFFFFF">
                <a:alpha val="219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87757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6521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V="1">
            <a:off x="4932677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1691680" y="2713484"/>
            <a:ext cx="71074" cy="807085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4135009" y="3315766"/>
            <a:ext cx="69966" cy="916242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6012160" y="2281436"/>
            <a:ext cx="101177" cy="834106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324812">
            <a:off x="1781240" y="2683387"/>
            <a:ext cx="28714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ea typeface="微软雅黑" pitchFamily="34" charset="-122"/>
              </a:rPr>
              <a:t>User’s interest reduces over time</a:t>
            </a:r>
          </a:p>
          <a:p>
            <a:r>
              <a:rPr lang="en-US" altLang="zh-CN" sz="1500" b="1" dirty="0" smtClean="0">
                <a:ea typeface="微软雅黑" pitchFamily="34" charset="-122"/>
              </a:rPr>
              <a:t>Accumulation tend to be stable</a:t>
            </a:r>
            <a:endParaRPr lang="zh-CN" altLang="en-US" sz="1500" b="1" dirty="0"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323528" y="2929880"/>
            <a:ext cx="8496944" cy="719708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21314291">
            <a:off x="352976" y="2700012"/>
            <a:ext cx="1442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Preference</a:t>
            </a:r>
          </a:p>
          <a:p>
            <a:r>
              <a:rPr kumimoji="1" lang="en-US" altLang="zh-CN" sz="2200" dirty="0" smtClean="0"/>
              <a:t>Timeliness</a:t>
            </a:r>
            <a:endParaRPr kumimoji="1" lang="zh-CN" altLang="en-US" sz="2200" dirty="0"/>
          </a:p>
        </p:txBody>
      </p:sp>
      <p:sp>
        <p:nvSpPr>
          <p:cNvPr id="4" name="文本框 3"/>
          <p:cNvSpPr txBox="1"/>
          <p:nvPr/>
        </p:nvSpPr>
        <p:spPr>
          <a:xfrm rot="21125860">
            <a:off x="4762811" y="2366084"/>
            <a:ext cx="1284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Predicted</a:t>
            </a:r>
          </a:p>
          <a:p>
            <a:r>
              <a:rPr kumimoji="1" lang="en-US" altLang="zh-CN" sz="2200" dirty="0" smtClean="0"/>
              <a:t>Rating</a:t>
            </a:r>
            <a:endParaRPr kumimoji="1" lang="zh-CN" altLang="en-US" sz="2200" dirty="0"/>
          </a:p>
        </p:txBody>
      </p:sp>
      <p:sp>
        <p:nvSpPr>
          <p:cNvPr id="6" name="文本框 5"/>
          <p:cNvSpPr txBox="1"/>
          <p:nvPr/>
        </p:nvSpPr>
        <p:spPr>
          <a:xfrm rot="21238501">
            <a:off x="2664321" y="3504462"/>
            <a:ext cx="1391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Timeliness</a:t>
            </a:r>
          </a:p>
          <a:p>
            <a:r>
              <a:rPr kumimoji="1" lang="en-US" altLang="zh-CN" sz="2200" dirty="0" smtClean="0"/>
              <a:t>Function</a:t>
            </a:r>
            <a:endParaRPr kumimoji="1" lang="zh-CN" altLang="en-US" sz="2200" dirty="0"/>
          </a:p>
        </p:txBody>
      </p:sp>
      <p:pic>
        <p:nvPicPr>
          <p:cNvPr id="8" name="图片 7" descr="QQ20130426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0367">
            <a:off x="4292686" y="3395926"/>
            <a:ext cx="3668014" cy="406428"/>
          </a:xfrm>
          <a:prstGeom prst="rect">
            <a:avLst/>
          </a:prstGeom>
        </p:spPr>
      </p:pic>
      <p:pic>
        <p:nvPicPr>
          <p:cNvPr id="9" name="图片 8" descr="QQ20130426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5386">
            <a:off x="6171302" y="2354810"/>
            <a:ext cx="2514469" cy="469933"/>
          </a:xfrm>
          <a:prstGeom prst="rect">
            <a:avLst/>
          </a:prstGeom>
        </p:spPr>
      </p:pic>
      <p:pic>
        <p:nvPicPr>
          <p:cNvPr id="26" name="图片 25" descr="rec_to_douban_1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487525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1979712" y="205386"/>
            <a:ext cx="155825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 smtClean="0"/>
          </a:p>
          <a:p>
            <a:r>
              <a:rPr lang="zh-CN" altLang="zh-CN" dirty="0" smtClean="0"/>
              <a:t>大数据的简单算法比小数据的复杂算法更有效</a:t>
            </a:r>
          </a:p>
          <a:p>
            <a:r>
              <a:rPr lang="zh-CN" altLang="zh-CN" dirty="0" smtClean="0"/>
              <a:t>纷繁的数据越多越好允许不精确</a:t>
            </a:r>
          </a:p>
          <a:p>
            <a:endParaRPr lang="zh-CN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87757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49773"/>
            <a:ext cx="1120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 flipV="1">
            <a:off x="4932677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47864" y="985292"/>
            <a:ext cx="177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27913A"/>
                </a:solidFill>
                <a:latin typeface="American Typewriter"/>
                <a:cs typeface="American Typewriter"/>
              </a:rPr>
              <a:t>Difficulties</a:t>
            </a:r>
            <a:endParaRPr lang="zh-TW" altLang="zh-CN" sz="2400" dirty="0">
              <a:solidFill>
                <a:srgbClr val="27913A"/>
              </a:solidFill>
              <a:latin typeface="American Typewriter"/>
              <a:cs typeface="American Typewrite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1633364"/>
            <a:ext cx="73448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charset="2"/>
              <a:buChar char="ü"/>
            </a:pPr>
            <a:r>
              <a:rPr lang="en-US" altLang="zh-CN" sz="2000" b="1" dirty="0"/>
              <a:t>User-based neighborhood model (main)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/>
              <a:t>Using user-item matrix get user similarity </a:t>
            </a:r>
            <a:r>
              <a:rPr lang="en-US" altLang="zh-CN" sz="2000" dirty="0" err="1"/>
              <a:t>sim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 smtClean="0"/>
              <a:t>M </a:t>
            </a:r>
            <a:r>
              <a:rPr lang="en-US" altLang="zh-CN" sz="1400" dirty="0" err="1" smtClean="0"/>
              <a:t>u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i</a:t>
            </a:r>
            <a:r>
              <a:rPr lang="en-US" altLang="zh-CN" sz="2000" dirty="0" smtClean="0"/>
              <a:t>=M </a:t>
            </a:r>
            <a:r>
              <a:rPr lang="en-US" altLang="zh-CN" sz="1400" dirty="0" err="1" smtClean="0"/>
              <a:t>v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i</a:t>
            </a:r>
            <a:r>
              <a:rPr lang="en-US" altLang="zh-CN" sz="2000" dirty="0" err="1" smtClean="0"/>
              <a:t>×</a:t>
            </a:r>
            <a:r>
              <a:rPr lang="en-US" altLang="zh-CN" sz="2000" dirty="0" err="1"/>
              <a:t>sim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u,v</a:t>
            </a:r>
            <a:r>
              <a:rPr lang="en-US" altLang="zh-CN" sz="2000" dirty="0"/>
              <a:t>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/>
              <a:t>User U is target user, user V is U’s neighbor</a:t>
            </a:r>
            <a:endParaRPr lang="zh-TW" altLang="zh-CN" sz="2000" dirty="0"/>
          </a:p>
          <a:p>
            <a:pPr marL="285750" lvl="0" indent="-285750">
              <a:buFont typeface="Wingdings" charset="2"/>
              <a:buChar char="ü"/>
            </a:pPr>
            <a:r>
              <a:rPr lang="en-US" altLang="zh-CN" sz="2000" b="1" dirty="0"/>
              <a:t>Some users don’t have a similar user</a:t>
            </a:r>
            <a:r>
              <a:rPr lang="en-US" altLang="zh-CN" sz="2000" b="1" dirty="0" smtClean="0"/>
              <a:t>!</a:t>
            </a:r>
          </a:p>
          <a:p>
            <a:pPr lvl="0"/>
            <a:endParaRPr lang="zh-TW" altLang="zh-CN" sz="2000" dirty="0"/>
          </a:p>
          <a:p>
            <a:pPr marL="285750" lvl="0" indent="-285750">
              <a:buFont typeface="Wingdings" charset="2"/>
              <a:buChar char="ü"/>
            </a:pPr>
            <a:r>
              <a:rPr lang="en-US" altLang="zh-CN" sz="2000" b="1" dirty="0"/>
              <a:t>Content-based recommendation (auxiliary)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/>
              <a:t>Using item-item matrix get item similarity </a:t>
            </a:r>
            <a:r>
              <a:rPr lang="en-US" altLang="zh-CN" sz="2000" dirty="0" err="1"/>
              <a:t>sim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 smtClean="0"/>
              <a:t>M </a:t>
            </a:r>
            <a:r>
              <a:rPr lang="en-US" altLang="zh-CN" sz="1400" dirty="0" err="1" smtClean="0"/>
              <a:t>u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i</a:t>
            </a:r>
            <a:r>
              <a:rPr lang="en-US" altLang="zh-CN" sz="2000" dirty="0" smtClean="0"/>
              <a:t>=M </a:t>
            </a:r>
            <a:r>
              <a:rPr lang="en-US" altLang="zh-CN" sz="1400" dirty="0" err="1" smtClean="0"/>
              <a:t>u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j</a:t>
            </a:r>
            <a:r>
              <a:rPr lang="en-US" altLang="zh-CN" sz="2000" dirty="0" err="1" smtClean="0"/>
              <a:t>×</a:t>
            </a:r>
            <a:r>
              <a:rPr lang="en-US" altLang="zh-CN" sz="2000" dirty="0" err="1"/>
              <a:t>sim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i,j</a:t>
            </a:r>
            <a:r>
              <a:rPr lang="en-US" altLang="zh-CN" sz="2000" dirty="0"/>
              <a:t>)</a:t>
            </a:r>
            <a:endParaRPr lang="zh-TW" altLang="zh-CN" sz="2000" dirty="0"/>
          </a:p>
          <a:p>
            <a:pPr marL="800100" lvl="1" indent="-342900">
              <a:buFont typeface="Arial"/>
              <a:buChar char="•"/>
            </a:pPr>
            <a:r>
              <a:rPr lang="en-US" altLang="zh-CN" sz="2000" dirty="0"/>
              <a:t>Item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is the item has been rated by user U, and item j is the similarity item with </a:t>
            </a:r>
            <a:r>
              <a:rPr lang="en-US" altLang="zh-CN" sz="2000" dirty="0" err="1"/>
              <a:t>i</a:t>
            </a:r>
            <a:endParaRPr lang="zh-TW" altLang="zh-CN" sz="2000" dirty="0"/>
          </a:p>
        </p:txBody>
      </p:sp>
      <p:pic>
        <p:nvPicPr>
          <p:cNvPr id="17" name="图片 16" descr="rec_to_douban_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1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大数据的简单算法比小数据的复杂算法更有效</a:t>
            </a: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纷繁的数据越多越好允许不精确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491242" y="205386"/>
            <a:ext cx="144143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7757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49773"/>
            <a:ext cx="10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7300"/>
            <a:ext cx="4187825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 descr="rec_to_douban_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513695" y="1057300"/>
            <a:ext cx="3698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charset="2"/>
              <a:buChar char="ü"/>
            </a:pPr>
            <a:r>
              <a:rPr lang="en-US" altLang="zh-CN" dirty="0" smtClean="0"/>
              <a:t>We use such a figure to show the relation between users and movies. Here the black point represent the movie and the size of it shows the score.  </a:t>
            </a:r>
          </a:p>
          <a:p>
            <a:endParaRPr lang="en-US" altLang="zh-CN" dirty="0" smtClean="0"/>
          </a:p>
          <a:p>
            <a:pPr marL="285750" indent="-285750" algn="just">
              <a:buFont typeface="Wingdings" charset="2"/>
              <a:buChar char="ü"/>
            </a:pPr>
            <a:r>
              <a:rPr lang="en-US" altLang="zh-CN" dirty="0" smtClean="0"/>
              <a:t>Yellow lines: </a:t>
            </a:r>
          </a:p>
          <a:p>
            <a:pPr algn="just"/>
            <a:r>
              <a:rPr lang="en-US" altLang="zh-CN" dirty="0" smtClean="0"/>
              <a:t>   Recommendation based on similar  users.</a:t>
            </a:r>
          </a:p>
          <a:p>
            <a:endParaRPr lang="en-US" altLang="zh-CN" dirty="0"/>
          </a:p>
          <a:p>
            <a:pPr marL="285750" indent="-285750" algn="just">
              <a:buFont typeface="Wingdings" charset="2"/>
              <a:buChar char="ü"/>
            </a:pPr>
            <a:r>
              <a:rPr lang="en-US" altLang="zh-CN" dirty="0" smtClean="0"/>
              <a:t>Blue lines:</a:t>
            </a:r>
          </a:p>
          <a:p>
            <a:pPr algn="just"/>
            <a:r>
              <a:rPr lang="en-US" altLang="zh-CN" dirty="0" smtClean="0"/>
              <a:t>   Recommendation based on similar items.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0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大数据的简单算法比小数据的复杂算法更有效</a:t>
            </a: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纷繁的数据越多越好允许不精确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491242" y="205386"/>
            <a:ext cx="144143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7757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48064" y="249773"/>
            <a:ext cx="104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H="1">
            <a:off x="323528" y="3647306"/>
            <a:ext cx="411081" cy="0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3528" y="3070548"/>
            <a:ext cx="411080" cy="6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34609" y="1993404"/>
            <a:ext cx="0" cy="107783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34609" y="1993404"/>
            <a:ext cx="347735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11960" y="1993404"/>
            <a:ext cx="1" cy="107783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608" y="3647306"/>
            <a:ext cx="1" cy="1010394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4608" y="4657700"/>
            <a:ext cx="3477352" cy="0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211961" y="3647306"/>
            <a:ext cx="0" cy="1010394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211961" y="3647306"/>
            <a:ext cx="4608511" cy="0"/>
          </a:xfrm>
          <a:prstGeom prst="line">
            <a:avLst/>
          </a:prstGeom>
          <a:ln w="28575">
            <a:solidFill>
              <a:srgbClr val="008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11960" y="3070548"/>
            <a:ext cx="4608512" cy="6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11960" y="3073524"/>
            <a:ext cx="47880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The size of the </a:t>
            </a:r>
            <a:r>
              <a:rPr lang="en-US" altLang="zh-CN" sz="1600" dirty="0">
                <a:solidFill>
                  <a:srgbClr val="27913A"/>
                </a:solidFill>
              </a:rPr>
              <a:t>arrow</a:t>
            </a:r>
            <a:r>
              <a:rPr lang="en-US" altLang="zh-CN" sz="1600" dirty="0"/>
              <a:t> represent the </a:t>
            </a:r>
            <a:r>
              <a:rPr lang="en-US" altLang="zh-CN" sz="1600" dirty="0" smtClean="0">
                <a:solidFill>
                  <a:srgbClr val="27913A"/>
                </a:solidFill>
              </a:rPr>
              <a:t>predicted rating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that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user will like the movie</a:t>
            </a:r>
            <a:r>
              <a:rPr lang="en-US" altLang="zh-CN" sz="1400" dirty="0"/>
              <a:t>.</a:t>
            </a:r>
          </a:p>
        </p:txBody>
      </p:sp>
      <p:sp>
        <p:nvSpPr>
          <p:cNvPr id="39" name="矩形 38"/>
          <p:cNvSpPr/>
          <p:nvPr/>
        </p:nvSpPr>
        <p:spPr>
          <a:xfrm>
            <a:off x="848443" y="851763"/>
            <a:ext cx="514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E9138"/>
                </a:solidFill>
                <a:latin typeface="微软雅黑" pitchFamily="34" charset="-122"/>
                <a:ea typeface="微软雅黑" pitchFamily="34" charset="-122"/>
              </a:rPr>
              <a:t>Recommending Step</a:t>
            </a:r>
            <a:r>
              <a:rPr lang="zh-CN" altLang="en-US" sz="2400" b="1" dirty="0" smtClean="0">
                <a:solidFill>
                  <a:srgbClr val="3E913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Grid Mode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5207" y="933797"/>
            <a:ext cx="272440" cy="297596"/>
          </a:xfrm>
          <a:prstGeom prst="rect">
            <a:avLst/>
          </a:prstGeom>
          <a:solidFill>
            <a:srgbClr val="3E9138"/>
          </a:solidFill>
          <a:ln>
            <a:solidFill>
              <a:srgbClr val="00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E9138"/>
              </a:solidFill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5412"/>
            <a:ext cx="3384376" cy="253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图片 36" descr="rec_to_douban_1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  <p:sp>
        <p:nvSpPr>
          <p:cNvPr id="42" name="TextBox 2"/>
          <p:cNvSpPr txBox="1"/>
          <p:nvPr/>
        </p:nvSpPr>
        <p:spPr>
          <a:xfrm>
            <a:off x="4211960" y="1345332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algn="just"/>
            <a:r>
              <a:rPr lang="en-US" altLang="zh-CN" dirty="0"/>
              <a:t>When choosing a user, the chosen one will be linked to movies with red links. The bold ones link it to the recommended movies and the light ones link it to the viewed movies.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62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9268"/>
            <a:ext cx="8496944" cy="4608512"/>
          </a:xfrm>
          <a:prstGeom prst="rect">
            <a:avLst/>
          </a:prstGeom>
          <a:solidFill>
            <a:schemeClr val="bg1"/>
          </a:solidFill>
          <a:ln w="3175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大数据的简单算法比小数据的复杂算法更有效</a:t>
            </a:r>
          </a:p>
          <a:p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纷繁的数据越多越好允许不精确</a:t>
            </a:r>
          </a:p>
          <a:p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2051720" y="1937296"/>
            <a:ext cx="5666568" cy="2647585"/>
          </a:xfrm>
          <a:prstGeom prst="rightArrow">
            <a:avLst>
              <a:gd name="adj1" fmla="val 50000"/>
              <a:gd name="adj2" fmla="val 95243"/>
            </a:avLst>
          </a:prstGeom>
          <a:solidFill>
            <a:srgbClr val="008400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DB6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3695" y="204428"/>
            <a:ext cx="8162761" cy="344537"/>
          </a:xfrm>
          <a:prstGeom prst="roundRect">
            <a:avLst>
              <a:gd name="adj" fmla="val 9369"/>
            </a:avLst>
          </a:prstGeom>
          <a:gradFill>
            <a:gsLst>
              <a:gs pos="0">
                <a:srgbClr val="717171"/>
              </a:gs>
              <a:gs pos="50000">
                <a:srgbClr val="5B5B5B"/>
              </a:gs>
              <a:gs pos="100000">
                <a:srgbClr val="717171"/>
              </a:gs>
            </a:gsLst>
            <a:lin ang="5400000" scaled="0"/>
          </a:gradFill>
          <a:ln w="3175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051720" y="212441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72200" y="208617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9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About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590" y="212810"/>
            <a:ext cx="9164230" cy="174049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002773" y="205386"/>
            <a:ext cx="1441435" cy="347769"/>
          </a:xfrm>
          <a:prstGeom prst="roundRect">
            <a:avLst>
              <a:gd name="adj" fmla="val 9369"/>
            </a:avLst>
          </a:prstGeom>
          <a:solidFill>
            <a:srgbClr val="373737"/>
          </a:solidFill>
          <a:ln w="3175">
            <a:solidFill>
              <a:srgbClr val="3737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7757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Solve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5922" y="249773"/>
            <a:ext cx="83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Result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24977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Comment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8" t="20956" r="929" b="16406"/>
          <a:stretch/>
        </p:blipFill>
        <p:spPr>
          <a:xfrm>
            <a:off x="7535445" y="277066"/>
            <a:ext cx="1080120" cy="21602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3491880" y="204428"/>
            <a:ext cx="0" cy="336156"/>
          </a:xfrm>
          <a:prstGeom prst="line">
            <a:avLst/>
          </a:prstGeom>
          <a:ln w="12700">
            <a:solidFill>
              <a:srgbClr val="5B5B5B"/>
            </a:solidFill>
          </a:ln>
          <a:effectLst>
            <a:glow rad="25400">
              <a:schemeClr val="bg1">
                <a:alpha val="11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108089" y="2065412"/>
            <a:ext cx="2383791" cy="2253892"/>
          </a:xfrm>
          <a:prstGeom prst="ellipse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Better-</a:t>
            </a:r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ment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96521" y="1097508"/>
            <a:ext cx="1879735" cy="1759992"/>
          </a:xfrm>
          <a:prstGeom prst="ellipse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sual to see</a:t>
            </a:r>
          </a:p>
        </p:txBody>
      </p:sp>
      <p:sp>
        <p:nvSpPr>
          <p:cNvPr id="18" name="椭圆 17"/>
          <p:cNvSpPr/>
          <p:nvPr/>
        </p:nvSpPr>
        <p:spPr>
          <a:xfrm>
            <a:off x="6796721" y="1673572"/>
            <a:ext cx="1807727" cy="1759992"/>
          </a:xfrm>
          <a:prstGeom prst="ellipse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Push Mess-age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99992" y="2815148"/>
            <a:ext cx="1879735" cy="1759992"/>
          </a:xfrm>
          <a:prstGeom prst="ellipse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Frequ-ency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303954" y="3397793"/>
            <a:ext cx="1879735" cy="1759992"/>
          </a:xfrm>
          <a:prstGeom prst="ellipse">
            <a:avLst/>
          </a:prstGeom>
          <a:solidFill>
            <a:srgbClr val="63D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Hobby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273324"/>
            <a:ext cx="456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latin typeface="American Typewriter"/>
                <a:cs typeface="American Typewriter"/>
              </a:rPr>
              <a:t>Limited Open API, Energy and Time</a:t>
            </a:r>
            <a:endParaRPr kumimoji="1" lang="zh-CN" altLang="en-US" sz="2000" dirty="0">
              <a:latin typeface="American Typewriter"/>
              <a:cs typeface="American Typewriter"/>
            </a:endParaRPr>
          </a:p>
        </p:txBody>
      </p:sp>
      <p:pic>
        <p:nvPicPr>
          <p:cNvPr id="23" name="图片 22" descr="rec_to_douban_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265212"/>
            <a:ext cx="1079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53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  <p:bldP spid="16" grpId="0" animBg="1"/>
      <p:bldP spid="18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391</Words>
  <Application>Microsoft Macintosh PowerPoint</Application>
  <PresentationFormat>全屏显示(16:10)</PresentationFormat>
  <Paragraphs>95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Dorothy Zhang</cp:lastModifiedBy>
  <cp:revision>92</cp:revision>
  <dcterms:created xsi:type="dcterms:W3CDTF">2011-02-19T10:37:15Z</dcterms:created>
  <dcterms:modified xsi:type="dcterms:W3CDTF">2013-04-27T15:33:02Z</dcterms:modified>
</cp:coreProperties>
</file>