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62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46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Data annotation elaboration :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1.Data annotated at a granular level to mark use of a cooking appliance and presence of a person in the room at certain points in time.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2.Time grouped data for each sensor annotated independently with labels 0/1 to specify if an appliance such as the Kettle was on or off and if  the participant was in Kitchen or not on that timestamp.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Data integration: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1. Time grouped data for individual sensors was integrated into a singular data file containing readings from disparate sensors installed.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53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f5e1a57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f5e1a571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8f5e1a571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51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60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29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27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38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21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5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0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38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BSON is a language independent data interchange format.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PIR- Passive Infra-Red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RSSI- Received Signal Strength Indicator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design: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experiment design involved imitating everyday activities in a house hold.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started our experiment  - at 5:15 pm and went on till 6:45 pm. As our project revolves around the kitchen, our design was as follows: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Start :- Walks into the kitchen.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Kettle 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Leaving the kitchen[1 trial] [staying in the kitchen- 1 trial] [moving around the house]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Kettle off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Pouring the water in the sink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Opening the kitchen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Coming out of the room/Staying in the room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Wait for 2 mins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Close the window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had three trials for a kettle and two for a stove.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50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83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f5e1a5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f5e1a57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8f5e1a571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41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88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Timestamp was time of packet received and stored in the MongoDB.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🠶"/>
            </a:pPr>
            <a:r>
              <a:rPr lang="en-US" sz="1665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 : Data Interpretation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packets from sensors stored as objects with unique object identifiers (o_id) and a timestamp.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with this data format 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Inconsistent timestamp values and intervals across different sensor files.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Duplicate timestamps due to preprocessing time values till seconds.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packets in terms of timestamps in environmental sensor data.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🠶"/>
            </a:pPr>
            <a:r>
              <a:rPr lang="en-US" sz="1665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 : Data Translation 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Duplicate records based on timestamps and individual sensor types dropped.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Binning the data over 40 second windows to allow consistent timestamps across different types of sensor readings.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hours of sensor information extracted from the pre-processed data files for wearable and environmental sensors.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data imputation done based on missing timestamps to incorporate consistency.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Facilitated feature extraction down the pipeline.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🠶"/>
            </a:pPr>
            <a:r>
              <a:rPr lang="en-US" sz="148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Readiness Level : A</a:t>
            </a:r>
            <a:endParaRPr sz="148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86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belbar.co.uk/uk-fire-statistics-i9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verseprobability.com/2017/01/12/data-readiness-levels" TargetMode="External"/><Relationship Id="rId4" Type="http://schemas.openxmlformats.org/officeDocument/2006/relationships/hyperlink" Target="https://stumpblog.com/fire-hazard-detection-the-importance-of-identifying-fire-hazard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1952240" y="1112962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 Hazard Detection in a Smart Home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2251950" y="4177750"/>
            <a:ext cx="89154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Smart Homes 1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Applied Data Science Project, University of Bristol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Presenters  : Iason Myttas and Samia Mohinta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821350" y="524571"/>
            <a:ext cx="89118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Data Transformation</a:t>
            </a:r>
            <a:endParaRPr dirty="0"/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t="-1791"/>
          <a:stretch/>
        </p:blipFill>
        <p:spPr>
          <a:xfrm>
            <a:off x="609707" y="1292871"/>
            <a:ext cx="11335085" cy="535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1762806" y="626604"/>
            <a:ext cx="8911687" cy="7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3600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Annotation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Storage and Integration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464050" y="1579950"/>
            <a:ext cx="11509200" cy="4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Annotation: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annotated at a granular level.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Label Fields : Kettle on, Person in Kitchen ; Label values : 0/1; 0- No, 1-Yes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Storage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Amazon Web Services(AWS) were used to create a cloud based relational database.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database used is Amazon RDS for MySQL that is a part of Amazon Web Services (AWS).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Keys for each table were assigned and relational links across disparate sensor reading tables established.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Unified view after joining over keys formed.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Enabled data organization, maintenance, scalability, and availability.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Unified view of the data allowing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visualisation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 changing patterns of sensor values over time.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810" y="1579950"/>
            <a:ext cx="4155225" cy="7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1780075" y="613475"/>
            <a:ext cx="9987300" cy="952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CSV to RDS (MySQL) to Data Integration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96" y="1665027"/>
            <a:ext cx="10664783" cy="465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1779950" y="492950"/>
            <a:ext cx="9724800" cy="97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Exploration with Machine Learning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880650" y="1624083"/>
            <a:ext cx="5853900" cy="455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Algorithms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used: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Support Vector Machines (SVM)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Random Forests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Gaussian Naive Bayes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10-fold cross validation and grid search for parameter tuning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Fire hazard prediction was broken down in two tasks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Kitchen equipment usage prediction 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(542 rows, 3 features)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🠶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uman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presence prediction 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(542 rows, 3 features).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2"/>
          </p:nvPr>
        </p:nvSpPr>
        <p:spPr>
          <a:xfrm>
            <a:off x="6741995" y="3790030"/>
            <a:ext cx="4651500" cy="5681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Accuracy</a:t>
            </a:r>
            <a:endParaRPr dirty="0"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905" y="5404512"/>
            <a:ext cx="4193680" cy="107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340" y="4257492"/>
            <a:ext cx="4186245" cy="86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 txBox="1"/>
          <p:nvPr/>
        </p:nvSpPr>
        <p:spPr>
          <a:xfrm>
            <a:off x="6970905" y="5037693"/>
            <a:ext cx="4164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F1 Scores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74" y="1095108"/>
            <a:ext cx="3667061" cy="291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1"/>
          <p:cNvSpPr txBox="1">
            <a:spLocks noGrp="1"/>
          </p:cNvSpPr>
          <p:nvPr>
            <p:ph type="body" idx="1"/>
          </p:nvPr>
        </p:nvSpPr>
        <p:spPr>
          <a:xfrm>
            <a:off x="1856966" y="1693029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🠶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Forests and SVMs are particularly successful at predicting their tasks.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🠶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Forests better for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human </a:t>
            </a:r>
            <a:r>
              <a:rPr lang="en-US" sz="2400" smtClean="0">
                <a:latin typeface="Times New Roman"/>
                <a:ea typeface="Times New Roman"/>
                <a:cs typeface="Times New Roman"/>
                <a:sym typeface="Times New Roman"/>
              </a:rPr>
              <a:t>presence.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🠶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SVMs better for cooking appliance usage.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847" y="3363719"/>
            <a:ext cx="10066329" cy="31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730775" y="1917875"/>
            <a:ext cx="111678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 Fire Statistics. Retrieved from -</a:t>
            </a:r>
            <a:r>
              <a:rPr lang="en-US" sz="2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https://www.labelbar.co.uk/uk-fire-statistics-i97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identifying fire hazards. Retrieved from - </a:t>
            </a:r>
            <a:r>
              <a:rPr lang="en-US" sz="2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https://stumpblog.com/fire-hazard-detection-the-importance-of-identifying-fire-hazards/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SPHERE - An EPSRC Interdisciplinary Research Collaboration Retrieved from - https://www.irc-sphere.ac.uk/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Readiness Levels: Turning Data from Palid to Vivid. Retrieved </a:t>
            </a:r>
            <a:r>
              <a:rPr lang="en-US" sz="2400">
                <a:solidFill>
                  <a:srgbClr val="0B0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http://inverseprobability.com/2017/01/12/data-readiness-levels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Pandas. Retrieved from - https://pandas.pydata.org/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2088640" y="2788557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attention!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1591543" y="285968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Q/A Session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5;p19"/>
          <p:cNvSpPr txBox="1">
            <a:spLocks/>
          </p:cNvSpPr>
          <p:nvPr/>
        </p:nvSpPr>
        <p:spPr>
          <a:xfrm>
            <a:off x="2399672" y="377630"/>
            <a:ext cx="75066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19"/>
          <p:cNvSpPr txBox="1">
            <a:spLocks/>
          </p:cNvSpPr>
          <p:nvPr/>
        </p:nvSpPr>
        <p:spPr>
          <a:xfrm>
            <a:off x="1831750" y="1390700"/>
            <a:ext cx="8915400" cy="503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-387350"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Background and Significance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Experiment and Data Ingress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Visualisation</a:t>
            </a: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Transformation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Annotation, Storage and Integration</a:t>
            </a:r>
            <a:endParaRPr lang="en-US" sz="25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Exploration with Machine Learning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indent="-387350">
              <a:spcBef>
                <a:spcPts val="0"/>
              </a:spcBef>
              <a:buClr>
                <a:srgbClr val="980000"/>
              </a:buClr>
              <a:buSzPts val="2500"/>
              <a:buFont typeface="Times New Roman"/>
              <a:buChar char="●"/>
            </a:pPr>
            <a:r>
              <a:rPr lang="en-US" sz="2500" dirty="0" smtClean="0">
                <a:latin typeface="Times New Roman"/>
                <a:ea typeface="Times New Roman"/>
                <a:cs typeface="Times New Roman"/>
                <a:sym typeface="Times New Roman"/>
              </a:rPr>
              <a:t>Q/A</a:t>
            </a: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80731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38276" y="1576107"/>
            <a:ext cx="8915400" cy="45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Domestic fires are a serious problem all over the world.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Loss of lives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extensive damage to property.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Objective : Smart Technology towards early-fire detection and warning.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Fire risks from unattended cooking appliances.</a:t>
            </a: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SPHERE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Role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 Each Team Member 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Dorothy (Preprocessing)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Samia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(Transformation)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Andreas (Storage)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Iason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(Data Exploration and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Visualisation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2141" y="423538"/>
            <a:ext cx="3204230" cy="19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2141" y="3166750"/>
            <a:ext cx="3204230" cy="330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794435" y="63698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Background and Significance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702859" y="1429450"/>
            <a:ext cx="5838900" cy="5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04800" algn="l" rtl="0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UK Fire Statistics : Dwelling fires and fire-related fatalities are the most prevalent in the UK [1]. 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04800" algn="l" rtl="0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Cooking appliances are most common causes of domestic fire.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04800" algn="l" rtl="0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Unattended cooking equipment might lead to accidental fires.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Significance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04800" algn="l" rtl="0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Within minutes, a fire can cause irreversible devastation and hence, needs early-detection and prevention.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04800" algn="l" rtl="0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🠶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 novel way to quickly detect fire risks using multiple smart sensors and devices.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l="2860" t="16129" r="6027" b="427"/>
          <a:stretch/>
        </p:blipFill>
        <p:spPr>
          <a:xfrm>
            <a:off x="7048841" y="4203510"/>
            <a:ext cx="4442574" cy="21699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6704" y="1429450"/>
            <a:ext cx="4988484" cy="266487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Current Stage – Data Science Pipeline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395785" y="1961649"/>
            <a:ext cx="11300347" cy="4057014"/>
            <a:chOff x="825" y="590049"/>
            <a:chExt cx="11845792" cy="3928612"/>
          </a:xfrm>
        </p:grpSpPr>
        <p:sp>
          <p:nvSpPr>
            <p:cNvPr id="200" name="Google Shape;200;p22"/>
            <p:cNvSpPr/>
            <p:nvPr/>
          </p:nvSpPr>
          <p:spPr>
            <a:xfrm rot="5400000">
              <a:off x="310445" y="2826902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54767" y="3290575"/>
              <a:ext cx="1401031" cy="1228086"/>
            </a:xfrm>
            <a:prstGeom prst="rect">
              <a:avLst/>
            </a:prstGeom>
            <a:solidFill>
              <a:srgbClr val="FFC000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154767" y="3290575"/>
              <a:ext cx="1401031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In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gress</a:t>
              </a:r>
              <a:endPara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91453" y="2712652"/>
              <a:ext cx="264345" cy="264345"/>
            </a:xfrm>
            <a:prstGeom prst="triangle">
              <a:avLst>
                <a:gd name="adj" fmla="val 10000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rot="5400000">
              <a:off x="2025582" y="2402490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869904" y="2866163"/>
              <a:ext cx="1401031" cy="1228086"/>
            </a:xfrm>
            <a:prstGeom prst="rect">
              <a:avLst/>
            </a:prstGeom>
            <a:solidFill>
              <a:srgbClr val="FFC000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1869904" y="2866163"/>
              <a:ext cx="1410486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</a:t>
              </a:r>
              <a:r>
                <a:rPr lang="en-US" sz="180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Preprocessing</a:t>
              </a:r>
              <a:endParaRPr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006590" y="2288240"/>
              <a:ext cx="264345" cy="264345"/>
            </a:xfrm>
            <a:prstGeom prst="triangle">
              <a:avLst>
                <a:gd name="adj" fmla="val 10000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 rot="5400000">
              <a:off x="3740718" y="1978078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3585040" y="2441751"/>
              <a:ext cx="1401031" cy="1228086"/>
            </a:xfrm>
            <a:prstGeom prst="rect">
              <a:avLst/>
            </a:prstGeom>
            <a:solidFill>
              <a:srgbClr val="FFC000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3585040" y="2441751"/>
              <a:ext cx="1401031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Transformation</a:t>
              </a:r>
              <a:endPara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721726" y="1863828"/>
              <a:ext cx="264345" cy="264345"/>
            </a:xfrm>
            <a:prstGeom prst="triangle">
              <a:avLst>
                <a:gd name="adj" fmla="val 10000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 rot="5400000">
              <a:off x="5455855" y="1553665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5300177" y="2017339"/>
              <a:ext cx="1401031" cy="1228086"/>
            </a:xfrm>
            <a:prstGeom prst="rect">
              <a:avLst/>
            </a:prstGeom>
            <a:solidFill>
              <a:srgbClr val="FFC000">
                <a:alpha val="62745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 txBox="1"/>
            <p:nvPr/>
          </p:nvSpPr>
          <p:spPr>
            <a:xfrm>
              <a:off x="5300177" y="2017339"/>
              <a:ext cx="1401031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Annotation, Integration &amp; Storage</a:t>
              </a:r>
              <a:endPara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6436863" y="1439416"/>
              <a:ext cx="264345" cy="264345"/>
            </a:xfrm>
            <a:prstGeom prst="triangle">
              <a:avLst>
                <a:gd name="adj" fmla="val 10000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 rot="5400000">
              <a:off x="7170991" y="1129253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7015313" y="1592926"/>
              <a:ext cx="1401031" cy="1228086"/>
            </a:xfrm>
            <a:prstGeom prst="rect">
              <a:avLst/>
            </a:prstGeom>
            <a:solidFill>
              <a:srgbClr val="83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7015313" y="1592926"/>
              <a:ext cx="1401031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Modelling – Machine Learning</a:t>
              </a:r>
              <a:endPara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152000" y="1015003"/>
              <a:ext cx="264345" cy="264345"/>
            </a:xfrm>
            <a:prstGeom prst="triangle">
              <a:avLst>
                <a:gd name="adj" fmla="val 10000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 rot="5400000">
              <a:off x="8886128" y="704841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8730450" y="1168514"/>
              <a:ext cx="1401031" cy="1228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8730450" y="1168514"/>
              <a:ext cx="1401031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</a:t>
              </a:r>
              <a:r>
                <a:rPr lang="en-US" sz="180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Visualisation</a:t>
              </a:r>
              <a:endParaRPr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9867136" y="590591"/>
              <a:ext cx="264345" cy="264345"/>
            </a:xfrm>
            <a:prstGeom prst="triangle">
              <a:avLst>
                <a:gd name="adj" fmla="val 10000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 rot="5400000">
              <a:off x="10601264" y="280429"/>
              <a:ext cx="932623" cy="15518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A52F0D"/>
            </a:solidFill>
            <a:ln w="15875" cap="rnd" cmpd="sng">
              <a:solidFill>
                <a:srgbClr val="A52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0445586" y="744102"/>
              <a:ext cx="1401031" cy="1228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10445586" y="744102"/>
              <a:ext cx="1401031" cy="1228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Inference</a:t>
              </a:r>
              <a:endPara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7" name="Google Shape;227;p22"/>
          <p:cNvSpPr/>
          <p:nvPr/>
        </p:nvSpPr>
        <p:spPr>
          <a:xfrm rot="-5400000">
            <a:off x="8651222" y="4579432"/>
            <a:ext cx="1709400" cy="55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9926030" y="4427394"/>
            <a:ext cx="12597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currently here.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1858829" y="636989"/>
            <a:ext cx="8911687" cy="8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Experiment and Data Ingress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4289913" y="1433400"/>
            <a:ext cx="7432500" cy="472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Experiment was conducted in the SPHERE Home test-bed – a two-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storey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Victorian house maintained by the University of Bristol.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collected from all 3 primary sensor modalities 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Environmental Sensors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(presence in room,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temperature,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humidity)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Wearable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accelerometers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🠶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RGB-Depth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Video cameras (not used)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Studied environmental changes resulting from kettle and stove usage.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Human presence in room was determined using PIR sensors and wearable signal strength from SPHERE gateways in each room.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Experiment Duration: Two experiment days lasting 3 hours and 15 minutes: from 5PM to 7PM on 28/03/19 and from 1PM to 2:15PM on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29/04/2019.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24 hour data received from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dumps as BSON and JSON files.</a:t>
            </a:r>
            <a:endParaRPr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8" y="3244099"/>
            <a:ext cx="1724522" cy="110445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850" y="3146050"/>
            <a:ext cx="1652020" cy="12025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328" y="1500552"/>
            <a:ext cx="3383719" cy="17435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325" y="4348549"/>
            <a:ext cx="1724522" cy="22378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4850" y="4348550"/>
            <a:ext cx="1652023" cy="223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1130155" y="1694696"/>
            <a:ext cx="10369034" cy="453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Prior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analysis of data format and expected content of SPHERE datasets.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Selection of attributes to extract from each sensor modality dataset.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Binary JSON files converted to Comma Separated Values using Pandas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Notebook.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Separate column fields in .CSV files created to hold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values of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important data attributes.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Only Base Time fields from data used to maintain consistency of time values.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Outcomes :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More readable and understandable documents.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Enabled primary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visualisation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 data.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🠶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Readiness level : B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1893002" y="514918"/>
            <a:ext cx="9598200" cy="10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- General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layout of the steps followed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313" y="1815152"/>
            <a:ext cx="6823375" cy="481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1858829" y="636989"/>
            <a:ext cx="8911687" cy="81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Visualisation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– Preprocessed Raw Data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7"/>
          <p:cNvSpPr txBox="1">
            <a:spLocks noGrp="1"/>
          </p:cNvSpPr>
          <p:nvPr>
            <p:ph type="body" idx="1"/>
          </p:nvPr>
        </p:nvSpPr>
        <p:spPr>
          <a:xfrm>
            <a:off x="487150" y="1357425"/>
            <a:ext cx="73077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00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Scatter plots and line graphs in Microsoft Excel.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004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Each parameter such as temperature, humidity and presence in room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visualised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separately.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004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Multiple parameters 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visualised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together over time.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004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Outcome 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369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Helped pin-point required data transformations.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369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Primary understanding of the changing values of sensor variables.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2102" y="3867512"/>
            <a:ext cx="3895792" cy="238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5669" y="1357425"/>
            <a:ext cx="3942225" cy="24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419" y="3832425"/>
            <a:ext cx="3649459" cy="241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8466" y="3832425"/>
            <a:ext cx="3925048" cy="24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1172</Words>
  <Application>Microsoft Office PowerPoint</Application>
  <PresentationFormat>Widescreen</PresentationFormat>
  <Paragraphs>155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Times New Roman</vt:lpstr>
      <vt:lpstr>Arial</vt:lpstr>
      <vt:lpstr>Century Gothic</vt:lpstr>
      <vt:lpstr>Noto Sans Symbols</vt:lpstr>
      <vt:lpstr>Wisp</vt:lpstr>
      <vt:lpstr>Fire Hazard Detection in a Smart Home</vt:lpstr>
      <vt:lpstr>PowerPoint Presentation</vt:lpstr>
      <vt:lpstr>Introduction</vt:lpstr>
      <vt:lpstr>Background and Significance</vt:lpstr>
      <vt:lpstr>Current Stage – Data Science Pipeline</vt:lpstr>
      <vt:lpstr>Experiment and Data Ingress</vt:lpstr>
      <vt:lpstr>Data Preprocessing</vt:lpstr>
      <vt:lpstr>Data Preprocessing - General layout of the steps followed</vt:lpstr>
      <vt:lpstr>Data Visualisation – Preprocessed Raw Data</vt:lpstr>
      <vt:lpstr>Data Transformation</vt:lpstr>
      <vt:lpstr>Data Annotation, Storage and Integration</vt:lpstr>
      <vt:lpstr>CSV to RDS (MySQL) to Data Integration</vt:lpstr>
      <vt:lpstr>Data Exploration with Machine Learning</vt:lpstr>
      <vt:lpstr>Summary</vt:lpstr>
      <vt:lpstr>References</vt:lpstr>
      <vt:lpstr>Thank you for your attention!</vt:lpstr>
      <vt:lpstr>Q/A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Hazard Detection in a Smart Home</dc:title>
  <cp:lastModifiedBy>sam</cp:lastModifiedBy>
  <cp:revision>50</cp:revision>
  <dcterms:modified xsi:type="dcterms:W3CDTF">2019-04-30T15:20:17Z</dcterms:modified>
</cp:coreProperties>
</file>