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9" r:id="rId9"/>
    <p:sldId id="263" r:id="rId10"/>
    <p:sldId id="264" r:id="rId11"/>
    <p:sldId id="268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5171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CE8F-A879-4744-AA8F-D2972198D626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CE8B4-3C50-499C-8C57-1AB79CB79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4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BSON is a language independent data interchange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CE8B4-3C50-499C-8C57-1AB79CB796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was time of packet received and stored in the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Get the 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CE8B4-3C50-499C-8C57-1AB79CB796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annotation</a:t>
            </a:r>
            <a:r>
              <a:rPr lang="en-US" baseline="0" dirty="0" smtClean="0"/>
              <a:t> elaboration :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1.Data annotated at a granular level to mark use of a cooking appliance and presence of a person in the room at certain points in time.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2.Time grouped data for each sensor annotated independently with labels 0/1 to specify if an appliance such as the Kettle was on or off and if  the participant was in Kitchen or not on that timestamp.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integration: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Time grouped data for individual sensors was integrated into a singular data file containing readings from disparate sensors installed.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CE8B4-3C50-499C-8C57-1AB79CB796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24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32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21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0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4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1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1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9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6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4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7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0815-D406-4F65-AF1B-621BF2442AEA}" type="datetimeFigureOut">
              <a:rPr lang="en-US" smtClean="0"/>
              <a:t>25-Apr-19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5FE52E-AD06-4ED4-ABE4-F33C4DE3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090" y="1806262"/>
            <a:ext cx="8915399" cy="2262781"/>
          </a:xfrm>
        </p:spPr>
        <p:txBody>
          <a:bodyPr/>
          <a:lstStyle/>
          <a:p>
            <a:r>
              <a:rPr lang="en-US" dirty="0" smtClean="0"/>
              <a:t>Fire Symptom Detection in a Smart 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Applied Data Science Project</a:t>
            </a:r>
          </a:p>
          <a:p>
            <a:r>
              <a:rPr lang="en-US" dirty="0" smtClean="0"/>
              <a:t>Smart Homes 1 </a:t>
            </a:r>
          </a:p>
          <a:p>
            <a:r>
              <a:rPr lang="en-US" dirty="0" smtClean="0"/>
              <a:t>Presenters 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4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636989"/>
            <a:ext cx="8911687" cy="1280890"/>
          </a:xfrm>
        </p:spPr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116" y="1917879"/>
            <a:ext cx="8915400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8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636989"/>
            <a:ext cx="8911687" cy="1280890"/>
          </a:xfrm>
        </p:spPr>
        <p:txBody>
          <a:bodyPr/>
          <a:lstStyle/>
          <a:p>
            <a:r>
              <a:rPr lang="en-US" dirty="0" smtClean="0"/>
              <a:t>Current Stage – Data Science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116" y="1917879"/>
            <a:ext cx="8915400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3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636989"/>
            <a:ext cx="8911687" cy="128089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116" y="191787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[1] </a:t>
            </a:r>
            <a:r>
              <a:rPr lang="en-US" dirty="0" smtClean="0"/>
              <a:t>UK </a:t>
            </a:r>
            <a:r>
              <a:rPr lang="en-US" dirty="0"/>
              <a:t>Fire </a:t>
            </a:r>
            <a:r>
              <a:rPr lang="en-US" dirty="0" smtClean="0"/>
              <a:t>Statistics. </a:t>
            </a:r>
            <a:r>
              <a:rPr lang="en-US" dirty="0"/>
              <a:t>Retrieved from https://www.labelbar.co.uk/uk-fire-statistics-i97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2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115" y="2550195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543" y="2859685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Q/A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0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314" y="624110"/>
            <a:ext cx="8911687" cy="128089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2992" y="1698937"/>
            <a:ext cx="8915400" cy="4547117"/>
          </a:xfrm>
        </p:spPr>
        <p:txBody>
          <a:bodyPr/>
          <a:lstStyle/>
          <a:p>
            <a:r>
              <a:rPr lang="en-US" dirty="0" smtClean="0"/>
              <a:t>Domestic fires are a serious problem all over the world.</a:t>
            </a:r>
          </a:p>
          <a:p>
            <a:pPr lvl="1"/>
            <a:r>
              <a:rPr lang="en-US" dirty="0" smtClean="0"/>
              <a:t>Loss of lives  and extensive damage to property.</a:t>
            </a:r>
          </a:p>
          <a:p>
            <a:r>
              <a:rPr lang="en-US" dirty="0" smtClean="0"/>
              <a:t>Objective : Smart Technology towards early-fire detection and warning.</a:t>
            </a:r>
            <a:endParaRPr lang="en-US" dirty="0"/>
          </a:p>
          <a:p>
            <a:pPr lvl="1"/>
            <a:r>
              <a:rPr lang="en-US" dirty="0" smtClean="0"/>
              <a:t>SPHERE Home</a:t>
            </a:r>
          </a:p>
          <a:p>
            <a:pPr lvl="1"/>
            <a:r>
              <a:rPr lang="en-US" dirty="0" smtClean="0"/>
              <a:t>Fire risks from unattended cooking appliances.</a:t>
            </a:r>
          </a:p>
          <a:p>
            <a:r>
              <a:rPr lang="en-US" dirty="0" smtClean="0"/>
              <a:t>Ethics, Approvals and Anonymity</a:t>
            </a:r>
          </a:p>
          <a:p>
            <a:r>
              <a:rPr lang="en-US" dirty="0" smtClean="0"/>
              <a:t>Role of Each Team Member :</a:t>
            </a:r>
          </a:p>
          <a:p>
            <a:pPr lvl="1"/>
            <a:r>
              <a:rPr lang="en-US" dirty="0" smtClean="0"/>
              <a:t>Dorothy</a:t>
            </a:r>
          </a:p>
          <a:p>
            <a:pPr lvl="1"/>
            <a:r>
              <a:rPr lang="en-US" dirty="0" err="1" smtClean="0"/>
              <a:t>Samia</a:t>
            </a:r>
            <a:endParaRPr lang="en-US" dirty="0" smtClean="0"/>
          </a:p>
          <a:p>
            <a:pPr lvl="1"/>
            <a:r>
              <a:rPr lang="en-US" dirty="0" smtClean="0"/>
              <a:t>Andreas</a:t>
            </a:r>
          </a:p>
          <a:p>
            <a:pPr lvl="1"/>
            <a:r>
              <a:rPr lang="en-US" dirty="0" smtClean="0"/>
              <a:t>Jason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20" y="26026"/>
            <a:ext cx="2584361" cy="1672912"/>
          </a:xfrm>
          <a:prstGeom prst="rect">
            <a:avLst/>
          </a:prstGeom>
          <a:effectLst>
            <a:softEdge rad="2032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41" y="3096798"/>
            <a:ext cx="3542430" cy="35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9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435" y="636989"/>
            <a:ext cx="8911687" cy="1280890"/>
          </a:xfrm>
        </p:spPr>
        <p:txBody>
          <a:bodyPr/>
          <a:lstStyle/>
          <a:p>
            <a:r>
              <a:rPr lang="en-US" dirty="0" smtClean="0"/>
              <a:t>Background and 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10379"/>
            <a:ext cx="11617005" cy="4471759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UK Fire Statistics : Dwelling fires and fire-related fatalities are the most prevalent in the UK [1]. </a:t>
            </a:r>
          </a:p>
          <a:p>
            <a:pPr lvl="1"/>
            <a:r>
              <a:rPr lang="en-US" dirty="0" smtClean="0"/>
              <a:t>Cooking appliances are most common causes of domestic fire.</a:t>
            </a:r>
          </a:p>
          <a:p>
            <a:pPr lvl="1"/>
            <a:r>
              <a:rPr lang="en-US" dirty="0" smtClean="0"/>
              <a:t>Unattended cooking might lead to an accidental fire.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Significance :</a:t>
            </a:r>
          </a:p>
          <a:p>
            <a:pPr lvl="1"/>
            <a:r>
              <a:rPr lang="en-US" dirty="0" smtClean="0"/>
              <a:t>Within minutes, a fire can cause irreversible devastation and hence, needs early-detection and prevention.</a:t>
            </a:r>
          </a:p>
          <a:p>
            <a:pPr lvl="1"/>
            <a:r>
              <a:rPr lang="en-US" dirty="0" smtClean="0"/>
              <a:t>A novel way to detect fire risks that can be caused from unattended cooking using smart sensors and devices.</a:t>
            </a:r>
          </a:p>
          <a:p>
            <a:pPr lvl="1"/>
            <a:r>
              <a:rPr lang="en-US" dirty="0" smtClean="0"/>
              <a:t>An early-warning can prevent an uncalled for incident.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t="16130" r="6028" b="427"/>
          <a:stretch/>
        </p:blipFill>
        <p:spPr>
          <a:xfrm>
            <a:off x="2543325" y="1535851"/>
            <a:ext cx="7475462" cy="4731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35" y="1535851"/>
            <a:ext cx="8224352" cy="49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636989"/>
            <a:ext cx="8911687" cy="863564"/>
          </a:xfrm>
        </p:spPr>
        <p:txBody>
          <a:bodyPr/>
          <a:lstStyle/>
          <a:p>
            <a:r>
              <a:rPr lang="en-US" dirty="0" smtClean="0"/>
              <a:t>Experiment and Data Ingress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500553"/>
            <a:ext cx="11430000" cy="5139398"/>
          </a:xfrm>
        </p:spPr>
        <p:txBody>
          <a:bodyPr/>
          <a:lstStyle/>
          <a:p>
            <a:r>
              <a:rPr lang="en-US" dirty="0" smtClean="0"/>
              <a:t>Experiment was conducted in the SPHERE Home test-bed – a two-</a:t>
            </a:r>
            <a:r>
              <a:rPr lang="en-US" dirty="0" err="1" smtClean="0"/>
              <a:t>storey</a:t>
            </a:r>
            <a:r>
              <a:rPr lang="en-US" dirty="0" smtClean="0"/>
              <a:t> Victorian house maintained by the University of Bristol.</a:t>
            </a:r>
          </a:p>
          <a:p>
            <a:r>
              <a:rPr lang="en-US" dirty="0" smtClean="0"/>
              <a:t>Data collected from all 3 primary sensor modalities :</a:t>
            </a:r>
          </a:p>
          <a:p>
            <a:pPr lvl="1"/>
            <a:r>
              <a:rPr lang="en-US" dirty="0" smtClean="0"/>
              <a:t>Environmental Sensors, example Passive Infra-Red sensors</a:t>
            </a:r>
          </a:p>
          <a:p>
            <a:pPr lvl="1"/>
            <a:r>
              <a:rPr lang="en-US" dirty="0" smtClean="0"/>
              <a:t>Wearable accelerometers</a:t>
            </a:r>
          </a:p>
          <a:p>
            <a:pPr lvl="1"/>
            <a:r>
              <a:rPr lang="en-US" dirty="0" smtClean="0"/>
              <a:t>RGB-Depth Video cameras</a:t>
            </a:r>
          </a:p>
          <a:p>
            <a:r>
              <a:rPr lang="en-US" dirty="0" smtClean="0"/>
              <a:t>Experiment involved kettle and stove to collect data regarding environmental changes caused from cooking appliances.</a:t>
            </a:r>
          </a:p>
          <a:p>
            <a:r>
              <a:rPr lang="en-US" dirty="0" smtClean="0"/>
              <a:t>Person in the room/kitchen data was collected using PIR and wearable RSSI from SPHERE gateways in each room.</a:t>
            </a:r>
          </a:p>
          <a:p>
            <a:r>
              <a:rPr lang="en-US" dirty="0" smtClean="0"/>
              <a:t>Experiment Duration – 2 hours from 5PM to 7PM on 28/03/19.</a:t>
            </a:r>
          </a:p>
          <a:p>
            <a:r>
              <a:rPr lang="en-US" dirty="0" smtClean="0"/>
              <a:t>24 hour data dumped from </a:t>
            </a:r>
            <a:r>
              <a:rPr lang="en-US" dirty="0" err="1" smtClean="0"/>
              <a:t>MongoDB</a:t>
            </a:r>
            <a:r>
              <a:rPr lang="en-US" dirty="0" smtClean="0"/>
              <a:t> for 28</a:t>
            </a:r>
            <a:r>
              <a:rPr lang="en-US" baseline="30000" dirty="0" smtClean="0"/>
              <a:t>th</a:t>
            </a:r>
            <a:r>
              <a:rPr lang="en-US" dirty="0" smtClean="0"/>
              <a:t> March,2019 received in Binary JSON  and JSON format for all sensor modalities.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636989"/>
            <a:ext cx="8911687" cy="128089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1749287"/>
            <a:ext cx="11429999" cy="4532243"/>
          </a:xfrm>
        </p:spPr>
        <p:txBody>
          <a:bodyPr/>
          <a:lstStyle/>
          <a:p>
            <a:r>
              <a:rPr lang="en-US" dirty="0" smtClean="0"/>
              <a:t>Prior analysis of data format and expected content of SPHERE datasets.</a:t>
            </a:r>
          </a:p>
          <a:p>
            <a:r>
              <a:rPr lang="en-US" dirty="0" smtClean="0"/>
              <a:t>Selection of attributes to extract from each sensor modality dataset.</a:t>
            </a:r>
          </a:p>
          <a:p>
            <a:r>
              <a:rPr lang="en-US" dirty="0" smtClean="0"/>
              <a:t>Binary JSON files converted to Comma Separated Values using Pandas and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</a:p>
          <a:p>
            <a:r>
              <a:rPr lang="en-US" dirty="0" smtClean="0"/>
              <a:t>Separate column fields in .CSV files created to hold values important data attributes.</a:t>
            </a:r>
          </a:p>
          <a:p>
            <a:r>
              <a:rPr lang="en-US" dirty="0" smtClean="0"/>
              <a:t>Only Base Time fields from data used to maintain consistency of time values.</a:t>
            </a:r>
          </a:p>
          <a:p>
            <a:r>
              <a:rPr lang="en-US" dirty="0" smtClean="0"/>
              <a:t>Outcomes : </a:t>
            </a:r>
          </a:p>
          <a:p>
            <a:pPr lvl="1"/>
            <a:r>
              <a:rPr lang="en-US" dirty="0" smtClean="0"/>
              <a:t>More readable and understandable documents.</a:t>
            </a:r>
          </a:p>
          <a:p>
            <a:pPr lvl="1"/>
            <a:r>
              <a:rPr lang="en-US" dirty="0" smtClean="0"/>
              <a:t>Enabled primary visualization of data.</a:t>
            </a:r>
          </a:p>
        </p:txBody>
      </p:sp>
    </p:spTree>
    <p:extLst>
      <p:ext uri="{BB962C8B-B14F-4D97-AF65-F5344CB8AC3E}">
        <p14:creationId xmlns:p14="http://schemas.microsoft.com/office/powerpoint/2010/main" val="68317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636989"/>
            <a:ext cx="8911687" cy="1280890"/>
          </a:xfrm>
        </p:spPr>
        <p:txBody>
          <a:bodyPr/>
          <a:lstStyle/>
          <a:p>
            <a:r>
              <a:rPr lang="en-US" dirty="0" smtClean="0"/>
              <a:t>Data Visualization - Primary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1749287"/>
            <a:ext cx="11429999" cy="4532243"/>
          </a:xfrm>
        </p:spPr>
        <p:txBody>
          <a:bodyPr/>
          <a:lstStyle/>
          <a:p>
            <a:r>
              <a:rPr lang="en-US" dirty="0" smtClean="0"/>
              <a:t>Scatter plots and line graphs in Microsoft Excel.</a:t>
            </a:r>
          </a:p>
          <a:p>
            <a:r>
              <a:rPr lang="en-US" dirty="0" smtClean="0"/>
              <a:t>Each parameter such as temperature, humidity and presence in room visualized separately.</a:t>
            </a:r>
          </a:p>
          <a:p>
            <a:r>
              <a:rPr lang="en-US" dirty="0" smtClean="0"/>
              <a:t>Multiple parameters visualized together over time.</a:t>
            </a:r>
          </a:p>
          <a:p>
            <a:r>
              <a:rPr lang="en-US" dirty="0" smtClean="0"/>
              <a:t>Outcome : </a:t>
            </a:r>
          </a:p>
          <a:p>
            <a:pPr lvl="1"/>
            <a:r>
              <a:rPr lang="en-US" dirty="0" smtClean="0"/>
              <a:t>Helped pin-point required data transformations.</a:t>
            </a:r>
            <a:endParaRPr lang="en-US" dirty="0"/>
          </a:p>
          <a:p>
            <a:pPr lvl="1"/>
            <a:r>
              <a:rPr lang="en-US" dirty="0" smtClean="0"/>
              <a:t>Primary understanding of the changing values of sensor variables.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3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636989"/>
            <a:ext cx="8911687" cy="1280890"/>
          </a:xfrm>
        </p:spPr>
        <p:txBody>
          <a:bodyPr/>
          <a:lstStyle/>
          <a:p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37" y="1616764"/>
            <a:ext cx="11092069" cy="48436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 1 : Data Interpretation</a:t>
            </a:r>
          </a:p>
          <a:p>
            <a:pPr lvl="1"/>
            <a:r>
              <a:rPr lang="en-US" dirty="0" smtClean="0"/>
              <a:t>Data packets from sensors stored as objects with unique object identifiers (</a:t>
            </a:r>
            <a:r>
              <a:rPr lang="en-US" dirty="0" err="1" smtClean="0"/>
              <a:t>o_id</a:t>
            </a:r>
            <a:r>
              <a:rPr lang="en-US" dirty="0" smtClean="0"/>
              <a:t>) and a timestamp.</a:t>
            </a:r>
          </a:p>
          <a:p>
            <a:pPr lvl="1"/>
            <a:r>
              <a:rPr lang="en-US" dirty="0" smtClean="0"/>
              <a:t>Challenges with this data format :</a:t>
            </a:r>
          </a:p>
          <a:p>
            <a:pPr lvl="1"/>
            <a:r>
              <a:rPr lang="en-US" dirty="0" smtClean="0"/>
              <a:t>Inconsistent timestamp values and intervals across different sensor files.</a:t>
            </a:r>
          </a:p>
          <a:p>
            <a:pPr lvl="1"/>
            <a:r>
              <a:rPr lang="en-US" dirty="0" smtClean="0"/>
              <a:t>Duplicate timestamps due to preprocessing time values till seconds.</a:t>
            </a:r>
          </a:p>
          <a:p>
            <a:pPr lvl="1"/>
            <a:r>
              <a:rPr lang="en-US" dirty="0" smtClean="0"/>
              <a:t>Missing packets in terms of timestamps in environmental sensor data.</a:t>
            </a:r>
          </a:p>
          <a:p>
            <a:r>
              <a:rPr lang="en-US" dirty="0" smtClean="0"/>
              <a:t>Step 2 : Data Translation </a:t>
            </a:r>
          </a:p>
          <a:p>
            <a:pPr lvl="1"/>
            <a:r>
              <a:rPr lang="en-US" dirty="0" smtClean="0"/>
              <a:t>Duplicate records based on timestamps and individual sensor types dropped.</a:t>
            </a:r>
          </a:p>
          <a:p>
            <a:pPr lvl="1"/>
            <a:r>
              <a:rPr lang="en-US" dirty="0" smtClean="0"/>
              <a:t>Binning the data over 40 second windows to allow consistent timestamps across different types of sensor readings.</a:t>
            </a:r>
          </a:p>
          <a:p>
            <a:pPr lvl="1"/>
            <a:r>
              <a:rPr lang="en-US" dirty="0" smtClean="0"/>
              <a:t>6 hours of sensor information extracted from the pre-processed data files for wearable and environmental sensors.</a:t>
            </a:r>
          </a:p>
          <a:p>
            <a:pPr lvl="1"/>
            <a:r>
              <a:rPr lang="en-US" dirty="0" smtClean="0"/>
              <a:t>Unit data imputation done based on missing timestamps to incorporate consistency.</a:t>
            </a:r>
          </a:p>
          <a:p>
            <a:pPr lvl="1"/>
            <a:r>
              <a:rPr lang="en-US" dirty="0" smtClean="0"/>
              <a:t>Facilitated feature extraction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4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25" y="299059"/>
            <a:ext cx="8911687" cy="1280890"/>
          </a:xfrm>
        </p:spPr>
        <p:txBody>
          <a:bodyPr/>
          <a:lstStyle/>
          <a:p>
            <a:r>
              <a:rPr lang="en-US" dirty="0" smtClean="0"/>
              <a:t>Data Integration, Annotation and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68" y="1758854"/>
            <a:ext cx="11429999" cy="4810539"/>
          </a:xfrm>
        </p:spPr>
        <p:txBody>
          <a:bodyPr>
            <a:normAutofit/>
          </a:bodyPr>
          <a:lstStyle/>
          <a:p>
            <a:r>
              <a:rPr lang="en-US" dirty="0" smtClean="0"/>
              <a:t>Data Annotation:</a:t>
            </a:r>
          </a:p>
          <a:p>
            <a:pPr lvl="1"/>
            <a:r>
              <a:rPr lang="en-US" dirty="0" smtClean="0"/>
              <a:t>Data annotated at a granular level.</a:t>
            </a:r>
          </a:p>
          <a:p>
            <a:pPr lvl="1"/>
            <a:r>
              <a:rPr lang="en-US" dirty="0" smtClean="0"/>
              <a:t>Label Fields : Kettle on, Person in Kitchen ; Label values : 0/1; 0- No, 1-Yes</a:t>
            </a:r>
          </a:p>
          <a:p>
            <a:r>
              <a:rPr lang="en-US" dirty="0" smtClean="0"/>
              <a:t>Data Integration</a:t>
            </a:r>
          </a:p>
          <a:p>
            <a:pPr lvl="1"/>
            <a:r>
              <a:rPr lang="en-US" dirty="0" smtClean="0"/>
              <a:t>Data combined into a single CSV file from different sensor modalities.</a:t>
            </a:r>
          </a:p>
          <a:p>
            <a:pPr lvl="1"/>
            <a:r>
              <a:rPr lang="en-US" dirty="0" smtClean="0"/>
              <a:t>Outcome : Unified view of the data allowing visualization of changing patterns of sensor values over time.</a:t>
            </a:r>
          </a:p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The binned and labelled CSV files were imported into a cloud-based Relational Database on AWS.</a:t>
            </a:r>
          </a:p>
          <a:p>
            <a:pPr lvl="1"/>
            <a:r>
              <a:rPr lang="en-US" dirty="0" smtClean="0"/>
              <a:t>Keys for each table were assigned and relational links across disparate sensor reading tables established.</a:t>
            </a:r>
          </a:p>
          <a:p>
            <a:pPr lvl="1"/>
            <a:r>
              <a:rPr lang="en-US" dirty="0" smtClean="0"/>
              <a:t>Unified table after joining over keys formed.</a:t>
            </a:r>
          </a:p>
          <a:p>
            <a:pPr lvl="1"/>
            <a:r>
              <a:rPr lang="en-US" dirty="0" smtClean="0"/>
              <a:t>Enabled data organization, maintenance and availability for fruitful collaboration.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642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636989"/>
            <a:ext cx="8911687" cy="1280890"/>
          </a:xfrm>
        </p:spPr>
        <p:txBody>
          <a:bodyPr/>
          <a:lstStyle/>
          <a:p>
            <a:r>
              <a:rPr lang="en-US" dirty="0" smtClean="0"/>
              <a:t>Data Modelling &amp; Visualization-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116" y="2133600"/>
            <a:ext cx="8915400" cy="377762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004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</TotalTime>
  <Words>812</Words>
  <Application>Microsoft Office PowerPoint</Application>
  <PresentationFormat>Widescreen</PresentationFormat>
  <Paragraphs>96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Fire Symptom Detection in a Smart Home</vt:lpstr>
      <vt:lpstr>Introduction</vt:lpstr>
      <vt:lpstr>Background and Significance</vt:lpstr>
      <vt:lpstr>Experiment and Data Ingress</vt:lpstr>
      <vt:lpstr>Data Preprocessing</vt:lpstr>
      <vt:lpstr>Data Visualization - Primary</vt:lpstr>
      <vt:lpstr>Data Transformation</vt:lpstr>
      <vt:lpstr>Data Integration, Annotation and Storage</vt:lpstr>
      <vt:lpstr>Data Modelling &amp; Visualization- Machine Learning</vt:lpstr>
      <vt:lpstr>Results and Discussion</vt:lpstr>
      <vt:lpstr>Current Stage – Data Science Pipeline</vt:lpstr>
      <vt:lpstr>References</vt:lpstr>
      <vt:lpstr>Thank you for your attention!</vt:lpstr>
      <vt:lpstr>Q/A Session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Symptom Detection in a Smart Home</dc:title>
  <dc:creator>sam</dc:creator>
  <cp:lastModifiedBy>sam</cp:lastModifiedBy>
  <cp:revision>117</cp:revision>
  <dcterms:created xsi:type="dcterms:W3CDTF">2019-04-25T11:49:10Z</dcterms:created>
  <dcterms:modified xsi:type="dcterms:W3CDTF">2019-04-25T19:05:14Z</dcterms:modified>
</cp:coreProperties>
</file>