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59" r:id="rId7"/>
    <p:sldId id="260" r:id="rId8"/>
    <p:sldId id="274" r:id="rId9"/>
    <p:sldId id="263" r:id="rId10"/>
    <p:sldId id="265" r:id="rId11"/>
    <p:sldId id="267" r:id="rId12"/>
    <p:sldId id="277" r:id="rId13"/>
    <p:sldId id="276" r:id="rId14"/>
    <p:sldId id="275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5290" y="2007908"/>
            <a:ext cx="4939646" cy="2432115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ASSIGNMENT 2, GROUP 2 PROJECT: Developing a BI Dashboard Using Power BI and Open-Source Data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half" idx="2"/>
          </p:nvPr>
        </p:nvSpPr>
        <p:spPr>
          <a:xfrm>
            <a:off x="6096000" y="3866778"/>
            <a:ext cx="5527249" cy="2505742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MAY-AUGUST SEMESTER 2025</a:t>
            </a:r>
            <a:b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</a:br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MRDC 911: FUNDAMENTALS OF DATA SCIENCE AND COMPUTATIONAL INTELLIGENCE.</a:t>
            </a:r>
          </a:p>
          <a:p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  <a:cs typeface="Cambria" panose="02040503050406030204" pitchFamily="18" charset="0"/>
              </a:rPr>
              <a:t>Group Assignment</a:t>
            </a:r>
          </a:p>
          <a:p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MEMBERS: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Sila Ronoh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Dorothy Oduor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en-US" b="1" dirty="0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Isaac </a:t>
            </a:r>
            <a:r>
              <a:rPr lang="en-US" altLang="en-US" b="1" dirty="0" err="1">
                <a:solidFill>
                  <a:srgbClr val="7030A0"/>
                </a:solidFill>
                <a:latin typeface="Arial" panose="020B0604020202020204" pitchFamily="34" charset="0"/>
                <a:ea typeface="Cambria" panose="02040503050406030204" pitchFamily="18" charset="0"/>
              </a:rPr>
              <a:t>Nyasiri</a:t>
            </a:r>
            <a:br>
              <a:rPr lang="en-US" altLang="en-US" dirty="0">
                <a:solidFill>
                  <a:srgbClr val="7030A0"/>
                </a:solidFill>
                <a:latin typeface="Arial" panose="020B0604020202020204" pitchFamily="34" charset="0"/>
              </a:rPr>
            </a:b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4" name="Image 2" descr="A logo for a university  AI-generated content may be incorrect.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59" y="1146224"/>
            <a:ext cx="3671228" cy="2611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6004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1323" y="105872"/>
            <a:ext cx="8761413" cy="708025"/>
          </a:xfrm>
        </p:spPr>
        <p:txBody>
          <a:bodyPr/>
          <a:lstStyle/>
          <a:p>
            <a:r>
              <a:rPr lang="en-US" b="1" dirty="0">
                <a:solidFill>
                  <a:srgbClr val="7030A0"/>
                </a:solidFill>
              </a:rPr>
              <a:t>Power BI Dashboard – Overview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4" y="813897"/>
            <a:ext cx="9924722" cy="570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1852" y="254681"/>
            <a:ext cx="8761413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Features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43273"/>
              </p:ext>
            </p:extLst>
          </p:nvPr>
        </p:nvGraphicFramePr>
        <p:xfrm>
          <a:off x="671851" y="1068614"/>
          <a:ext cx="8761413" cy="341629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20471">
                  <a:extLst>
                    <a:ext uri="{9D8B030D-6E8A-4147-A177-3AD203B41FA5}">
                      <a16:colId xmlns:a16="http://schemas.microsoft.com/office/drawing/2014/main" val="2428790149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3732514383"/>
                    </a:ext>
                  </a:extLst>
                </a:gridCol>
                <a:gridCol w="2920471">
                  <a:extLst>
                    <a:ext uri="{9D8B030D-6E8A-4147-A177-3AD203B41FA5}">
                      <a16:colId xmlns:a16="http://schemas.microsoft.com/office/drawing/2014/main" val="18831681"/>
                    </a:ext>
                  </a:extLst>
                </a:gridCol>
              </a:tblGrid>
              <a:tr h="32536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Tool/Visualization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/ Benefit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2621785888"/>
                  </a:ext>
                </a:extLst>
              </a:tr>
              <a:tr h="81340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Slicers (Filters)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panels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 by Age, Employment, Score Band, Region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802286128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Drill-through to Client Profile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 page view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Detailed assessment per applicant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2987163351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Risk Alerts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formatting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Highlight PD &gt; 80%, DTI &gt; 40%, etc.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3823735729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Vintage Risk Curve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or cohort chart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Analyze performance by loan issue month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1757808896"/>
                  </a:ext>
                </a:extLst>
              </a:tr>
              <a:tr h="569383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 Options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Button / menu</a:t>
                      </a:r>
                    </a:p>
                  </a:txBody>
                  <a:tcPr marL="81340" marR="81340" marT="40670" marB="40670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 filtered reports to PDF or Excel</a:t>
                      </a:r>
                    </a:p>
                  </a:txBody>
                  <a:tcPr marL="81340" marR="81340" marT="40670" marB="40670" anchor="ctr"/>
                </a:tc>
                <a:extLst>
                  <a:ext uri="{0D108BD9-81ED-4DB2-BD59-A6C34878D82A}">
                    <a16:rowId xmlns:a16="http://schemas.microsoft.com/office/drawing/2014/main" val="1591852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714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71852" y="254681"/>
            <a:ext cx="8761413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 Dashboard Features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724996"/>
              </p:ext>
            </p:extLst>
          </p:nvPr>
        </p:nvGraphicFramePr>
        <p:xfrm>
          <a:off x="671851" y="1242304"/>
          <a:ext cx="8761413" cy="4581995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316278">
                  <a:extLst>
                    <a:ext uri="{9D8B030D-6E8A-4147-A177-3AD203B41FA5}">
                      <a16:colId xmlns:a16="http://schemas.microsoft.com/office/drawing/2014/main" val="3749279027"/>
                    </a:ext>
                  </a:extLst>
                </a:gridCol>
                <a:gridCol w="2269671">
                  <a:extLst>
                    <a:ext uri="{9D8B030D-6E8A-4147-A177-3AD203B41FA5}">
                      <a16:colId xmlns:a16="http://schemas.microsoft.com/office/drawing/2014/main" val="752849241"/>
                    </a:ext>
                  </a:extLst>
                </a:gridCol>
                <a:gridCol w="4175464">
                  <a:extLst>
                    <a:ext uri="{9D8B030D-6E8A-4147-A177-3AD203B41FA5}">
                      <a16:colId xmlns:a16="http://schemas.microsoft.com/office/drawing/2014/main" val="1896208711"/>
                    </a:ext>
                  </a:extLst>
                </a:gridCol>
              </a:tblGrid>
              <a:tr h="100479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Type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 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2291825130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 Cards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Card tiles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snapshot: Total Loans, Default Rate, Avg. Credit Score, DTI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939443778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Disbursement Trend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Shows loan volume over time (monthly/quarterly trend)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1679475029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Status Breakdown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Pie or bar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performing vs. defaulted loans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157854494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Health Score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Gauge or composite index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Composite score reflecting portfolio risk health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1720963897"/>
                  </a:ext>
                </a:extLst>
              </a:tr>
              <a:tr h="32655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 Segmentation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bar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 by age, education, employment, property area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3210900235"/>
                  </a:ext>
                </a:extLst>
              </a:tr>
              <a:tr h="32655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Loan by Property Area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disbursement across urban, semiurban, and rural zones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2265159908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Income Distribution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Visualize spread of applicant income levels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104254768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Applicant Risk Matrix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individual borrower metrics (Loan ID, Score, Income, Default)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2599676086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Score Distribution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borrowers into risk bands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3084787548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Score vs. DTI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 plot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high-risk clusters (low score, high DTI)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4192146999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Influencers (AI Visual)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AI-driven explainer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Pinpoint top drivers of default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3619092449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Probability of Default Table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Ranked table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Identify top-risk customers for early action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3340178291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Rate by Region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or filled region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 regional NPL hotspots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800688728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Default by Property Area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default across regions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1715673110"/>
                  </a:ext>
                </a:extLst>
              </a:tr>
              <a:tr h="175839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Risk Summary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or matrix chart</a:t>
                      </a:r>
                    </a:p>
                  </a:txBody>
                  <a:tcPr marL="25120" marR="25120" marT="12560" marB="12560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Score and performance by outlet or region</a:t>
                      </a:r>
                    </a:p>
                  </a:txBody>
                  <a:tcPr marL="25120" marR="25120" marT="12560" marB="12560" anchor="ctr"/>
                </a:tc>
                <a:extLst>
                  <a:ext uri="{0D108BD9-81ED-4DB2-BD59-A6C34878D82A}">
                    <a16:rowId xmlns:a16="http://schemas.microsoft.com/office/drawing/2014/main" val="4016535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9725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55171" y="205695"/>
            <a:ext cx="8761413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Visualizations Overview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072486"/>
              </p:ext>
            </p:extLst>
          </p:nvPr>
        </p:nvGraphicFramePr>
        <p:xfrm>
          <a:off x="555170" y="1305381"/>
          <a:ext cx="8703129" cy="364087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901043">
                  <a:extLst>
                    <a:ext uri="{9D8B030D-6E8A-4147-A177-3AD203B41FA5}">
                      <a16:colId xmlns:a16="http://schemas.microsoft.com/office/drawing/2014/main" val="2732943318"/>
                    </a:ext>
                  </a:extLst>
                </a:gridCol>
                <a:gridCol w="2901043">
                  <a:extLst>
                    <a:ext uri="{9D8B030D-6E8A-4147-A177-3AD203B41FA5}">
                      <a16:colId xmlns:a16="http://schemas.microsoft.com/office/drawing/2014/main" val="357687319"/>
                    </a:ext>
                  </a:extLst>
                </a:gridCol>
                <a:gridCol w="2901043">
                  <a:extLst>
                    <a:ext uri="{9D8B030D-6E8A-4147-A177-3AD203B41FA5}">
                      <a16:colId xmlns:a16="http://schemas.microsoft.com/office/drawing/2014/main" val="907332689"/>
                    </a:ext>
                  </a:extLst>
                </a:gridCol>
              </a:tblGrid>
              <a:tr h="131396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Insight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2327505583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 Chart: Loan Amount by Property Area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average loans across regions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Urban = higher loans; rural = higher default risk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3374465022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Visualization: Default by Region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 default intensity by location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Rural zones may show higher NPLs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2000854149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Stacked Column: Education vs Defaults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default behavior by education level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Non-graduates may default more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2480800102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 Chart: Loan Disbursement Trend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Track loan volume over time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Seasonal or economic-cycle impacts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1057321529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 Cards: Portfolio Health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Quick overview of loan book metrics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Flag if average PD or defaults are rising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1445020253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 Plot: Credit Score vs DTI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Examine default clustering by financial risk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DTI + low score = higher default risk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2738288237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Histogram: Income Distribution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 borrower income ranges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segments can be profiled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1542015213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Influencers Visual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Rank drivers of default risk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score, employment type most influential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3806921593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Matrix Table: Applicant Summary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Tabular drill-down per applicant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case-by-case analysis or auditing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2981871419"/>
                  </a:ext>
                </a:extLst>
              </a:tr>
              <a:tr h="328490"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Box Plot: Loan by Employment Type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 loan spread/outliers by job type</a:t>
                      </a:r>
                    </a:p>
                  </a:txBody>
                  <a:tcPr marL="32849" marR="32849" marT="16425" marB="16425"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Business loans more varied than salaried</a:t>
                      </a:r>
                    </a:p>
                  </a:txBody>
                  <a:tcPr marL="32849" marR="32849" marT="16425" marB="16425" anchor="ctr"/>
                </a:tc>
                <a:extLst>
                  <a:ext uri="{0D108BD9-81ED-4DB2-BD59-A6C34878D82A}">
                    <a16:rowId xmlns:a16="http://schemas.microsoft.com/office/drawing/2014/main" val="99582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12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5396"/>
              </p:ext>
            </p:extLst>
          </p:nvPr>
        </p:nvGraphicFramePr>
        <p:xfrm>
          <a:off x="659876" y="1370693"/>
          <a:ext cx="9643452" cy="4227456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69080">
                  <a:extLst>
                    <a:ext uri="{9D8B030D-6E8A-4147-A177-3AD203B41FA5}">
                      <a16:colId xmlns:a16="http://schemas.microsoft.com/office/drawing/2014/main" val="1121395953"/>
                    </a:ext>
                  </a:extLst>
                </a:gridCol>
                <a:gridCol w="4304043">
                  <a:extLst>
                    <a:ext uri="{9D8B030D-6E8A-4147-A177-3AD203B41FA5}">
                      <a16:colId xmlns:a16="http://schemas.microsoft.com/office/drawing/2014/main" val="4102618552"/>
                    </a:ext>
                  </a:extLst>
                </a:gridCol>
                <a:gridCol w="3970329">
                  <a:extLst>
                    <a:ext uri="{9D8B030D-6E8A-4147-A177-3AD203B41FA5}">
                      <a16:colId xmlns:a16="http://schemas.microsoft.com/office/drawing/2014/main" val="237805573"/>
                    </a:ext>
                  </a:extLst>
                </a:gridCol>
              </a:tblGrid>
              <a:tr h="11020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3532148095"/>
                  </a:ext>
                </a:extLst>
              </a:tr>
              <a:tr h="275508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Demographic Patterns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Young borrowers (&lt;25 years) have highest default rates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need for credit education and cautious underwriting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864822979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Married applicants show lower risk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Marital status may be used as a supporting risk factor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837336523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Rural borrowers show higher DTI and default risk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Suggests targeted risk controls by region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1749025792"/>
                  </a:ext>
                </a:extLst>
              </a:tr>
              <a:tr h="275508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Financial Risk Indicators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DTI (&gt;40%) borrowers are 2× more likely to default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DTI should be a core variable in credit risk assessment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624947645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 collateral value increases risk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Collateral coverage ratio should guide loan limits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863265780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co-applicant income increases default risk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Encourage co-applicants or adjust risk pricing accordingly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1844719001"/>
                  </a:ext>
                </a:extLst>
              </a:tr>
              <a:tr h="275508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Behavior Trends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2+ recent payment delays predict 4× higher default risk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as early warning trigger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870892917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Utilization Ratio &gt; 80% flags over-leveraging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 borrower monitoring and alerts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451387058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 scores &lt;600 dominate default group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 credit score thresholds for product eligibility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3836928920"/>
                  </a:ext>
                </a:extLst>
              </a:tr>
              <a:tr h="358160">
                <a:tc rowSpan="3"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Characteristics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Long-term loans (&gt;36 months) show higher default in business/self-employed borrowers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Consider shorter terms or stepped repayment plans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463640219"/>
                  </a:ext>
                </a:extLst>
              </a:tr>
              <a:tr h="192856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interest rates linked to more defaults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Risk-based pricing must consider affordability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70691066"/>
                  </a:ext>
                </a:extLst>
              </a:tr>
              <a:tr h="275508">
                <a:tc vMerge="1">
                  <a:txBody>
                    <a:bodyPr/>
                    <a:lstStyle/>
                    <a:p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disbursement shows seasonal trends, peaking in Q2 and Q4</a:t>
                      </a:r>
                    </a:p>
                  </a:txBody>
                  <a:tcPr marL="27551" marR="27551" marT="13775" marB="1377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capital allocation and marketing accordingly</a:t>
                      </a:r>
                    </a:p>
                  </a:txBody>
                  <a:tcPr marL="27551" marR="27551" marT="13775" marB="13775" anchor="ctr"/>
                </a:tc>
                <a:extLst>
                  <a:ext uri="{0D108BD9-81ED-4DB2-BD59-A6C34878D82A}">
                    <a16:rowId xmlns:a16="http://schemas.microsoft.com/office/drawing/2014/main" val="2349112766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gray">
          <a:xfrm>
            <a:off x="602726" y="293146"/>
            <a:ext cx="8026122" cy="7080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Key Insights</a:t>
            </a:r>
          </a:p>
        </p:txBody>
      </p:sp>
    </p:spTree>
    <p:extLst>
      <p:ext uri="{BB962C8B-B14F-4D97-AF65-F5344CB8AC3E}">
        <p14:creationId xmlns:p14="http://schemas.microsoft.com/office/powerpoint/2010/main" val="3838145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8843" y="287338"/>
            <a:ext cx="8761413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Manual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712950"/>
              </p:ext>
            </p:extLst>
          </p:nvPr>
        </p:nvGraphicFramePr>
        <p:xfrm>
          <a:off x="538842" y="1217064"/>
          <a:ext cx="8761413" cy="448118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001134">
                  <a:extLst>
                    <a:ext uri="{9D8B030D-6E8A-4147-A177-3AD203B41FA5}">
                      <a16:colId xmlns:a16="http://schemas.microsoft.com/office/drawing/2014/main" val="1467413282"/>
                    </a:ext>
                  </a:extLst>
                </a:gridCol>
                <a:gridCol w="6760279">
                  <a:extLst>
                    <a:ext uri="{9D8B030D-6E8A-4147-A177-3AD203B41FA5}">
                      <a16:colId xmlns:a16="http://schemas.microsoft.com/office/drawing/2014/main" val="64597698"/>
                    </a:ext>
                  </a:extLst>
                </a:gridCol>
              </a:tblGrid>
              <a:tr h="117803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169595346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&amp; Login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access via secure login to Power BI Service or Desktop. Role-based access controls are enforced.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1724870195"/>
                  </a:ext>
                </a:extLst>
              </a:tr>
              <a:tr h="382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Home Page Overview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Displays headline KPIs: Total Loans, Default Rate, Avg. Credit Score, Avg. DTI. Navigation bar links to dashboard sections.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4283157451"/>
                  </a:ext>
                </a:extLst>
              </a:tr>
              <a:tr h="382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 Pages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dashboard is organized into multiple pages: Portfolio Overview, Segmentation, Risk Analysis, and Geographic Insights.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1876746617"/>
                  </a:ext>
                </a:extLst>
              </a:tr>
              <a:tr h="382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Filters &amp; Slicers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Slicers for Age, Employment Type, Region, Loan Term, Credit Score Band. Filters dynamically update all visuals.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871863571"/>
                  </a:ext>
                </a:extLst>
              </a:tr>
              <a:tr h="382861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Drill-</a:t>
                      </a:r>
                      <a:r>
                        <a:rPr lang="en-US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Throughs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Click on chart data points (e.g., branch or region) to drill through to borrower-level detail (Loan ID, Score, Status).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553309856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 Explanations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Hover tooltips provide descriptions. Visuals include: pie charts, bar charts, scatter plots, maps, KPIs, line charts.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589372732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Exporting Reports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Users can export views to PDF or Excel for offline use. Slicers affect exported data.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847495085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Alerts &amp; Flags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Conditional formatting highlights risk (e.g., PD &gt; 80%, Utilization &gt; 90%). Used for proactive monitoring.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00485949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Refresh Schedule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Dashboard is refreshed daily from the data warehouse (or CRB feed), ensuring timely risk updates.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488503682"/>
                  </a:ext>
                </a:extLst>
              </a:tr>
              <a:tr h="29450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Support</a:t>
                      </a:r>
                    </a:p>
                  </a:txBody>
                  <a:tcPr marL="29451" marR="29451" marT="14725" marB="14725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Questions or errors can be reported to the BI support team via email or helpdesk system.</a:t>
                      </a:r>
                    </a:p>
                  </a:txBody>
                  <a:tcPr marL="29451" marR="29451" marT="14725" marB="14725" anchor="ctr"/>
                </a:tc>
                <a:extLst>
                  <a:ext uri="{0D108BD9-81ED-4DB2-BD59-A6C34878D82A}">
                    <a16:rowId xmlns:a16="http://schemas.microsoft.com/office/drawing/2014/main" val="278293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721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79665" y="140381"/>
            <a:ext cx="9380764" cy="708025"/>
          </a:xfrm>
          <a:solidFill>
            <a:srgbClr val="7030A0"/>
          </a:solidFill>
        </p:spPr>
        <p:txBody>
          <a:bodyPr/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026203"/>
              </p:ext>
            </p:extLst>
          </p:nvPr>
        </p:nvGraphicFramePr>
        <p:xfrm>
          <a:off x="579665" y="1068614"/>
          <a:ext cx="9380764" cy="4238173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4690382">
                  <a:extLst>
                    <a:ext uri="{9D8B030D-6E8A-4147-A177-3AD203B41FA5}">
                      <a16:colId xmlns:a16="http://schemas.microsoft.com/office/drawing/2014/main" val="2990867602"/>
                    </a:ext>
                  </a:extLst>
                </a:gridCol>
                <a:gridCol w="4690382">
                  <a:extLst>
                    <a:ext uri="{9D8B030D-6E8A-4147-A177-3AD203B41FA5}">
                      <a16:colId xmlns:a16="http://schemas.microsoft.com/office/drawing/2014/main" val="3175523014"/>
                    </a:ext>
                  </a:extLst>
                </a:gridCol>
              </a:tblGrid>
              <a:tr h="253583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Insight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Implication / Recommended Action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2738043514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default rates in rural areas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Indicates geographic credit risk—review risk pricing or lending thresholds for rural applicants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683364510"/>
                  </a:ext>
                </a:extLst>
              </a:tr>
              <a:tr h="29959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Borrowers with low credit scores (&lt;600) dominate defaults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Validate and enforce minimum credit score cutoffs for new lending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077351188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Self-employed borrowers have higher delinquency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Strengthen vetting and repayment structures for informal or business-income applicants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118132716"/>
                  </a:ext>
                </a:extLst>
              </a:tr>
              <a:tr h="29959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Graduates show lower default rates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education level as a positive credit scoring variable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600419895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Credit Utilization Ratio (&gt;80%) linked to defaults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utilization and set early warning alerts to manage repayment stress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2960403965"/>
                  </a:ext>
                </a:extLst>
              </a:tr>
              <a:tr h="29959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disbursements spike in Q2 and Q4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 liquidity and risk exposure cycles around seasonal lending trends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2264927364"/>
                  </a:ext>
                </a:extLst>
              </a:tr>
              <a:tr h="29959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Debt-to-Income Ratio (DTI) &gt; 40% increases default probability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DTI thresholds as part of credit decision rules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050909694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influencers identified: Credit Score, DTI, Payment Delays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 on these predictors in automated risk scoring and underwriting models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390294446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Segment-based risk varies across education, age, and employment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Enables tailored products, pricing, and risk controls by demographic segment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1810070368"/>
                  </a:ext>
                </a:extLst>
              </a:tr>
              <a:tr h="46436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 health indicators signal rising PD in specific cohorts</a:t>
                      </a:r>
                    </a:p>
                  </a:txBody>
                  <a:tcPr marL="37134" marR="37134" marT="18567" marB="18567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Prompt deeper risk reviews and provisioning for flagged customer clusters</a:t>
                      </a:r>
                    </a:p>
                  </a:txBody>
                  <a:tcPr marL="37134" marR="37134" marT="18567" marB="18567" anchor="ctr"/>
                </a:tc>
                <a:extLst>
                  <a:ext uri="{0D108BD9-81ED-4DB2-BD59-A6C34878D82A}">
                    <a16:rowId xmlns:a16="http://schemas.microsoft.com/office/drawing/2014/main" val="21628953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2268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</p:spTree>
    <p:extLst>
      <p:ext uri="{BB962C8B-B14F-4D97-AF65-F5344CB8AC3E}">
        <p14:creationId xmlns:p14="http://schemas.microsoft.com/office/powerpoint/2010/main" val="140587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3958583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20" y="1187777"/>
            <a:ext cx="11217897" cy="51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2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" panose="02020603050405020304" pitchFamily="18" charset="0"/>
              </a:rPr>
              <a:t>Project Overview</a:t>
            </a:r>
          </a:p>
        </p:txBody>
      </p:sp>
      <p:sp>
        <p:nvSpPr>
          <p:cNvPr id="6" name="Rectangle 5"/>
          <p:cNvSpPr/>
          <p:nvPr/>
        </p:nvSpPr>
        <p:spPr>
          <a:xfrm>
            <a:off x="446201" y="2830108"/>
            <a:ext cx="11252155" cy="3644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project analyzes CRB-related financial dataset to assess borrower creditworthiness, loan performance, and default risk.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supports risk-based lending and data-driven loan strategies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dataset includes over 20,000 records and 20+ features such as credit scores, loan amounts, repayment delays, and property area.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goal is to inform risk-based lending decisions, minimize non-performing loans (NPLs), and support data-driven loan strategies.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165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Dataset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>
          <a:xfrm>
            <a:off x="509047" y="2412659"/>
            <a:ext cx="11217898" cy="34955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ts val="1650"/>
              </a:lnSpc>
              <a:spcAft>
                <a:spcPts val="1200"/>
              </a:spcAf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was sourced from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under the domain of financial risk and credit reporting. It simulates data from a Credit Reference Bureau (CRB)/financial institution and contains demographic and financial information on individuals, along with indicators of loan performance.</a:t>
            </a:r>
          </a:p>
          <a:p>
            <a:pPr fontAlgn="base">
              <a:lnSpc>
                <a:spcPts val="1650"/>
              </a:lnSpc>
              <a:spcAft>
                <a:spcPts val="1200"/>
              </a:spcAf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ts val="1650"/>
              </a:lnSpc>
              <a:spcAft>
                <a:spcPts val="1200"/>
              </a:spcAft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https://www.kaggle.com/datasets/jokimrodrigues/financial-risk-analysis-dataset?resource=download</a:t>
            </a:r>
          </a:p>
          <a:p>
            <a:pPr fontAlgn="base">
              <a:lnSpc>
                <a:spcPts val="1650"/>
              </a:lnSpc>
              <a:spcAft>
                <a:spcPts val="1200"/>
              </a:spcAft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Loan_ID, Applicant_Age, Years_in_Employment, Marital Status, Dependents, Applicant_Income, Coapplicant_Income, Credit_Score, Existing_Debt, Loan_Amount, Loan_Term_Months, Interest_Rate, Collateral_Value, Employment_Type, Education_Level, Property_Area, Loan_Start_Date, Payment_Delays_6mo, Credit_Utilization_Ratio, Debt_to_Income_Ratio, Loan_End_Date, Probability_of_Default, Default_Status</a:t>
            </a:r>
          </a:p>
          <a:p>
            <a:pPr fontAlgn="base">
              <a:lnSpc>
                <a:spcPts val="1650"/>
              </a:lnSpc>
              <a:spcAft>
                <a:spcPts val="1200"/>
              </a:spcAft>
            </a:pPr>
            <a:endParaRPr lang="en-US" sz="2400" dirty="0">
              <a:solidFill>
                <a:srgbClr val="3C4043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ts val="1650"/>
              </a:lnSpc>
              <a:spcAft>
                <a:spcPts val="1200"/>
              </a:spcAft>
            </a:pP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0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Data Elements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847671"/>
              </p:ext>
            </p:extLst>
          </p:nvPr>
        </p:nvGraphicFramePr>
        <p:xfrm>
          <a:off x="490193" y="2432114"/>
          <a:ext cx="11133057" cy="412893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711019">
                  <a:extLst>
                    <a:ext uri="{9D8B030D-6E8A-4147-A177-3AD203B41FA5}">
                      <a16:colId xmlns:a16="http://schemas.microsoft.com/office/drawing/2014/main" val="1234747360"/>
                    </a:ext>
                  </a:extLst>
                </a:gridCol>
                <a:gridCol w="3711019">
                  <a:extLst>
                    <a:ext uri="{9D8B030D-6E8A-4147-A177-3AD203B41FA5}">
                      <a16:colId xmlns:a16="http://schemas.microsoft.com/office/drawing/2014/main" val="559183704"/>
                    </a:ext>
                  </a:extLst>
                </a:gridCol>
                <a:gridCol w="3711019">
                  <a:extLst>
                    <a:ext uri="{9D8B030D-6E8A-4147-A177-3AD203B41FA5}">
                      <a16:colId xmlns:a16="http://schemas.microsoft.com/office/drawing/2014/main" val="1652959568"/>
                    </a:ext>
                  </a:extLst>
                </a:gridCol>
              </a:tblGrid>
              <a:tr h="741091"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Demographic Information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Financial Metrics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Credit Performance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757951413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Applicant_Age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Applicant_Income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Credit_Score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959657581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Marital_Status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Coapplicant_Income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Loan_Amount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1043897142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Dependents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Existing_Debt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Loan_Term_Months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1688419855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Education_Level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Collateral_Value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Interest_Rate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2622989467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Employment_Type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Debt_to_Income_Ratio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Payment_Delays_6mo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534049656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r>
                        <a:rPr lang="en-US" sz="1700"/>
                        <a:t>Property_Area</a:t>
                      </a:r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Credit_Utilization_Ratio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1938766369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Probability_of_Default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3069778499"/>
                  </a:ext>
                </a:extLst>
              </a:tr>
              <a:tr h="423481">
                <a:tc>
                  <a:txBody>
                    <a:bodyPr/>
                    <a:lstStyle/>
                    <a:p>
                      <a:endParaRPr lang="en-US" sz="1700" dirty="0"/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endParaRPr lang="en-US" sz="1700"/>
                    </a:p>
                  </a:txBody>
                  <a:tcPr marL="87597" marR="87597" marT="43799" marB="43799" anchor="ctr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Default_Status</a:t>
                      </a:r>
                    </a:p>
                  </a:txBody>
                  <a:tcPr marL="87597" marR="87597" marT="43799" marB="43799" anchor="ctr"/>
                </a:tc>
                <a:extLst>
                  <a:ext uri="{0D108BD9-81ED-4DB2-BD59-A6C34878D82A}">
                    <a16:rowId xmlns:a16="http://schemas.microsoft.com/office/drawing/2014/main" val="3801362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24207" y="153006"/>
            <a:ext cx="9954708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KPIs Identified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206721"/>
              </p:ext>
            </p:extLst>
          </p:nvPr>
        </p:nvGraphicFramePr>
        <p:xfrm>
          <a:off x="424207" y="1349184"/>
          <a:ext cx="9954708" cy="4423784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120271">
                  <a:extLst>
                    <a:ext uri="{9D8B030D-6E8A-4147-A177-3AD203B41FA5}">
                      <a16:colId xmlns:a16="http://schemas.microsoft.com/office/drawing/2014/main" val="3824245239"/>
                    </a:ext>
                  </a:extLst>
                </a:gridCol>
                <a:gridCol w="6834437">
                  <a:extLst>
                    <a:ext uri="{9D8B030D-6E8A-4147-A177-3AD203B41FA5}">
                      <a16:colId xmlns:a16="http://schemas.microsoft.com/office/drawing/2014/main" val="2479982475"/>
                    </a:ext>
                  </a:extLst>
                </a:gridCol>
              </a:tblGrid>
              <a:tr h="11882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 Name</a:t>
                      </a:r>
                    </a:p>
                  </a:txBody>
                  <a:tcPr marL="29707" marR="29707" marT="14853" marB="14853"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29707" marR="29707" marT="14853" marB="14853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9413821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 Default Rate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loans that have defaulted (Default_Status = 1)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2059282692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 Average Credit Score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credit score across borrowers – measures portfolio quality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2998792902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 Loan Approval Rate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total applications approved (if applicable)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3967007309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 Debt-to-Income Ratio (DTI)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DTI across portfolio – indicates borrower affordability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622315330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 Loan Disbursement Volume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value of loans disbursed in a time period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690849133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 Average Loan Amount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 loan value issued – helps compare across segments or regions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43125990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 Payment Delay Frequency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borrowers with 2+ delays in past 6 months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958399434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 Credit Utilization Ratio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available credit used by borrower – indicates over-leverage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3333643834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 Probability of Default (PD)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Model-generated estimate of default risk per borrower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2851500852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 NPL Ratio by Region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non-performing loans by location (Urban, 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Semiurban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Rural)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1133761979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 Collateral Coverage Ratio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Collateral_Value / Loan_Amount – measures loan security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1544870429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 Portfolio at Risk (PAR 30/90)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outstanding balance with overdue payments beyond 30/90 days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2907344956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 Employment Risk Index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rate by employment type (Salaried, Self-employed, Business)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3117766971"/>
                  </a:ext>
                </a:extLst>
              </a:tr>
              <a:tr h="297070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 Credit Score Band Mix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 of borrowers by credit score band (Poor, Average, Good, Excellent)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1851973731"/>
                  </a:ext>
                </a:extLst>
              </a:tr>
              <a:tr h="207949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 Recovery Rate</a:t>
                      </a:r>
                    </a:p>
                  </a:txBody>
                  <a:tcPr marL="29707" marR="29707" marT="14853" marB="14853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defaulted loan amounts recovered over a defined period</a:t>
                      </a:r>
                    </a:p>
                  </a:txBody>
                  <a:tcPr marL="29707" marR="29707" marT="14853" marB="14853" anchor="ctr"/>
                </a:tc>
                <a:extLst>
                  <a:ext uri="{0D108BD9-81ED-4DB2-BD59-A6C34878D82A}">
                    <a16:rowId xmlns:a16="http://schemas.microsoft.com/office/drawing/2014/main" val="31942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9339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Justification for Dataset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546756" y="2792050"/>
            <a:ext cx="11133056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dataset simulates real-world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 and loan 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relevant to banks, SACCOs, and microfinance institutions.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includes detailed borrower information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demographics, income, credit scores, loan details, and repayment behavior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analysis of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default risk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creditworthiness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are critical for financial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clean, structured format is ideal for creating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KPIs, trends, and segmentation.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practical use cases like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risk-based lending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NPL reduction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borrower profiling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360° view of borrower risk profiles.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segmentation by demographics, income sources, and credit behavior.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identifying patterns that correlate with default risk and credit score health.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57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8474" y="284982"/>
            <a:ext cx="8167524" cy="708025"/>
          </a:xfrm>
          <a:solidFill>
            <a:srgbClr val="7030A0"/>
          </a:solidFill>
        </p:spPr>
        <p:txBody>
          <a:bodyPr/>
          <a:lstStyle/>
          <a:p>
            <a:r>
              <a:rPr lang="en-US" b="1" dirty="0"/>
              <a:t>Business Context </a:t>
            </a:r>
          </a:p>
        </p:txBody>
      </p:sp>
      <p:sp>
        <p:nvSpPr>
          <p:cNvPr id="3" name="Rectangle 2"/>
          <p:cNvSpPr/>
          <p:nvPr/>
        </p:nvSpPr>
        <p:spPr>
          <a:xfrm>
            <a:off x="518474" y="1720840"/>
            <a:ext cx="862552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u="sng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 Kenya, financial institutions such as </a:t>
            </a:r>
            <a:r>
              <a:rPr lang="en-US" b="1" dirty="0"/>
              <a:t>banks</a:t>
            </a:r>
            <a:r>
              <a:rPr lang="en-US" dirty="0"/>
              <a:t>, </a:t>
            </a:r>
            <a:r>
              <a:rPr lang="en-US" b="1" dirty="0"/>
              <a:t>Development Finance Institutions(DFIs),</a:t>
            </a:r>
            <a:r>
              <a:rPr lang="en-US" dirty="0"/>
              <a:t> </a:t>
            </a:r>
            <a:r>
              <a:rPr lang="en-US" b="1" dirty="0"/>
              <a:t>SACCOs</a:t>
            </a:r>
            <a:r>
              <a:rPr lang="en-US" dirty="0"/>
              <a:t>, </a:t>
            </a:r>
            <a:r>
              <a:rPr lang="en-US" b="1" dirty="0"/>
              <a:t>mobile and digital lenders</a:t>
            </a:r>
            <a:r>
              <a:rPr lang="en-US" dirty="0"/>
              <a:t> face increasing pressure to manage </a:t>
            </a:r>
            <a:r>
              <a:rPr lang="en-US" b="1" dirty="0"/>
              <a:t>credit risk</a:t>
            </a:r>
            <a:r>
              <a:rPr lang="en-US" dirty="0"/>
              <a:t> and reduce </a:t>
            </a:r>
            <a:r>
              <a:rPr lang="en-US" b="1" dirty="0"/>
              <a:t>non-performing loans (NPLs)</a:t>
            </a:r>
            <a:r>
              <a:rPr lang="en-US" dirty="0"/>
              <a:t>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rise of mobile lending and fintech has expanded access to credit, but also increased the need for accurate </a:t>
            </a:r>
            <a:r>
              <a:rPr lang="en-US" b="1" dirty="0"/>
              <a:t>borrower risk profiling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This project simulates a </a:t>
            </a:r>
            <a:r>
              <a:rPr lang="en-US" b="1" dirty="0"/>
              <a:t>Credit Risk Analysis System</a:t>
            </a:r>
            <a:r>
              <a:rPr lang="en-US" dirty="0"/>
              <a:t> for a Kenyan microfinance or digital lending firm.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The aim is to help credit officers and decision-makers assess a borrower's ability and willingness to repay, using BI tools and historical data.</a:t>
            </a:r>
          </a:p>
        </p:txBody>
      </p:sp>
    </p:spTree>
    <p:extLst>
      <p:ext uri="{BB962C8B-B14F-4D97-AF65-F5344CB8AC3E}">
        <p14:creationId xmlns:p14="http://schemas.microsoft.com/office/powerpoint/2010/main" val="3052043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884503"/>
              </p:ext>
            </p:extLst>
          </p:nvPr>
        </p:nvGraphicFramePr>
        <p:xfrm>
          <a:off x="2714543" y="2551013"/>
          <a:ext cx="5643726" cy="3513914"/>
        </p:xfrm>
        <a:graphic>
          <a:graphicData uri="http://schemas.openxmlformats.org/drawingml/2006/table">
            <a:tbl>
              <a:tblPr/>
              <a:tblGrid>
                <a:gridCol w="2821863">
                  <a:extLst>
                    <a:ext uri="{9D8B030D-6E8A-4147-A177-3AD203B41FA5}">
                      <a16:colId xmlns:a16="http://schemas.microsoft.com/office/drawing/2014/main" val="3893524844"/>
                    </a:ext>
                  </a:extLst>
                </a:gridCol>
                <a:gridCol w="2821863">
                  <a:extLst>
                    <a:ext uri="{9D8B030D-6E8A-4147-A177-3AD203B41FA5}">
                      <a16:colId xmlns:a16="http://schemas.microsoft.com/office/drawing/2014/main" val="2889028886"/>
                    </a:ext>
                  </a:extLst>
                </a:gridCol>
              </a:tblGrid>
              <a:tr h="2356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391210"/>
                  </a:ext>
                </a:extLst>
              </a:tr>
              <a:tr h="589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2116298"/>
                  </a:ext>
                </a:extLst>
              </a:tr>
              <a:tr h="412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4822992"/>
                  </a:ext>
                </a:extLst>
              </a:tr>
              <a:tr h="589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894411"/>
                  </a:ext>
                </a:extLst>
              </a:tr>
              <a:tr h="41231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9932416"/>
                  </a:ext>
                </a:extLst>
              </a:tr>
              <a:tr h="589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455006"/>
                  </a:ext>
                </a:extLst>
              </a:tr>
              <a:tr h="5890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58902" marR="58902" marT="29451" marB="2945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2156403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244543"/>
              </p:ext>
            </p:extLst>
          </p:nvPr>
        </p:nvGraphicFramePr>
        <p:xfrm>
          <a:off x="659876" y="1389158"/>
          <a:ext cx="9803876" cy="507762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901938">
                  <a:extLst>
                    <a:ext uri="{9D8B030D-6E8A-4147-A177-3AD203B41FA5}">
                      <a16:colId xmlns:a16="http://schemas.microsoft.com/office/drawing/2014/main" val="2092935185"/>
                    </a:ext>
                  </a:extLst>
                </a:gridCol>
                <a:gridCol w="4901938">
                  <a:extLst>
                    <a:ext uri="{9D8B030D-6E8A-4147-A177-3AD203B41FA5}">
                      <a16:colId xmlns:a16="http://schemas.microsoft.com/office/drawing/2014/main" val="2612246762"/>
                    </a:ext>
                  </a:extLst>
                </a:gridCol>
              </a:tblGrid>
              <a:tr h="64512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Stakeholder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&amp; Interest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882450285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Loan Officers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credit score and repayment insights to approve or reject loan applications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735717179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Risk Managers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Monitor portfolio risk, flag high-risk clients, and update lending policies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837505887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Branch Managers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Oversee loan performance at the local level and ensure target recovery rates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326761981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Executives/Directors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 strategic decisions on lending models and risk exposure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856209770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Regulators (CBK, CRBs)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Interested in credit compliance, default trends, and borrower treatment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401852577"/>
                  </a:ext>
                </a:extLst>
              </a:tr>
              <a:tr h="738751">
                <a:tc>
                  <a:txBody>
                    <a:bodyPr/>
                    <a:lstStyle/>
                    <a:p>
                      <a:r>
                        <a:rPr lang="en-US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Fintech/Data Teams</a:t>
                      </a:r>
                    </a:p>
                  </a:txBody>
                  <a:tcPr marL="58902" marR="58902" marT="29451" marB="29451" anchor="ctr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insights to refine credit scoring models and borrower segmentation strategies</a:t>
                      </a:r>
                    </a:p>
                  </a:txBody>
                  <a:tcPr marL="58902" marR="58902" marT="29451" marB="29451" anchor="ctr"/>
                </a:tc>
                <a:extLst>
                  <a:ext uri="{0D108BD9-81ED-4DB2-BD59-A6C34878D82A}">
                    <a16:rowId xmlns:a16="http://schemas.microsoft.com/office/drawing/2014/main" val="2768599790"/>
                  </a:ext>
                </a:extLst>
              </a:tr>
            </a:tbl>
          </a:graphicData>
        </a:graphic>
      </p:graphicFrame>
      <p:sp>
        <p:nvSpPr>
          <p:cNvPr id="4" name="Title 1"/>
          <p:cNvSpPr txBox="1">
            <a:spLocks/>
          </p:cNvSpPr>
          <p:nvPr/>
        </p:nvSpPr>
        <p:spPr bwMode="gray">
          <a:xfrm>
            <a:off x="659876" y="284982"/>
            <a:ext cx="8026122" cy="708025"/>
          </a:xfrm>
          <a:prstGeom prst="rect">
            <a:avLst/>
          </a:prstGeom>
          <a:solidFill>
            <a:srgbClr val="7030A0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Stakeholders</a:t>
            </a:r>
          </a:p>
        </p:txBody>
      </p:sp>
    </p:spTree>
    <p:extLst>
      <p:ext uri="{BB962C8B-B14F-4D97-AF65-F5344CB8AC3E}">
        <p14:creationId xmlns:p14="http://schemas.microsoft.com/office/powerpoint/2010/main" val="336251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99" y="2495568"/>
            <a:ext cx="876141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Key Objective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Identify high-risk borrower profiles using credit metrics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Minimize Non-Performing Loans (NPLs) through targeted risk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Enable financial institutions to apply risk-based lending practices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Support segmentation of borrowers by credit behavior and demographics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Key Features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KPI Cards: Default Rate, Avg Credit Score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Charts: Income vs Default, Loan Size by Area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Filters: Age, Property Area, Employment Type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Insights: Risk Profiles, Credit Trends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0600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1697</TotalTime>
  <Words>2148</Words>
  <Application>Microsoft Office PowerPoint</Application>
  <PresentationFormat>Widescreen</PresentationFormat>
  <Paragraphs>302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Century Gothic</vt:lpstr>
      <vt:lpstr>Times</vt:lpstr>
      <vt:lpstr>Times New Roman</vt:lpstr>
      <vt:lpstr>Wingdings</vt:lpstr>
      <vt:lpstr>Wingdings 3</vt:lpstr>
      <vt:lpstr>Ion Boardroom</vt:lpstr>
      <vt:lpstr>ASSIGNMENT 2, GROUP 2 PROJECT: Developing a BI Dashboard Using Power BI and Open-Source Data </vt:lpstr>
      <vt:lpstr>Project Overview</vt:lpstr>
      <vt:lpstr>About the Dataset</vt:lpstr>
      <vt:lpstr>Key Data Elements</vt:lpstr>
      <vt:lpstr>KPIs Identified</vt:lpstr>
      <vt:lpstr>Justification for Dataset</vt:lpstr>
      <vt:lpstr>Business Context </vt:lpstr>
      <vt:lpstr>PowerPoint Presentation</vt:lpstr>
      <vt:lpstr>Power BI Dashboard Overview</vt:lpstr>
      <vt:lpstr>Power BI Dashboard – Overview</vt:lpstr>
      <vt:lpstr>Dashboard Features</vt:lpstr>
      <vt:lpstr>Cont.. Dashboard Features</vt:lpstr>
      <vt:lpstr>Dashboard Visualizations Overview</vt:lpstr>
      <vt:lpstr>PowerPoint Presentation</vt:lpstr>
      <vt:lpstr>User Manual Summary</vt:lpstr>
      <vt:lpstr>Key Takeaways</vt:lpstr>
      <vt:lpstr>GitHub Repository</vt:lpstr>
      <vt:lpstr>Live 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Sila K. Ronoh</dc:creator>
  <cp:lastModifiedBy>Dorothy Oduor</cp:lastModifiedBy>
  <cp:revision>29</cp:revision>
  <dcterms:created xsi:type="dcterms:W3CDTF">2025-07-11T09:09:17Z</dcterms:created>
  <dcterms:modified xsi:type="dcterms:W3CDTF">2025-07-12T14:48:25Z</dcterms:modified>
</cp:coreProperties>
</file>