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63" r:id="rId3"/>
    <p:sldId id="257" r:id="rId4"/>
    <p:sldId id="258" r:id="rId5"/>
    <p:sldId id="259" r:id="rId6"/>
    <p:sldId id="260" r:id="rId7"/>
    <p:sldId id="264" r:id="rId8"/>
    <p:sldId id="262" r:id="rId9"/>
  </p:sldIdLst>
  <p:sldSz cx="9144000" cy="5143500" type="screen16x9"/>
  <p:notesSz cx="6858000" cy="9144000"/>
  <p:embeddedFontLst>
    <p:embeddedFont>
      <p:font typeface="Roboto" panose="02000000000000000000" pitchFamily="2" charset="0"/>
      <p:regular r:id="rId11"/>
      <p:bold r:id="rId12"/>
      <p:italic r:id="rId13"/>
      <p:boldItalic r:id="rId14"/>
    </p:embeddedFont>
    <p:embeddedFont>
      <p:font typeface="Playfair Display" pitchFamily="2" charset="77"/>
      <p:regular r:id="rId15"/>
      <p:bold r:id="rId16"/>
      <p:italic r:id="rId17"/>
      <p:boldItalic r:id="rId18"/>
    </p:embeddedFont>
    <p:embeddedFont>
      <p:font typeface="Lato" panose="020F0502020204030203" pitchFamily="34" charset="77"/>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5"/>
    <p:restoredTop sz="94399"/>
  </p:normalViewPr>
  <p:slideViewPr>
    <p:cSldViewPr snapToGrid="0">
      <p:cViewPr varScale="1">
        <p:scale>
          <a:sx n="102" d="100"/>
          <a:sy n="102" d="100"/>
        </p:scale>
        <p:origin x="544"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presProps" Target="presProp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0655521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 name="Shape 7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 name="Shape 7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 name="Shape 7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9000266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 name="Shape 7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397333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p:nvPr/>
        </p:nvSpPr>
        <p:spPr>
          <a:xfrm>
            <a:off x="2749050" y="748800"/>
            <a:ext cx="3645900" cy="36459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 name="Shape 11"/>
          <p:cNvSpPr/>
          <p:nvPr/>
        </p:nvSpPr>
        <p:spPr>
          <a:xfrm>
            <a:off x="2992950" y="992700"/>
            <a:ext cx="3158100" cy="3158100"/>
          </a:xfrm>
          <a:prstGeom prst="rect">
            <a:avLst/>
          </a:prstGeom>
          <a:noFill/>
          <a:ln w="28575"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12"/>
          <p:cNvSpPr txBox="1">
            <a:spLocks noGrp="1"/>
          </p:cNvSpPr>
          <p:nvPr>
            <p:ph type="ctrTitle"/>
          </p:nvPr>
        </p:nvSpPr>
        <p:spPr>
          <a:xfrm>
            <a:off x="3096250" y="1627200"/>
            <a:ext cx="2951400" cy="1584300"/>
          </a:xfrm>
          <a:prstGeom prst="rect">
            <a:avLst/>
          </a:prstGeom>
        </p:spPr>
        <p:txBody>
          <a:bodyPr spcFirstLastPara="1" wrap="square" lIns="91425" tIns="91425" rIns="91425" bIns="91425" anchor="ctr" anchorCtr="0"/>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a:endParaRPr/>
          </a:p>
        </p:txBody>
      </p:sp>
      <p:sp>
        <p:nvSpPr>
          <p:cNvPr id="13" name="Shape 13"/>
          <p:cNvSpPr txBox="1">
            <a:spLocks noGrp="1"/>
          </p:cNvSpPr>
          <p:nvPr>
            <p:ph type="subTitle" idx="1"/>
          </p:nvPr>
        </p:nvSpPr>
        <p:spPr>
          <a:xfrm>
            <a:off x="3096363" y="3266930"/>
            <a:ext cx="2951400" cy="701400"/>
          </a:xfrm>
          <a:prstGeom prst="rect">
            <a:avLst/>
          </a:prstGeom>
        </p:spPr>
        <p:txBody>
          <a:bodyPr spcFirstLastPara="1" wrap="square" lIns="91425" tIns="91425" rIns="91425" bIns="91425" anchor="b" anchorCtr="0"/>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9pPr>
          </a:lstStyle>
          <a:p>
            <a:endParaRPr/>
          </a:p>
        </p:txBody>
      </p:sp>
      <p:sp>
        <p:nvSpPr>
          <p:cNvPr id="14" name="Shape 1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Shape 49"/>
          <p:cNvSpPr/>
          <p:nvPr/>
        </p:nvSpPr>
        <p:spPr>
          <a:xfrm>
            <a:off x="0" y="5045700"/>
            <a:ext cx="9144000" cy="978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 name="Shape 50"/>
          <p:cNvSpPr txBox="1">
            <a:spLocks noGrp="1"/>
          </p:cNvSpPr>
          <p:nvPr>
            <p:ph type="title" hasCustomPrompt="1"/>
          </p:nvPr>
        </p:nvSpPr>
        <p:spPr>
          <a:xfrm>
            <a:off x="311700" y="1233100"/>
            <a:ext cx="8520600" cy="1610100"/>
          </a:xfrm>
          <a:prstGeom prst="rect">
            <a:avLst/>
          </a:prstGeom>
        </p:spPr>
        <p:txBody>
          <a:bodyPr spcFirstLastPara="1" wrap="square" lIns="91425" tIns="91425" rIns="91425" bIns="91425" anchor="b" anchorCtr="0"/>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Shape 51"/>
          <p:cNvSpPr txBox="1">
            <a:spLocks noGrp="1"/>
          </p:cNvSpPr>
          <p:nvPr>
            <p:ph type="body" idx="1"/>
          </p:nvPr>
        </p:nvSpPr>
        <p:spPr>
          <a:xfrm>
            <a:off x="311700" y="2919450"/>
            <a:ext cx="8520600" cy="10716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Shape 5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Shape 5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509550" y="1423875"/>
            <a:ext cx="8124900" cy="1798200"/>
          </a:xfrm>
          <a:prstGeom prst="rect">
            <a:avLst/>
          </a:prstGeom>
        </p:spPr>
        <p:txBody>
          <a:bodyPr spcFirstLastPara="1" wrap="square" lIns="91425" tIns="91425" rIns="91425" bIns="91425" anchor="ctr" anchorCtr="0"/>
          <a:lstStyle>
            <a:lvl1pPr lvl="0"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9pPr>
          </a:lstStyle>
          <a:p>
            <a:endParaRPr/>
          </a:p>
        </p:txBody>
      </p:sp>
      <p:sp>
        <p:nvSpPr>
          <p:cNvPr id="17" name="Shape 1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Shape 19"/>
          <p:cNvSpPr/>
          <p:nvPr/>
        </p:nvSpPr>
        <p:spPr>
          <a:xfrm>
            <a:off x="0" y="5045700"/>
            <a:ext cx="9144000" cy="978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Shape 20"/>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1" name="Shape 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2" name="Shape 2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Shape 2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Shape 26"/>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Shape 2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0" name="Shape 3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Shape 33"/>
          <p:cNvSpPr txBox="1">
            <a:spLocks noGrp="1"/>
          </p:cNvSpPr>
          <p:nvPr>
            <p:ph type="body" idx="1"/>
          </p:nvPr>
        </p:nvSpPr>
        <p:spPr>
          <a:xfrm>
            <a:off x="311700" y="1391378"/>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Shape 3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2"/>
        </a:solidFill>
        <a:effectLst/>
      </p:bgPr>
    </p:bg>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800"/>
              <a:buFont typeface="Lato"/>
              <a:buNone/>
              <a:defRPr sz="4800" b="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sz="4800" b="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sz="4800" b="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sz="4800" b="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sz="4800" b="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sz="4800" b="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sz="4800" b="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sz="4800" b="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sz="4800" b="0">
                <a:solidFill>
                  <a:schemeClr val="lt1"/>
                </a:solidFill>
                <a:latin typeface="Lato"/>
                <a:ea typeface="Lato"/>
                <a:cs typeface="Lato"/>
                <a:sym typeface="Lato"/>
              </a:defRPr>
            </a:lvl9pPr>
          </a:lstStyle>
          <a:p>
            <a:endParaRPr/>
          </a:p>
        </p:txBody>
      </p:sp>
      <p:sp>
        <p:nvSpPr>
          <p:cNvPr id="37" name="Shape 3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Shape 3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40" name="Shape 40"/>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1" name="Shape 41"/>
          <p:cNvSpPr txBox="1">
            <a:spLocks noGrp="1"/>
          </p:cNvSpPr>
          <p:nvPr>
            <p:ph type="title"/>
          </p:nvPr>
        </p:nvSpPr>
        <p:spPr>
          <a:xfrm>
            <a:off x="265500" y="1107950"/>
            <a:ext cx="4045200" cy="16836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Shape 42"/>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Shape 43"/>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4" name="Shape 4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Shape 46"/>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7" name="Shape 4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coral">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391350"/>
            <a:ext cx="8520600" cy="6261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Shape 8"/>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ctrTitle"/>
          </p:nvPr>
        </p:nvSpPr>
        <p:spPr>
          <a:xfrm>
            <a:off x="2629119" y="540657"/>
            <a:ext cx="3971961" cy="15843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dirty="0">
                <a:latin typeface="Roboto"/>
                <a:ea typeface="Roboto"/>
                <a:cs typeface="Roboto"/>
                <a:sym typeface="Roboto"/>
              </a:rPr>
              <a:t>Beautiful Soup</a:t>
            </a:r>
            <a:endParaRPr dirty="0">
              <a:latin typeface="Roboto"/>
              <a:ea typeface="Roboto"/>
              <a:cs typeface="Roboto"/>
              <a:sym typeface="Roboto"/>
            </a:endParaRPr>
          </a:p>
        </p:txBody>
      </p:sp>
      <p:pic>
        <p:nvPicPr>
          <p:cNvPr id="60" name="Shape 60"/>
          <p:cNvPicPr preferRelativeResize="0"/>
          <p:nvPr/>
        </p:nvPicPr>
        <p:blipFill>
          <a:blip r:embed="rId3">
            <a:alphaModFix/>
          </a:blip>
          <a:stretch>
            <a:fillRect/>
          </a:stretch>
        </p:blipFill>
        <p:spPr>
          <a:xfrm>
            <a:off x="3691350" y="1640125"/>
            <a:ext cx="1847500" cy="2375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187891" y="1261037"/>
            <a:ext cx="8793600" cy="1798200"/>
          </a:xfrm>
          <a:prstGeom prst="rect">
            <a:avLst/>
          </a:prstGeom>
        </p:spPr>
        <p:txBody>
          <a:bodyPr spcFirstLastPara="1" wrap="square" lIns="91425" tIns="91425" rIns="91425" bIns="91425" anchor="ctr" anchorCtr="0">
            <a:noAutofit/>
          </a:bodyPr>
          <a:lstStyle/>
          <a:p>
            <a:pPr marL="274320" indent="-256032" algn="l">
              <a:defRPr/>
            </a:pPr>
            <a:r>
              <a:rPr lang="en-US" sz="2800" dirty="0">
                <a:solidFill>
                  <a:schemeClr val="bg1"/>
                </a:solidFill>
              </a:rPr>
              <a:t>Women Who Code (</a:t>
            </a:r>
            <a:r>
              <a:rPr lang="en-US" sz="2800" u="sng" dirty="0">
                <a:solidFill>
                  <a:schemeClr val="bg1"/>
                </a:solidFill>
              </a:rPr>
              <a:t>WWCode</a:t>
            </a:r>
            <a:r>
              <a:rPr lang="en-US" sz="2800" dirty="0">
                <a:solidFill>
                  <a:schemeClr val="bg1"/>
                </a:solidFill>
              </a:rPr>
              <a:t>) is global non-profit </a:t>
            </a:r>
            <a:br>
              <a:rPr lang="en-US" sz="1600" dirty="0">
                <a:solidFill>
                  <a:schemeClr val="bg1"/>
                </a:solidFill>
              </a:rPr>
            </a:br>
            <a:r>
              <a:rPr lang="en-US" sz="1600" dirty="0">
                <a:solidFill>
                  <a:schemeClr val="bg1"/>
                </a:solidFill>
              </a:rPr>
              <a:t>dedicated to inspiring women to excel in technology careers. </a:t>
            </a:r>
            <a:br>
              <a:rPr lang="en-US" sz="1600" dirty="0">
                <a:solidFill>
                  <a:schemeClr val="bg1"/>
                </a:solidFill>
              </a:rPr>
            </a:br>
            <a:br>
              <a:rPr lang="en-US" sz="1600" dirty="0">
                <a:solidFill>
                  <a:schemeClr val="bg1"/>
                </a:solidFill>
              </a:rPr>
            </a:br>
            <a:r>
              <a:rPr lang="en-US" sz="1600" dirty="0">
                <a:solidFill>
                  <a:schemeClr val="bg1"/>
                </a:solidFill>
              </a:rPr>
              <a:t>We work to support this generation in being and becoming leaders and role models in the tech industry.</a:t>
            </a:r>
            <a:br>
              <a:rPr lang="en-US" sz="1600" dirty="0">
                <a:solidFill>
                  <a:schemeClr val="bg1"/>
                </a:solidFill>
              </a:rPr>
            </a:br>
            <a:br>
              <a:rPr lang="en-US" sz="1600" dirty="0">
                <a:solidFill>
                  <a:schemeClr val="bg1"/>
                </a:solidFill>
              </a:rPr>
            </a:br>
            <a:r>
              <a:rPr lang="en-US" sz="1600" dirty="0">
                <a:solidFill>
                  <a:schemeClr val="bg1"/>
                </a:solidFill>
              </a:rPr>
              <a:t>We are the DC Chapter!</a:t>
            </a:r>
            <a:br>
              <a:rPr lang="en-US" sz="1600" dirty="0">
                <a:solidFill>
                  <a:schemeClr val="bg1"/>
                </a:solidFill>
              </a:rPr>
            </a:br>
            <a:r>
              <a:rPr lang="en-US" sz="1600" dirty="0">
                <a:solidFill>
                  <a:schemeClr val="bg1"/>
                </a:solidFill>
              </a:rPr>
              <a:t>Volunteer / Donate</a:t>
            </a:r>
            <a:br>
              <a:rPr lang="en-US" sz="1600" dirty="0">
                <a:solidFill>
                  <a:schemeClr val="bg1"/>
                </a:solidFill>
              </a:rPr>
            </a:br>
            <a:r>
              <a:rPr lang="en-US" sz="1600" dirty="0">
                <a:solidFill>
                  <a:schemeClr val="bg1"/>
                </a:solidFill>
              </a:rPr>
              <a:t>Visit our Meetup site</a:t>
            </a:r>
            <a:br>
              <a:rPr lang="en-US" sz="1600" dirty="0">
                <a:solidFill>
                  <a:schemeClr val="bg1"/>
                </a:solidFill>
              </a:rPr>
            </a:br>
            <a:br>
              <a:rPr lang="en-US" sz="1600" dirty="0">
                <a:solidFill>
                  <a:schemeClr val="bg1"/>
                </a:solidFill>
              </a:rPr>
            </a:br>
            <a:r>
              <a:rPr lang="en-US" sz="1600" dirty="0">
                <a:solidFill>
                  <a:schemeClr val="bg1"/>
                </a:solidFill>
              </a:rPr>
              <a:t>Python Beginners: 1</a:t>
            </a:r>
            <a:r>
              <a:rPr lang="en-US" sz="1600" baseline="30000" dirty="0">
                <a:solidFill>
                  <a:schemeClr val="bg1"/>
                </a:solidFill>
              </a:rPr>
              <a:t>st</a:t>
            </a:r>
            <a:r>
              <a:rPr lang="en-US" sz="1600" dirty="0">
                <a:solidFill>
                  <a:schemeClr val="bg1"/>
                </a:solidFill>
              </a:rPr>
              <a:t> Wednesday of the Month; Python Lab Night: 3</a:t>
            </a:r>
            <a:r>
              <a:rPr lang="en-US" sz="1600" baseline="30000" dirty="0">
                <a:solidFill>
                  <a:schemeClr val="bg1"/>
                </a:solidFill>
              </a:rPr>
              <a:t>rd</a:t>
            </a:r>
            <a:r>
              <a:rPr lang="en-US" sz="1600" dirty="0">
                <a:solidFill>
                  <a:schemeClr val="bg1"/>
                </a:solidFill>
              </a:rPr>
              <a:t> Wednesday of the month</a:t>
            </a:r>
            <a:br>
              <a:rPr lang="en-US" sz="1600" dirty="0">
                <a:solidFill>
                  <a:schemeClr val="bg1"/>
                </a:solidFill>
              </a:rPr>
            </a:br>
            <a:endParaRPr sz="1600" dirty="0">
              <a:solidFill>
                <a:schemeClr val="bg1"/>
              </a:solidFill>
            </a:endParaRPr>
          </a:p>
        </p:txBody>
      </p:sp>
    </p:spTree>
    <p:extLst>
      <p:ext uri="{BB962C8B-B14F-4D97-AF65-F5344CB8AC3E}">
        <p14:creationId xmlns:p14="http://schemas.microsoft.com/office/powerpoint/2010/main" val="2090664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Web Scraping</a:t>
            </a:r>
            <a:endParaRPr/>
          </a:p>
        </p:txBody>
      </p:sp>
      <p:sp>
        <p:nvSpPr>
          <p:cNvPr id="66" name="Shape 6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Extracting information from a website (usually HTML) and parsing it in a readable format (this is called getting soup).</a:t>
            </a:r>
            <a:endParaRPr/>
          </a:p>
          <a:p>
            <a:pPr marL="0" lvl="0" indent="0">
              <a:spcBef>
                <a:spcPts val="1600"/>
              </a:spcBef>
              <a:spcAft>
                <a:spcPts val="0"/>
              </a:spcAft>
              <a:buNone/>
            </a:pPr>
            <a:r>
              <a:rPr lang="en"/>
              <a:t>We will be using a package in the Python Library called Beautiful Soup which parses HTML and XML. </a:t>
            </a:r>
            <a:endParaRPr/>
          </a:p>
          <a:p>
            <a:pPr marL="0" lvl="0" indent="0">
              <a:spcBef>
                <a:spcPts val="1600"/>
              </a:spcBef>
              <a:spcAft>
                <a:spcPts val="0"/>
              </a:spcAft>
              <a:buNone/>
            </a:pPr>
            <a:r>
              <a:rPr lang="en"/>
              <a:t>Some Best Practices:</a:t>
            </a:r>
            <a:endParaRPr/>
          </a:p>
          <a:p>
            <a:pPr marL="457200" lvl="0" indent="-342900" rtl="0">
              <a:spcBef>
                <a:spcPts val="1600"/>
              </a:spcBef>
              <a:spcAft>
                <a:spcPts val="0"/>
              </a:spcAft>
              <a:buSzPts val="1800"/>
              <a:buChar char="-"/>
            </a:pPr>
            <a:r>
              <a:rPr lang="en"/>
              <a:t>Check the Robots.txt to make sure you can web scrape the website. Look for User Agent: *</a:t>
            </a:r>
            <a:endParaRPr/>
          </a:p>
          <a:p>
            <a:pPr marL="457200" lvl="0" indent="-342900" rtl="0">
              <a:spcBef>
                <a:spcPts val="0"/>
              </a:spcBef>
              <a:spcAft>
                <a:spcPts val="0"/>
              </a:spcAft>
              <a:buSzPts val="1800"/>
              <a:buChar char="-"/>
            </a:pPr>
            <a:r>
              <a:rPr lang="en"/>
              <a:t>Scraping too many pages at once quickly can get your IP blocked</a:t>
            </a:r>
            <a:endParaRPr/>
          </a:p>
          <a:p>
            <a:pPr marL="457200" lvl="0" indent="-342900">
              <a:spcBef>
                <a:spcPts val="0"/>
              </a:spcBef>
              <a:spcAft>
                <a:spcPts val="0"/>
              </a:spcAft>
              <a:buSzPts val="1800"/>
              <a:buChar char="-"/>
            </a:pPr>
            <a:r>
              <a:rPr lang="en"/>
              <a:t>Use a  browser developer tool to determine the classes of objects (in Chrome you select Inspect) </a:t>
            </a:r>
            <a:endParaRPr/>
          </a:p>
          <a:p>
            <a:pPr marL="0" lvl="0" indent="0">
              <a:spcBef>
                <a:spcPts val="1600"/>
              </a:spcBef>
              <a:spcAft>
                <a:spcPts val="0"/>
              </a:spcAft>
              <a:buNone/>
            </a:pPr>
            <a:endParaRPr/>
          </a:p>
          <a:p>
            <a:pPr marL="0" lvl="0" indent="0">
              <a:spcBef>
                <a:spcPts val="1600"/>
              </a:spcBef>
              <a:spcAft>
                <a:spcPts val="16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509550" y="1423875"/>
            <a:ext cx="8793600" cy="17982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sz="3600" dirty="0" err="1"/>
              <a:t>Pytho</a:t>
            </a:r>
            <a:r>
              <a:rPr lang="en-US" sz="3600" dirty="0"/>
              <a:t>n</a:t>
            </a:r>
            <a:r>
              <a:rPr lang="en" sz="3600" dirty="0"/>
              <a:t> 3: pip3 install beautifulsoup4</a:t>
            </a:r>
            <a:endParaRPr sz="3600" dirty="0"/>
          </a:p>
          <a:p>
            <a:pPr marL="0" lvl="0" indent="0">
              <a:spcBef>
                <a:spcPts val="0"/>
              </a:spcBef>
              <a:spcAft>
                <a:spcPts val="0"/>
              </a:spcAft>
              <a:buNone/>
            </a:pPr>
            <a:r>
              <a:rPr lang="en" sz="3600" dirty="0"/>
              <a:t>Python 2.7: pip install beautifulsoup4</a:t>
            </a:r>
            <a:endParaRPr sz="3600" dirty="0"/>
          </a:p>
          <a:p>
            <a:pPr marL="0" lvl="0" indent="0" algn="l" rtl="0">
              <a:lnSpc>
                <a:spcPct val="115000"/>
              </a:lnSpc>
              <a:spcBef>
                <a:spcPts val="0"/>
              </a:spcBef>
              <a:spcAft>
                <a:spcPts val="0"/>
              </a:spcAft>
              <a:buNone/>
            </a:pPr>
            <a:endParaRPr sz="3600" dirty="0"/>
          </a:p>
          <a:p>
            <a:pPr marL="0" lvl="0" indent="0" algn="l" rtl="0">
              <a:lnSpc>
                <a:spcPct val="115000"/>
              </a:lnSpc>
              <a:spcBef>
                <a:spcPts val="0"/>
              </a:spcBef>
              <a:spcAft>
                <a:spcPts val="0"/>
              </a:spcAft>
              <a:buNone/>
            </a:pPr>
            <a:r>
              <a:rPr lang="en" sz="3600" dirty="0" err="1"/>
              <a:t>conda</a:t>
            </a:r>
            <a:r>
              <a:rPr lang="en" sz="3600" dirty="0"/>
              <a:t> install -c anaconda beautifulsoup4</a:t>
            </a:r>
            <a:endParaRPr sz="3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Shape 76"/>
          <p:cNvSpPr txBox="1">
            <a:spLocks noGrp="1"/>
          </p:cNvSpPr>
          <p:nvPr>
            <p:ph type="title"/>
          </p:nvPr>
        </p:nvSpPr>
        <p:spPr>
          <a:xfrm>
            <a:off x="509550" y="1423875"/>
            <a:ext cx="8124900" cy="17982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a:t>IMDB </a:t>
            </a:r>
            <a:endParaRPr/>
          </a:p>
          <a:p>
            <a:pPr marL="0" lvl="0" indent="0">
              <a:spcBef>
                <a:spcPts val="0"/>
              </a:spcBef>
              <a:spcAft>
                <a:spcPts val="0"/>
              </a:spcAft>
              <a:buNone/>
            </a:pPr>
            <a:r>
              <a:rPr lang="en"/>
              <a:t>Monty Python &amp; </a:t>
            </a:r>
            <a:endParaRPr/>
          </a:p>
          <a:p>
            <a:pPr marL="0" lvl="0" indent="0">
              <a:spcBef>
                <a:spcPts val="0"/>
              </a:spcBef>
              <a:spcAft>
                <a:spcPts val="0"/>
              </a:spcAft>
              <a:buNone/>
            </a:pPr>
            <a:r>
              <a:rPr lang="en"/>
              <a:t>The Holy Grail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Shape 81"/>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Our Web Scraping Exercise</a:t>
            </a:r>
            <a:endParaRPr/>
          </a:p>
        </p:txBody>
      </p:sp>
      <p:sp>
        <p:nvSpPr>
          <p:cNvPr id="82" name="Shape 8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AutoNum type="arabicPeriod"/>
            </a:pPr>
            <a:r>
              <a:rPr lang="en" dirty="0"/>
              <a:t>Check the </a:t>
            </a:r>
            <a:r>
              <a:rPr lang="en" dirty="0" err="1"/>
              <a:t>Robots.txt</a:t>
            </a:r>
            <a:r>
              <a:rPr lang="en" dirty="0"/>
              <a:t> of IMDB</a:t>
            </a:r>
            <a:endParaRPr dirty="0"/>
          </a:p>
          <a:p>
            <a:pPr marL="457200" lvl="0" indent="-342900" rtl="0">
              <a:spcBef>
                <a:spcPts val="0"/>
              </a:spcBef>
              <a:spcAft>
                <a:spcPts val="0"/>
              </a:spcAft>
              <a:buSzPts val="1800"/>
              <a:buAutoNum type="arabicPeriod"/>
            </a:pPr>
            <a:r>
              <a:rPr lang="en" dirty="0"/>
              <a:t>Save your Python File and import the packages that you need (Beautiful Soup &amp; Requests)</a:t>
            </a:r>
            <a:endParaRPr dirty="0"/>
          </a:p>
          <a:p>
            <a:pPr marL="457200" lvl="0" indent="-342900" rtl="0">
              <a:spcBef>
                <a:spcPts val="0"/>
              </a:spcBef>
              <a:spcAft>
                <a:spcPts val="0"/>
              </a:spcAft>
              <a:buSzPts val="1800"/>
              <a:buAutoNum type="arabicPeriod"/>
            </a:pPr>
            <a:r>
              <a:rPr lang="en" dirty="0"/>
              <a:t>Parse the HTML of 1 </a:t>
            </a:r>
            <a:r>
              <a:rPr lang="en" dirty="0" err="1"/>
              <a:t>url</a:t>
            </a:r>
            <a:r>
              <a:rPr lang="en" dirty="0"/>
              <a:t> of IMDB of a movie:  Monty Python Holy Grail’s IMDB</a:t>
            </a:r>
            <a:r>
              <a:rPr lang="en-US" dirty="0"/>
              <a:t>.</a:t>
            </a:r>
            <a:endParaRPr dirty="0"/>
          </a:p>
          <a:p>
            <a:pPr marL="457200" lvl="0" indent="-342900" rtl="0">
              <a:spcBef>
                <a:spcPts val="0"/>
              </a:spcBef>
              <a:spcAft>
                <a:spcPts val="0"/>
              </a:spcAft>
              <a:buSzPts val="1800"/>
              <a:buAutoNum type="arabicPeriod"/>
            </a:pPr>
            <a:r>
              <a:rPr lang="en" dirty="0"/>
              <a:t> Let’s web scrape the Title, Content Rating, Description of this movie</a:t>
            </a:r>
            <a:endParaRPr dirty="0"/>
          </a:p>
          <a:p>
            <a:pPr marL="457200" lvl="0" indent="-342900">
              <a:spcBef>
                <a:spcPts val="0"/>
              </a:spcBef>
              <a:spcAft>
                <a:spcPts val="0"/>
              </a:spcAft>
              <a:buSzPts val="1800"/>
              <a:buAutoNum type="arabicPeriod"/>
            </a:pPr>
            <a:r>
              <a:rPr lang="en" dirty="0"/>
              <a:t>Let’s create a function where we pass through an ID of an IMDB movie to add the previous information we web scraped in </a:t>
            </a:r>
            <a:r>
              <a:rPr lang="en-US" dirty="0"/>
              <a:t>the form</a:t>
            </a:r>
            <a:r>
              <a:rPr lang="en" dirty="0"/>
              <a:t> </a:t>
            </a:r>
            <a:r>
              <a:rPr lang="en-US" dirty="0"/>
              <a:t>of a</a:t>
            </a:r>
            <a:r>
              <a:rPr lang="en" dirty="0"/>
              <a:t> dictionary.</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Shape 76"/>
          <p:cNvSpPr txBox="1">
            <a:spLocks noGrp="1"/>
          </p:cNvSpPr>
          <p:nvPr>
            <p:ph type="title"/>
          </p:nvPr>
        </p:nvSpPr>
        <p:spPr>
          <a:xfrm>
            <a:off x="440865" y="306285"/>
            <a:ext cx="4045200" cy="1683600"/>
          </a:xfrm>
          <a:prstGeom prst="rect">
            <a:avLst/>
          </a:prstGeom>
        </p:spPr>
        <p:txBody>
          <a:bodyPr spcFirstLastPara="1" wrap="square" lIns="91425" tIns="91425" rIns="91425" bIns="91425" anchor="ctr" anchorCtr="0">
            <a:noAutofit/>
          </a:bodyPr>
          <a:lstStyle/>
          <a:p>
            <a:pPr lvl="0"/>
            <a:r>
              <a:rPr lang="en-US" dirty="0"/>
              <a:t>Python Training </a:t>
            </a:r>
            <a:br>
              <a:rPr lang="en-US" dirty="0"/>
            </a:br>
            <a:r>
              <a:rPr lang="en-US" dirty="0"/>
              <a:t>Resources</a:t>
            </a:r>
            <a:endParaRPr dirty="0"/>
          </a:p>
        </p:txBody>
      </p:sp>
      <p:sp>
        <p:nvSpPr>
          <p:cNvPr id="2" name="Subtitle 1">
            <a:extLst>
              <a:ext uri="{FF2B5EF4-FFF2-40B4-BE49-F238E27FC236}">
                <a16:creationId xmlns:a16="http://schemas.microsoft.com/office/drawing/2014/main" id="{6E237EA5-B888-0447-B8CF-09A7ECD81B5F}"/>
              </a:ext>
            </a:extLst>
          </p:cNvPr>
          <p:cNvSpPr>
            <a:spLocks noGrp="1"/>
          </p:cNvSpPr>
          <p:nvPr>
            <p:ph type="subTitle" idx="1"/>
          </p:nvPr>
        </p:nvSpPr>
        <p:spPr/>
        <p:txBody>
          <a:bodyPr/>
          <a:lstStyle/>
          <a:p>
            <a:pPr marL="18288" indent="0">
              <a:defRPr/>
            </a:pPr>
            <a:r>
              <a:rPr lang="en-US" sz="2400" dirty="0">
                <a:solidFill>
                  <a:schemeClr val="tx1"/>
                </a:solidFill>
              </a:rPr>
              <a:t>In Person:</a:t>
            </a:r>
          </a:p>
          <a:p>
            <a:pPr marL="274320" indent="-256032">
              <a:defRPr/>
            </a:pPr>
            <a:r>
              <a:rPr lang="en-US" sz="2400" dirty="0">
                <a:solidFill>
                  <a:schemeClr val="tx1"/>
                </a:solidFill>
              </a:rPr>
              <a:t>WWCDC (1</a:t>
            </a:r>
            <a:r>
              <a:rPr lang="en-US" sz="2400" baseline="30000" dirty="0">
                <a:solidFill>
                  <a:schemeClr val="tx1"/>
                </a:solidFill>
              </a:rPr>
              <a:t>st</a:t>
            </a:r>
            <a:r>
              <a:rPr lang="en-US" sz="2400" dirty="0">
                <a:solidFill>
                  <a:schemeClr val="tx1"/>
                </a:solidFill>
              </a:rPr>
              <a:t> &amp; 3</a:t>
            </a:r>
            <a:r>
              <a:rPr lang="en-US" sz="2400" baseline="30000" dirty="0">
                <a:solidFill>
                  <a:schemeClr val="tx1"/>
                </a:solidFill>
              </a:rPr>
              <a:t>rd</a:t>
            </a:r>
            <a:r>
              <a:rPr lang="en-US" sz="2400" dirty="0">
                <a:solidFill>
                  <a:schemeClr val="tx1"/>
                </a:solidFill>
              </a:rPr>
              <a:t> wed)</a:t>
            </a:r>
          </a:p>
          <a:p>
            <a:pPr marL="274320" indent="-256032">
              <a:defRPr/>
            </a:pPr>
            <a:r>
              <a:rPr lang="en-US" sz="2400" dirty="0">
                <a:solidFill>
                  <a:schemeClr val="tx1"/>
                </a:solidFill>
              </a:rPr>
              <a:t>Hear Me Code (Once a Month on Saturdays)</a:t>
            </a:r>
          </a:p>
          <a:p>
            <a:endParaRPr lang="en-US" dirty="0"/>
          </a:p>
        </p:txBody>
      </p:sp>
      <p:sp>
        <p:nvSpPr>
          <p:cNvPr id="3" name="Text Placeholder 2">
            <a:extLst>
              <a:ext uri="{FF2B5EF4-FFF2-40B4-BE49-F238E27FC236}">
                <a16:creationId xmlns:a16="http://schemas.microsoft.com/office/drawing/2014/main" id="{EF2B835D-B8E8-DF40-AD8E-CF9A74A372FC}"/>
              </a:ext>
            </a:extLst>
          </p:cNvPr>
          <p:cNvSpPr>
            <a:spLocks noGrp="1"/>
          </p:cNvSpPr>
          <p:nvPr>
            <p:ph type="body" idx="2"/>
          </p:nvPr>
        </p:nvSpPr>
        <p:spPr/>
        <p:txBody>
          <a:bodyPr/>
          <a:lstStyle/>
          <a:p>
            <a:pPr marL="18288" indent="0">
              <a:buNone/>
              <a:defRPr/>
            </a:pPr>
            <a:r>
              <a:rPr lang="en-US" dirty="0">
                <a:solidFill>
                  <a:schemeClr val="bg1"/>
                </a:solidFill>
              </a:rPr>
              <a:t>ONLINE</a:t>
            </a:r>
          </a:p>
          <a:p>
            <a:pPr marL="274320" indent="-256032">
              <a:defRPr/>
            </a:pPr>
            <a:r>
              <a:rPr lang="en-US" dirty="0">
                <a:solidFill>
                  <a:schemeClr val="bg1"/>
                </a:solidFill>
              </a:rPr>
              <a:t>Coursera</a:t>
            </a:r>
          </a:p>
          <a:p>
            <a:pPr marL="274320" indent="-256032">
              <a:defRPr/>
            </a:pPr>
            <a:r>
              <a:rPr lang="en-US" dirty="0" err="1">
                <a:solidFill>
                  <a:schemeClr val="bg1"/>
                </a:solidFill>
              </a:rPr>
              <a:t>HackerRank</a:t>
            </a:r>
            <a:endParaRPr lang="en-US" dirty="0">
              <a:solidFill>
                <a:schemeClr val="bg1"/>
              </a:solidFill>
            </a:endParaRPr>
          </a:p>
          <a:p>
            <a:pPr marL="274320" indent="-256032">
              <a:defRPr/>
            </a:pPr>
            <a:r>
              <a:rPr lang="en-US" dirty="0" err="1">
                <a:solidFill>
                  <a:schemeClr val="bg1"/>
                </a:solidFill>
              </a:rPr>
              <a:t>StackOverflow</a:t>
            </a:r>
            <a:endParaRPr lang="en-US" dirty="0">
              <a:solidFill>
                <a:schemeClr val="bg1"/>
              </a:solidFill>
            </a:endParaRPr>
          </a:p>
          <a:p>
            <a:pPr marL="274320" indent="-256032">
              <a:defRPr/>
            </a:pPr>
            <a:r>
              <a:rPr lang="en-US" dirty="0">
                <a:solidFill>
                  <a:schemeClr val="bg1"/>
                </a:solidFill>
              </a:rPr>
              <a:t>Slack</a:t>
            </a:r>
          </a:p>
          <a:p>
            <a:pPr marL="274320" indent="-256032">
              <a:defRPr/>
            </a:pPr>
            <a:r>
              <a:rPr lang="en-US" dirty="0" err="1">
                <a:solidFill>
                  <a:schemeClr val="bg1"/>
                </a:solidFill>
              </a:rPr>
              <a:t>CodeCombat</a:t>
            </a:r>
            <a:endParaRPr lang="en-US" dirty="0">
              <a:solidFill>
                <a:schemeClr val="bg1"/>
              </a:solidFill>
            </a:endParaRPr>
          </a:p>
          <a:p>
            <a:pPr marL="274320" indent="-256032">
              <a:defRPr/>
            </a:pPr>
            <a:r>
              <a:rPr lang="en-US" dirty="0">
                <a:solidFill>
                  <a:schemeClr val="bg1"/>
                </a:solidFill>
              </a:rPr>
              <a:t>GitHub</a:t>
            </a:r>
          </a:p>
          <a:p>
            <a:pPr marL="274320" indent="-256032">
              <a:defRPr/>
            </a:pPr>
            <a:r>
              <a:rPr lang="en-US" dirty="0">
                <a:solidFill>
                  <a:schemeClr val="bg1"/>
                </a:solidFill>
              </a:rPr>
              <a:t>Kaggle</a:t>
            </a:r>
          </a:p>
          <a:p>
            <a:pPr marL="274320" indent="-256032">
              <a:defRPr/>
            </a:pPr>
            <a:r>
              <a:rPr lang="en-US" dirty="0">
                <a:solidFill>
                  <a:schemeClr val="bg1"/>
                </a:solidFill>
              </a:rPr>
              <a:t>EDX by </a:t>
            </a:r>
            <a:r>
              <a:rPr lang="en-US" dirty="0" err="1">
                <a:solidFill>
                  <a:schemeClr val="bg1"/>
                </a:solidFill>
              </a:rPr>
              <a:t>microsoft</a:t>
            </a:r>
            <a:endParaRPr lang="en-US" dirty="0">
              <a:solidFill>
                <a:schemeClr val="bg1"/>
              </a:solidFill>
            </a:endParaRPr>
          </a:p>
          <a:p>
            <a:pPr marL="274320" indent="-256032">
              <a:defRPr/>
            </a:pPr>
            <a:r>
              <a:rPr lang="en-US" dirty="0">
                <a:solidFill>
                  <a:schemeClr val="bg1"/>
                </a:solidFill>
              </a:rPr>
              <a:t>How to Think Like a Computer Scientist - PDF</a:t>
            </a:r>
          </a:p>
          <a:p>
            <a:pPr marL="274320" indent="-256032">
              <a:defRPr/>
            </a:pPr>
            <a:r>
              <a:rPr lang="en-US" dirty="0">
                <a:solidFill>
                  <a:schemeClr val="bg1"/>
                </a:solidFill>
              </a:rPr>
              <a:t>Learn Python the Hard Way</a:t>
            </a:r>
          </a:p>
          <a:p>
            <a:pPr marL="274320" indent="-256032">
              <a:defRPr/>
            </a:pPr>
            <a:r>
              <a:rPr lang="en-US" dirty="0">
                <a:solidFill>
                  <a:schemeClr val="bg1"/>
                </a:solidFill>
              </a:rPr>
              <a:t>Data Camp</a:t>
            </a:r>
          </a:p>
          <a:p>
            <a:endParaRPr lang="en-US" dirty="0"/>
          </a:p>
        </p:txBody>
      </p:sp>
    </p:spTree>
    <p:extLst>
      <p:ext uri="{BB962C8B-B14F-4D97-AF65-F5344CB8AC3E}">
        <p14:creationId xmlns:p14="http://schemas.microsoft.com/office/powerpoint/2010/main" val="27164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Shape 76"/>
          <p:cNvSpPr txBox="1">
            <a:spLocks noGrp="1"/>
          </p:cNvSpPr>
          <p:nvPr>
            <p:ph type="title"/>
          </p:nvPr>
        </p:nvSpPr>
        <p:spPr>
          <a:xfrm>
            <a:off x="509550" y="1423875"/>
            <a:ext cx="8124900" cy="1798200"/>
          </a:xfrm>
          <a:prstGeom prst="rect">
            <a:avLst/>
          </a:prstGeom>
        </p:spPr>
        <p:txBody>
          <a:bodyPr spcFirstLastPara="1" wrap="square" lIns="91425" tIns="91425" rIns="91425" bIns="91425" anchor="ctr" anchorCtr="0">
            <a:noAutofit/>
          </a:bodyPr>
          <a:lstStyle/>
          <a:p>
            <a:pPr lvl="0"/>
            <a:r>
              <a:rPr lang="en-US" dirty="0"/>
              <a:t>https://</a:t>
            </a:r>
            <a:r>
              <a:rPr lang="en-US" dirty="0" err="1"/>
              <a:t>bit.ly</a:t>
            </a:r>
            <a:r>
              <a:rPr lang="en-US" dirty="0"/>
              <a:t>/2JCPPAi</a:t>
            </a:r>
            <a:endParaRPr dirty="0"/>
          </a:p>
        </p:txBody>
      </p:sp>
    </p:spTree>
    <p:extLst>
      <p:ext uri="{BB962C8B-B14F-4D97-AF65-F5344CB8AC3E}">
        <p14:creationId xmlns:p14="http://schemas.microsoft.com/office/powerpoint/2010/main" val="267100906"/>
      </p:ext>
    </p:extLst>
  </p:cSld>
  <p:clrMapOvr>
    <a:masterClrMapping/>
  </p:clrMapOvr>
</p:sld>
</file>

<file path=ppt/theme/theme1.xml><?xml version="1.0" encoding="utf-8"?>
<a:theme xmlns:a="http://schemas.openxmlformats.org/drawingml/2006/main"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281</Words>
  <Application>Microsoft Macintosh PowerPoint</Application>
  <PresentationFormat>On-screen Show (16:9)</PresentationFormat>
  <Paragraphs>39</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Roboto</vt:lpstr>
      <vt:lpstr>Playfair Display</vt:lpstr>
      <vt:lpstr>Lato</vt:lpstr>
      <vt:lpstr>Coral</vt:lpstr>
      <vt:lpstr>Beautiful Soup</vt:lpstr>
      <vt:lpstr>Women Who Code (WWCode) is global non-profit  dedicated to inspiring women to excel in technology careers.   We work to support this generation in being and becoming leaders and role models in the tech industry.  We are the DC Chapter! Volunteer / Donate Visit our Meetup site  Python Beginners: 1st Wednesday of the Month; Python Lab Night: 3rd Wednesday of the month </vt:lpstr>
      <vt:lpstr>Web Scraping</vt:lpstr>
      <vt:lpstr>Python 3: pip3 install beautifulsoup4 Python 2.7: pip install beautifulsoup4  conda install -c anaconda beautifulsoup4</vt:lpstr>
      <vt:lpstr>IMDB  Monty Python &amp;  The Holy Grail</vt:lpstr>
      <vt:lpstr>Our Web Scraping Exercise</vt:lpstr>
      <vt:lpstr>Python Training  Resources</vt:lpstr>
      <vt:lpstr>https://bit.ly/2JCPPAi</vt:lpstr>
    </vt:vector>
  </TitlesOfParts>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Beautiful Soup</dc:title>
  <cp:lastModifiedBy>luis puerto</cp:lastModifiedBy>
  <cp:revision>6</cp:revision>
  <dcterms:modified xsi:type="dcterms:W3CDTF">2018-06-18T20:47:39Z</dcterms:modified>
</cp:coreProperties>
</file>