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7" Type="http://schemas.microsoft.com/office/2020/02/relationships/classificationlabels" Target="docMetadata/LabelInfo.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87" r:id="rId6"/>
    <p:sldId id="307" r:id="rId7"/>
    <p:sldId id="305" r:id="rId8"/>
    <p:sldId id="306" r:id="rId9"/>
    <p:sldId id="308" r:id="rId10"/>
    <p:sldId id="309" r:id="rId11"/>
    <p:sldId id="310" r:id="rId12"/>
    <p:sldId id="311" r:id="rId13"/>
    <p:sldId id="312" r:id="rId14"/>
    <p:sldId id="313" r:id="rId15"/>
    <p:sldId id="318" r:id="rId16"/>
    <p:sldId id="262" r:id="rId17"/>
    <p:sldId id="304" r:id="rId18"/>
    <p:sldId id="314" r:id="rId19"/>
    <p:sldId id="315" r:id="rId20"/>
    <p:sldId id="316" r:id="rId21"/>
    <p:sldId id="317" r:id="rId22"/>
    <p:sldId id="3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page" id="{29DF2484-A260-47A5-BDC5-F99BEC9651BF}">
          <p14:sldIdLst>
            <p14:sldId id="256"/>
            <p14:sldId id="287"/>
            <p14:sldId id="307"/>
            <p14:sldId id="305"/>
            <p14:sldId id="306"/>
            <p14:sldId id="308"/>
            <p14:sldId id="309"/>
            <p14:sldId id="310"/>
            <p14:sldId id="311"/>
            <p14:sldId id="312"/>
            <p14:sldId id="313"/>
            <p14:sldId id="318"/>
          </p14:sldIdLst>
        </p14:section>
        <p14:section name="totals" id="{FACBB5B6-BCF9-4EF6-BE9A-71F807194451}">
          <p14:sldIdLst>
            <p14:sldId id="262"/>
            <p14:sldId id="304"/>
            <p14:sldId id="314"/>
            <p14:sldId id="315"/>
            <p14:sldId id="316"/>
            <p14:sldId id="317"/>
            <p14:sldId id="30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598" autoAdjust="0"/>
  </p:normalViewPr>
  <p:slideViewPr>
    <p:cSldViewPr snapToGrid="0">
      <p:cViewPr varScale="1">
        <p:scale>
          <a:sx n="110" d="100"/>
          <a:sy n="110" d="100"/>
        </p:scale>
        <p:origin x="456" y="102"/>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E769FD-AAD7-4A77-8717-7E07DB50CE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540B710-1E20-4459-B8C7-CC78FE9272D9}">
      <dgm:prSet/>
      <dgm:spPr/>
      <dgm:t>
        <a:bodyPr/>
        <a:lstStyle/>
        <a:p>
          <a:r>
            <a:rPr lang="en-US"/>
            <a:t>Year			Summary of Trees Planted</a:t>
          </a:r>
        </a:p>
      </dgm:t>
    </dgm:pt>
    <dgm:pt modelId="{8917C5E5-B99F-4036-8BAA-59FB6A4D79A7}" type="parTrans" cxnId="{C558E594-4CF1-4EE7-8EF8-AFAC0DFFCF74}">
      <dgm:prSet/>
      <dgm:spPr/>
      <dgm:t>
        <a:bodyPr/>
        <a:lstStyle/>
        <a:p>
          <a:endParaRPr lang="en-US"/>
        </a:p>
      </dgm:t>
    </dgm:pt>
    <dgm:pt modelId="{2C95030E-23FB-4F22-A8C7-77EA5D9F0D81}" type="sibTrans" cxnId="{C558E594-4CF1-4EE7-8EF8-AFAC0DFFCF74}">
      <dgm:prSet/>
      <dgm:spPr/>
      <dgm:t>
        <a:bodyPr/>
        <a:lstStyle/>
        <a:p>
          <a:endParaRPr lang="en-US"/>
        </a:p>
      </dgm:t>
    </dgm:pt>
    <dgm:pt modelId="{0709E508-A9B3-4609-98B0-E29DBF0491CA}">
      <dgm:prSet/>
      <dgm:spPr/>
      <dgm:t>
        <a:bodyPr/>
        <a:lstStyle/>
        <a:p>
          <a:r>
            <a:rPr lang="en-US"/>
            <a:t>2015				7262</a:t>
          </a:r>
        </a:p>
      </dgm:t>
    </dgm:pt>
    <dgm:pt modelId="{F8D73FD9-7E59-42AC-A97C-07ADDDD6AAC2}" type="parTrans" cxnId="{19D5E6F4-29E0-472A-9253-2D4B62236832}">
      <dgm:prSet/>
      <dgm:spPr/>
      <dgm:t>
        <a:bodyPr/>
        <a:lstStyle/>
        <a:p>
          <a:endParaRPr lang="en-US"/>
        </a:p>
      </dgm:t>
    </dgm:pt>
    <dgm:pt modelId="{11BCF7C0-C094-4A3C-8A1B-CF4602B4F0E1}" type="sibTrans" cxnId="{19D5E6F4-29E0-472A-9253-2D4B62236832}">
      <dgm:prSet/>
      <dgm:spPr/>
      <dgm:t>
        <a:bodyPr/>
        <a:lstStyle/>
        <a:p>
          <a:endParaRPr lang="en-US"/>
        </a:p>
      </dgm:t>
    </dgm:pt>
    <dgm:pt modelId="{6E9F20C7-CDE2-4D46-AE49-08A033490479}">
      <dgm:prSet/>
      <dgm:spPr/>
      <dgm:t>
        <a:bodyPr/>
        <a:lstStyle/>
        <a:p>
          <a:r>
            <a:rPr lang="en-US"/>
            <a:t>2016				6133</a:t>
          </a:r>
        </a:p>
      </dgm:t>
    </dgm:pt>
    <dgm:pt modelId="{6DA21B33-1AC1-4B36-AAB4-7E21DA8D3EDC}" type="parTrans" cxnId="{EE0072CE-9D42-48D4-83D9-B51D452E3EFA}">
      <dgm:prSet/>
      <dgm:spPr/>
      <dgm:t>
        <a:bodyPr/>
        <a:lstStyle/>
        <a:p>
          <a:endParaRPr lang="en-US"/>
        </a:p>
      </dgm:t>
    </dgm:pt>
    <dgm:pt modelId="{E2B35DC3-9F57-4B92-8510-33C7BA5756D3}" type="sibTrans" cxnId="{EE0072CE-9D42-48D4-83D9-B51D452E3EFA}">
      <dgm:prSet/>
      <dgm:spPr/>
      <dgm:t>
        <a:bodyPr/>
        <a:lstStyle/>
        <a:p>
          <a:endParaRPr lang="en-US"/>
        </a:p>
      </dgm:t>
    </dgm:pt>
    <dgm:pt modelId="{A89F41AB-0DDA-42D4-A498-6D6C1F41B9A8}">
      <dgm:prSet/>
      <dgm:spPr/>
      <dgm:t>
        <a:bodyPr/>
        <a:lstStyle/>
        <a:p>
          <a:r>
            <a:rPr lang="en-US"/>
            <a:t>2017				6380</a:t>
          </a:r>
        </a:p>
      </dgm:t>
    </dgm:pt>
    <dgm:pt modelId="{8B30FB72-433F-4B95-8561-C49B2698C53E}" type="parTrans" cxnId="{B60A8C89-C25D-4A76-BFF5-2424EBF879FC}">
      <dgm:prSet/>
      <dgm:spPr/>
      <dgm:t>
        <a:bodyPr/>
        <a:lstStyle/>
        <a:p>
          <a:endParaRPr lang="en-US"/>
        </a:p>
      </dgm:t>
    </dgm:pt>
    <dgm:pt modelId="{0E5CE0DC-E1F6-46FF-824C-31DDACC08D0B}" type="sibTrans" cxnId="{B60A8C89-C25D-4A76-BFF5-2424EBF879FC}">
      <dgm:prSet/>
      <dgm:spPr/>
      <dgm:t>
        <a:bodyPr/>
        <a:lstStyle/>
        <a:p>
          <a:endParaRPr lang="en-US"/>
        </a:p>
      </dgm:t>
    </dgm:pt>
    <dgm:pt modelId="{BDBE97CE-1F2D-4DE6-9D25-2259F607F721}">
      <dgm:prSet/>
      <dgm:spPr/>
      <dgm:t>
        <a:bodyPr/>
        <a:lstStyle/>
        <a:p>
          <a:r>
            <a:rPr lang="en-US"/>
            <a:t>2018				6378</a:t>
          </a:r>
        </a:p>
      </dgm:t>
    </dgm:pt>
    <dgm:pt modelId="{D3FAE11A-AD67-4B9B-9657-4D1A72FC2FB9}" type="parTrans" cxnId="{AE0CF2CF-66FB-44B5-9A51-AC446CA7CD43}">
      <dgm:prSet/>
      <dgm:spPr/>
      <dgm:t>
        <a:bodyPr/>
        <a:lstStyle/>
        <a:p>
          <a:endParaRPr lang="en-US"/>
        </a:p>
      </dgm:t>
    </dgm:pt>
    <dgm:pt modelId="{35665918-00BC-4921-BE8C-121DAD6F9D10}" type="sibTrans" cxnId="{AE0CF2CF-66FB-44B5-9A51-AC446CA7CD43}">
      <dgm:prSet/>
      <dgm:spPr/>
      <dgm:t>
        <a:bodyPr/>
        <a:lstStyle/>
        <a:p>
          <a:endParaRPr lang="en-US"/>
        </a:p>
      </dgm:t>
    </dgm:pt>
    <dgm:pt modelId="{54399188-3EE1-4CC0-97A4-DA7C981D51D0}">
      <dgm:prSet/>
      <dgm:spPr/>
      <dgm:t>
        <a:bodyPr/>
        <a:lstStyle/>
        <a:p>
          <a:r>
            <a:rPr lang="en-US"/>
            <a:t>2019				6969</a:t>
          </a:r>
        </a:p>
      </dgm:t>
    </dgm:pt>
    <dgm:pt modelId="{8EBFBB8B-5C99-48EF-B1F9-5DD35D400062}" type="parTrans" cxnId="{B5EC14EF-FB18-45C6-89B5-D9704826BF9C}">
      <dgm:prSet/>
      <dgm:spPr/>
      <dgm:t>
        <a:bodyPr/>
        <a:lstStyle/>
        <a:p>
          <a:endParaRPr lang="en-US"/>
        </a:p>
      </dgm:t>
    </dgm:pt>
    <dgm:pt modelId="{150DB79D-94DE-4C90-AC4E-0801C31953F6}" type="sibTrans" cxnId="{B5EC14EF-FB18-45C6-89B5-D9704826BF9C}">
      <dgm:prSet/>
      <dgm:spPr/>
      <dgm:t>
        <a:bodyPr/>
        <a:lstStyle/>
        <a:p>
          <a:endParaRPr lang="en-US"/>
        </a:p>
      </dgm:t>
    </dgm:pt>
    <dgm:pt modelId="{22701508-7A5A-41CA-9C98-2D23344EA34D}">
      <dgm:prSet/>
      <dgm:spPr/>
      <dgm:t>
        <a:bodyPr/>
        <a:lstStyle/>
        <a:p>
          <a:r>
            <a:rPr lang="en-US"/>
            <a:t>2020				4946</a:t>
          </a:r>
        </a:p>
      </dgm:t>
    </dgm:pt>
    <dgm:pt modelId="{FEA2DF89-A08B-4E5B-B451-1F5E6CE8D792}" type="parTrans" cxnId="{3B8D1A5D-264C-435D-9079-0F955FE862D3}">
      <dgm:prSet/>
      <dgm:spPr/>
      <dgm:t>
        <a:bodyPr/>
        <a:lstStyle/>
        <a:p>
          <a:endParaRPr lang="en-US"/>
        </a:p>
      </dgm:t>
    </dgm:pt>
    <dgm:pt modelId="{EFBC90AF-6593-4D60-A658-7310864148E1}" type="sibTrans" cxnId="{3B8D1A5D-264C-435D-9079-0F955FE862D3}">
      <dgm:prSet/>
      <dgm:spPr/>
      <dgm:t>
        <a:bodyPr/>
        <a:lstStyle/>
        <a:p>
          <a:endParaRPr lang="en-US"/>
        </a:p>
      </dgm:t>
    </dgm:pt>
    <dgm:pt modelId="{1EFB735F-CECC-4A15-AB8A-5B9074AFDB75}" type="pres">
      <dgm:prSet presAssocID="{6AE769FD-AAD7-4A77-8717-7E07DB50CEAB}" presName="linear" presStyleCnt="0">
        <dgm:presLayoutVars>
          <dgm:animLvl val="lvl"/>
          <dgm:resizeHandles val="exact"/>
        </dgm:presLayoutVars>
      </dgm:prSet>
      <dgm:spPr/>
    </dgm:pt>
    <dgm:pt modelId="{05BAF7FC-ED7E-4C5A-889B-0D279C810B7C}" type="pres">
      <dgm:prSet presAssocID="{0540B710-1E20-4459-B8C7-CC78FE9272D9}" presName="parentText" presStyleLbl="node1" presStyleIdx="0" presStyleCnt="7">
        <dgm:presLayoutVars>
          <dgm:chMax val="0"/>
          <dgm:bulletEnabled val="1"/>
        </dgm:presLayoutVars>
      </dgm:prSet>
      <dgm:spPr/>
    </dgm:pt>
    <dgm:pt modelId="{B8A2817C-04CA-4030-981F-C0C46F6FDA81}" type="pres">
      <dgm:prSet presAssocID="{2C95030E-23FB-4F22-A8C7-77EA5D9F0D81}" presName="spacer" presStyleCnt="0"/>
      <dgm:spPr/>
    </dgm:pt>
    <dgm:pt modelId="{1897C100-2F6A-4CBA-B99C-AD51CF0D752F}" type="pres">
      <dgm:prSet presAssocID="{0709E508-A9B3-4609-98B0-E29DBF0491CA}" presName="parentText" presStyleLbl="node1" presStyleIdx="1" presStyleCnt="7">
        <dgm:presLayoutVars>
          <dgm:chMax val="0"/>
          <dgm:bulletEnabled val="1"/>
        </dgm:presLayoutVars>
      </dgm:prSet>
      <dgm:spPr/>
    </dgm:pt>
    <dgm:pt modelId="{49A0C38F-B894-4FD6-B62D-E66723262B65}" type="pres">
      <dgm:prSet presAssocID="{11BCF7C0-C094-4A3C-8A1B-CF4602B4F0E1}" presName="spacer" presStyleCnt="0"/>
      <dgm:spPr/>
    </dgm:pt>
    <dgm:pt modelId="{D7F8EB99-530F-43E2-B493-27335254C51D}" type="pres">
      <dgm:prSet presAssocID="{6E9F20C7-CDE2-4D46-AE49-08A033490479}" presName="parentText" presStyleLbl="node1" presStyleIdx="2" presStyleCnt="7">
        <dgm:presLayoutVars>
          <dgm:chMax val="0"/>
          <dgm:bulletEnabled val="1"/>
        </dgm:presLayoutVars>
      </dgm:prSet>
      <dgm:spPr/>
    </dgm:pt>
    <dgm:pt modelId="{63B95C8E-2B8E-420E-83E4-9989033789CD}" type="pres">
      <dgm:prSet presAssocID="{E2B35DC3-9F57-4B92-8510-33C7BA5756D3}" presName="spacer" presStyleCnt="0"/>
      <dgm:spPr/>
    </dgm:pt>
    <dgm:pt modelId="{F4F7A1A9-D082-42F5-9DA0-F601CB1CA9BC}" type="pres">
      <dgm:prSet presAssocID="{A89F41AB-0DDA-42D4-A498-6D6C1F41B9A8}" presName="parentText" presStyleLbl="node1" presStyleIdx="3" presStyleCnt="7">
        <dgm:presLayoutVars>
          <dgm:chMax val="0"/>
          <dgm:bulletEnabled val="1"/>
        </dgm:presLayoutVars>
      </dgm:prSet>
      <dgm:spPr/>
    </dgm:pt>
    <dgm:pt modelId="{846A004C-7588-46B5-8C4D-69F5BA0CD2B3}" type="pres">
      <dgm:prSet presAssocID="{0E5CE0DC-E1F6-46FF-824C-31DDACC08D0B}" presName="spacer" presStyleCnt="0"/>
      <dgm:spPr/>
    </dgm:pt>
    <dgm:pt modelId="{B16609A5-3F4F-420B-AC23-EE48E8A65409}" type="pres">
      <dgm:prSet presAssocID="{BDBE97CE-1F2D-4DE6-9D25-2259F607F721}" presName="parentText" presStyleLbl="node1" presStyleIdx="4" presStyleCnt="7">
        <dgm:presLayoutVars>
          <dgm:chMax val="0"/>
          <dgm:bulletEnabled val="1"/>
        </dgm:presLayoutVars>
      </dgm:prSet>
      <dgm:spPr/>
    </dgm:pt>
    <dgm:pt modelId="{0D8B9FF7-76CE-4079-BB1B-50A3BF85BAE0}" type="pres">
      <dgm:prSet presAssocID="{35665918-00BC-4921-BE8C-121DAD6F9D10}" presName="spacer" presStyleCnt="0"/>
      <dgm:spPr/>
    </dgm:pt>
    <dgm:pt modelId="{C9F06B82-3604-41B0-8E20-24F972070333}" type="pres">
      <dgm:prSet presAssocID="{54399188-3EE1-4CC0-97A4-DA7C981D51D0}" presName="parentText" presStyleLbl="node1" presStyleIdx="5" presStyleCnt="7">
        <dgm:presLayoutVars>
          <dgm:chMax val="0"/>
          <dgm:bulletEnabled val="1"/>
        </dgm:presLayoutVars>
      </dgm:prSet>
      <dgm:spPr/>
    </dgm:pt>
    <dgm:pt modelId="{DFC3D1F7-ACCA-4C30-8FAE-9C003B23A4B7}" type="pres">
      <dgm:prSet presAssocID="{150DB79D-94DE-4C90-AC4E-0801C31953F6}" presName="spacer" presStyleCnt="0"/>
      <dgm:spPr/>
    </dgm:pt>
    <dgm:pt modelId="{AB66EE93-D1DF-4A82-9B4B-6B9FC8FA8307}" type="pres">
      <dgm:prSet presAssocID="{22701508-7A5A-41CA-9C98-2D23344EA34D}" presName="parentText" presStyleLbl="node1" presStyleIdx="6" presStyleCnt="7">
        <dgm:presLayoutVars>
          <dgm:chMax val="0"/>
          <dgm:bulletEnabled val="1"/>
        </dgm:presLayoutVars>
      </dgm:prSet>
      <dgm:spPr/>
    </dgm:pt>
  </dgm:ptLst>
  <dgm:cxnLst>
    <dgm:cxn modelId="{26D49F15-C032-47D4-BDD0-74B53CC91663}" type="presOf" srcId="{54399188-3EE1-4CC0-97A4-DA7C981D51D0}" destId="{C9F06B82-3604-41B0-8E20-24F972070333}" srcOrd="0" destOrd="0" presId="urn:microsoft.com/office/officeart/2005/8/layout/vList2"/>
    <dgm:cxn modelId="{3B8D1A5D-264C-435D-9079-0F955FE862D3}" srcId="{6AE769FD-AAD7-4A77-8717-7E07DB50CEAB}" destId="{22701508-7A5A-41CA-9C98-2D23344EA34D}" srcOrd="6" destOrd="0" parTransId="{FEA2DF89-A08B-4E5B-B451-1F5E6CE8D792}" sibTransId="{EFBC90AF-6593-4D60-A658-7310864148E1}"/>
    <dgm:cxn modelId="{83241586-AF74-4B73-90C7-0AC598441477}" type="presOf" srcId="{6AE769FD-AAD7-4A77-8717-7E07DB50CEAB}" destId="{1EFB735F-CECC-4A15-AB8A-5B9074AFDB75}" srcOrd="0" destOrd="0" presId="urn:microsoft.com/office/officeart/2005/8/layout/vList2"/>
    <dgm:cxn modelId="{B60A8C89-C25D-4A76-BFF5-2424EBF879FC}" srcId="{6AE769FD-AAD7-4A77-8717-7E07DB50CEAB}" destId="{A89F41AB-0DDA-42D4-A498-6D6C1F41B9A8}" srcOrd="3" destOrd="0" parTransId="{8B30FB72-433F-4B95-8561-C49B2698C53E}" sibTransId="{0E5CE0DC-E1F6-46FF-824C-31DDACC08D0B}"/>
    <dgm:cxn modelId="{4F49C990-C8B6-4D31-B12A-7DF265ED53FD}" type="presOf" srcId="{22701508-7A5A-41CA-9C98-2D23344EA34D}" destId="{AB66EE93-D1DF-4A82-9B4B-6B9FC8FA8307}" srcOrd="0" destOrd="0" presId="urn:microsoft.com/office/officeart/2005/8/layout/vList2"/>
    <dgm:cxn modelId="{C558E594-4CF1-4EE7-8EF8-AFAC0DFFCF74}" srcId="{6AE769FD-AAD7-4A77-8717-7E07DB50CEAB}" destId="{0540B710-1E20-4459-B8C7-CC78FE9272D9}" srcOrd="0" destOrd="0" parTransId="{8917C5E5-B99F-4036-8BAA-59FB6A4D79A7}" sibTransId="{2C95030E-23FB-4F22-A8C7-77EA5D9F0D81}"/>
    <dgm:cxn modelId="{C846EBA7-C076-4539-AFB7-168EFB79842D}" type="presOf" srcId="{0540B710-1E20-4459-B8C7-CC78FE9272D9}" destId="{05BAF7FC-ED7E-4C5A-889B-0D279C810B7C}" srcOrd="0" destOrd="0" presId="urn:microsoft.com/office/officeart/2005/8/layout/vList2"/>
    <dgm:cxn modelId="{7EB109B6-316F-4332-A79F-08C3E07828AA}" type="presOf" srcId="{A89F41AB-0DDA-42D4-A498-6D6C1F41B9A8}" destId="{F4F7A1A9-D082-42F5-9DA0-F601CB1CA9BC}" srcOrd="0" destOrd="0" presId="urn:microsoft.com/office/officeart/2005/8/layout/vList2"/>
    <dgm:cxn modelId="{EE0072CE-9D42-48D4-83D9-B51D452E3EFA}" srcId="{6AE769FD-AAD7-4A77-8717-7E07DB50CEAB}" destId="{6E9F20C7-CDE2-4D46-AE49-08A033490479}" srcOrd="2" destOrd="0" parTransId="{6DA21B33-1AC1-4B36-AAB4-7E21DA8D3EDC}" sibTransId="{E2B35DC3-9F57-4B92-8510-33C7BA5756D3}"/>
    <dgm:cxn modelId="{AE0CF2CF-66FB-44B5-9A51-AC446CA7CD43}" srcId="{6AE769FD-AAD7-4A77-8717-7E07DB50CEAB}" destId="{BDBE97CE-1F2D-4DE6-9D25-2259F607F721}" srcOrd="4" destOrd="0" parTransId="{D3FAE11A-AD67-4B9B-9657-4D1A72FC2FB9}" sibTransId="{35665918-00BC-4921-BE8C-121DAD6F9D10}"/>
    <dgm:cxn modelId="{EDC4C4DC-5DD6-4561-8705-745083803F04}" type="presOf" srcId="{0709E508-A9B3-4609-98B0-E29DBF0491CA}" destId="{1897C100-2F6A-4CBA-B99C-AD51CF0D752F}" srcOrd="0" destOrd="0" presId="urn:microsoft.com/office/officeart/2005/8/layout/vList2"/>
    <dgm:cxn modelId="{B5EC14EF-FB18-45C6-89B5-D9704826BF9C}" srcId="{6AE769FD-AAD7-4A77-8717-7E07DB50CEAB}" destId="{54399188-3EE1-4CC0-97A4-DA7C981D51D0}" srcOrd="5" destOrd="0" parTransId="{8EBFBB8B-5C99-48EF-B1F9-5DD35D400062}" sibTransId="{150DB79D-94DE-4C90-AC4E-0801C31953F6}"/>
    <dgm:cxn modelId="{8900CEEF-9252-4A23-B454-079ED959BA90}" type="presOf" srcId="{BDBE97CE-1F2D-4DE6-9D25-2259F607F721}" destId="{B16609A5-3F4F-420B-AC23-EE48E8A65409}" srcOrd="0" destOrd="0" presId="urn:microsoft.com/office/officeart/2005/8/layout/vList2"/>
    <dgm:cxn modelId="{19D5E6F4-29E0-472A-9253-2D4B62236832}" srcId="{6AE769FD-AAD7-4A77-8717-7E07DB50CEAB}" destId="{0709E508-A9B3-4609-98B0-E29DBF0491CA}" srcOrd="1" destOrd="0" parTransId="{F8D73FD9-7E59-42AC-A97C-07ADDDD6AAC2}" sibTransId="{11BCF7C0-C094-4A3C-8A1B-CF4602B4F0E1}"/>
    <dgm:cxn modelId="{F76FD1F6-21EF-4F80-8B82-6EE6444FB64A}" type="presOf" srcId="{6E9F20C7-CDE2-4D46-AE49-08A033490479}" destId="{D7F8EB99-530F-43E2-B493-27335254C51D}" srcOrd="0" destOrd="0" presId="urn:microsoft.com/office/officeart/2005/8/layout/vList2"/>
    <dgm:cxn modelId="{0D87D6CA-51D0-4D77-B285-00108C73B1E6}" type="presParOf" srcId="{1EFB735F-CECC-4A15-AB8A-5B9074AFDB75}" destId="{05BAF7FC-ED7E-4C5A-889B-0D279C810B7C}" srcOrd="0" destOrd="0" presId="urn:microsoft.com/office/officeart/2005/8/layout/vList2"/>
    <dgm:cxn modelId="{B34ED1CB-CFE7-4A7E-B7D9-DDD47FCB5492}" type="presParOf" srcId="{1EFB735F-CECC-4A15-AB8A-5B9074AFDB75}" destId="{B8A2817C-04CA-4030-981F-C0C46F6FDA81}" srcOrd="1" destOrd="0" presId="urn:microsoft.com/office/officeart/2005/8/layout/vList2"/>
    <dgm:cxn modelId="{6FC2E888-2711-46BB-B4E0-FA0B6942DAAD}" type="presParOf" srcId="{1EFB735F-CECC-4A15-AB8A-5B9074AFDB75}" destId="{1897C100-2F6A-4CBA-B99C-AD51CF0D752F}" srcOrd="2" destOrd="0" presId="urn:microsoft.com/office/officeart/2005/8/layout/vList2"/>
    <dgm:cxn modelId="{27BF5CB0-CE7F-47D7-8316-F1834CEF912F}" type="presParOf" srcId="{1EFB735F-CECC-4A15-AB8A-5B9074AFDB75}" destId="{49A0C38F-B894-4FD6-B62D-E66723262B65}" srcOrd="3" destOrd="0" presId="urn:microsoft.com/office/officeart/2005/8/layout/vList2"/>
    <dgm:cxn modelId="{0406772B-F916-4CA8-81EE-7276A4B5E993}" type="presParOf" srcId="{1EFB735F-CECC-4A15-AB8A-5B9074AFDB75}" destId="{D7F8EB99-530F-43E2-B493-27335254C51D}" srcOrd="4" destOrd="0" presId="urn:microsoft.com/office/officeart/2005/8/layout/vList2"/>
    <dgm:cxn modelId="{9944762E-9D92-40B3-9655-AF0D1ABC2B91}" type="presParOf" srcId="{1EFB735F-CECC-4A15-AB8A-5B9074AFDB75}" destId="{63B95C8E-2B8E-420E-83E4-9989033789CD}" srcOrd="5" destOrd="0" presId="urn:microsoft.com/office/officeart/2005/8/layout/vList2"/>
    <dgm:cxn modelId="{42CAD55A-9369-4862-A4EC-91FA5FE922DF}" type="presParOf" srcId="{1EFB735F-CECC-4A15-AB8A-5B9074AFDB75}" destId="{F4F7A1A9-D082-42F5-9DA0-F601CB1CA9BC}" srcOrd="6" destOrd="0" presId="urn:microsoft.com/office/officeart/2005/8/layout/vList2"/>
    <dgm:cxn modelId="{6A15D502-1DA7-4864-96E2-ADC857655729}" type="presParOf" srcId="{1EFB735F-CECC-4A15-AB8A-5B9074AFDB75}" destId="{846A004C-7588-46B5-8C4D-69F5BA0CD2B3}" srcOrd="7" destOrd="0" presId="urn:microsoft.com/office/officeart/2005/8/layout/vList2"/>
    <dgm:cxn modelId="{004DAD9A-47DC-480F-B335-390DAABAEDE6}" type="presParOf" srcId="{1EFB735F-CECC-4A15-AB8A-5B9074AFDB75}" destId="{B16609A5-3F4F-420B-AC23-EE48E8A65409}" srcOrd="8" destOrd="0" presId="urn:microsoft.com/office/officeart/2005/8/layout/vList2"/>
    <dgm:cxn modelId="{91ECA446-BB5D-4225-807C-3FDC1F64B3C4}" type="presParOf" srcId="{1EFB735F-CECC-4A15-AB8A-5B9074AFDB75}" destId="{0D8B9FF7-76CE-4079-BB1B-50A3BF85BAE0}" srcOrd="9" destOrd="0" presId="urn:microsoft.com/office/officeart/2005/8/layout/vList2"/>
    <dgm:cxn modelId="{5EC65479-1B98-4A23-BB2E-4835C8EF7660}" type="presParOf" srcId="{1EFB735F-CECC-4A15-AB8A-5B9074AFDB75}" destId="{C9F06B82-3604-41B0-8E20-24F972070333}" srcOrd="10" destOrd="0" presId="urn:microsoft.com/office/officeart/2005/8/layout/vList2"/>
    <dgm:cxn modelId="{36CFE3EE-4802-4B2A-9110-C82698979F09}" type="presParOf" srcId="{1EFB735F-CECC-4A15-AB8A-5B9074AFDB75}" destId="{DFC3D1F7-ACCA-4C30-8FAE-9C003B23A4B7}" srcOrd="11" destOrd="0" presId="urn:microsoft.com/office/officeart/2005/8/layout/vList2"/>
    <dgm:cxn modelId="{AEAFB14A-A683-4188-B42F-C11E26C08810}" type="presParOf" srcId="{1EFB735F-CECC-4A15-AB8A-5B9074AFDB75}" destId="{AB66EE93-D1DF-4A82-9B4B-6B9FC8FA8307}"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AF7FC-ED7E-4C5A-889B-0D279C810B7C}">
      <dsp:nvSpPr>
        <dsp:cNvPr id="0" name=""/>
        <dsp:cNvSpPr/>
      </dsp:nvSpPr>
      <dsp:spPr>
        <a:xfrm>
          <a:off x="0" y="370319"/>
          <a:ext cx="6581776" cy="51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Year			Summary of Trees Planted</a:t>
          </a:r>
        </a:p>
      </dsp:txBody>
      <dsp:txXfrm>
        <a:off x="25130" y="395449"/>
        <a:ext cx="6531516" cy="464540"/>
      </dsp:txXfrm>
    </dsp:sp>
    <dsp:sp modelId="{1897C100-2F6A-4CBA-B99C-AD51CF0D752F}">
      <dsp:nvSpPr>
        <dsp:cNvPr id="0" name=""/>
        <dsp:cNvSpPr/>
      </dsp:nvSpPr>
      <dsp:spPr>
        <a:xfrm>
          <a:off x="0" y="948479"/>
          <a:ext cx="6581776" cy="514800"/>
        </a:xfrm>
        <a:prstGeom prst="roundRect">
          <a:avLst/>
        </a:prstGeom>
        <a:solidFill>
          <a:schemeClr val="accent2">
            <a:hueOff val="-67869"/>
            <a:satOff val="-582"/>
            <a:lumOff val="-38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2015				7262</a:t>
          </a:r>
        </a:p>
      </dsp:txBody>
      <dsp:txXfrm>
        <a:off x="25130" y="973609"/>
        <a:ext cx="6531516" cy="464540"/>
      </dsp:txXfrm>
    </dsp:sp>
    <dsp:sp modelId="{D7F8EB99-530F-43E2-B493-27335254C51D}">
      <dsp:nvSpPr>
        <dsp:cNvPr id="0" name=""/>
        <dsp:cNvSpPr/>
      </dsp:nvSpPr>
      <dsp:spPr>
        <a:xfrm>
          <a:off x="0" y="1526639"/>
          <a:ext cx="6581776" cy="514800"/>
        </a:xfrm>
        <a:prstGeom prst="roundRect">
          <a:avLst/>
        </a:prstGeom>
        <a:solidFill>
          <a:schemeClr val="accent2">
            <a:hueOff val="-135738"/>
            <a:satOff val="-1163"/>
            <a:lumOff val="-77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2016				6133</a:t>
          </a:r>
        </a:p>
      </dsp:txBody>
      <dsp:txXfrm>
        <a:off x="25130" y="1551769"/>
        <a:ext cx="6531516" cy="464540"/>
      </dsp:txXfrm>
    </dsp:sp>
    <dsp:sp modelId="{F4F7A1A9-D082-42F5-9DA0-F601CB1CA9BC}">
      <dsp:nvSpPr>
        <dsp:cNvPr id="0" name=""/>
        <dsp:cNvSpPr/>
      </dsp:nvSpPr>
      <dsp:spPr>
        <a:xfrm>
          <a:off x="0" y="2104799"/>
          <a:ext cx="6581776" cy="514800"/>
        </a:xfrm>
        <a:prstGeom prst="roundRect">
          <a:avLst/>
        </a:prstGeom>
        <a:solidFill>
          <a:schemeClr val="accent2">
            <a:hueOff val="-203606"/>
            <a:satOff val="-1745"/>
            <a:lumOff val="-1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2017				6380</a:t>
          </a:r>
        </a:p>
      </dsp:txBody>
      <dsp:txXfrm>
        <a:off x="25130" y="2129929"/>
        <a:ext cx="6531516" cy="464540"/>
      </dsp:txXfrm>
    </dsp:sp>
    <dsp:sp modelId="{B16609A5-3F4F-420B-AC23-EE48E8A65409}">
      <dsp:nvSpPr>
        <dsp:cNvPr id="0" name=""/>
        <dsp:cNvSpPr/>
      </dsp:nvSpPr>
      <dsp:spPr>
        <a:xfrm>
          <a:off x="0" y="2682960"/>
          <a:ext cx="6581776" cy="514800"/>
        </a:xfrm>
        <a:prstGeom prst="roundRect">
          <a:avLst/>
        </a:prstGeom>
        <a:solidFill>
          <a:schemeClr val="accent2">
            <a:hueOff val="-271475"/>
            <a:satOff val="-2327"/>
            <a:lumOff val="-154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2018				6378</a:t>
          </a:r>
        </a:p>
      </dsp:txBody>
      <dsp:txXfrm>
        <a:off x="25130" y="2708090"/>
        <a:ext cx="6531516" cy="464540"/>
      </dsp:txXfrm>
    </dsp:sp>
    <dsp:sp modelId="{C9F06B82-3604-41B0-8E20-24F972070333}">
      <dsp:nvSpPr>
        <dsp:cNvPr id="0" name=""/>
        <dsp:cNvSpPr/>
      </dsp:nvSpPr>
      <dsp:spPr>
        <a:xfrm>
          <a:off x="0" y="3261120"/>
          <a:ext cx="6581776" cy="514800"/>
        </a:xfrm>
        <a:prstGeom prst="roundRect">
          <a:avLst/>
        </a:prstGeom>
        <a:solidFill>
          <a:schemeClr val="accent2">
            <a:hueOff val="-339344"/>
            <a:satOff val="-2908"/>
            <a:lumOff val="-192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2019				6969</a:t>
          </a:r>
        </a:p>
      </dsp:txBody>
      <dsp:txXfrm>
        <a:off x="25130" y="3286250"/>
        <a:ext cx="6531516" cy="464540"/>
      </dsp:txXfrm>
    </dsp:sp>
    <dsp:sp modelId="{AB66EE93-D1DF-4A82-9B4B-6B9FC8FA8307}">
      <dsp:nvSpPr>
        <dsp:cNvPr id="0" name=""/>
        <dsp:cNvSpPr/>
      </dsp:nvSpPr>
      <dsp:spPr>
        <a:xfrm>
          <a:off x="0" y="3839280"/>
          <a:ext cx="6581776" cy="514800"/>
        </a:xfrm>
        <a:prstGeom prst="roundRect">
          <a:avLst/>
        </a:prstGeom>
        <a:solidFill>
          <a:schemeClr val="accent2">
            <a:hueOff val="-407213"/>
            <a:satOff val="-3490"/>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2020				4946</a:t>
          </a:r>
        </a:p>
      </dsp:txBody>
      <dsp:txXfrm>
        <a:off x="25130" y="3864410"/>
        <a:ext cx="6531516" cy="464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6/15/2021</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6/15/2021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69C21-FF48-4BAC-88E9-1290DC654EBC}" type="slidenum">
              <a:rPr lang="en-US" smtClean="0"/>
              <a:t>2</a:t>
            </a:fld>
            <a:endParaRPr lang="en-US"/>
          </a:p>
        </p:txBody>
      </p:sp>
    </p:spTree>
    <p:extLst>
      <p:ext uri="{BB962C8B-B14F-4D97-AF65-F5344CB8AC3E}">
        <p14:creationId xmlns:p14="http://schemas.microsoft.com/office/powerpoint/2010/main" val="348665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13</a:t>
            </a:fld>
            <a:endParaRPr lang="en-US"/>
          </a:p>
        </p:txBody>
      </p:sp>
    </p:spTree>
    <p:extLst>
      <p:ext uri="{BB962C8B-B14F-4D97-AF65-F5344CB8AC3E}">
        <p14:creationId xmlns:p14="http://schemas.microsoft.com/office/powerpoint/2010/main" val="336274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24DCA5-A7A8-4689-8651-5E03C020EB30}" type="slidenum">
              <a:rPr lang="en-US" smtClean="0"/>
              <a:t>19</a:t>
            </a:fld>
            <a:endParaRPr lang="en-US"/>
          </a:p>
        </p:txBody>
      </p:sp>
    </p:spTree>
    <p:extLst>
      <p:ext uri="{BB962C8B-B14F-4D97-AF65-F5344CB8AC3E}">
        <p14:creationId xmlns:p14="http://schemas.microsoft.com/office/powerpoint/2010/main" val="4223029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descr="Flowers in a tree ">
            <a:extLst>
              <a:ext uri="{FF2B5EF4-FFF2-40B4-BE49-F238E27FC236}">
                <a16:creationId xmlns:a16="http://schemas.microsoft.com/office/drawing/2014/main" id="{BC408C47-2E2A-42C6-99D2-EBED0E23C9B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a:ext>
            </a:extLst>
          </a:blip>
          <a:srcRect t="34815" b="5185"/>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647701" y="871759"/>
            <a:ext cx="5067300" cy="3497042"/>
          </a:xfrm>
        </p:spPr>
        <p:txBody>
          <a:bodyPr vert="horz" lIns="91440" tIns="45720" rIns="91440" bIns="45720" rtlCol="0" anchor="t">
            <a:normAutofit/>
          </a:bodyPr>
          <a:lstStyle/>
          <a:p>
            <a:r>
              <a:rPr lang="en-US" sz="5400" dirty="0">
                <a:solidFill>
                  <a:srgbClr val="FFFFFF"/>
                </a:solidFill>
              </a:rPr>
              <a:t>City of Austin Tree Planting</a:t>
            </a:r>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a:xfrm>
            <a:off x="695325" y="5157694"/>
            <a:ext cx="5019676" cy="976406"/>
          </a:xfrm>
        </p:spPr>
        <p:txBody>
          <a:bodyPr vert="horz" lIns="91440" tIns="45720" rIns="91440" bIns="45720" rtlCol="0" anchor="t">
            <a:normAutofit/>
          </a:bodyPr>
          <a:lstStyle/>
          <a:p>
            <a:r>
              <a:rPr lang="en-US" sz="2000" dirty="0">
                <a:solidFill>
                  <a:srgbClr val="FFFFFF"/>
                </a:solidFill>
              </a:rPr>
              <a:t>Dorothy Hewitt-Sanchez</a:t>
            </a:r>
          </a:p>
        </p:txBody>
      </p:sp>
      <p:cxnSp>
        <p:nvCxnSpPr>
          <p:cNvPr id="24" name="Straight Connector 2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4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B756-A780-40C1-8B3D-BE2DDB59D623}"/>
              </a:ext>
            </a:extLst>
          </p:cNvPr>
          <p:cNvSpPr>
            <a:spLocks noGrp="1"/>
          </p:cNvSpPr>
          <p:nvPr>
            <p:ph type="title"/>
          </p:nvPr>
        </p:nvSpPr>
        <p:spPr/>
        <p:txBody>
          <a:bodyPr/>
          <a:lstStyle/>
          <a:p>
            <a:pPr algn="ctr"/>
            <a:r>
              <a:rPr lang="en-US" dirty="0"/>
              <a:t>Year 2020</a:t>
            </a:r>
          </a:p>
        </p:txBody>
      </p:sp>
      <p:sp>
        <p:nvSpPr>
          <p:cNvPr id="4" name="Footer Placeholder 3">
            <a:extLst>
              <a:ext uri="{FF2B5EF4-FFF2-40B4-BE49-F238E27FC236}">
                <a16:creationId xmlns:a16="http://schemas.microsoft.com/office/drawing/2014/main" id="{6388B207-6D33-46EE-BF6F-79026BA49AF0}"/>
              </a:ext>
            </a:extLst>
          </p:cNvPr>
          <p:cNvSpPr>
            <a:spLocks noGrp="1"/>
          </p:cNvSpPr>
          <p:nvPr>
            <p:ph type="ftr" sz="quarter" idx="11"/>
          </p:nvPr>
        </p:nvSpPr>
        <p:spPr/>
        <p:txBody>
          <a:bodyPr/>
          <a:lstStyle/>
          <a:p>
            <a:r>
              <a:rPr lang="en-US" dirty="0"/>
              <a:t>Year 2020</a:t>
            </a:r>
          </a:p>
        </p:txBody>
      </p:sp>
      <p:sp>
        <p:nvSpPr>
          <p:cNvPr id="5" name="Date Placeholder 4">
            <a:extLst>
              <a:ext uri="{FF2B5EF4-FFF2-40B4-BE49-F238E27FC236}">
                <a16:creationId xmlns:a16="http://schemas.microsoft.com/office/drawing/2014/main" id="{C7CE99A6-7BA6-4EFF-9686-CBE9DF211354}"/>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6/11/2021</a:t>
            </a:r>
          </a:p>
        </p:txBody>
      </p:sp>
      <p:sp>
        <p:nvSpPr>
          <p:cNvPr id="6" name="Slide Number Placeholder 5">
            <a:extLst>
              <a:ext uri="{FF2B5EF4-FFF2-40B4-BE49-F238E27FC236}">
                <a16:creationId xmlns:a16="http://schemas.microsoft.com/office/drawing/2014/main" id="{60B9FB4B-25E0-4234-ACBA-84E124AAB30C}"/>
              </a:ext>
            </a:extLst>
          </p:cNvPr>
          <p:cNvSpPr>
            <a:spLocks noGrp="1"/>
          </p:cNvSpPr>
          <p:nvPr>
            <p:ph type="sldNum" sz="quarter" idx="12"/>
          </p:nvPr>
        </p:nvSpPr>
        <p:spPr/>
        <p:txBody>
          <a:bodyPr/>
          <a:lstStyle/>
          <a:p>
            <a:fld id="{0303F77D-1BEF-481A-B8C1-15974ED46EB7}" type="slidenum">
              <a:rPr lang="en-US" smtClean="0"/>
              <a:t>10</a:t>
            </a:fld>
            <a:endParaRPr lang="en-US"/>
          </a:p>
        </p:txBody>
      </p:sp>
      <p:graphicFrame>
        <p:nvGraphicFramePr>
          <p:cNvPr id="8" name="Content Placeholder 7">
            <a:extLst>
              <a:ext uri="{FF2B5EF4-FFF2-40B4-BE49-F238E27FC236}">
                <a16:creationId xmlns:a16="http://schemas.microsoft.com/office/drawing/2014/main" id="{E73ABD94-11BD-499E-94DD-50261E30599E}"/>
              </a:ext>
            </a:extLst>
          </p:cNvPr>
          <p:cNvGraphicFramePr>
            <a:graphicFrameLocks noGrp="1"/>
          </p:cNvGraphicFramePr>
          <p:nvPr>
            <p:ph sz="quarter" idx="13"/>
            <p:extLst>
              <p:ext uri="{D42A27DB-BD31-4B8C-83A1-F6EECF244321}">
                <p14:modId xmlns:p14="http://schemas.microsoft.com/office/powerpoint/2010/main" val="4094934094"/>
              </p:ext>
            </p:extLst>
          </p:nvPr>
        </p:nvGraphicFramePr>
        <p:xfrm>
          <a:off x="1985962" y="2776756"/>
          <a:ext cx="8216900" cy="2600586"/>
        </p:xfrm>
        <a:graphic>
          <a:graphicData uri="http://schemas.openxmlformats.org/drawingml/2006/table">
            <a:tbl>
              <a:tblPr/>
              <a:tblGrid>
                <a:gridCol w="761706">
                  <a:extLst>
                    <a:ext uri="{9D8B030D-6E8A-4147-A177-3AD203B41FA5}">
                      <a16:colId xmlns:a16="http://schemas.microsoft.com/office/drawing/2014/main" val="240486362"/>
                    </a:ext>
                  </a:extLst>
                </a:gridCol>
                <a:gridCol w="609365">
                  <a:extLst>
                    <a:ext uri="{9D8B030D-6E8A-4147-A177-3AD203B41FA5}">
                      <a16:colId xmlns:a16="http://schemas.microsoft.com/office/drawing/2014/main" val="9282791"/>
                    </a:ext>
                  </a:extLst>
                </a:gridCol>
                <a:gridCol w="304682">
                  <a:extLst>
                    <a:ext uri="{9D8B030D-6E8A-4147-A177-3AD203B41FA5}">
                      <a16:colId xmlns:a16="http://schemas.microsoft.com/office/drawing/2014/main" val="2360956445"/>
                    </a:ext>
                  </a:extLst>
                </a:gridCol>
                <a:gridCol w="1624972">
                  <a:extLst>
                    <a:ext uri="{9D8B030D-6E8A-4147-A177-3AD203B41FA5}">
                      <a16:colId xmlns:a16="http://schemas.microsoft.com/office/drawing/2014/main" val="533278895"/>
                    </a:ext>
                  </a:extLst>
                </a:gridCol>
                <a:gridCol w="1285378">
                  <a:extLst>
                    <a:ext uri="{9D8B030D-6E8A-4147-A177-3AD203B41FA5}">
                      <a16:colId xmlns:a16="http://schemas.microsoft.com/office/drawing/2014/main" val="1070582175"/>
                    </a:ext>
                  </a:extLst>
                </a:gridCol>
                <a:gridCol w="1345680">
                  <a:extLst>
                    <a:ext uri="{9D8B030D-6E8A-4147-A177-3AD203B41FA5}">
                      <a16:colId xmlns:a16="http://schemas.microsoft.com/office/drawing/2014/main" val="2888382028"/>
                    </a:ext>
                  </a:extLst>
                </a:gridCol>
                <a:gridCol w="2285117">
                  <a:extLst>
                    <a:ext uri="{9D8B030D-6E8A-4147-A177-3AD203B41FA5}">
                      <a16:colId xmlns:a16="http://schemas.microsoft.com/office/drawing/2014/main" val="2387712070"/>
                    </a:ext>
                  </a:extLst>
                </a:gridCol>
              </a:tblGrid>
              <a:tr h="433431">
                <a:tc>
                  <a:txBody>
                    <a:bodyPr/>
                    <a:lstStyle/>
                    <a:p>
                      <a:pPr algn="l" fontAlgn="ctr"/>
                      <a:r>
                        <a:rPr lang="en-US" sz="1300" b="1" i="0" u="none" strike="noStrike">
                          <a:solidFill>
                            <a:srgbClr val="44546A"/>
                          </a:solidFill>
                          <a:effectLst/>
                          <a:latin typeface="Calibri" panose="020F0502020204030204" pitchFamily="34" charset="0"/>
                        </a:rPr>
                        <a:t>Category</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B4C6E7"/>
                    </a:solidFill>
                  </a:tcPr>
                </a:tc>
                <a:tc>
                  <a:txBody>
                    <a:bodyPr/>
                    <a:lstStyle/>
                    <a:p>
                      <a:pPr algn="l" fontAlgn="ctr"/>
                      <a:r>
                        <a:rPr lang="en-US" sz="1300" b="1" i="0" u="none" strike="noStrike">
                          <a:solidFill>
                            <a:srgbClr val="44546A"/>
                          </a:solidFill>
                          <a:effectLst/>
                          <a:latin typeface="Calibri" panose="020F0502020204030204" pitchFamily="34" charset="0"/>
                        </a:rPr>
                        <a:t>Year</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B4C6E7"/>
                    </a:solidFill>
                  </a:tcPr>
                </a:tc>
                <a:tc>
                  <a:txBody>
                    <a:bodyPr/>
                    <a:lstStyle/>
                    <a:p>
                      <a:pPr algn="l" fontAlgn="ctr"/>
                      <a:r>
                        <a:rPr lang="en-US" sz="1300" b="1" i="0" u="none" strike="noStrike">
                          <a:solidFill>
                            <a:srgbClr val="44546A"/>
                          </a:solidFill>
                          <a:effectLst/>
                          <a:latin typeface="Calibri" panose="020F0502020204030204" pitchFamily="34" charset="0"/>
                        </a:rPr>
                        <a:t> </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B4C6E7"/>
                    </a:solidFill>
                  </a:tcPr>
                </a:tc>
                <a:tc>
                  <a:txBody>
                    <a:bodyPr/>
                    <a:lstStyle/>
                    <a:p>
                      <a:pPr algn="l" fontAlgn="ctr"/>
                      <a:r>
                        <a:rPr lang="en-US" sz="1300" b="1" i="0" u="none" strike="noStrike">
                          <a:solidFill>
                            <a:srgbClr val="44546A"/>
                          </a:solidFill>
                          <a:effectLst/>
                          <a:latin typeface="Calibri" panose="020F0502020204030204" pitchFamily="34" charset="0"/>
                        </a:rPr>
                        <a:t>Program</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B4C6E7"/>
                    </a:solidFill>
                  </a:tcPr>
                </a:tc>
                <a:tc>
                  <a:txBody>
                    <a:bodyPr/>
                    <a:lstStyle/>
                    <a:p>
                      <a:pPr algn="l" fontAlgn="ctr"/>
                      <a:r>
                        <a:rPr lang="en-US" sz="1300" b="1" i="0" u="none" strike="noStrike" dirty="0">
                          <a:solidFill>
                            <a:srgbClr val="44546A"/>
                          </a:solidFill>
                          <a:effectLst/>
                          <a:latin typeface="Calibri" panose="020F0502020204030204" pitchFamily="34" charset="0"/>
                        </a:rPr>
                        <a:t>Funding_Source</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B4C6E7"/>
                    </a:solidFill>
                  </a:tcPr>
                </a:tc>
                <a:tc>
                  <a:txBody>
                    <a:bodyPr/>
                    <a:lstStyle/>
                    <a:p>
                      <a:pPr algn="l" fontAlgn="ctr"/>
                      <a:r>
                        <a:rPr lang="en-US" sz="1300" b="1" i="0" u="none" strike="noStrike">
                          <a:solidFill>
                            <a:srgbClr val="44546A"/>
                          </a:solidFill>
                          <a:effectLst/>
                          <a:latin typeface="Calibri" panose="020F0502020204030204" pitchFamily="34" charset="0"/>
                        </a:rPr>
                        <a:t>Land_Type</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B4C6E7"/>
                    </a:solidFill>
                  </a:tcPr>
                </a:tc>
                <a:tc>
                  <a:txBody>
                    <a:bodyPr/>
                    <a:lstStyle/>
                    <a:p>
                      <a:pPr algn="l" fontAlgn="ctr"/>
                      <a:r>
                        <a:rPr lang="en-US" sz="1300" b="1" i="0" u="none" strike="noStrike">
                          <a:solidFill>
                            <a:srgbClr val="44546A"/>
                          </a:solidFill>
                          <a:effectLst/>
                          <a:latin typeface="Calibri" panose="020F0502020204030204" pitchFamily="34" charset="0"/>
                        </a:rPr>
                        <a:t>Trees_Planted_or_Distributed</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B4C6E7"/>
                    </a:solidFill>
                  </a:tcPr>
                </a:tc>
                <a:extLst>
                  <a:ext uri="{0D108BD9-81ED-4DB2-BD59-A6C34878D82A}">
                    <a16:rowId xmlns:a16="http://schemas.microsoft.com/office/drawing/2014/main" val="1599127874"/>
                  </a:ext>
                </a:extLst>
              </a:tr>
              <a:tr h="43343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r" fontAlgn="ctr"/>
                      <a:r>
                        <a:rPr lang="en-US" sz="1100" b="0" i="0" u="none" strike="noStrike">
                          <a:solidFill>
                            <a:srgbClr val="000000"/>
                          </a:solidFill>
                          <a:effectLst/>
                          <a:latin typeface="Calibri" panose="020F0502020204030204" pitchFamily="34" charset="0"/>
                        </a:rPr>
                        <a:t>2020</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NeighborWoods</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AE Heat Island</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Residential</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r" fontAlgn="ctr"/>
                      <a:r>
                        <a:rPr lang="en-US" sz="1100" b="0" i="0" u="none" strike="noStrike">
                          <a:solidFill>
                            <a:srgbClr val="000000"/>
                          </a:solidFill>
                          <a:effectLst/>
                          <a:latin typeface="Calibri" panose="020F0502020204030204" pitchFamily="34" charset="0"/>
                        </a:rPr>
                        <a:t>3406</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extLst>
                  <a:ext uri="{0D108BD9-81ED-4DB2-BD59-A6C34878D82A}">
                    <a16:rowId xmlns:a16="http://schemas.microsoft.com/office/drawing/2014/main" val="3646537039"/>
                  </a:ext>
                </a:extLst>
              </a:tr>
              <a:tr h="43343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r" fontAlgn="ctr"/>
                      <a:r>
                        <a:rPr lang="en-US" sz="1100" b="0" i="0" u="none" strike="noStrike">
                          <a:solidFill>
                            <a:srgbClr val="000000"/>
                          </a:solidFill>
                          <a:effectLst/>
                          <a:latin typeface="Calibri" panose="020F0502020204030204" pitchFamily="34" charset="0"/>
                        </a:rPr>
                        <a:t>2020</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PARD Forestry</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PARD</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Parks + Open Space</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r" fontAlgn="ctr"/>
                      <a:r>
                        <a:rPr lang="en-US" sz="1100" b="0" i="0" u="none" strike="noStrike">
                          <a:solidFill>
                            <a:srgbClr val="000000"/>
                          </a:solidFill>
                          <a:effectLst/>
                          <a:latin typeface="Calibri" panose="020F0502020204030204" pitchFamily="34" charset="0"/>
                        </a:rPr>
                        <a:t>412</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extLst>
                  <a:ext uri="{0D108BD9-81ED-4DB2-BD59-A6C34878D82A}">
                    <a16:rowId xmlns:a16="http://schemas.microsoft.com/office/drawing/2014/main" val="3155530649"/>
                  </a:ext>
                </a:extLst>
              </a:tr>
              <a:tr h="43343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r" fontAlgn="ctr"/>
                      <a:r>
                        <a:rPr lang="en-US" sz="1100" b="0" i="0" u="none" strike="noStrike">
                          <a:solidFill>
                            <a:srgbClr val="000000"/>
                          </a:solidFill>
                          <a:effectLst/>
                          <a:latin typeface="Calibri" panose="020F0502020204030204" pitchFamily="34" charset="0"/>
                        </a:rPr>
                        <a:t>2020</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Ready Set Plant!</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AE Heat Island</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Creekside</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r" fontAlgn="ctr"/>
                      <a:r>
                        <a:rPr lang="en-US" sz="1100" b="0" i="0" u="none" strike="noStrike">
                          <a:solidFill>
                            <a:srgbClr val="000000"/>
                          </a:solidFill>
                          <a:effectLst/>
                          <a:latin typeface="Calibri" panose="020F0502020204030204" pitchFamily="34" charset="0"/>
                        </a:rPr>
                        <a:t>993</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extLst>
                  <a:ext uri="{0D108BD9-81ED-4DB2-BD59-A6C34878D82A}">
                    <a16:rowId xmlns:a16="http://schemas.microsoft.com/office/drawing/2014/main" val="3868740445"/>
                  </a:ext>
                </a:extLst>
              </a:tr>
              <a:tr h="43343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r" fontAlgn="ctr"/>
                      <a:r>
                        <a:rPr lang="en-US" sz="1100" b="0" i="0" u="none" strike="noStrike">
                          <a:solidFill>
                            <a:srgbClr val="000000"/>
                          </a:solidFill>
                          <a:effectLst/>
                          <a:latin typeface="Calibri" panose="020F0502020204030204" pitchFamily="34" charset="0"/>
                        </a:rPr>
                        <a:t>2020</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Street trees o/m</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PWD</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Right-of-Way</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r" fontAlgn="ctr"/>
                      <a:r>
                        <a:rPr lang="en-US" sz="1100" b="0" i="0" u="none" strike="noStrike">
                          <a:solidFill>
                            <a:srgbClr val="000000"/>
                          </a:solidFill>
                          <a:effectLst/>
                          <a:latin typeface="Calibri" panose="020F0502020204030204" pitchFamily="34" charset="0"/>
                        </a:rPr>
                        <a:t>0</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extLst>
                  <a:ext uri="{0D108BD9-81ED-4DB2-BD59-A6C34878D82A}">
                    <a16:rowId xmlns:a16="http://schemas.microsoft.com/office/drawing/2014/main" val="1769476761"/>
                  </a:ext>
                </a:extLst>
              </a:tr>
              <a:tr h="43343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r" fontAlgn="ctr"/>
                      <a:r>
                        <a:rPr lang="en-US" sz="1100" b="0" i="0" u="none" strike="noStrike">
                          <a:solidFill>
                            <a:srgbClr val="000000"/>
                          </a:solidFill>
                          <a:effectLst/>
                          <a:latin typeface="Calibri" panose="020F0502020204030204" pitchFamily="34" charset="0"/>
                        </a:rPr>
                        <a:t>2020</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Utility forestry o/m</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AE</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Right-of-Way</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tc>
                  <a:txBody>
                    <a:bodyPr/>
                    <a:lstStyle/>
                    <a:p>
                      <a:pPr algn="r" fontAlgn="ctr"/>
                      <a:r>
                        <a:rPr lang="en-US" sz="1100" b="0" i="0" u="none" strike="noStrike" dirty="0">
                          <a:solidFill>
                            <a:srgbClr val="000000"/>
                          </a:solidFill>
                          <a:effectLst/>
                          <a:latin typeface="Calibri" panose="020F0502020204030204" pitchFamily="34" charset="0"/>
                        </a:rPr>
                        <a:t>135</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9E1F2"/>
                    </a:solidFill>
                  </a:tcPr>
                </a:tc>
                <a:extLst>
                  <a:ext uri="{0D108BD9-81ED-4DB2-BD59-A6C34878D82A}">
                    <a16:rowId xmlns:a16="http://schemas.microsoft.com/office/drawing/2014/main" val="1020359717"/>
                  </a:ext>
                </a:extLst>
              </a:tr>
            </a:tbl>
          </a:graphicData>
        </a:graphic>
      </p:graphicFrame>
    </p:spTree>
    <p:extLst>
      <p:ext uri="{BB962C8B-B14F-4D97-AF65-F5344CB8AC3E}">
        <p14:creationId xmlns:p14="http://schemas.microsoft.com/office/powerpoint/2010/main" val="428728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A1E7-1D3B-4A2A-AF74-CCBF4E30AB61}"/>
              </a:ext>
            </a:extLst>
          </p:cNvPr>
          <p:cNvSpPr>
            <a:spLocks noGrp="1"/>
          </p:cNvSpPr>
          <p:nvPr>
            <p:ph type="title"/>
          </p:nvPr>
        </p:nvSpPr>
        <p:spPr/>
        <p:txBody>
          <a:bodyPr/>
          <a:lstStyle/>
          <a:p>
            <a:pPr algn="ctr"/>
            <a:r>
              <a:rPr lang="en-US" dirty="0">
                <a:highlight>
                  <a:srgbClr val="C0C0C0"/>
                </a:highlight>
              </a:rPr>
              <a:t>Funding Sources</a:t>
            </a:r>
          </a:p>
        </p:txBody>
      </p:sp>
      <p:sp>
        <p:nvSpPr>
          <p:cNvPr id="3" name="Content Placeholder 2">
            <a:extLst>
              <a:ext uri="{FF2B5EF4-FFF2-40B4-BE49-F238E27FC236}">
                <a16:creationId xmlns:a16="http://schemas.microsoft.com/office/drawing/2014/main" id="{13C996B8-8B0E-4D8A-A0A9-EA1C0939EE3A}"/>
              </a:ext>
            </a:extLst>
          </p:cNvPr>
          <p:cNvSpPr>
            <a:spLocks noGrp="1"/>
          </p:cNvSpPr>
          <p:nvPr>
            <p:ph sz="quarter" idx="13"/>
          </p:nvPr>
        </p:nvSpPr>
        <p:spPr>
          <a:xfrm>
            <a:off x="1762875" y="2386654"/>
            <a:ext cx="8663075" cy="1774285"/>
          </a:xfrm>
        </p:spPr>
        <p:txBody>
          <a:bodyPr/>
          <a:lstStyle/>
          <a:p>
            <a:pPr marL="0" marR="0">
              <a:lnSpc>
                <a:spcPct val="120000"/>
              </a:lnSpc>
              <a:spcBef>
                <a:spcPts val="1000"/>
              </a:spcBef>
              <a:spcAft>
                <a:spcPts val="0"/>
              </a:spcAft>
            </a:pPr>
            <a:r>
              <a:rPr lang="en-US" sz="2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following will show how many trees were planted or distributed per funding source by Program.  The first slide will show funding sources and the number of times they contributed over the years. It also shows a ranking starting with the most trees planted or distributed. </a:t>
            </a:r>
            <a:endParaRPr lang="en-US" sz="1200" dirty="0">
              <a:effectLst/>
              <a:latin typeface="Times New Roman" panose="02020603050405020304" pitchFamily="18" charset="0"/>
              <a:ea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F583AFE4-7F3C-4BD6-AE5C-3C36A374AB6E}"/>
              </a:ext>
            </a:extLst>
          </p:cNvPr>
          <p:cNvSpPr>
            <a:spLocks noGrp="1"/>
          </p:cNvSpPr>
          <p:nvPr>
            <p:ph type="ftr" sz="quarter" idx="11"/>
          </p:nvPr>
        </p:nvSpPr>
        <p:spPr/>
        <p:txBody>
          <a:bodyPr/>
          <a:lstStyle/>
          <a:p>
            <a:r>
              <a:rPr lang="en-US" dirty="0"/>
              <a:t>Funding Sources</a:t>
            </a:r>
          </a:p>
        </p:txBody>
      </p:sp>
      <p:sp>
        <p:nvSpPr>
          <p:cNvPr id="5" name="Date Placeholder 4">
            <a:extLst>
              <a:ext uri="{FF2B5EF4-FFF2-40B4-BE49-F238E27FC236}">
                <a16:creationId xmlns:a16="http://schemas.microsoft.com/office/drawing/2014/main" id="{8B507D9D-8D32-4CDA-BADC-56A4303BC1E1}"/>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6/11/2021</a:t>
            </a:r>
          </a:p>
        </p:txBody>
      </p:sp>
      <p:sp>
        <p:nvSpPr>
          <p:cNvPr id="6" name="Slide Number Placeholder 5">
            <a:extLst>
              <a:ext uri="{FF2B5EF4-FFF2-40B4-BE49-F238E27FC236}">
                <a16:creationId xmlns:a16="http://schemas.microsoft.com/office/drawing/2014/main" id="{947F1A88-716F-4D5A-9219-9F4DAA64EC87}"/>
              </a:ext>
            </a:extLst>
          </p:cNvPr>
          <p:cNvSpPr>
            <a:spLocks noGrp="1"/>
          </p:cNvSpPr>
          <p:nvPr>
            <p:ph type="sldNum" sz="quarter" idx="12"/>
          </p:nvPr>
        </p:nvSpPr>
        <p:spPr/>
        <p:txBody>
          <a:bodyPr/>
          <a:lstStyle/>
          <a:p>
            <a:fld id="{0303F77D-1BEF-481A-B8C1-15974ED46EB7}" type="slidenum">
              <a:rPr lang="en-US" smtClean="0"/>
              <a:t>11</a:t>
            </a:fld>
            <a:endParaRPr lang="en-US"/>
          </a:p>
        </p:txBody>
      </p:sp>
    </p:spTree>
    <p:extLst>
      <p:ext uri="{BB962C8B-B14F-4D97-AF65-F5344CB8AC3E}">
        <p14:creationId xmlns:p14="http://schemas.microsoft.com/office/powerpoint/2010/main" val="2776168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14ED-E514-4BBA-8F07-7FA6246E1009}"/>
              </a:ext>
            </a:extLst>
          </p:cNvPr>
          <p:cNvSpPr>
            <a:spLocks noGrp="1"/>
          </p:cNvSpPr>
          <p:nvPr>
            <p:ph type="title"/>
          </p:nvPr>
        </p:nvSpPr>
        <p:spPr/>
        <p:txBody>
          <a:bodyPr/>
          <a:lstStyle/>
          <a:p>
            <a:pPr algn="ctr"/>
            <a:r>
              <a:rPr lang="en-US" dirty="0"/>
              <a:t>Funding contributions</a:t>
            </a:r>
          </a:p>
        </p:txBody>
      </p:sp>
      <p:sp>
        <p:nvSpPr>
          <p:cNvPr id="4" name="Footer Placeholder 3">
            <a:extLst>
              <a:ext uri="{FF2B5EF4-FFF2-40B4-BE49-F238E27FC236}">
                <a16:creationId xmlns:a16="http://schemas.microsoft.com/office/drawing/2014/main" id="{12A2D887-8FFD-49B0-8C3F-2254D631CFB7}"/>
              </a:ext>
            </a:extLst>
          </p:cNvPr>
          <p:cNvSpPr>
            <a:spLocks noGrp="1"/>
          </p:cNvSpPr>
          <p:nvPr>
            <p:ph type="ftr" sz="quarter" idx="11"/>
          </p:nvPr>
        </p:nvSpPr>
        <p:spPr/>
        <p:txBody>
          <a:bodyPr/>
          <a:lstStyle/>
          <a:p>
            <a:r>
              <a:rPr lang="en-US"/>
              <a:t>PRESENTATION TITLE</a:t>
            </a:r>
            <a:endParaRPr lang="en-US" dirty="0"/>
          </a:p>
        </p:txBody>
      </p:sp>
      <p:sp>
        <p:nvSpPr>
          <p:cNvPr id="5" name="Date Placeholder 4">
            <a:extLst>
              <a:ext uri="{FF2B5EF4-FFF2-40B4-BE49-F238E27FC236}">
                <a16:creationId xmlns:a16="http://schemas.microsoft.com/office/drawing/2014/main" id="{CCDB890C-0103-4AFA-9AA9-2D67B05CF8D7}"/>
              </a:ext>
            </a:extLst>
          </p:cNvPr>
          <p:cNvSpPr>
            <a:spLocks noGrp="1"/>
          </p:cNvSpPr>
          <p:nvPr>
            <p:ph type="dt" sz="half" idx="10"/>
          </p:nvPr>
        </p:nvSpPr>
        <p:spPr/>
        <p:txBody>
          <a:bodyPr/>
          <a:lstStyle/>
          <a:p>
            <a:r>
              <a:rPr lang="en-US"/>
              <a:t>2/11/20XX</a:t>
            </a:r>
          </a:p>
        </p:txBody>
      </p:sp>
      <p:sp>
        <p:nvSpPr>
          <p:cNvPr id="6" name="Slide Number Placeholder 5">
            <a:extLst>
              <a:ext uri="{FF2B5EF4-FFF2-40B4-BE49-F238E27FC236}">
                <a16:creationId xmlns:a16="http://schemas.microsoft.com/office/drawing/2014/main" id="{28FA3945-FDFE-4347-997D-2B90A68496B9}"/>
              </a:ext>
            </a:extLst>
          </p:cNvPr>
          <p:cNvSpPr>
            <a:spLocks noGrp="1"/>
          </p:cNvSpPr>
          <p:nvPr>
            <p:ph type="sldNum" sz="quarter" idx="12"/>
          </p:nvPr>
        </p:nvSpPr>
        <p:spPr/>
        <p:txBody>
          <a:bodyPr/>
          <a:lstStyle/>
          <a:p>
            <a:fld id="{0303F77D-1BEF-481A-B8C1-15974ED46EB7}" type="slidenum">
              <a:rPr lang="en-US" smtClean="0"/>
              <a:t>12</a:t>
            </a:fld>
            <a:endParaRPr lang="en-US"/>
          </a:p>
        </p:txBody>
      </p:sp>
      <p:pic>
        <p:nvPicPr>
          <p:cNvPr id="12" name="Content Placeholder 11">
            <a:extLst>
              <a:ext uri="{FF2B5EF4-FFF2-40B4-BE49-F238E27FC236}">
                <a16:creationId xmlns:a16="http://schemas.microsoft.com/office/drawing/2014/main" id="{D41014C6-0075-45ED-9445-4A41FBC80EE9}"/>
              </a:ext>
            </a:extLst>
          </p:cNvPr>
          <p:cNvPicPr>
            <a:picLocks noGrp="1" noChangeAspect="1"/>
          </p:cNvPicPr>
          <p:nvPr>
            <p:ph sz="quarter" idx="13"/>
          </p:nvPr>
        </p:nvPicPr>
        <p:blipFill>
          <a:blip r:embed="rId2"/>
          <a:stretch>
            <a:fillRect/>
          </a:stretch>
        </p:blipFill>
        <p:spPr>
          <a:xfrm>
            <a:off x="2446336" y="2932113"/>
            <a:ext cx="7402513" cy="2373312"/>
          </a:xfrm>
          <a:prstGeom prst="rect">
            <a:avLst/>
          </a:prstGeom>
        </p:spPr>
      </p:pic>
    </p:spTree>
    <p:extLst>
      <p:ext uri="{BB962C8B-B14F-4D97-AF65-F5344CB8AC3E}">
        <p14:creationId xmlns:p14="http://schemas.microsoft.com/office/powerpoint/2010/main" val="212145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6" name="Straight Connector 7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7" name="Straight Connector 7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8" name="Rectangle 7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85800" y="899024"/>
            <a:ext cx="3076032" cy="3914947"/>
          </a:xfrm>
        </p:spPr>
        <p:txBody>
          <a:bodyPr vert="horz" lIns="91440" tIns="45720" rIns="91440" bIns="45720" rtlCol="0" anchor="t">
            <a:normAutofit/>
          </a:bodyPr>
          <a:lstStyle/>
          <a:p>
            <a:pPr algn="l"/>
            <a:r>
              <a:rPr lang="en-US"/>
              <a:t>AE Heat island</a:t>
            </a:r>
          </a:p>
        </p:txBody>
      </p:sp>
      <p:cxnSp>
        <p:nvCxnSpPr>
          <p:cNvPr id="1039" name="Straight Connector 8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91F759C1-D62C-4EF4-BAEA-B7F172B361C3}"/>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tretch>
            <a:fillRect/>
          </a:stretch>
        </p:blipFill>
        <p:spPr bwMode="auto">
          <a:xfrm>
            <a:off x="4038600" y="1507952"/>
            <a:ext cx="7353299" cy="3842098"/>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13">
            <a:extLst>
              <a:ext uri="{FF2B5EF4-FFF2-40B4-BE49-F238E27FC236}">
                <a16:creationId xmlns:a16="http://schemas.microsoft.com/office/drawing/2014/main" id="{83FEE5BC-EED2-4EF4-B7FA-AE6EC78B1588}"/>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dirty="0"/>
              <a:t>Funding Source1</a:t>
            </a:r>
            <a:endParaRPr lang="en-US" kern="1200" dirty="0">
              <a:solidFill>
                <a:schemeClr val="tx1"/>
              </a:solidFill>
              <a:latin typeface="+mj-lt"/>
              <a:ea typeface="+mn-ea"/>
              <a:cs typeface="+mn-cs"/>
            </a:endParaRPr>
          </a:p>
        </p:txBody>
      </p:sp>
      <p:sp>
        <p:nvSpPr>
          <p:cNvPr id="13" name="Date Placeholder 12">
            <a:extLst>
              <a:ext uri="{FF2B5EF4-FFF2-40B4-BE49-F238E27FC236}">
                <a16:creationId xmlns:a16="http://schemas.microsoft.com/office/drawing/2014/main" id="{45AFAF69-5D6F-4166-B2FC-05200C96FDA1}"/>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6/11/2021</a:t>
            </a:r>
          </a:p>
        </p:txBody>
      </p:sp>
      <p:sp>
        <p:nvSpPr>
          <p:cNvPr id="15" name="Slide Number Placeholder 14">
            <a:extLst>
              <a:ext uri="{FF2B5EF4-FFF2-40B4-BE49-F238E27FC236}">
                <a16:creationId xmlns:a16="http://schemas.microsoft.com/office/drawing/2014/main" id="{CBB275C9-F7C1-4307-93A0-9B5BB9B01F6E}"/>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399844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4" name="Straight Connector 8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88" name="Rectangle 8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9772E-BD75-4F3D-AD3A-04CD4DBD5DA8}"/>
              </a:ext>
            </a:extLst>
          </p:cNvPr>
          <p:cNvSpPr>
            <a:spLocks noGrp="1"/>
          </p:cNvSpPr>
          <p:nvPr>
            <p:ph type="title"/>
          </p:nvPr>
        </p:nvSpPr>
        <p:spPr>
          <a:xfrm>
            <a:off x="695325" y="942815"/>
            <a:ext cx="9989004" cy="581185"/>
          </a:xfrm>
        </p:spPr>
        <p:txBody>
          <a:bodyPr vert="horz" lIns="91440" tIns="45720" rIns="91440" bIns="45720" rtlCol="0" anchor="t">
            <a:normAutofit/>
          </a:bodyPr>
          <a:lstStyle/>
          <a:p>
            <a:pPr algn="l"/>
            <a:r>
              <a:rPr lang="en-US" sz="2400" kern="1200" cap="all" spc="30" baseline="0">
                <a:solidFill>
                  <a:schemeClr val="tx1"/>
                </a:solidFill>
                <a:latin typeface="+mj-lt"/>
                <a:ea typeface="+mj-ea"/>
                <a:cs typeface="+mj-cs"/>
              </a:rPr>
              <a:t>AE</a:t>
            </a:r>
          </a:p>
        </p:txBody>
      </p:sp>
      <p:cxnSp>
        <p:nvCxnSpPr>
          <p:cNvPr id="90" name="Straight Connector 8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368B934-9C6C-4D5E-BC2B-569F21A698C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dirty="0"/>
              <a:t>Funding Source2</a:t>
            </a:r>
            <a:endParaRPr lang="en-US" kern="1200" dirty="0">
              <a:solidFill>
                <a:schemeClr val="tx1"/>
              </a:solidFill>
              <a:latin typeface="+mj-lt"/>
              <a:ea typeface="+mn-ea"/>
              <a:cs typeface="+mn-cs"/>
            </a:endParaRPr>
          </a:p>
        </p:txBody>
      </p:sp>
      <p:sp>
        <p:nvSpPr>
          <p:cNvPr id="5" name="Date Placeholder 4">
            <a:extLst>
              <a:ext uri="{FF2B5EF4-FFF2-40B4-BE49-F238E27FC236}">
                <a16:creationId xmlns:a16="http://schemas.microsoft.com/office/drawing/2014/main" id="{D243EC88-ECB9-4E5D-928E-E753729DAB0E}"/>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6/11/2021</a:t>
            </a:r>
          </a:p>
        </p:txBody>
      </p:sp>
      <p:sp>
        <p:nvSpPr>
          <p:cNvPr id="6" name="Slide Number Placeholder 5">
            <a:extLst>
              <a:ext uri="{FF2B5EF4-FFF2-40B4-BE49-F238E27FC236}">
                <a16:creationId xmlns:a16="http://schemas.microsoft.com/office/drawing/2014/main" id="{0AE768C1-DF3C-470E-96BD-412241749659}"/>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14</a:t>
            </a:fld>
            <a:endParaRPr lang="en-US"/>
          </a:p>
        </p:txBody>
      </p:sp>
      <p:pic>
        <p:nvPicPr>
          <p:cNvPr id="18" name="Picture 4">
            <a:extLst>
              <a:ext uri="{FF2B5EF4-FFF2-40B4-BE49-F238E27FC236}">
                <a16:creationId xmlns:a16="http://schemas.microsoft.com/office/drawing/2014/main" id="{AF512A2A-CE4E-4A54-A44D-F0EA24231D6C}"/>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31018" y="1830388"/>
            <a:ext cx="8301389" cy="433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82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4" name="Rectangle 19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A3D06-08ED-4438-A109-F668DA99DD2B}"/>
              </a:ext>
            </a:extLst>
          </p:cNvPr>
          <p:cNvSpPr>
            <a:spLocks noGrp="1"/>
          </p:cNvSpPr>
          <p:nvPr>
            <p:ph type="title"/>
          </p:nvPr>
        </p:nvSpPr>
        <p:spPr>
          <a:xfrm>
            <a:off x="685800" y="899024"/>
            <a:ext cx="3076032" cy="3914947"/>
          </a:xfrm>
        </p:spPr>
        <p:txBody>
          <a:bodyPr vert="horz" lIns="91440" tIns="45720" rIns="91440" bIns="45720" rtlCol="0" anchor="t">
            <a:normAutofit/>
          </a:bodyPr>
          <a:lstStyle/>
          <a:p>
            <a:pPr algn="l"/>
            <a:r>
              <a:rPr lang="en-US"/>
              <a:t>PARD</a:t>
            </a:r>
          </a:p>
        </p:txBody>
      </p:sp>
      <p:cxnSp>
        <p:nvCxnSpPr>
          <p:cNvPr id="195" name="Straight Connector 19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FF3A00C1-9A7D-460D-93F2-67BE0ECA4625}"/>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4038600" y="1507952"/>
            <a:ext cx="7353299" cy="384209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ABEE422-5B2E-47FB-9385-41ED1F709CC1}"/>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dirty="0"/>
              <a:t>Funding Source3</a:t>
            </a:r>
            <a:endParaRPr lang="en-US" kern="1200" dirty="0">
              <a:solidFill>
                <a:schemeClr val="tx1"/>
              </a:solidFill>
              <a:latin typeface="+mj-lt"/>
              <a:ea typeface="+mn-ea"/>
              <a:cs typeface="+mn-cs"/>
            </a:endParaRPr>
          </a:p>
        </p:txBody>
      </p:sp>
      <p:sp>
        <p:nvSpPr>
          <p:cNvPr id="5" name="Date Placeholder 4">
            <a:extLst>
              <a:ext uri="{FF2B5EF4-FFF2-40B4-BE49-F238E27FC236}">
                <a16:creationId xmlns:a16="http://schemas.microsoft.com/office/drawing/2014/main" id="{D77D0ECA-C487-42B4-8FD7-4D0880E19315}"/>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6/11/2021</a:t>
            </a:r>
          </a:p>
        </p:txBody>
      </p:sp>
      <p:sp>
        <p:nvSpPr>
          <p:cNvPr id="6" name="Slide Number Placeholder 5">
            <a:extLst>
              <a:ext uri="{FF2B5EF4-FFF2-40B4-BE49-F238E27FC236}">
                <a16:creationId xmlns:a16="http://schemas.microsoft.com/office/drawing/2014/main" id="{FEFF872F-6E37-4332-8523-893F2594BF2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285842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6D5B3-2E2E-41DC-9CAB-65ABEE3101CC}"/>
              </a:ext>
            </a:extLst>
          </p:cNvPr>
          <p:cNvSpPr>
            <a:spLocks noGrp="1"/>
          </p:cNvSpPr>
          <p:nvPr>
            <p:ph type="title"/>
          </p:nvPr>
        </p:nvSpPr>
        <p:spPr>
          <a:xfrm>
            <a:off x="695325" y="914557"/>
            <a:ext cx="10872665" cy="705780"/>
          </a:xfrm>
        </p:spPr>
        <p:txBody>
          <a:bodyPr vert="horz" lIns="91440" tIns="45720" rIns="91440" bIns="45720" rtlCol="0" anchor="t">
            <a:normAutofit/>
          </a:bodyPr>
          <a:lstStyle/>
          <a:p>
            <a:pPr algn="l"/>
            <a:r>
              <a:rPr lang="en-US" dirty="0" err="1"/>
              <a:t>ufrf</a:t>
            </a:r>
            <a:endParaRPr lang="en-US" dirty="0"/>
          </a:p>
        </p:txBody>
      </p:sp>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170" name="Picture 2">
            <a:extLst>
              <a:ext uri="{FF2B5EF4-FFF2-40B4-BE49-F238E27FC236}">
                <a16:creationId xmlns:a16="http://schemas.microsoft.com/office/drawing/2014/main" id="{39EC6307-E8A5-469C-8431-79333111598C}"/>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2419381" y="2292953"/>
            <a:ext cx="7353237" cy="38604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F24BEE6-EFAE-4B6E-8C54-3127BC304A08}"/>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dirty="0"/>
              <a:t>Funding Source4</a:t>
            </a:r>
            <a:endParaRPr lang="en-US" kern="1200" dirty="0">
              <a:solidFill>
                <a:schemeClr val="tx1"/>
              </a:solidFill>
              <a:latin typeface="+mj-lt"/>
              <a:ea typeface="+mn-ea"/>
              <a:cs typeface="+mn-cs"/>
            </a:endParaRPr>
          </a:p>
        </p:txBody>
      </p:sp>
      <p:sp>
        <p:nvSpPr>
          <p:cNvPr id="5" name="Date Placeholder 4">
            <a:extLst>
              <a:ext uri="{FF2B5EF4-FFF2-40B4-BE49-F238E27FC236}">
                <a16:creationId xmlns:a16="http://schemas.microsoft.com/office/drawing/2014/main" id="{A3668E2E-5D96-4733-A900-4624744FE0BF}"/>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6/11/2021</a:t>
            </a:r>
          </a:p>
        </p:txBody>
      </p:sp>
      <p:sp>
        <p:nvSpPr>
          <p:cNvPr id="6" name="Slide Number Placeholder 5">
            <a:extLst>
              <a:ext uri="{FF2B5EF4-FFF2-40B4-BE49-F238E27FC236}">
                <a16:creationId xmlns:a16="http://schemas.microsoft.com/office/drawing/2014/main" id="{842D6004-CDAB-4B2F-B707-FA908DB369A7}"/>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16</a:t>
            </a:fld>
            <a:endParaRPr lang="en-US"/>
          </a:p>
        </p:txBody>
      </p:sp>
    </p:spTree>
    <p:extLst>
      <p:ext uri="{BB962C8B-B14F-4D97-AF65-F5344CB8AC3E}">
        <p14:creationId xmlns:p14="http://schemas.microsoft.com/office/powerpoint/2010/main" val="997534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23902-C1BE-485F-B7CB-6B642005775C}"/>
              </a:ext>
            </a:extLst>
          </p:cNvPr>
          <p:cNvSpPr>
            <a:spLocks noGrp="1"/>
          </p:cNvSpPr>
          <p:nvPr>
            <p:ph type="title"/>
          </p:nvPr>
        </p:nvSpPr>
        <p:spPr>
          <a:xfrm>
            <a:off x="695325" y="914557"/>
            <a:ext cx="10872665" cy="705780"/>
          </a:xfrm>
        </p:spPr>
        <p:txBody>
          <a:bodyPr vert="horz" lIns="91440" tIns="45720" rIns="91440" bIns="45720" rtlCol="0" anchor="t">
            <a:normAutofit/>
          </a:bodyPr>
          <a:lstStyle/>
          <a:p>
            <a:pPr algn="l"/>
            <a:r>
              <a:rPr lang="en-US" dirty="0"/>
              <a:t>GENERAL</a:t>
            </a:r>
          </a:p>
        </p:txBody>
      </p:sp>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194" name="Picture 2">
            <a:extLst>
              <a:ext uri="{FF2B5EF4-FFF2-40B4-BE49-F238E27FC236}">
                <a16:creationId xmlns:a16="http://schemas.microsoft.com/office/drawing/2014/main" id="{3C0F37BF-1740-4C16-B715-8622EB7E485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2419381" y="2292953"/>
            <a:ext cx="7353237" cy="38604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85842B1-992A-49C9-BE16-1F9EE1FF5958}"/>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dirty="0"/>
              <a:t>Funding Source5</a:t>
            </a:r>
            <a:endParaRPr lang="en-US" kern="1200" dirty="0">
              <a:solidFill>
                <a:schemeClr val="tx1"/>
              </a:solidFill>
              <a:latin typeface="+mj-lt"/>
              <a:ea typeface="+mn-ea"/>
              <a:cs typeface="+mn-cs"/>
            </a:endParaRPr>
          </a:p>
        </p:txBody>
      </p:sp>
      <p:sp>
        <p:nvSpPr>
          <p:cNvPr id="5" name="Date Placeholder 4">
            <a:extLst>
              <a:ext uri="{FF2B5EF4-FFF2-40B4-BE49-F238E27FC236}">
                <a16:creationId xmlns:a16="http://schemas.microsoft.com/office/drawing/2014/main" id="{E87C68F9-697B-4C46-BC9F-62F57D1421EA}"/>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6/11/2021</a:t>
            </a:r>
          </a:p>
        </p:txBody>
      </p:sp>
      <p:sp>
        <p:nvSpPr>
          <p:cNvPr id="6" name="Slide Number Placeholder 5">
            <a:extLst>
              <a:ext uri="{FF2B5EF4-FFF2-40B4-BE49-F238E27FC236}">
                <a16:creationId xmlns:a16="http://schemas.microsoft.com/office/drawing/2014/main" id="{F42A2F78-BD69-4890-BD42-AE986D5F8D2A}"/>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17</a:t>
            </a:fld>
            <a:endParaRPr lang="en-US"/>
          </a:p>
        </p:txBody>
      </p:sp>
    </p:spTree>
    <p:extLst>
      <p:ext uri="{BB962C8B-B14F-4D97-AF65-F5344CB8AC3E}">
        <p14:creationId xmlns:p14="http://schemas.microsoft.com/office/powerpoint/2010/main" val="3183619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E5AA3-A0B2-4D65-9901-2408D78E115B}"/>
              </a:ext>
            </a:extLst>
          </p:cNvPr>
          <p:cNvSpPr>
            <a:spLocks noGrp="1"/>
          </p:cNvSpPr>
          <p:nvPr>
            <p:ph type="title"/>
          </p:nvPr>
        </p:nvSpPr>
        <p:spPr>
          <a:xfrm>
            <a:off x="695325" y="942815"/>
            <a:ext cx="9989004" cy="581185"/>
          </a:xfrm>
        </p:spPr>
        <p:txBody>
          <a:bodyPr vert="horz" lIns="91440" tIns="45720" rIns="91440" bIns="45720" rtlCol="0" anchor="t">
            <a:normAutofit/>
          </a:bodyPr>
          <a:lstStyle/>
          <a:p>
            <a:pPr algn="l"/>
            <a:r>
              <a:rPr lang="en-US" sz="2400" kern="1200" cap="all" spc="30" baseline="0" dirty="0" err="1">
                <a:solidFill>
                  <a:schemeClr val="tx1"/>
                </a:solidFill>
                <a:latin typeface="+mj-lt"/>
                <a:ea typeface="+mj-ea"/>
                <a:cs typeface="+mj-cs"/>
              </a:rPr>
              <a:t>pwd</a:t>
            </a:r>
            <a:endParaRPr lang="en-US" sz="2400" kern="1200" cap="all" spc="30" baseline="0" dirty="0">
              <a:solidFill>
                <a:schemeClr val="tx1"/>
              </a:solidFill>
              <a:latin typeface="+mj-lt"/>
              <a:ea typeface="+mj-ea"/>
              <a:cs typeface="+mj-cs"/>
            </a:endParaRPr>
          </a:p>
        </p:txBody>
      </p:sp>
      <p:cxnSp>
        <p:nvCxnSpPr>
          <p:cNvPr id="17" name="Straight Connector 16">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12400B7-B394-4D29-BC01-DDCB5D35C85F}"/>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dirty="0"/>
              <a:t>Funding Source6</a:t>
            </a:r>
            <a:endParaRPr lang="en-US" kern="1200" dirty="0">
              <a:solidFill>
                <a:schemeClr val="tx1"/>
              </a:solidFill>
              <a:latin typeface="+mj-lt"/>
              <a:ea typeface="+mn-ea"/>
              <a:cs typeface="+mn-cs"/>
            </a:endParaRPr>
          </a:p>
        </p:txBody>
      </p:sp>
      <p:sp>
        <p:nvSpPr>
          <p:cNvPr id="5" name="Date Placeholder 4">
            <a:extLst>
              <a:ext uri="{FF2B5EF4-FFF2-40B4-BE49-F238E27FC236}">
                <a16:creationId xmlns:a16="http://schemas.microsoft.com/office/drawing/2014/main" id="{8A032D38-0937-40F9-A91C-96785E89B1D1}"/>
              </a:ext>
            </a:extLst>
          </p:cNvPr>
          <p:cNvSpPr>
            <a:spLocks noGrp="1"/>
          </p:cNvSpPr>
          <p:nvPr>
            <p:ph type="dt" sz="half" idx="10"/>
          </p:nvPr>
        </p:nvSpPr>
        <p:spPr>
          <a:xfrm>
            <a:off x="8369448" y="6356350"/>
            <a:ext cx="2549564"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6/11/2021</a:t>
            </a:r>
          </a:p>
        </p:txBody>
      </p:sp>
      <p:sp>
        <p:nvSpPr>
          <p:cNvPr id="6" name="Slide Number Placeholder 5">
            <a:extLst>
              <a:ext uri="{FF2B5EF4-FFF2-40B4-BE49-F238E27FC236}">
                <a16:creationId xmlns:a16="http://schemas.microsoft.com/office/drawing/2014/main" id="{A74E783A-DC3B-4E80-A43E-350192365F56}"/>
              </a:ext>
            </a:extLst>
          </p:cNvPr>
          <p:cNvSpPr>
            <a:spLocks noGrp="1"/>
          </p:cNvSpPr>
          <p:nvPr>
            <p:ph type="sldNum" sz="quarter" idx="12"/>
          </p:nvPr>
        </p:nvSpPr>
        <p:spPr>
          <a:xfrm>
            <a:off x="10804263"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18</a:t>
            </a:fld>
            <a:endParaRPr lang="en-US" dirty="0"/>
          </a:p>
        </p:txBody>
      </p:sp>
      <p:pic>
        <p:nvPicPr>
          <p:cNvPr id="7" name="Picture 4">
            <a:extLst>
              <a:ext uri="{FF2B5EF4-FFF2-40B4-BE49-F238E27FC236}">
                <a16:creationId xmlns:a16="http://schemas.microsoft.com/office/drawing/2014/main" id="{B7AE875C-7C44-46FB-ABC0-12D69E3AB05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62783" y="1830388"/>
            <a:ext cx="8237859" cy="433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289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E66B-357D-4937-B92F-BDC71B7BD9DB}"/>
              </a:ext>
            </a:extLst>
          </p:cNvPr>
          <p:cNvSpPr>
            <a:spLocks noGrp="1"/>
          </p:cNvSpPr>
          <p:nvPr>
            <p:ph type="ctrTitle"/>
          </p:nvPr>
        </p:nvSpPr>
        <p:spPr>
          <a:xfrm>
            <a:off x="695325" y="4296094"/>
            <a:ext cx="10782299" cy="1100621"/>
          </a:xfrm>
        </p:spPr>
        <p:txBody>
          <a:bodyPr/>
          <a:lstStyle/>
          <a:p>
            <a:r>
              <a:rPr lang="en-US" dirty="0"/>
              <a:t>Thank you</a:t>
            </a:r>
          </a:p>
        </p:txBody>
      </p:sp>
      <p:sp>
        <p:nvSpPr>
          <p:cNvPr id="3" name="Subtitle 2">
            <a:extLst>
              <a:ext uri="{FF2B5EF4-FFF2-40B4-BE49-F238E27FC236}">
                <a16:creationId xmlns:a16="http://schemas.microsoft.com/office/drawing/2014/main" id="{8933B907-C059-432D-9E6C-B6A08FA776A9}"/>
              </a:ext>
            </a:extLst>
          </p:cNvPr>
          <p:cNvSpPr>
            <a:spLocks noGrp="1"/>
          </p:cNvSpPr>
          <p:nvPr>
            <p:ph type="subTitle" idx="1"/>
          </p:nvPr>
        </p:nvSpPr>
        <p:spPr>
          <a:xfrm>
            <a:off x="695324" y="5533242"/>
            <a:ext cx="9972675" cy="543505"/>
          </a:xfrm>
        </p:spPr>
        <p:txBody>
          <a:bodyPr/>
          <a:lstStyle/>
          <a:p>
            <a:r>
              <a:rPr lang="en-US" dirty="0"/>
              <a:t>Dorothy Hewitt-Sanchez | Hewitt.Dorothy@gmail.com </a:t>
            </a:r>
          </a:p>
        </p:txBody>
      </p:sp>
      <p:pic>
        <p:nvPicPr>
          <p:cNvPr id="11" name="Picture Placeholder 10" descr="Moss and mushrooms">
            <a:extLst>
              <a:ext uri="{FF2B5EF4-FFF2-40B4-BE49-F238E27FC236}">
                <a16:creationId xmlns:a16="http://schemas.microsoft.com/office/drawing/2014/main" id="{C6C7C533-8A44-4C93-904C-F4F963D800E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6146800" y="727075"/>
            <a:ext cx="5245100" cy="3070225"/>
          </a:xfrm>
        </p:spPr>
      </p:pic>
      <p:sp>
        <p:nvSpPr>
          <p:cNvPr id="5" name="Footer Placeholder 4">
            <a:extLst>
              <a:ext uri="{FF2B5EF4-FFF2-40B4-BE49-F238E27FC236}">
                <a16:creationId xmlns:a16="http://schemas.microsoft.com/office/drawing/2014/main" id="{9211888C-69E3-41DE-8265-95D76F4FFC55}"/>
              </a:ext>
            </a:extLst>
          </p:cNvPr>
          <p:cNvSpPr>
            <a:spLocks noGrp="1"/>
          </p:cNvSpPr>
          <p:nvPr>
            <p:ph type="ftr" sz="quarter" idx="11"/>
          </p:nvPr>
        </p:nvSpPr>
        <p:spPr>
          <a:xfrm>
            <a:off x="715383" y="6356350"/>
            <a:ext cx="4539727" cy="365125"/>
          </a:xfrm>
        </p:spPr>
        <p:txBody>
          <a:bodyPr/>
          <a:lstStyle/>
          <a:p>
            <a:r>
              <a:rPr lang="en-US" dirty="0"/>
              <a:t>The END</a:t>
            </a:r>
          </a:p>
        </p:txBody>
      </p:sp>
      <p:sp>
        <p:nvSpPr>
          <p:cNvPr id="4" name="Date Placeholder 3">
            <a:extLst>
              <a:ext uri="{FF2B5EF4-FFF2-40B4-BE49-F238E27FC236}">
                <a16:creationId xmlns:a16="http://schemas.microsoft.com/office/drawing/2014/main" id="{B0CDAE7A-6B1B-4C3F-85DB-89A4594438B9}"/>
              </a:ext>
            </a:extLst>
          </p:cNvPr>
          <p:cNvSpPr>
            <a:spLocks noGrp="1"/>
          </p:cNvSpPr>
          <p:nvPr>
            <p:ph type="dt" sz="half" idx="10"/>
          </p:nvPr>
        </p:nvSpPr>
        <p:spPr>
          <a:xfrm>
            <a:off x="8369448" y="6356350"/>
            <a:ext cx="2592594"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effectLst/>
                <a:uLnTx/>
                <a:uFillTx/>
                <a:latin typeface="Univers Condensed"/>
                <a:ea typeface="+mn-ea"/>
                <a:cs typeface="+mn-cs"/>
              </a:rPr>
              <a:t>6/11/2021</a:t>
            </a:r>
          </a:p>
        </p:txBody>
      </p:sp>
      <p:sp>
        <p:nvSpPr>
          <p:cNvPr id="6" name="Slide Number Placeholder 5">
            <a:extLst>
              <a:ext uri="{FF2B5EF4-FFF2-40B4-BE49-F238E27FC236}">
                <a16:creationId xmlns:a16="http://schemas.microsoft.com/office/drawing/2014/main" id="{39ECCF82-DD52-4DF2-A97B-A6A198D3EC8E}"/>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19</a:t>
            </a:fld>
            <a:endParaRPr lang="en-US" dirty="0"/>
          </a:p>
        </p:txBody>
      </p:sp>
      <p:pic>
        <p:nvPicPr>
          <p:cNvPr id="10" name="Picture Placeholder 9" descr="A person wearing a mask&#10;&#10;Description automatically generated with low confidence">
            <a:extLst>
              <a:ext uri="{FF2B5EF4-FFF2-40B4-BE49-F238E27FC236}">
                <a16:creationId xmlns:a16="http://schemas.microsoft.com/office/drawing/2014/main" id="{E1F07FDC-EF18-48F3-91F8-BD2FB6DF6040}"/>
              </a:ext>
            </a:extLst>
          </p:cNvPr>
          <p:cNvPicPr>
            <a:picLocks noGrp="1" noChangeAspect="1"/>
          </p:cNvPicPr>
          <p:nvPr>
            <p:ph type="pic" sz="quarter" idx="13"/>
          </p:nvPr>
        </p:nvPicPr>
        <p:blipFill>
          <a:blip r:embed="rId4"/>
          <a:srcRect t="27711" b="27711"/>
          <a:stretch>
            <a:fillRect/>
          </a:stretch>
        </p:blipFill>
        <p:spPr/>
      </p:pic>
    </p:spTree>
    <p:extLst>
      <p:ext uri="{BB962C8B-B14F-4D97-AF65-F5344CB8AC3E}">
        <p14:creationId xmlns:p14="http://schemas.microsoft.com/office/powerpoint/2010/main" val="239422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800099" y="904730"/>
            <a:ext cx="4152900" cy="1652590"/>
          </a:xfrm>
        </p:spPr>
        <p:txBody>
          <a:bodyPr/>
          <a:lstStyle/>
          <a:p>
            <a:r>
              <a:rPr lang="en-US" dirty="0"/>
              <a:t>Introduction</a:t>
            </a:r>
          </a:p>
        </p:txBody>
      </p:sp>
      <p:sp>
        <p:nvSpPr>
          <p:cNvPr id="6" name="Content Placeholder 5">
            <a:extLst>
              <a:ext uri="{FF2B5EF4-FFF2-40B4-BE49-F238E27FC236}">
                <a16:creationId xmlns:a16="http://schemas.microsoft.com/office/drawing/2014/main" id="{F35FCE68-0761-421A-922F-077DEB02E062}"/>
              </a:ext>
            </a:extLst>
          </p:cNvPr>
          <p:cNvSpPr>
            <a:spLocks noGrp="1"/>
          </p:cNvSpPr>
          <p:nvPr>
            <p:ph idx="1"/>
          </p:nvPr>
        </p:nvSpPr>
        <p:spPr>
          <a:xfrm>
            <a:off x="5133975" y="952368"/>
            <a:ext cx="6257926" cy="1773893"/>
          </a:xfrm>
        </p:spPr>
        <p:txBody>
          <a:bodyPr>
            <a:normAutofit fontScale="92500" lnSpcReduction="20000"/>
          </a:bodyPr>
          <a:lstStyle/>
          <a:p>
            <a:r>
              <a:rPr lang="en-US" dirty="0"/>
              <a:t>The City of Austin has made the data available for the total number of trees that were planted or distributed by the City of Austin from year 2015 through year 2020. Each tree is equivalent to one 5-gallon tree.</a:t>
            </a:r>
          </a:p>
          <a:p>
            <a:r>
              <a:rPr lang="en-US" dirty="0"/>
              <a:t>The data set can be downloaded from the following web location: https://data.austintexas.gov/dataset/City-of-Austin-Tree-Planting/ingu-qjea</a:t>
            </a:r>
          </a:p>
          <a:p>
            <a:endParaRPr lang="en-US" dirty="0"/>
          </a:p>
        </p:txBody>
      </p:sp>
      <p:pic>
        <p:nvPicPr>
          <p:cNvPr id="14" name="Picture Placeholder 13" descr="A person walking along a bridge in a forest ">
            <a:extLst>
              <a:ext uri="{FF2B5EF4-FFF2-40B4-BE49-F238E27FC236}">
                <a16:creationId xmlns:a16="http://schemas.microsoft.com/office/drawing/2014/main" id="{4643E7D7-B55D-4673-951C-3F23015C581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800099" y="3048000"/>
            <a:ext cx="5133990" cy="2737531"/>
          </a:xfrm>
        </p:spPr>
      </p:pic>
      <p:sp>
        <p:nvSpPr>
          <p:cNvPr id="3" name="Footer Placeholder 2">
            <a:extLst>
              <a:ext uri="{FF2B5EF4-FFF2-40B4-BE49-F238E27FC236}">
                <a16:creationId xmlns:a16="http://schemas.microsoft.com/office/drawing/2014/main" id="{EB2D8EB9-86D8-46F2-805C-7BA07DB989B8}"/>
              </a:ext>
            </a:extLst>
          </p:cNvPr>
          <p:cNvSpPr>
            <a:spLocks noGrp="1"/>
          </p:cNvSpPr>
          <p:nvPr>
            <p:ph type="ftr" sz="quarter" idx="11"/>
          </p:nvPr>
        </p:nvSpPr>
        <p:spPr>
          <a:xfrm>
            <a:off x="715383" y="6356350"/>
            <a:ext cx="4539727" cy="365125"/>
          </a:xfrm>
        </p:spPr>
        <p:txBody>
          <a:bodyPr/>
          <a:lstStyle/>
          <a:p>
            <a:r>
              <a:rPr lang="en-US" dirty="0"/>
              <a:t>Introduction</a:t>
            </a:r>
          </a:p>
        </p:txBody>
      </p:sp>
      <p:sp>
        <p:nvSpPr>
          <p:cNvPr id="2" name="Date Placeholder 1">
            <a:extLst>
              <a:ext uri="{FF2B5EF4-FFF2-40B4-BE49-F238E27FC236}">
                <a16:creationId xmlns:a16="http://schemas.microsoft.com/office/drawing/2014/main" id="{C0D6D7AB-45AD-4E39-B4E3-CC1786053CFC}"/>
              </a:ext>
            </a:extLst>
          </p:cNvPr>
          <p:cNvSpPr>
            <a:spLocks noGrp="1"/>
          </p:cNvSpPr>
          <p:nvPr>
            <p:ph type="dt" sz="half" idx="10"/>
          </p:nvPr>
        </p:nvSpPr>
        <p:spPr>
          <a:xfrm>
            <a:off x="8369448" y="6356350"/>
            <a:ext cx="2592594" cy="365125"/>
          </a:xfrm>
        </p:spPr>
        <p:txBody>
          <a:bodyPr/>
          <a:lstStyle/>
          <a:p>
            <a:r>
              <a:rPr lang="en-US" dirty="0"/>
              <a:t>6/11/2021</a:t>
            </a:r>
          </a:p>
        </p:txBody>
      </p:sp>
      <p:sp>
        <p:nvSpPr>
          <p:cNvPr id="4" name="Slide Number Placeholder 3">
            <a:extLst>
              <a:ext uri="{FF2B5EF4-FFF2-40B4-BE49-F238E27FC236}">
                <a16:creationId xmlns:a16="http://schemas.microsoft.com/office/drawing/2014/main" id="{A5BB3454-C461-4318-8C59-919AC8FD3CDF}"/>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2</a:t>
            </a:fld>
            <a:endParaRPr lang="en-US"/>
          </a:p>
        </p:txBody>
      </p:sp>
      <p:pic>
        <p:nvPicPr>
          <p:cNvPr id="24" name="Picture Placeholder 23" descr="A close up of a flower&#10;&#10;Description automatically generated with medium confidence">
            <a:extLst>
              <a:ext uri="{FF2B5EF4-FFF2-40B4-BE49-F238E27FC236}">
                <a16:creationId xmlns:a16="http://schemas.microsoft.com/office/drawing/2014/main" id="{66AE7E5E-C282-45A5-83B9-7925A0328C7B}"/>
              </a:ext>
            </a:extLst>
          </p:cNvPr>
          <p:cNvPicPr>
            <a:picLocks noGrp="1" noChangeAspect="1"/>
          </p:cNvPicPr>
          <p:nvPr>
            <p:ph type="pic" sz="quarter" idx="14"/>
          </p:nvPr>
        </p:nvPicPr>
        <p:blipFill>
          <a:blip r:embed="rId4"/>
          <a:srcRect t="21830" b="21830"/>
          <a:stretch>
            <a:fillRect/>
          </a:stretch>
        </p:blipFill>
        <p:spPr/>
      </p:pic>
    </p:spTree>
    <p:extLst>
      <p:ext uri="{BB962C8B-B14F-4D97-AF65-F5344CB8AC3E}">
        <p14:creationId xmlns:p14="http://schemas.microsoft.com/office/powerpoint/2010/main" val="68372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23058FB-0FD6-409A-A6CC-10F7CCB0BA28}"/>
              </a:ext>
            </a:extLst>
          </p:cNvPr>
          <p:cNvSpPr>
            <a:spLocks noGrp="1"/>
          </p:cNvSpPr>
          <p:nvPr>
            <p:ph type="title"/>
          </p:nvPr>
        </p:nvSpPr>
        <p:spPr>
          <a:xfrm>
            <a:off x="695324" y="615918"/>
            <a:ext cx="2152103" cy="4272816"/>
          </a:xfrm>
        </p:spPr>
        <p:txBody>
          <a:bodyPr vert="horz" lIns="91440" tIns="45720" rIns="91440" bIns="45720" rtlCol="0" anchor="t">
            <a:normAutofit/>
          </a:bodyPr>
          <a:lstStyle/>
          <a:p>
            <a:pPr algn="l"/>
            <a:r>
              <a:rPr lang="en-US" sz="2400" kern="1200" cap="all" spc="30" baseline="0">
                <a:solidFill>
                  <a:schemeClr val="tx1"/>
                </a:solidFill>
                <a:latin typeface="+mj-lt"/>
                <a:ea typeface="+mj-ea"/>
                <a:cs typeface="+mj-cs"/>
              </a:rPr>
              <a:t>Total number of Trees PLANTED OR DISTRIBUTED</a:t>
            </a:r>
          </a:p>
        </p:txBody>
      </p:sp>
      <p:cxnSp>
        <p:nvCxnSpPr>
          <p:cNvPr id="21" name="Straight Connector 20">
            <a:extLst>
              <a:ext uri="{FF2B5EF4-FFF2-40B4-BE49-F238E27FC236}">
                <a16:creationId xmlns:a16="http://schemas.microsoft.com/office/drawing/2014/main" id="{057DD543-A5CD-4348-8624-8B4E57DB5F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FA008166-9AE1-4416-8264-E560226C138A}"/>
              </a:ext>
            </a:extLst>
          </p:cNvPr>
          <p:cNvSpPr>
            <a:spLocks noGrp="1"/>
          </p:cNvSpPr>
          <p:nvPr>
            <p:ph sz="quarter" idx="13"/>
          </p:nvPr>
        </p:nvSpPr>
        <p:spPr>
          <a:xfrm>
            <a:off x="3918180" y="538843"/>
            <a:ext cx="7518024" cy="5758071"/>
          </a:xfrm>
        </p:spPr>
        <p:txBody>
          <a:bodyPr vert="horz" lIns="91440" tIns="45720" rIns="91440" bIns="45720" rtlCol="0">
            <a:normAutofit/>
          </a:bodyPr>
          <a:lstStyle/>
          <a:p>
            <a:pPr indent="-228600">
              <a:buFont typeface="Arial" panose="020B0604020202020204" pitchFamily="34" charset="0"/>
              <a:buChar char="•"/>
            </a:pPr>
            <a:endParaRPr lang="en-US" sz="4000"/>
          </a:p>
          <a:p>
            <a:pPr indent="-228600">
              <a:buFont typeface="Arial" panose="020B0604020202020204" pitchFamily="34" charset="0"/>
              <a:buChar char="•"/>
            </a:pPr>
            <a:r>
              <a:rPr lang="en-US" sz="4000" dirty="0"/>
              <a:t>38068</a:t>
            </a:r>
            <a:endParaRPr lang="en-US" sz="4000"/>
          </a:p>
        </p:txBody>
      </p:sp>
      <p:sp>
        <p:nvSpPr>
          <p:cNvPr id="6" name="Footer Placeholder 5">
            <a:extLst>
              <a:ext uri="{FF2B5EF4-FFF2-40B4-BE49-F238E27FC236}">
                <a16:creationId xmlns:a16="http://schemas.microsoft.com/office/drawing/2014/main" id="{E5157E9A-8C14-40A6-9954-F7B6CF95E3CA}"/>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dirty="0"/>
              <a:t>Total Trees Planted or Distributed</a:t>
            </a:r>
            <a:endParaRPr lang="en-US" kern="1200" dirty="0">
              <a:solidFill>
                <a:schemeClr val="tx1"/>
              </a:solidFill>
              <a:latin typeface="+mj-lt"/>
              <a:ea typeface="+mn-ea"/>
              <a:cs typeface="+mn-cs"/>
            </a:endParaRPr>
          </a:p>
        </p:txBody>
      </p:sp>
      <p:sp>
        <p:nvSpPr>
          <p:cNvPr id="7" name="Date Placeholder 6">
            <a:extLst>
              <a:ext uri="{FF2B5EF4-FFF2-40B4-BE49-F238E27FC236}">
                <a16:creationId xmlns:a16="http://schemas.microsoft.com/office/drawing/2014/main" id="{0972AE87-6873-4769-B6A3-F12C7D84F23A}"/>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r>
              <a:rPr lang="en-US" dirty="0"/>
              <a:t>6/11/2021</a:t>
            </a:r>
          </a:p>
        </p:txBody>
      </p:sp>
      <p:sp>
        <p:nvSpPr>
          <p:cNvPr id="8" name="Slide Number Placeholder 7">
            <a:extLst>
              <a:ext uri="{FF2B5EF4-FFF2-40B4-BE49-F238E27FC236}">
                <a16:creationId xmlns:a16="http://schemas.microsoft.com/office/drawing/2014/main" id="{F1E28665-CBD9-42A4-AE55-3A6BDC708D7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53D7EE4-1EDB-42FD-B6B7-A82C9F31F0F4}" type="slidenum">
              <a:rPr lang="en-US" smtClean="0"/>
              <a:pPr>
                <a:lnSpc>
                  <a:spcPct val="90000"/>
                </a:lnSpc>
                <a:spcAft>
                  <a:spcPts val="600"/>
                </a:spcAft>
              </a:pPr>
              <a:t>3</a:t>
            </a:fld>
            <a:endParaRPr lang="en-US"/>
          </a:p>
        </p:txBody>
      </p:sp>
    </p:spTree>
    <p:extLst>
      <p:ext uri="{BB962C8B-B14F-4D97-AF65-F5344CB8AC3E}">
        <p14:creationId xmlns:p14="http://schemas.microsoft.com/office/powerpoint/2010/main" val="197362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80DDE62B-1B28-415F-9AC0-C8F62FD26F4A}"/>
              </a:ext>
            </a:extLst>
          </p:cNvPr>
          <p:cNvSpPr>
            <a:spLocks noGrp="1"/>
          </p:cNvSpPr>
          <p:nvPr>
            <p:ph type="title"/>
          </p:nvPr>
        </p:nvSpPr>
        <p:spPr>
          <a:xfrm>
            <a:off x="733424" y="908048"/>
            <a:ext cx="3660776" cy="4404064"/>
          </a:xfrm>
        </p:spPr>
        <p:txBody>
          <a:bodyPr vert="horz" lIns="91440" tIns="45720" rIns="91440" bIns="45720" rtlCol="0" anchor="t">
            <a:normAutofit/>
          </a:bodyPr>
          <a:lstStyle/>
          <a:p>
            <a:pPr algn="l"/>
            <a:r>
              <a:rPr lang="en-US" kern="1200" cap="all" spc="30" baseline="0">
                <a:solidFill>
                  <a:schemeClr val="tx1"/>
                </a:solidFill>
                <a:latin typeface="+mj-lt"/>
                <a:ea typeface="+mj-ea"/>
                <a:cs typeface="+mj-cs"/>
              </a:rPr>
              <a:t>Trees Planted PER Year</a:t>
            </a:r>
          </a:p>
        </p:txBody>
      </p:sp>
      <p:cxnSp>
        <p:nvCxnSpPr>
          <p:cNvPr id="22" name="Straight Connector 21">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1079AB7-BCAF-4C0D-8E8B-A7C608580333}"/>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dirty="0">
                <a:solidFill>
                  <a:schemeClr val="tx1"/>
                </a:solidFill>
                <a:latin typeface="+mj-lt"/>
                <a:ea typeface="+mn-ea"/>
                <a:cs typeface="+mn-cs"/>
              </a:rPr>
              <a:t>Trees Planted per Year</a:t>
            </a:r>
          </a:p>
        </p:txBody>
      </p:sp>
      <p:sp>
        <p:nvSpPr>
          <p:cNvPr id="7" name="Date Placeholder 6">
            <a:extLst>
              <a:ext uri="{FF2B5EF4-FFF2-40B4-BE49-F238E27FC236}">
                <a16:creationId xmlns:a16="http://schemas.microsoft.com/office/drawing/2014/main" id="{F244D52F-9EBC-4A64-A120-36D0B038CEF1}"/>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r>
              <a:rPr lang="en-US" dirty="0"/>
              <a:t>6/11/2021</a:t>
            </a:r>
          </a:p>
        </p:txBody>
      </p:sp>
      <p:sp>
        <p:nvSpPr>
          <p:cNvPr id="8" name="Slide Number Placeholder 7">
            <a:extLst>
              <a:ext uri="{FF2B5EF4-FFF2-40B4-BE49-F238E27FC236}">
                <a16:creationId xmlns:a16="http://schemas.microsoft.com/office/drawing/2014/main" id="{5E6F1583-7AFE-4E76-8FC5-DEF6D7AB2D9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A53D7EE4-1EDB-42FD-B6B7-A82C9F31F0F4}" type="slidenum">
              <a:rPr lang="en-US" smtClean="0"/>
              <a:pPr>
                <a:lnSpc>
                  <a:spcPct val="90000"/>
                </a:lnSpc>
                <a:spcAft>
                  <a:spcPts val="600"/>
                </a:spcAft>
              </a:pPr>
              <a:t>4</a:t>
            </a:fld>
            <a:endParaRPr lang="en-US"/>
          </a:p>
        </p:txBody>
      </p:sp>
      <p:graphicFrame>
        <p:nvGraphicFramePr>
          <p:cNvPr id="14" name="Content Placeholder 9">
            <a:extLst>
              <a:ext uri="{FF2B5EF4-FFF2-40B4-BE49-F238E27FC236}">
                <a16:creationId xmlns:a16="http://schemas.microsoft.com/office/drawing/2014/main" id="{E6DF423C-2CC7-4159-A271-1665DE636DD6}"/>
              </a:ext>
            </a:extLst>
          </p:cNvPr>
          <p:cNvGraphicFramePr>
            <a:graphicFrameLocks noGrp="1"/>
          </p:cNvGraphicFramePr>
          <p:nvPr>
            <p:ph sz="quarter" idx="13"/>
            <p:extLst>
              <p:ext uri="{D42A27DB-BD31-4B8C-83A1-F6EECF244321}">
                <p14:modId xmlns:p14="http://schemas.microsoft.com/office/powerpoint/2010/main" val="3857464164"/>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648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870A-526C-47C2-BE44-2CF4C829691C}"/>
              </a:ext>
            </a:extLst>
          </p:cNvPr>
          <p:cNvSpPr>
            <a:spLocks noGrp="1"/>
          </p:cNvSpPr>
          <p:nvPr>
            <p:ph type="title"/>
          </p:nvPr>
        </p:nvSpPr>
        <p:spPr>
          <a:xfrm>
            <a:off x="696912" y="888999"/>
            <a:ext cx="10798176" cy="1051914"/>
          </a:xfrm>
        </p:spPr>
        <p:txBody>
          <a:bodyPr/>
          <a:lstStyle/>
          <a:p>
            <a:pPr algn="ctr"/>
            <a:r>
              <a:rPr lang="en-US" dirty="0"/>
              <a:t>Year 2015</a:t>
            </a:r>
          </a:p>
        </p:txBody>
      </p:sp>
      <p:sp>
        <p:nvSpPr>
          <p:cNvPr id="4" name="Footer Placeholder 3">
            <a:extLst>
              <a:ext uri="{FF2B5EF4-FFF2-40B4-BE49-F238E27FC236}">
                <a16:creationId xmlns:a16="http://schemas.microsoft.com/office/drawing/2014/main" id="{386F2AFC-0128-4D30-8A50-2EF209C59A0A}"/>
              </a:ext>
            </a:extLst>
          </p:cNvPr>
          <p:cNvSpPr>
            <a:spLocks noGrp="1"/>
          </p:cNvSpPr>
          <p:nvPr>
            <p:ph type="ftr" sz="quarter" idx="11"/>
          </p:nvPr>
        </p:nvSpPr>
        <p:spPr/>
        <p:txBody>
          <a:bodyPr/>
          <a:lstStyle/>
          <a:p>
            <a:r>
              <a:rPr lang="en-US" dirty="0"/>
              <a:t>Year 2015</a:t>
            </a:r>
          </a:p>
        </p:txBody>
      </p:sp>
      <p:sp>
        <p:nvSpPr>
          <p:cNvPr id="5" name="Date Placeholder 4">
            <a:extLst>
              <a:ext uri="{FF2B5EF4-FFF2-40B4-BE49-F238E27FC236}">
                <a16:creationId xmlns:a16="http://schemas.microsoft.com/office/drawing/2014/main" id="{70F92197-5C74-4B50-8E43-3A797C5880C0}"/>
              </a:ext>
            </a:extLst>
          </p:cNvPr>
          <p:cNvSpPr>
            <a:spLocks noGrp="1"/>
          </p:cNvSpPr>
          <p:nvPr>
            <p:ph type="dt" sz="half" idx="10"/>
          </p:nvPr>
        </p:nvSpPr>
        <p:spPr/>
        <p:txBody>
          <a:bodyPr/>
          <a:lstStyle/>
          <a:p>
            <a:r>
              <a:rPr lang="en-US" dirty="0"/>
              <a:t>6/11/2021</a:t>
            </a:r>
          </a:p>
        </p:txBody>
      </p:sp>
      <p:sp>
        <p:nvSpPr>
          <p:cNvPr id="6" name="Slide Number Placeholder 5">
            <a:extLst>
              <a:ext uri="{FF2B5EF4-FFF2-40B4-BE49-F238E27FC236}">
                <a16:creationId xmlns:a16="http://schemas.microsoft.com/office/drawing/2014/main" id="{380752C8-EC34-4D44-8F8B-734C69755646}"/>
              </a:ext>
            </a:extLst>
          </p:cNvPr>
          <p:cNvSpPr>
            <a:spLocks noGrp="1"/>
          </p:cNvSpPr>
          <p:nvPr>
            <p:ph type="sldNum" sz="quarter" idx="12"/>
          </p:nvPr>
        </p:nvSpPr>
        <p:spPr/>
        <p:txBody>
          <a:bodyPr/>
          <a:lstStyle/>
          <a:p>
            <a:fld id="{0303F77D-1BEF-481A-B8C1-15974ED46EB7}" type="slidenum">
              <a:rPr lang="en-US" smtClean="0"/>
              <a:t>5</a:t>
            </a:fld>
            <a:endParaRPr lang="en-US"/>
          </a:p>
        </p:txBody>
      </p:sp>
      <p:graphicFrame>
        <p:nvGraphicFramePr>
          <p:cNvPr id="27" name="Content Placeholder 26">
            <a:extLst>
              <a:ext uri="{FF2B5EF4-FFF2-40B4-BE49-F238E27FC236}">
                <a16:creationId xmlns:a16="http://schemas.microsoft.com/office/drawing/2014/main" id="{009CF2B1-85D4-40D7-9E8E-C046271064CB}"/>
              </a:ext>
            </a:extLst>
          </p:cNvPr>
          <p:cNvGraphicFramePr>
            <a:graphicFrameLocks noGrp="1"/>
          </p:cNvGraphicFramePr>
          <p:nvPr>
            <p:ph sz="quarter" idx="13"/>
            <p:extLst>
              <p:ext uri="{D42A27DB-BD31-4B8C-83A1-F6EECF244321}">
                <p14:modId xmlns:p14="http://schemas.microsoft.com/office/powerpoint/2010/main" val="843617437"/>
              </p:ext>
            </p:extLst>
          </p:nvPr>
        </p:nvGraphicFramePr>
        <p:xfrm>
          <a:off x="1762125" y="2525086"/>
          <a:ext cx="8664574" cy="2961315"/>
        </p:xfrm>
        <a:graphic>
          <a:graphicData uri="http://schemas.openxmlformats.org/drawingml/2006/table">
            <a:tbl>
              <a:tblPr/>
              <a:tblGrid>
                <a:gridCol w="852356">
                  <a:extLst>
                    <a:ext uri="{9D8B030D-6E8A-4147-A177-3AD203B41FA5}">
                      <a16:colId xmlns:a16="http://schemas.microsoft.com/office/drawing/2014/main" val="288594597"/>
                    </a:ext>
                  </a:extLst>
                </a:gridCol>
                <a:gridCol w="601663">
                  <a:extLst>
                    <a:ext uri="{9D8B030D-6E8A-4147-A177-3AD203B41FA5}">
                      <a16:colId xmlns:a16="http://schemas.microsoft.com/office/drawing/2014/main" val="1446017884"/>
                    </a:ext>
                  </a:extLst>
                </a:gridCol>
                <a:gridCol w="601663">
                  <a:extLst>
                    <a:ext uri="{9D8B030D-6E8A-4147-A177-3AD203B41FA5}">
                      <a16:colId xmlns:a16="http://schemas.microsoft.com/office/drawing/2014/main" val="3939294021"/>
                    </a:ext>
                  </a:extLst>
                </a:gridCol>
                <a:gridCol w="1654573">
                  <a:extLst>
                    <a:ext uri="{9D8B030D-6E8A-4147-A177-3AD203B41FA5}">
                      <a16:colId xmlns:a16="http://schemas.microsoft.com/office/drawing/2014/main" val="2624695416"/>
                    </a:ext>
                  </a:extLst>
                </a:gridCol>
                <a:gridCol w="1403881">
                  <a:extLst>
                    <a:ext uri="{9D8B030D-6E8A-4147-A177-3AD203B41FA5}">
                      <a16:colId xmlns:a16="http://schemas.microsoft.com/office/drawing/2014/main" val="2868179067"/>
                    </a:ext>
                  </a:extLst>
                </a:gridCol>
                <a:gridCol w="1303603">
                  <a:extLst>
                    <a:ext uri="{9D8B030D-6E8A-4147-A177-3AD203B41FA5}">
                      <a16:colId xmlns:a16="http://schemas.microsoft.com/office/drawing/2014/main" val="3665232824"/>
                    </a:ext>
                  </a:extLst>
                </a:gridCol>
                <a:gridCol w="2246835">
                  <a:extLst>
                    <a:ext uri="{9D8B030D-6E8A-4147-A177-3AD203B41FA5}">
                      <a16:colId xmlns:a16="http://schemas.microsoft.com/office/drawing/2014/main" val="3463373559"/>
                    </a:ext>
                  </a:extLst>
                </a:gridCol>
              </a:tblGrid>
              <a:tr h="423045">
                <a:tc>
                  <a:txBody>
                    <a:bodyPr/>
                    <a:lstStyle/>
                    <a:p>
                      <a:pPr algn="l" fontAlgn="ctr"/>
                      <a:r>
                        <a:rPr lang="en-US" sz="1300" b="1" i="0" u="none" strike="noStrike">
                          <a:solidFill>
                            <a:srgbClr val="44546A"/>
                          </a:solidFill>
                          <a:effectLst/>
                          <a:latin typeface="Calibri" panose="020F0502020204030204" pitchFamily="34" charset="0"/>
                        </a:rPr>
                        <a:t>Category</a:t>
                      </a:r>
                    </a:p>
                  </a:txBody>
                  <a:tcPr marL="9404" marR="9404" marT="9404" marB="0" anchor="ctr">
                    <a:lnL>
                      <a:noFill/>
                    </a:lnL>
                    <a:lnR>
                      <a:noFill/>
                    </a:lnR>
                    <a:lnT>
                      <a:noFill/>
                    </a:lnT>
                    <a:lnB w="19050" cap="flat" cmpd="sng" algn="ctr">
                      <a:solidFill>
                        <a:srgbClr val="A2B8E1"/>
                      </a:solidFill>
                      <a:prstDash val="solid"/>
                      <a:round/>
                      <a:headEnd type="none" w="med" len="med"/>
                      <a:tailEnd type="none" w="med" len="med"/>
                    </a:lnB>
                    <a:solidFill>
                      <a:srgbClr val="9BC2E6"/>
                    </a:solidFill>
                  </a:tcPr>
                </a:tc>
                <a:tc>
                  <a:txBody>
                    <a:bodyPr/>
                    <a:lstStyle/>
                    <a:p>
                      <a:pPr algn="l" fontAlgn="ctr"/>
                      <a:r>
                        <a:rPr lang="en-US" sz="1300" b="1" i="0" u="none" strike="noStrike">
                          <a:solidFill>
                            <a:srgbClr val="44546A"/>
                          </a:solidFill>
                          <a:effectLst/>
                          <a:latin typeface="Calibri" panose="020F0502020204030204" pitchFamily="34" charset="0"/>
                        </a:rPr>
                        <a:t>Year</a:t>
                      </a:r>
                    </a:p>
                  </a:txBody>
                  <a:tcPr marL="9404" marR="9404" marT="9404" marB="0" anchor="ctr">
                    <a:lnL>
                      <a:noFill/>
                    </a:lnL>
                    <a:lnR>
                      <a:noFill/>
                    </a:lnR>
                    <a:lnT>
                      <a:noFill/>
                    </a:lnT>
                    <a:lnB w="19050" cap="flat" cmpd="sng" algn="ctr">
                      <a:solidFill>
                        <a:srgbClr val="A2B8E1"/>
                      </a:solidFill>
                      <a:prstDash val="solid"/>
                      <a:round/>
                      <a:headEnd type="none" w="med" len="med"/>
                      <a:tailEnd type="none" w="med" len="med"/>
                    </a:lnB>
                    <a:solidFill>
                      <a:srgbClr val="9BC2E6"/>
                    </a:solidFill>
                  </a:tcPr>
                </a:tc>
                <a:tc>
                  <a:txBody>
                    <a:bodyPr/>
                    <a:lstStyle/>
                    <a:p>
                      <a:pPr algn="l" fontAlgn="b"/>
                      <a:r>
                        <a:rPr lang="en-US" sz="1300" b="1" i="0" u="none" strike="noStrike">
                          <a:solidFill>
                            <a:srgbClr val="44546A"/>
                          </a:solidFill>
                          <a:effectLst/>
                          <a:latin typeface="Calibri" panose="020F0502020204030204" pitchFamily="34" charset="0"/>
                        </a:rPr>
                        <a:t> </a:t>
                      </a:r>
                    </a:p>
                  </a:txBody>
                  <a:tcPr marL="9404" marR="9404" marT="9404" marB="0" anchor="b">
                    <a:lnL>
                      <a:noFill/>
                    </a:lnL>
                    <a:lnR>
                      <a:noFill/>
                    </a:lnR>
                    <a:lnT>
                      <a:noFill/>
                    </a:lnT>
                    <a:lnB w="19050" cap="flat" cmpd="sng" algn="ctr">
                      <a:solidFill>
                        <a:srgbClr val="A2B8E1"/>
                      </a:solidFill>
                      <a:prstDash val="solid"/>
                      <a:round/>
                      <a:headEnd type="none" w="med" len="med"/>
                      <a:tailEnd type="none" w="med" len="med"/>
                    </a:lnB>
                    <a:solidFill>
                      <a:srgbClr val="9BC2E6"/>
                    </a:solidFill>
                  </a:tcPr>
                </a:tc>
                <a:tc>
                  <a:txBody>
                    <a:bodyPr/>
                    <a:lstStyle/>
                    <a:p>
                      <a:pPr algn="l" fontAlgn="ctr"/>
                      <a:r>
                        <a:rPr lang="en-US" sz="1300" b="1" i="0" u="none" strike="noStrike">
                          <a:solidFill>
                            <a:srgbClr val="44546A"/>
                          </a:solidFill>
                          <a:effectLst/>
                          <a:latin typeface="Calibri" panose="020F0502020204030204" pitchFamily="34" charset="0"/>
                        </a:rPr>
                        <a:t>Program</a:t>
                      </a:r>
                    </a:p>
                  </a:txBody>
                  <a:tcPr marL="9404" marR="9404" marT="9404" marB="0" anchor="ctr">
                    <a:lnL>
                      <a:noFill/>
                    </a:lnL>
                    <a:lnR>
                      <a:noFill/>
                    </a:lnR>
                    <a:lnT>
                      <a:noFill/>
                    </a:lnT>
                    <a:lnB w="19050" cap="flat" cmpd="sng" algn="ctr">
                      <a:solidFill>
                        <a:srgbClr val="A2B8E1"/>
                      </a:solidFill>
                      <a:prstDash val="solid"/>
                      <a:round/>
                      <a:headEnd type="none" w="med" len="med"/>
                      <a:tailEnd type="none" w="med" len="med"/>
                    </a:lnB>
                    <a:solidFill>
                      <a:srgbClr val="9BC2E6"/>
                    </a:solidFill>
                  </a:tcPr>
                </a:tc>
                <a:tc>
                  <a:txBody>
                    <a:bodyPr/>
                    <a:lstStyle/>
                    <a:p>
                      <a:pPr algn="l" fontAlgn="ctr"/>
                      <a:r>
                        <a:rPr lang="en-US" sz="1300" b="1" i="0" u="none" strike="noStrike" dirty="0" err="1">
                          <a:solidFill>
                            <a:srgbClr val="44546A"/>
                          </a:solidFill>
                          <a:effectLst/>
                          <a:latin typeface="Calibri" panose="020F0502020204030204" pitchFamily="34" charset="0"/>
                        </a:rPr>
                        <a:t>Funding_Source</a:t>
                      </a:r>
                      <a:endParaRPr lang="en-US" sz="1300" b="1" i="0" u="none" strike="noStrike" dirty="0">
                        <a:solidFill>
                          <a:srgbClr val="44546A"/>
                        </a:solidFill>
                        <a:effectLst/>
                        <a:latin typeface="Calibri" panose="020F0502020204030204" pitchFamily="34" charset="0"/>
                      </a:endParaRPr>
                    </a:p>
                  </a:txBody>
                  <a:tcPr marL="9404" marR="9404" marT="9404" marB="0" anchor="ctr">
                    <a:lnL>
                      <a:noFill/>
                    </a:lnL>
                    <a:lnR>
                      <a:noFill/>
                    </a:lnR>
                    <a:lnT>
                      <a:noFill/>
                    </a:lnT>
                    <a:lnB w="19050" cap="flat" cmpd="sng" algn="ctr">
                      <a:solidFill>
                        <a:srgbClr val="A2B8E1"/>
                      </a:solidFill>
                      <a:prstDash val="solid"/>
                      <a:round/>
                      <a:headEnd type="none" w="med" len="med"/>
                      <a:tailEnd type="none" w="med" len="med"/>
                    </a:lnB>
                    <a:solidFill>
                      <a:srgbClr val="9BC2E6"/>
                    </a:solidFill>
                  </a:tcPr>
                </a:tc>
                <a:tc>
                  <a:txBody>
                    <a:bodyPr/>
                    <a:lstStyle/>
                    <a:p>
                      <a:pPr algn="l" fontAlgn="ctr"/>
                      <a:r>
                        <a:rPr lang="en-US" sz="1300" b="1" i="0" u="none" strike="noStrike">
                          <a:solidFill>
                            <a:srgbClr val="44546A"/>
                          </a:solidFill>
                          <a:effectLst/>
                          <a:latin typeface="Calibri" panose="020F0502020204030204" pitchFamily="34" charset="0"/>
                        </a:rPr>
                        <a:t>Land_Type</a:t>
                      </a:r>
                    </a:p>
                  </a:txBody>
                  <a:tcPr marL="9404" marR="9404" marT="9404" marB="0" anchor="ctr">
                    <a:lnL>
                      <a:noFill/>
                    </a:lnL>
                    <a:lnR>
                      <a:noFill/>
                    </a:lnR>
                    <a:lnT>
                      <a:noFill/>
                    </a:lnT>
                    <a:lnB w="19050" cap="flat" cmpd="sng" algn="ctr">
                      <a:solidFill>
                        <a:srgbClr val="A2B8E1"/>
                      </a:solidFill>
                      <a:prstDash val="solid"/>
                      <a:round/>
                      <a:headEnd type="none" w="med" len="med"/>
                      <a:tailEnd type="none" w="med" len="med"/>
                    </a:lnB>
                    <a:solidFill>
                      <a:srgbClr val="9BC2E6"/>
                    </a:solidFill>
                  </a:tcPr>
                </a:tc>
                <a:tc>
                  <a:txBody>
                    <a:bodyPr/>
                    <a:lstStyle/>
                    <a:p>
                      <a:pPr algn="l" fontAlgn="ctr"/>
                      <a:r>
                        <a:rPr lang="en-US" sz="1300" b="1" i="0" u="none" strike="noStrike">
                          <a:solidFill>
                            <a:srgbClr val="44546A"/>
                          </a:solidFill>
                          <a:effectLst/>
                          <a:latin typeface="Calibri" panose="020F0502020204030204" pitchFamily="34" charset="0"/>
                        </a:rPr>
                        <a:t>Trees_Planted_or_Distributed</a:t>
                      </a:r>
                    </a:p>
                  </a:txBody>
                  <a:tcPr marL="9404" marR="9404" marT="9404" marB="0" anchor="ctr">
                    <a:lnL>
                      <a:noFill/>
                    </a:lnL>
                    <a:lnR>
                      <a:noFill/>
                    </a:lnR>
                    <a:lnT>
                      <a:noFill/>
                    </a:lnT>
                    <a:lnB w="19050" cap="flat" cmpd="sng" algn="ctr">
                      <a:solidFill>
                        <a:srgbClr val="A2B8E1"/>
                      </a:solidFill>
                      <a:prstDash val="solid"/>
                      <a:round/>
                      <a:headEnd type="none" w="med" len="med"/>
                      <a:tailEnd type="none" w="med" len="med"/>
                    </a:lnB>
                    <a:solidFill>
                      <a:srgbClr val="9BC2E6"/>
                    </a:solidFill>
                  </a:tcPr>
                </a:tc>
                <a:extLst>
                  <a:ext uri="{0D108BD9-81ED-4DB2-BD59-A6C34878D82A}">
                    <a16:rowId xmlns:a16="http://schemas.microsoft.com/office/drawing/2014/main" val="3120562143"/>
                  </a:ext>
                </a:extLst>
              </a:tr>
              <a:tr h="423045">
                <a:tc>
                  <a:txBody>
                    <a:bodyPr/>
                    <a:lstStyle/>
                    <a:p>
                      <a:pPr algn="l" fontAlgn="ctr"/>
                      <a:r>
                        <a:rPr lang="en-US" sz="1100" b="0" i="0" u="none" strike="noStrike">
                          <a:solidFill>
                            <a:srgbClr val="000000"/>
                          </a:solidFill>
                          <a:effectLst/>
                          <a:latin typeface="Calibri" panose="020F0502020204030204" pitchFamily="34" charset="0"/>
                        </a:rPr>
                        <a:t>Growing</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r" fontAlgn="ctr"/>
                      <a:r>
                        <a:rPr lang="en-US" sz="1100" b="0" i="0" u="none" strike="noStrike">
                          <a:solidFill>
                            <a:srgbClr val="000000"/>
                          </a:solidFill>
                          <a:effectLst/>
                          <a:latin typeface="Calibri" panose="020F0502020204030204" pitchFamily="34" charset="0"/>
                        </a:rPr>
                        <a:t>2015</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404" marR="9404" marT="9404" marB="0" anchor="b">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Austin Community Trees</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UFRF</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Residential</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r" fontAlgn="ctr"/>
                      <a:r>
                        <a:rPr lang="en-US" sz="1100" b="0" i="0" u="none" strike="noStrike">
                          <a:solidFill>
                            <a:srgbClr val="000000"/>
                          </a:solidFill>
                          <a:effectLst/>
                          <a:latin typeface="Calibri" panose="020F0502020204030204" pitchFamily="34" charset="0"/>
                        </a:rPr>
                        <a:t>400</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extLst>
                  <a:ext uri="{0D108BD9-81ED-4DB2-BD59-A6C34878D82A}">
                    <a16:rowId xmlns:a16="http://schemas.microsoft.com/office/drawing/2014/main" val="191497315"/>
                  </a:ext>
                </a:extLst>
              </a:tr>
              <a:tr h="423045">
                <a:tc>
                  <a:txBody>
                    <a:bodyPr/>
                    <a:lstStyle/>
                    <a:p>
                      <a:pPr algn="l" fontAlgn="ctr"/>
                      <a:r>
                        <a:rPr lang="en-US" sz="1100" b="0" i="0" u="none" strike="noStrike">
                          <a:solidFill>
                            <a:srgbClr val="000000"/>
                          </a:solidFill>
                          <a:effectLst/>
                          <a:latin typeface="Calibri" panose="020F0502020204030204" pitchFamily="34" charset="0"/>
                        </a:rPr>
                        <a:t>Growing</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r" fontAlgn="ctr"/>
                      <a:r>
                        <a:rPr lang="en-US" sz="1100" b="0" i="0" u="none" strike="noStrike">
                          <a:solidFill>
                            <a:srgbClr val="000000"/>
                          </a:solidFill>
                          <a:effectLst/>
                          <a:latin typeface="Calibri" panose="020F0502020204030204" pitchFamily="34" charset="0"/>
                        </a:rPr>
                        <a:t>2015</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404" marR="9404" marT="9404" marB="0" anchor="b">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NeighborWoods</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AE Heat Island</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Residential</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r" fontAlgn="ctr"/>
                      <a:r>
                        <a:rPr lang="en-US" sz="1100" b="0" i="0" u="none" strike="noStrike">
                          <a:solidFill>
                            <a:srgbClr val="000000"/>
                          </a:solidFill>
                          <a:effectLst/>
                          <a:latin typeface="Calibri" panose="020F0502020204030204" pitchFamily="34" charset="0"/>
                        </a:rPr>
                        <a:t>3604</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extLst>
                  <a:ext uri="{0D108BD9-81ED-4DB2-BD59-A6C34878D82A}">
                    <a16:rowId xmlns:a16="http://schemas.microsoft.com/office/drawing/2014/main" val="2683478881"/>
                  </a:ext>
                </a:extLst>
              </a:tr>
              <a:tr h="423045">
                <a:tc>
                  <a:txBody>
                    <a:bodyPr/>
                    <a:lstStyle/>
                    <a:p>
                      <a:pPr algn="l" fontAlgn="ctr"/>
                      <a:r>
                        <a:rPr lang="en-US" sz="1100" b="0" i="0" u="none" strike="noStrike">
                          <a:solidFill>
                            <a:srgbClr val="000000"/>
                          </a:solidFill>
                          <a:effectLst/>
                          <a:latin typeface="Calibri" panose="020F0502020204030204" pitchFamily="34" charset="0"/>
                        </a:rPr>
                        <a:t>Growing</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r" fontAlgn="ctr"/>
                      <a:r>
                        <a:rPr lang="en-US" sz="1100" b="0" i="0" u="none" strike="noStrike">
                          <a:solidFill>
                            <a:srgbClr val="000000"/>
                          </a:solidFill>
                          <a:effectLst/>
                          <a:latin typeface="Calibri" panose="020F0502020204030204" pitchFamily="34" charset="0"/>
                        </a:rPr>
                        <a:t>2015</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404" marR="9404" marT="9404" marB="0" anchor="b">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PARD Forestry</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PARD</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Parks + Open Space</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r" fontAlgn="ctr"/>
                      <a:r>
                        <a:rPr lang="en-US" sz="1100" b="0" i="0" u="none" strike="noStrike">
                          <a:solidFill>
                            <a:srgbClr val="000000"/>
                          </a:solidFill>
                          <a:effectLst/>
                          <a:latin typeface="Calibri" panose="020F0502020204030204" pitchFamily="34" charset="0"/>
                        </a:rPr>
                        <a:t>872</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extLst>
                  <a:ext uri="{0D108BD9-81ED-4DB2-BD59-A6C34878D82A}">
                    <a16:rowId xmlns:a16="http://schemas.microsoft.com/office/drawing/2014/main" val="3601313590"/>
                  </a:ext>
                </a:extLst>
              </a:tr>
              <a:tr h="423045">
                <a:tc>
                  <a:txBody>
                    <a:bodyPr/>
                    <a:lstStyle/>
                    <a:p>
                      <a:pPr algn="l" fontAlgn="ctr"/>
                      <a:r>
                        <a:rPr lang="en-US" sz="1100" b="0" i="0" u="none" strike="noStrike">
                          <a:solidFill>
                            <a:srgbClr val="000000"/>
                          </a:solidFill>
                          <a:effectLst/>
                          <a:latin typeface="Calibri" panose="020F0502020204030204" pitchFamily="34" charset="0"/>
                        </a:rPr>
                        <a:t>Growing</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r" fontAlgn="ctr"/>
                      <a:r>
                        <a:rPr lang="en-US" sz="1100" b="0" i="0" u="none" strike="noStrike">
                          <a:solidFill>
                            <a:srgbClr val="000000"/>
                          </a:solidFill>
                          <a:effectLst/>
                          <a:latin typeface="Calibri" panose="020F0502020204030204" pitchFamily="34" charset="0"/>
                        </a:rPr>
                        <a:t>2015</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404" marR="9404" marT="9404" marB="0" anchor="b">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Ready Set Plant!</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AE Heat Island</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Creekside</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r" fontAlgn="ctr"/>
                      <a:r>
                        <a:rPr lang="en-US" sz="1100" b="0" i="0" u="none" strike="noStrike">
                          <a:solidFill>
                            <a:srgbClr val="000000"/>
                          </a:solidFill>
                          <a:effectLst/>
                          <a:latin typeface="Calibri" panose="020F0502020204030204" pitchFamily="34" charset="0"/>
                        </a:rPr>
                        <a:t>940</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extLst>
                  <a:ext uri="{0D108BD9-81ED-4DB2-BD59-A6C34878D82A}">
                    <a16:rowId xmlns:a16="http://schemas.microsoft.com/office/drawing/2014/main" val="3801079686"/>
                  </a:ext>
                </a:extLst>
              </a:tr>
              <a:tr h="423045">
                <a:tc>
                  <a:txBody>
                    <a:bodyPr/>
                    <a:lstStyle/>
                    <a:p>
                      <a:pPr algn="l" fontAlgn="ctr"/>
                      <a:r>
                        <a:rPr lang="en-US" sz="1100" b="0" i="0" u="none" strike="noStrike">
                          <a:solidFill>
                            <a:srgbClr val="000000"/>
                          </a:solidFill>
                          <a:effectLst/>
                          <a:latin typeface="Calibri" panose="020F0502020204030204" pitchFamily="34" charset="0"/>
                        </a:rPr>
                        <a:t>Growing</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r" fontAlgn="ctr"/>
                      <a:r>
                        <a:rPr lang="en-US" sz="1100" b="0" i="0" u="none" strike="noStrike">
                          <a:solidFill>
                            <a:srgbClr val="000000"/>
                          </a:solidFill>
                          <a:effectLst/>
                          <a:latin typeface="Calibri" panose="020F0502020204030204" pitchFamily="34" charset="0"/>
                        </a:rPr>
                        <a:t>2015</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404" marR="9404" marT="9404" marB="0" anchor="b">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Street trees o/m</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PWD</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Right-of-Way</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r" fontAlgn="ctr"/>
                      <a:r>
                        <a:rPr lang="en-US" sz="1100" b="0" i="0" u="none" strike="noStrike">
                          <a:solidFill>
                            <a:srgbClr val="000000"/>
                          </a:solidFill>
                          <a:effectLst/>
                          <a:latin typeface="Calibri" panose="020F0502020204030204" pitchFamily="34" charset="0"/>
                        </a:rPr>
                        <a:t>290</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extLst>
                  <a:ext uri="{0D108BD9-81ED-4DB2-BD59-A6C34878D82A}">
                    <a16:rowId xmlns:a16="http://schemas.microsoft.com/office/drawing/2014/main" val="3248762009"/>
                  </a:ext>
                </a:extLst>
              </a:tr>
              <a:tr h="423045">
                <a:tc>
                  <a:txBody>
                    <a:bodyPr/>
                    <a:lstStyle/>
                    <a:p>
                      <a:pPr algn="l" fontAlgn="ctr"/>
                      <a:r>
                        <a:rPr lang="en-US" sz="1100" b="0" i="0" u="none" strike="noStrike">
                          <a:solidFill>
                            <a:srgbClr val="000000"/>
                          </a:solidFill>
                          <a:effectLst/>
                          <a:latin typeface="Calibri" panose="020F0502020204030204" pitchFamily="34" charset="0"/>
                        </a:rPr>
                        <a:t>Growing</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r" fontAlgn="ctr"/>
                      <a:r>
                        <a:rPr lang="en-US" sz="1100" b="0" i="0" u="none" strike="noStrike">
                          <a:solidFill>
                            <a:srgbClr val="000000"/>
                          </a:solidFill>
                          <a:effectLst/>
                          <a:latin typeface="Calibri" panose="020F0502020204030204" pitchFamily="34" charset="0"/>
                        </a:rPr>
                        <a:t>2015</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404" marR="9404" marT="9404" marB="0" anchor="b">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Utility forestry o/m</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AE</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l" fontAlgn="ctr"/>
                      <a:r>
                        <a:rPr lang="en-US" sz="1100" b="0" i="0" u="none" strike="noStrike">
                          <a:solidFill>
                            <a:srgbClr val="000000"/>
                          </a:solidFill>
                          <a:effectLst/>
                          <a:latin typeface="Calibri" panose="020F0502020204030204" pitchFamily="34" charset="0"/>
                        </a:rPr>
                        <a:t>Right-of-Way</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tc>
                  <a:txBody>
                    <a:bodyPr/>
                    <a:lstStyle/>
                    <a:p>
                      <a:pPr algn="r" fontAlgn="ctr"/>
                      <a:r>
                        <a:rPr lang="en-US" sz="1100" b="0" i="0" u="none" strike="noStrike" dirty="0">
                          <a:solidFill>
                            <a:srgbClr val="000000"/>
                          </a:solidFill>
                          <a:effectLst/>
                          <a:latin typeface="Calibri" panose="020F0502020204030204" pitchFamily="34" charset="0"/>
                        </a:rPr>
                        <a:t>1156</a:t>
                      </a:r>
                    </a:p>
                  </a:txBody>
                  <a:tcPr marL="9404" marR="9404" marT="9404"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DDEBF7"/>
                    </a:solidFill>
                  </a:tcPr>
                </a:tc>
                <a:extLst>
                  <a:ext uri="{0D108BD9-81ED-4DB2-BD59-A6C34878D82A}">
                    <a16:rowId xmlns:a16="http://schemas.microsoft.com/office/drawing/2014/main" val="1247159864"/>
                  </a:ext>
                </a:extLst>
              </a:tr>
            </a:tbl>
          </a:graphicData>
        </a:graphic>
      </p:graphicFrame>
    </p:spTree>
    <p:extLst>
      <p:ext uri="{BB962C8B-B14F-4D97-AF65-F5344CB8AC3E}">
        <p14:creationId xmlns:p14="http://schemas.microsoft.com/office/powerpoint/2010/main" val="60445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1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9" name="Rectangle 2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B8AF3-7A73-4EC4-9C25-05FFB9E8A41C}"/>
              </a:ext>
            </a:extLst>
          </p:cNvPr>
          <p:cNvSpPr>
            <a:spLocks noGrp="1"/>
          </p:cNvSpPr>
          <p:nvPr>
            <p:ph type="title"/>
          </p:nvPr>
        </p:nvSpPr>
        <p:spPr>
          <a:xfrm>
            <a:off x="695325" y="914556"/>
            <a:ext cx="10872665" cy="880683"/>
          </a:xfrm>
        </p:spPr>
        <p:txBody>
          <a:bodyPr vert="horz" lIns="91440" tIns="45720" rIns="91440" bIns="45720" rtlCol="0" anchor="t">
            <a:normAutofit/>
          </a:bodyPr>
          <a:lstStyle/>
          <a:p>
            <a:pPr algn="ctr"/>
            <a:r>
              <a:rPr lang="en-US" dirty="0"/>
              <a:t>Year 2016</a:t>
            </a:r>
          </a:p>
        </p:txBody>
      </p:sp>
      <p:cxnSp>
        <p:nvCxnSpPr>
          <p:cNvPr id="30" name="Straight Connector 2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C9404CA-4295-45DE-9C4E-29155EF8B191}"/>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dirty="0">
                <a:solidFill>
                  <a:schemeClr val="tx1"/>
                </a:solidFill>
                <a:latin typeface="+mj-lt"/>
                <a:ea typeface="+mn-ea"/>
                <a:cs typeface="+mn-cs"/>
              </a:rPr>
              <a:t>Year 2016</a:t>
            </a:r>
          </a:p>
        </p:txBody>
      </p:sp>
      <p:sp>
        <p:nvSpPr>
          <p:cNvPr id="5" name="Date Placeholder 4">
            <a:extLst>
              <a:ext uri="{FF2B5EF4-FFF2-40B4-BE49-F238E27FC236}">
                <a16:creationId xmlns:a16="http://schemas.microsoft.com/office/drawing/2014/main" id="{B51717B1-500B-4032-9F53-71F0EDD9087C}"/>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r>
              <a:rPr lang="en-US" dirty="0"/>
              <a:t>6/11/2021</a:t>
            </a:r>
          </a:p>
        </p:txBody>
      </p:sp>
      <p:sp>
        <p:nvSpPr>
          <p:cNvPr id="6" name="Slide Number Placeholder 5">
            <a:extLst>
              <a:ext uri="{FF2B5EF4-FFF2-40B4-BE49-F238E27FC236}">
                <a16:creationId xmlns:a16="http://schemas.microsoft.com/office/drawing/2014/main" id="{76BFCA86-228B-4ABF-9B0F-BEB6E86EA2CA}"/>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0303F77D-1BEF-481A-B8C1-15974ED46EB7}" type="slidenum">
              <a:rPr lang="en-US" smtClean="0"/>
              <a:pPr>
                <a:lnSpc>
                  <a:spcPct val="90000"/>
                </a:lnSpc>
                <a:spcAft>
                  <a:spcPts val="600"/>
                </a:spcAft>
              </a:pPr>
              <a:t>6</a:t>
            </a:fld>
            <a:endParaRPr lang="en-US"/>
          </a:p>
        </p:txBody>
      </p:sp>
      <p:graphicFrame>
        <p:nvGraphicFramePr>
          <p:cNvPr id="8" name="Content Placeholder 7">
            <a:extLst>
              <a:ext uri="{FF2B5EF4-FFF2-40B4-BE49-F238E27FC236}">
                <a16:creationId xmlns:a16="http://schemas.microsoft.com/office/drawing/2014/main" id="{524638C2-63FD-4BB7-A527-6E456021A517}"/>
              </a:ext>
            </a:extLst>
          </p:cNvPr>
          <p:cNvGraphicFramePr>
            <a:graphicFrameLocks noGrp="1"/>
          </p:cNvGraphicFramePr>
          <p:nvPr>
            <p:ph sz="quarter" idx="13"/>
            <p:extLst>
              <p:ext uri="{D42A27DB-BD31-4B8C-83A1-F6EECF244321}">
                <p14:modId xmlns:p14="http://schemas.microsoft.com/office/powerpoint/2010/main" val="2402568472"/>
              </p:ext>
            </p:extLst>
          </p:nvPr>
        </p:nvGraphicFramePr>
        <p:xfrm>
          <a:off x="1903413" y="2508313"/>
          <a:ext cx="8381999" cy="2776697"/>
        </p:xfrm>
        <a:graphic>
          <a:graphicData uri="http://schemas.openxmlformats.org/drawingml/2006/table">
            <a:tbl>
              <a:tblPr/>
              <a:tblGrid>
                <a:gridCol w="786506">
                  <a:extLst>
                    <a:ext uri="{9D8B030D-6E8A-4147-A177-3AD203B41FA5}">
                      <a16:colId xmlns:a16="http://schemas.microsoft.com/office/drawing/2014/main" val="180555842"/>
                    </a:ext>
                  </a:extLst>
                </a:gridCol>
                <a:gridCol w="646965">
                  <a:extLst>
                    <a:ext uri="{9D8B030D-6E8A-4147-A177-3AD203B41FA5}">
                      <a16:colId xmlns:a16="http://schemas.microsoft.com/office/drawing/2014/main" val="3629133314"/>
                    </a:ext>
                  </a:extLst>
                </a:gridCol>
                <a:gridCol w="355196">
                  <a:extLst>
                    <a:ext uri="{9D8B030D-6E8A-4147-A177-3AD203B41FA5}">
                      <a16:colId xmlns:a16="http://schemas.microsoft.com/office/drawing/2014/main" val="3313835087"/>
                    </a:ext>
                  </a:extLst>
                </a:gridCol>
                <a:gridCol w="1779153">
                  <a:extLst>
                    <a:ext uri="{9D8B030D-6E8A-4147-A177-3AD203B41FA5}">
                      <a16:colId xmlns:a16="http://schemas.microsoft.com/office/drawing/2014/main" val="2265585970"/>
                    </a:ext>
                  </a:extLst>
                </a:gridCol>
                <a:gridCol w="1331986">
                  <a:extLst>
                    <a:ext uri="{9D8B030D-6E8A-4147-A177-3AD203B41FA5}">
                      <a16:colId xmlns:a16="http://schemas.microsoft.com/office/drawing/2014/main" val="1684400868"/>
                    </a:ext>
                  </a:extLst>
                </a:gridCol>
                <a:gridCol w="1322472">
                  <a:extLst>
                    <a:ext uri="{9D8B030D-6E8A-4147-A177-3AD203B41FA5}">
                      <a16:colId xmlns:a16="http://schemas.microsoft.com/office/drawing/2014/main" val="2555197803"/>
                    </a:ext>
                  </a:extLst>
                </a:gridCol>
                <a:gridCol w="2159721">
                  <a:extLst>
                    <a:ext uri="{9D8B030D-6E8A-4147-A177-3AD203B41FA5}">
                      <a16:colId xmlns:a16="http://schemas.microsoft.com/office/drawing/2014/main" val="2867579430"/>
                    </a:ext>
                  </a:extLst>
                </a:gridCol>
              </a:tblGrid>
              <a:tr h="396671">
                <a:tc>
                  <a:txBody>
                    <a:bodyPr/>
                    <a:lstStyle/>
                    <a:p>
                      <a:pPr algn="l" fontAlgn="ctr"/>
                      <a:r>
                        <a:rPr lang="en-US" sz="1300" b="1" i="0" u="none" strike="noStrike">
                          <a:solidFill>
                            <a:srgbClr val="44546A"/>
                          </a:solidFill>
                          <a:effectLst/>
                          <a:latin typeface="Calibri" panose="020F0502020204030204" pitchFamily="34" charset="0"/>
                        </a:rPr>
                        <a:t>Category</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C6E0B4"/>
                    </a:solidFill>
                  </a:tcPr>
                </a:tc>
                <a:tc>
                  <a:txBody>
                    <a:bodyPr/>
                    <a:lstStyle/>
                    <a:p>
                      <a:pPr algn="l" fontAlgn="ctr"/>
                      <a:r>
                        <a:rPr lang="en-US" sz="1300" b="1" i="0" u="none" strike="noStrike">
                          <a:solidFill>
                            <a:srgbClr val="44546A"/>
                          </a:solidFill>
                          <a:effectLst/>
                          <a:latin typeface="Calibri" panose="020F0502020204030204" pitchFamily="34" charset="0"/>
                        </a:rPr>
                        <a:t>Year</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C6E0B4"/>
                    </a:solidFill>
                  </a:tcPr>
                </a:tc>
                <a:tc>
                  <a:txBody>
                    <a:bodyPr/>
                    <a:lstStyle/>
                    <a:p>
                      <a:pPr algn="l" fontAlgn="ctr"/>
                      <a:r>
                        <a:rPr lang="en-US" sz="1300" b="1" i="0" u="none" strike="noStrike">
                          <a:solidFill>
                            <a:srgbClr val="44546A"/>
                          </a:solidFill>
                          <a:effectLst/>
                          <a:latin typeface="Calibri" panose="020F0502020204030204" pitchFamily="34" charset="0"/>
                        </a:rPr>
                        <a:t> </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C6E0B4"/>
                    </a:solidFill>
                  </a:tcPr>
                </a:tc>
                <a:tc>
                  <a:txBody>
                    <a:bodyPr/>
                    <a:lstStyle/>
                    <a:p>
                      <a:pPr algn="l" fontAlgn="ctr"/>
                      <a:r>
                        <a:rPr lang="en-US" sz="1300" b="1" i="0" u="none" strike="noStrike">
                          <a:solidFill>
                            <a:srgbClr val="44546A"/>
                          </a:solidFill>
                          <a:effectLst/>
                          <a:latin typeface="Calibri" panose="020F0502020204030204" pitchFamily="34" charset="0"/>
                        </a:rPr>
                        <a:t>Program</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C6E0B4"/>
                    </a:solidFill>
                  </a:tcPr>
                </a:tc>
                <a:tc>
                  <a:txBody>
                    <a:bodyPr/>
                    <a:lstStyle/>
                    <a:p>
                      <a:pPr algn="l" fontAlgn="ctr"/>
                      <a:r>
                        <a:rPr lang="en-US" sz="1300" b="1" i="0" u="none" strike="noStrike">
                          <a:solidFill>
                            <a:srgbClr val="44546A"/>
                          </a:solidFill>
                          <a:effectLst/>
                          <a:latin typeface="Calibri" panose="020F0502020204030204" pitchFamily="34" charset="0"/>
                        </a:rPr>
                        <a:t>Funding_Source</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C6E0B4"/>
                    </a:solidFill>
                  </a:tcPr>
                </a:tc>
                <a:tc>
                  <a:txBody>
                    <a:bodyPr/>
                    <a:lstStyle/>
                    <a:p>
                      <a:pPr algn="l" fontAlgn="ctr"/>
                      <a:r>
                        <a:rPr lang="en-US" sz="1300" b="1" i="0" u="none" strike="noStrike">
                          <a:solidFill>
                            <a:srgbClr val="44546A"/>
                          </a:solidFill>
                          <a:effectLst/>
                          <a:latin typeface="Calibri" panose="020F0502020204030204" pitchFamily="34" charset="0"/>
                        </a:rPr>
                        <a:t>Land_Type</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C6E0B4"/>
                    </a:solidFill>
                  </a:tcPr>
                </a:tc>
                <a:tc>
                  <a:txBody>
                    <a:bodyPr/>
                    <a:lstStyle/>
                    <a:p>
                      <a:pPr algn="l" fontAlgn="ctr"/>
                      <a:r>
                        <a:rPr lang="en-US" sz="1300" b="1" i="0" u="none" strike="noStrike">
                          <a:solidFill>
                            <a:srgbClr val="44546A"/>
                          </a:solidFill>
                          <a:effectLst/>
                          <a:latin typeface="Calibri" panose="020F0502020204030204" pitchFamily="34" charset="0"/>
                        </a:rPr>
                        <a:t>Trees_Planted_or_Distributed</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C6E0B4"/>
                    </a:solidFill>
                  </a:tcPr>
                </a:tc>
                <a:extLst>
                  <a:ext uri="{0D108BD9-81ED-4DB2-BD59-A6C34878D82A}">
                    <a16:rowId xmlns:a16="http://schemas.microsoft.com/office/drawing/2014/main" val="3260167428"/>
                  </a:ext>
                </a:extLst>
              </a:tr>
              <a:tr h="39667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r" fontAlgn="ctr"/>
                      <a:r>
                        <a:rPr lang="en-US" sz="1100" b="0" i="0" u="none" strike="noStrike">
                          <a:solidFill>
                            <a:srgbClr val="000000"/>
                          </a:solidFill>
                          <a:effectLst/>
                          <a:latin typeface="Calibri" panose="020F0502020204030204" pitchFamily="34" charset="0"/>
                        </a:rPr>
                        <a:t>2016</a:t>
                      </a:r>
                    </a:p>
                  </a:txBody>
                  <a:tcPr marL="9525" marR="9525" marT="9525" marB="0" anchor="ctr">
                    <a:lnL>
                      <a:noFill/>
                    </a:lnL>
                    <a:lnR>
                      <a:noFill/>
                    </a:lnR>
                    <a:lnT w="19050" cap="flat" cmpd="sng" algn="ctr">
                      <a:solidFill>
                        <a:srgbClr val="A2B8E1"/>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Austin Community Trees</a:t>
                      </a:r>
                    </a:p>
                  </a:txBody>
                  <a:tcPr marL="9525" marR="9525" marT="9525" marB="0" anchor="ctr">
                    <a:lnL>
                      <a:noFill/>
                    </a:lnL>
                    <a:lnR>
                      <a:noFill/>
                    </a:lnR>
                    <a:lnT w="19050" cap="flat" cmpd="sng" algn="ctr">
                      <a:solidFill>
                        <a:srgbClr val="A2B8E1"/>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UFRF</a:t>
                      </a:r>
                    </a:p>
                  </a:txBody>
                  <a:tcPr marL="9525" marR="9525" marT="9525" marB="0" anchor="ctr">
                    <a:lnL>
                      <a:noFill/>
                    </a:lnL>
                    <a:lnR>
                      <a:noFill/>
                    </a:lnR>
                    <a:lnT w="19050" cap="flat" cmpd="sng" algn="ctr">
                      <a:solidFill>
                        <a:srgbClr val="A2B8E1"/>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Residential</a:t>
                      </a:r>
                    </a:p>
                  </a:txBody>
                  <a:tcPr marL="9525" marR="9525" marT="9525" marB="0" anchor="ctr">
                    <a:lnL>
                      <a:noFill/>
                    </a:lnL>
                    <a:lnR>
                      <a:noFill/>
                    </a:lnR>
                    <a:lnT w="19050" cap="flat" cmpd="sng" algn="ctr">
                      <a:solidFill>
                        <a:srgbClr val="A2B8E1"/>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r" fontAlgn="ctr"/>
                      <a:r>
                        <a:rPr lang="en-US" sz="1100" b="0" i="0" u="none" strike="noStrike">
                          <a:solidFill>
                            <a:srgbClr val="000000"/>
                          </a:solidFill>
                          <a:effectLst/>
                          <a:latin typeface="Calibri" panose="020F0502020204030204" pitchFamily="34" charset="0"/>
                        </a:rPr>
                        <a:t>260</a:t>
                      </a:r>
                    </a:p>
                  </a:txBody>
                  <a:tcPr marL="9525" marR="9525" marT="9525" marB="0" anchor="ctr">
                    <a:lnL>
                      <a:noFill/>
                    </a:lnL>
                    <a:lnR>
                      <a:noFill/>
                    </a:lnR>
                    <a:lnT w="19050" cap="flat" cmpd="sng" algn="ctr">
                      <a:solidFill>
                        <a:srgbClr val="A2B8E1"/>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extLst>
                  <a:ext uri="{0D108BD9-81ED-4DB2-BD59-A6C34878D82A}">
                    <a16:rowId xmlns:a16="http://schemas.microsoft.com/office/drawing/2014/main" val="3746095884"/>
                  </a:ext>
                </a:extLst>
              </a:tr>
              <a:tr h="39667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r" fontAlgn="ctr"/>
                      <a:r>
                        <a:rPr lang="en-US" sz="1100" b="0" i="0" u="none" strike="noStrike">
                          <a:solidFill>
                            <a:srgbClr val="000000"/>
                          </a:solidFill>
                          <a:effectLst/>
                          <a:latin typeface="Calibri" panose="020F0502020204030204" pitchFamily="34" charset="0"/>
                        </a:rPr>
                        <a:t>2016</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NeighborWoods</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AE Heat Island</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Residential</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r" fontAlgn="ctr"/>
                      <a:r>
                        <a:rPr lang="en-US" sz="1100" b="0" i="0" u="none" strike="noStrike">
                          <a:solidFill>
                            <a:srgbClr val="000000"/>
                          </a:solidFill>
                          <a:effectLst/>
                          <a:latin typeface="Calibri" panose="020F0502020204030204" pitchFamily="34" charset="0"/>
                        </a:rPr>
                        <a:t>4219</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extLst>
                  <a:ext uri="{0D108BD9-81ED-4DB2-BD59-A6C34878D82A}">
                    <a16:rowId xmlns:a16="http://schemas.microsoft.com/office/drawing/2014/main" val="2088317440"/>
                  </a:ext>
                </a:extLst>
              </a:tr>
              <a:tr h="39667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r" fontAlgn="ctr"/>
                      <a:r>
                        <a:rPr lang="en-US" sz="1100" b="0" i="0" u="none" strike="noStrike">
                          <a:solidFill>
                            <a:srgbClr val="000000"/>
                          </a:solidFill>
                          <a:effectLst/>
                          <a:latin typeface="Calibri" panose="020F0502020204030204" pitchFamily="34" charset="0"/>
                        </a:rPr>
                        <a:t>2016</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PARD Forestry</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PARD</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Parks + Open Space</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r" fontAlgn="ctr"/>
                      <a:r>
                        <a:rPr lang="en-US" sz="1100" b="0" i="0" u="none" strike="noStrike">
                          <a:solidFill>
                            <a:srgbClr val="000000"/>
                          </a:solidFill>
                          <a:effectLst/>
                          <a:latin typeface="Calibri" panose="020F0502020204030204" pitchFamily="34" charset="0"/>
                        </a:rPr>
                        <a:t>693</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extLst>
                  <a:ext uri="{0D108BD9-81ED-4DB2-BD59-A6C34878D82A}">
                    <a16:rowId xmlns:a16="http://schemas.microsoft.com/office/drawing/2014/main" val="231634487"/>
                  </a:ext>
                </a:extLst>
              </a:tr>
              <a:tr h="39667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r" fontAlgn="ctr"/>
                      <a:r>
                        <a:rPr lang="en-US" sz="1100" b="0" i="0" u="none" strike="noStrike">
                          <a:solidFill>
                            <a:srgbClr val="000000"/>
                          </a:solidFill>
                          <a:effectLst/>
                          <a:latin typeface="Calibri" panose="020F0502020204030204" pitchFamily="34" charset="0"/>
                        </a:rPr>
                        <a:t>2016</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Ready Set Plant!</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AE Heat Island</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Creekside</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r" fontAlgn="ctr"/>
                      <a:r>
                        <a:rPr lang="en-US" sz="1100" b="0" i="0" u="none" strike="noStrike">
                          <a:solidFill>
                            <a:srgbClr val="000000"/>
                          </a:solidFill>
                          <a:effectLst/>
                          <a:latin typeface="Calibri" panose="020F0502020204030204" pitchFamily="34" charset="0"/>
                        </a:rPr>
                        <a:t>447</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extLst>
                  <a:ext uri="{0D108BD9-81ED-4DB2-BD59-A6C34878D82A}">
                    <a16:rowId xmlns:a16="http://schemas.microsoft.com/office/drawing/2014/main" val="247268079"/>
                  </a:ext>
                </a:extLst>
              </a:tr>
              <a:tr h="39667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r" fontAlgn="ctr"/>
                      <a:r>
                        <a:rPr lang="en-US" sz="1100" b="0" i="0" u="none" strike="noStrike">
                          <a:solidFill>
                            <a:srgbClr val="000000"/>
                          </a:solidFill>
                          <a:effectLst/>
                          <a:latin typeface="Calibri" panose="020F0502020204030204" pitchFamily="34" charset="0"/>
                        </a:rPr>
                        <a:t>2016</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Street trees o/m</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PWD</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Right-of-Way</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r" fontAlgn="ctr"/>
                      <a:r>
                        <a:rPr lang="en-US" sz="1100" b="0" i="0" u="none" strike="noStrike">
                          <a:solidFill>
                            <a:srgbClr val="000000"/>
                          </a:solidFill>
                          <a:effectLst/>
                          <a:latin typeface="Calibri" panose="020F0502020204030204" pitchFamily="34" charset="0"/>
                        </a:rPr>
                        <a:t>56</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extLst>
                  <a:ext uri="{0D108BD9-81ED-4DB2-BD59-A6C34878D82A}">
                    <a16:rowId xmlns:a16="http://schemas.microsoft.com/office/drawing/2014/main" val="3967068558"/>
                  </a:ext>
                </a:extLst>
              </a:tr>
              <a:tr h="39667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r" fontAlgn="ctr"/>
                      <a:r>
                        <a:rPr lang="en-US" sz="1100" b="0" i="0" u="none" strike="noStrike">
                          <a:solidFill>
                            <a:srgbClr val="000000"/>
                          </a:solidFill>
                          <a:effectLst/>
                          <a:latin typeface="Calibri" panose="020F0502020204030204" pitchFamily="34" charset="0"/>
                        </a:rPr>
                        <a:t>2016</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Utility forestry o/m</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AE</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Right-of-Way</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tc>
                  <a:txBody>
                    <a:bodyPr/>
                    <a:lstStyle/>
                    <a:p>
                      <a:pPr algn="r" fontAlgn="ctr"/>
                      <a:r>
                        <a:rPr lang="en-US" sz="1100" b="0" i="0" u="none" strike="noStrike" dirty="0">
                          <a:solidFill>
                            <a:srgbClr val="000000"/>
                          </a:solidFill>
                          <a:effectLst/>
                          <a:latin typeface="Calibri" panose="020F0502020204030204" pitchFamily="34" charset="0"/>
                        </a:rPr>
                        <a:t>458</a:t>
                      </a:r>
                    </a:p>
                  </a:txBody>
                  <a:tcPr marL="9525" marR="9525" marT="9525" marB="0" anchor="ctr">
                    <a:lnL>
                      <a:noFill/>
                    </a:lnL>
                    <a:lnR>
                      <a:noFill/>
                    </a:lnR>
                    <a:lnT w="12700" cap="flat" cmpd="sng" algn="ctr">
                      <a:solidFill>
                        <a:srgbClr val="8EA9DB"/>
                      </a:solidFill>
                      <a:prstDash val="solid"/>
                      <a:round/>
                      <a:headEnd type="none" w="med" len="med"/>
                      <a:tailEnd type="none" w="med" len="med"/>
                    </a:lnT>
                    <a:lnB w="12700" cap="flat" cmpd="sng" algn="ctr">
                      <a:solidFill>
                        <a:srgbClr val="8EA9DB"/>
                      </a:solidFill>
                      <a:prstDash val="solid"/>
                      <a:round/>
                      <a:headEnd type="none" w="med" len="med"/>
                      <a:tailEnd type="none" w="med" len="med"/>
                    </a:lnB>
                    <a:solidFill>
                      <a:srgbClr val="E2EFDA"/>
                    </a:solidFill>
                  </a:tcPr>
                </a:tc>
                <a:extLst>
                  <a:ext uri="{0D108BD9-81ED-4DB2-BD59-A6C34878D82A}">
                    <a16:rowId xmlns:a16="http://schemas.microsoft.com/office/drawing/2014/main" val="1908811578"/>
                  </a:ext>
                </a:extLst>
              </a:tr>
            </a:tbl>
          </a:graphicData>
        </a:graphic>
      </p:graphicFrame>
    </p:spTree>
    <p:extLst>
      <p:ext uri="{BB962C8B-B14F-4D97-AF65-F5344CB8AC3E}">
        <p14:creationId xmlns:p14="http://schemas.microsoft.com/office/powerpoint/2010/main" val="286462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F2E2-B629-4299-9150-A58BCABC8608}"/>
              </a:ext>
            </a:extLst>
          </p:cNvPr>
          <p:cNvSpPr>
            <a:spLocks noGrp="1"/>
          </p:cNvSpPr>
          <p:nvPr>
            <p:ph type="title"/>
          </p:nvPr>
        </p:nvSpPr>
        <p:spPr/>
        <p:txBody>
          <a:bodyPr/>
          <a:lstStyle/>
          <a:p>
            <a:pPr algn="ctr"/>
            <a:r>
              <a:rPr lang="en-US" dirty="0"/>
              <a:t>Year 2017</a:t>
            </a:r>
          </a:p>
        </p:txBody>
      </p:sp>
      <p:sp>
        <p:nvSpPr>
          <p:cNvPr id="4" name="Footer Placeholder 3">
            <a:extLst>
              <a:ext uri="{FF2B5EF4-FFF2-40B4-BE49-F238E27FC236}">
                <a16:creationId xmlns:a16="http://schemas.microsoft.com/office/drawing/2014/main" id="{124F455E-2EC2-4794-9489-17278B37DE3B}"/>
              </a:ext>
            </a:extLst>
          </p:cNvPr>
          <p:cNvSpPr>
            <a:spLocks noGrp="1"/>
          </p:cNvSpPr>
          <p:nvPr>
            <p:ph type="ftr" sz="quarter" idx="11"/>
          </p:nvPr>
        </p:nvSpPr>
        <p:spPr/>
        <p:txBody>
          <a:bodyPr/>
          <a:lstStyle/>
          <a:p>
            <a:r>
              <a:rPr lang="en-US" dirty="0"/>
              <a:t>Year 2017</a:t>
            </a:r>
          </a:p>
        </p:txBody>
      </p:sp>
      <p:sp>
        <p:nvSpPr>
          <p:cNvPr id="5" name="Date Placeholder 4">
            <a:extLst>
              <a:ext uri="{FF2B5EF4-FFF2-40B4-BE49-F238E27FC236}">
                <a16:creationId xmlns:a16="http://schemas.microsoft.com/office/drawing/2014/main" id="{3D601BA1-1B1B-4A47-A2EE-B07192824B61}"/>
              </a:ext>
            </a:extLst>
          </p:cNvPr>
          <p:cNvSpPr>
            <a:spLocks noGrp="1"/>
          </p:cNvSpPr>
          <p:nvPr>
            <p:ph type="dt" sz="half" idx="10"/>
          </p:nvPr>
        </p:nvSpPr>
        <p:spPr/>
        <p:txBody>
          <a:bodyPr/>
          <a:lstStyle/>
          <a:p>
            <a:r>
              <a:rPr lang="en-US" dirty="0"/>
              <a:t>6/11/2021</a:t>
            </a:r>
          </a:p>
        </p:txBody>
      </p:sp>
      <p:sp>
        <p:nvSpPr>
          <p:cNvPr id="6" name="Slide Number Placeholder 5">
            <a:extLst>
              <a:ext uri="{FF2B5EF4-FFF2-40B4-BE49-F238E27FC236}">
                <a16:creationId xmlns:a16="http://schemas.microsoft.com/office/drawing/2014/main" id="{3C0897FE-2614-461C-9BA1-F43394A27517}"/>
              </a:ext>
            </a:extLst>
          </p:cNvPr>
          <p:cNvSpPr>
            <a:spLocks noGrp="1"/>
          </p:cNvSpPr>
          <p:nvPr>
            <p:ph type="sldNum" sz="quarter" idx="12"/>
          </p:nvPr>
        </p:nvSpPr>
        <p:spPr/>
        <p:txBody>
          <a:bodyPr/>
          <a:lstStyle/>
          <a:p>
            <a:fld id="{0303F77D-1BEF-481A-B8C1-15974ED46EB7}" type="slidenum">
              <a:rPr lang="en-US" smtClean="0"/>
              <a:t>7</a:t>
            </a:fld>
            <a:endParaRPr lang="en-US"/>
          </a:p>
        </p:txBody>
      </p:sp>
      <p:graphicFrame>
        <p:nvGraphicFramePr>
          <p:cNvPr id="8" name="Content Placeholder 7">
            <a:extLst>
              <a:ext uri="{FF2B5EF4-FFF2-40B4-BE49-F238E27FC236}">
                <a16:creationId xmlns:a16="http://schemas.microsoft.com/office/drawing/2014/main" id="{30322413-D86B-4E22-9BA0-A94217BE9CE4}"/>
              </a:ext>
            </a:extLst>
          </p:cNvPr>
          <p:cNvGraphicFramePr>
            <a:graphicFrameLocks noGrp="1"/>
          </p:cNvGraphicFramePr>
          <p:nvPr>
            <p:ph sz="quarter" idx="13"/>
            <p:extLst>
              <p:ext uri="{D42A27DB-BD31-4B8C-83A1-F6EECF244321}">
                <p14:modId xmlns:p14="http://schemas.microsoft.com/office/powerpoint/2010/main" val="4102475350"/>
              </p:ext>
            </p:extLst>
          </p:nvPr>
        </p:nvGraphicFramePr>
        <p:xfrm>
          <a:off x="1763712" y="2407640"/>
          <a:ext cx="8661400" cy="2743167"/>
        </p:xfrm>
        <a:graphic>
          <a:graphicData uri="http://schemas.openxmlformats.org/drawingml/2006/table">
            <a:tbl>
              <a:tblPr/>
              <a:tblGrid>
                <a:gridCol w="904212">
                  <a:extLst>
                    <a:ext uri="{9D8B030D-6E8A-4147-A177-3AD203B41FA5}">
                      <a16:colId xmlns:a16="http://schemas.microsoft.com/office/drawing/2014/main" val="2799743021"/>
                    </a:ext>
                  </a:extLst>
                </a:gridCol>
                <a:gridCol w="609153">
                  <a:extLst>
                    <a:ext uri="{9D8B030D-6E8A-4147-A177-3AD203B41FA5}">
                      <a16:colId xmlns:a16="http://schemas.microsoft.com/office/drawing/2014/main" val="770013828"/>
                    </a:ext>
                  </a:extLst>
                </a:gridCol>
                <a:gridCol w="418793">
                  <a:extLst>
                    <a:ext uri="{9D8B030D-6E8A-4147-A177-3AD203B41FA5}">
                      <a16:colId xmlns:a16="http://schemas.microsoft.com/office/drawing/2014/main" val="777911830"/>
                    </a:ext>
                  </a:extLst>
                </a:gridCol>
                <a:gridCol w="1878223">
                  <a:extLst>
                    <a:ext uri="{9D8B030D-6E8A-4147-A177-3AD203B41FA5}">
                      <a16:colId xmlns:a16="http://schemas.microsoft.com/office/drawing/2014/main" val="428416062"/>
                    </a:ext>
                  </a:extLst>
                </a:gridCol>
                <a:gridCol w="1294451">
                  <a:extLst>
                    <a:ext uri="{9D8B030D-6E8A-4147-A177-3AD203B41FA5}">
                      <a16:colId xmlns:a16="http://schemas.microsoft.com/office/drawing/2014/main" val="2935064743"/>
                    </a:ext>
                  </a:extLst>
                </a:gridCol>
                <a:gridCol w="1395977">
                  <a:extLst>
                    <a:ext uri="{9D8B030D-6E8A-4147-A177-3AD203B41FA5}">
                      <a16:colId xmlns:a16="http://schemas.microsoft.com/office/drawing/2014/main" val="172590786"/>
                    </a:ext>
                  </a:extLst>
                </a:gridCol>
                <a:gridCol w="2160591">
                  <a:extLst>
                    <a:ext uri="{9D8B030D-6E8A-4147-A177-3AD203B41FA5}">
                      <a16:colId xmlns:a16="http://schemas.microsoft.com/office/drawing/2014/main" val="2210708485"/>
                    </a:ext>
                  </a:extLst>
                </a:gridCol>
              </a:tblGrid>
              <a:tr h="391881">
                <a:tc>
                  <a:txBody>
                    <a:bodyPr/>
                    <a:lstStyle/>
                    <a:p>
                      <a:pPr algn="l" fontAlgn="ctr"/>
                      <a:r>
                        <a:rPr lang="en-US" sz="1300" b="1" i="0" u="none" strike="noStrike">
                          <a:solidFill>
                            <a:srgbClr val="44546A"/>
                          </a:solidFill>
                          <a:effectLst/>
                          <a:latin typeface="Calibri" panose="020F0502020204030204" pitchFamily="34" charset="0"/>
                        </a:rPr>
                        <a:t>Category</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D9D9D9"/>
                    </a:solidFill>
                  </a:tcPr>
                </a:tc>
                <a:tc>
                  <a:txBody>
                    <a:bodyPr/>
                    <a:lstStyle/>
                    <a:p>
                      <a:pPr algn="l" fontAlgn="ctr"/>
                      <a:r>
                        <a:rPr lang="en-US" sz="1300" b="1" i="0" u="none" strike="noStrike">
                          <a:solidFill>
                            <a:srgbClr val="44546A"/>
                          </a:solidFill>
                          <a:effectLst/>
                          <a:latin typeface="Calibri" panose="020F0502020204030204" pitchFamily="34" charset="0"/>
                        </a:rPr>
                        <a:t>Year</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D9D9D9"/>
                    </a:solidFill>
                  </a:tcPr>
                </a:tc>
                <a:tc>
                  <a:txBody>
                    <a:bodyPr/>
                    <a:lstStyle/>
                    <a:p>
                      <a:pPr algn="l" fontAlgn="ctr"/>
                      <a:r>
                        <a:rPr lang="en-US" sz="1300" b="1" i="0" u="none" strike="noStrike">
                          <a:solidFill>
                            <a:srgbClr val="44546A"/>
                          </a:solidFill>
                          <a:effectLst/>
                          <a:latin typeface="Calibri" panose="020F0502020204030204" pitchFamily="34" charset="0"/>
                        </a:rPr>
                        <a:t> </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D9D9D9"/>
                    </a:solidFill>
                  </a:tcPr>
                </a:tc>
                <a:tc>
                  <a:txBody>
                    <a:bodyPr/>
                    <a:lstStyle/>
                    <a:p>
                      <a:pPr algn="l" fontAlgn="ctr"/>
                      <a:r>
                        <a:rPr lang="en-US" sz="1300" b="1" i="0" u="none" strike="noStrike">
                          <a:solidFill>
                            <a:srgbClr val="44546A"/>
                          </a:solidFill>
                          <a:effectLst/>
                          <a:latin typeface="Calibri" panose="020F0502020204030204" pitchFamily="34" charset="0"/>
                        </a:rPr>
                        <a:t>Program</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D9D9D9"/>
                    </a:solidFill>
                  </a:tcPr>
                </a:tc>
                <a:tc>
                  <a:txBody>
                    <a:bodyPr/>
                    <a:lstStyle/>
                    <a:p>
                      <a:pPr algn="l" fontAlgn="ctr"/>
                      <a:r>
                        <a:rPr lang="en-US" sz="1300" b="1" i="0" u="none" strike="noStrike">
                          <a:solidFill>
                            <a:srgbClr val="44546A"/>
                          </a:solidFill>
                          <a:effectLst/>
                          <a:latin typeface="Calibri" panose="020F0502020204030204" pitchFamily="34" charset="0"/>
                        </a:rPr>
                        <a:t>Funding_Source</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D9D9D9"/>
                    </a:solidFill>
                  </a:tcPr>
                </a:tc>
                <a:tc>
                  <a:txBody>
                    <a:bodyPr/>
                    <a:lstStyle/>
                    <a:p>
                      <a:pPr algn="l" fontAlgn="ctr"/>
                      <a:r>
                        <a:rPr lang="en-US" sz="1300" b="1" i="0" u="none" strike="noStrike">
                          <a:solidFill>
                            <a:srgbClr val="44546A"/>
                          </a:solidFill>
                          <a:effectLst/>
                          <a:latin typeface="Calibri" panose="020F0502020204030204" pitchFamily="34" charset="0"/>
                        </a:rPr>
                        <a:t>Land_Type</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D9D9D9"/>
                    </a:solidFill>
                  </a:tcPr>
                </a:tc>
                <a:tc>
                  <a:txBody>
                    <a:bodyPr/>
                    <a:lstStyle/>
                    <a:p>
                      <a:pPr algn="l" fontAlgn="ctr"/>
                      <a:r>
                        <a:rPr lang="en-US" sz="1300" b="1" i="0" u="none" strike="noStrike">
                          <a:solidFill>
                            <a:srgbClr val="44546A"/>
                          </a:solidFill>
                          <a:effectLst/>
                          <a:latin typeface="Calibri" panose="020F0502020204030204" pitchFamily="34" charset="0"/>
                        </a:rPr>
                        <a:t>Trees_Planted_or_Distributed</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D9D9D9"/>
                    </a:solidFill>
                  </a:tcPr>
                </a:tc>
                <a:extLst>
                  <a:ext uri="{0D108BD9-81ED-4DB2-BD59-A6C34878D82A}">
                    <a16:rowId xmlns:a16="http://schemas.microsoft.com/office/drawing/2014/main" val="33510536"/>
                  </a:ext>
                </a:extLst>
              </a:tr>
              <a:tr h="39188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r" fontAlgn="ctr"/>
                      <a:r>
                        <a:rPr lang="en-US" sz="1100" b="0" i="0" u="none" strike="noStrike">
                          <a:solidFill>
                            <a:srgbClr val="000000"/>
                          </a:solidFill>
                          <a:effectLst/>
                          <a:latin typeface="Calibri" panose="020F0502020204030204" pitchFamily="34" charset="0"/>
                        </a:rPr>
                        <a:t>2017</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Austin Community Trees</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dirty="0">
                          <a:solidFill>
                            <a:srgbClr val="000000"/>
                          </a:solidFill>
                          <a:effectLst/>
                          <a:latin typeface="Calibri" panose="020F0502020204030204" pitchFamily="34" charset="0"/>
                        </a:rPr>
                        <a:t>UFRF</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Residential</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r" fontAlgn="ctr"/>
                      <a:r>
                        <a:rPr lang="en-US" sz="1100" b="0" i="0" u="none" strike="noStrike">
                          <a:solidFill>
                            <a:srgbClr val="000000"/>
                          </a:solidFill>
                          <a:effectLst/>
                          <a:latin typeface="Calibri" panose="020F0502020204030204" pitchFamily="34" charset="0"/>
                        </a:rPr>
                        <a:t>240</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extLst>
                  <a:ext uri="{0D108BD9-81ED-4DB2-BD59-A6C34878D82A}">
                    <a16:rowId xmlns:a16="http://schemas.microsoft.com/office/drawing/2014/main" val="3378599605"/>
                  </a:ext>
                </a:extLst>
              </a:tr>
              <a:tr h="39188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r" fontAlgn="ctr"/>
                      <a:r>
                        <a:rPr lang="en-US" sz="1100" b="0" i="0" u="none" strike="noStrike">
                          <a:solidFill>
                            <a:srgbClr val="000000"/>
                          </a:solidFill>
                          <a:effectLst/>
                          <a:latin typeface="Calibri" panose="020F0502020204030204" pitchFamily="34" charset="0"/>
                        </a:rPr>
                        <a:t>2017</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NeighborWoods</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AE Heat Island</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Residential</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r" fontAlgn="ctr"/>
                      <a:r>
                        <a:rPr lang="en-US" sz="1100" b="0" i="0" u="none" strike="noStrike">
                          <a:solidFill>
                            <a:srgbClr val="000000"/>
                          </a:solidFill>
                          <a:effectLst/>
                          <a:latin typeface="Calibri" panose="020F0502020204030204" pitchFamily="34" charset="0"/>
                        </a:rPr>
                        <a:t>4121</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extLst>
                  <a:ext uri="{0D108BD9-81ED-4DB2-BD59-A6C34878D82A}">
                    <a16:rowId xmlns:a16="http://schemas.microsoft.com/office/drawing/2014/main" val="960231583"/>
                  </a:ext>
                </a:extLst>
              </a:tr>
              <a:tr h="39188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r" fontAlgn="ctr"/>
                      <a:r>
                        <a:rPr lang="en-US" sz="1100" b="0" i="0" u="none" strike="noStrike">
                          <a:solidFill>
                            <a:srgbClr val="000000"/>
                          </a:solidFill>
                          <a:effectLst/>
                          <a:latin typeface="Calibri" panose="020F0502020204030204" pitchFamily="34" charset="0"/>
                        </a:rPr>
                        <a:t>2017</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PARD Forestry</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PARD</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Parks + Open Space</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r" fontAlgn="ctr"/>
                      <a:r>
                        <a:rPr lang="en-US" sz="1100" b="0" i="0" u="none" strike="noStrike">
                          <a:solidFill>
                            <a:srgbClr val="000000"/>
                          </a:solidFill>
                          <a:effectLst/>
                          <a:latin typeface="Calibri" panose="020F0502020204030204" pitchFamily="34" charset="0"/>
                        </a:rPr>
                        <a:t>301</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extLst>
                  <a:ext uri="{0D108BD9-81ED-4DB2-BD59-A6C34878D82A}">
                    <a16:rowId xmlns:a16="http://schemas.microsoft.com/office/drawing/2014/main" val="3270783566"/>
                  </a:ext>
                </a:extLst>
              </a:tr>
              <a:tr h="39188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r" fontAlgn="ctr"/>
                      <a:r>
                        <a:rPr lang="en-US" sz="1100" b="0" i="0" u="none" strike="noStrike">
                          <a:solidFill>
                            <a:srgbClr val="000000"/>
                          </a:solidFill>
                          <a:effectLst/>
                          <a:latin typeface="Calibri" panose="020F0502020204030204" pitchFamily="34" charset="0"/>
                        </a:rPr>
                        <a:t>2017</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Ready Set Plant!</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dirty="0">
                          <a:solidFill>
                            <a:srgbClr val="000000"/>
                          </a:solidFill>
                          <a:effectLst/>
                          <a:latin typeface="Calibri" panose="020F0502020204030204" pitchFamily="34" charset="0"/>
                        </a:rPr>
                        <a:t>AE Heat Island</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Creekside</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r" fontAlgn="ctr"/>
                      <a:r>
                        <a:rPr lang="en-US" sz="1100" b="0" i="0" u="none" strike="noStrike">
                          <a:solidFill>
                            <a:srgbClr val="000000"/>
                          </a:solidFill>
                          <a:effectLst/>
                          <a:latin typeface="Calibri" panose="020F0502020204030204" pitchFamily="34" charset="0"/>
                        </a:rPr>
                        <a:t>1150</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extLst>
                  <a:ext uri="{0D108BD9-81ED-4DB2-BD59-A6C34878D82A}">
                    <a16:rowId xmlns:a16="http://schemas.microsoft.com/office/drawing/2014/main" val="2395172901"/>
                  </a:ext>
                </a:extLst>
              </a:tr>
              <a:tr h="39188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r" fontAlgn="ctr"/>
                      <a:r>
                        <a:rPr lang="en-US" sz="1100" b="0" i="0" u="none" strike="noStrike">
                          <a:solidFill>
                            <a:srgbClr val="000000"/>
                          </a:solidFill>
                          <a:effectLst/>
                          <a:latin typeface="Calibri" panose="020F0502020204030204" pitchFamily="34" charset="0"/>
                        </a:rPr>
                        <a:t>2017</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Street trees o/m</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PWD</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Right-of-Way</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r" fontAlgn="ctr"/>
                      <a:r>
                        <a:rPr lang="en-US" sz="1100" b="0" i="0" u="none" strike="noStrike">
                          <a:solidFill>
                            <a:srgbClr val="000000"/>
                          </a:solidFill>
                          <a:effectLst/>
                          <a:latin typeface="Calibri" panose="020F0502020204030204" pitchFamily="34" charset="0"/>
                        </a:rPr>
                        <a:t>36</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extLst>
                  <a:ext uri="{0D108BD9-81ED-4DB2-BD59-A6C34878D82A}">
                    <a16:rowId xmlns:a16="http://schemas.microsoft.com/office/drawing/2014/main" val="4263878084"/>
                  </a:ext>
                </a:extLst>
              </a:tr>
              <a:tr h="391881">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r" fontAlgn="ctr"/>
                      <a:r>
                        <a:rPr lang="en-US" sz="1100" b="0" i="0" u="none" strike="noStrike">
                          <a:solidFill>
                            <a:srgbClr val="000000"/>
                          </a:solidFill>
                          <a:effectLst/>
                          <a:latin typeface="Calibri" panose="020F0502020204030204" pitchFamily="34" charset="0"/>
                        </a:rPr>
                        <a:t>2017</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Utility forestry o/m</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AE</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l" fontAlgn="ctr"/>
                      <a:r>
                        <a:rPr lang="en-US" sz="1100" b="0" i="0" u="none" strike="noStrike">
                          <a:solidFill>
                            <a:srgbClr val="000000"/>
                          </a:solidFill>
                          <a:effectLst/>
                          <a:latin typeface="Calibri" panose="020F0502020204030204" pitchFamily="34" charset="0"/>
                        </a:rPr>
                        <a:t>Right-of-Way</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tc>
                  <a:txBody>
                    <a:bodyPr/>
                    <a:lstStyle/>
                    <a:p>
                      <a:pPr algn="r" fontAlgn="ctr"/>
                      <a:r>
                        <a:rPr lang="en-US" sz="1100" b="0" i="0" u="none" strike="noStrike" dirty="0">
                          <a:solidFill>
                            <a:srgbClr val="000000"/>
                          </a:solidFill>
                          <a:effectLst/>
                          <a:latin typeface="Calibri" panose="020F0502020204030204" pitchFamily="34" charset="0"/>
                        </a:rPr>
                        <a:t>532</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EDEDED"/>
                    </a:solidFill>
                  </a:tcPr>
                </a:tc>
                <a:extLst>
                  <a:ext uri="{0D108BD9-81ED-4DB2-BD59-A6C34878D82A}">
                    <a16:rowId xmlns:a16="http://schemas.microsoft.com/office/drawing/2014/main" val="2042445274"/>
                  </a:ext>
                </a:extLst>
              </a:tr>
            </a:tbl>
          </a:graphicData>
        </a:graphic>
      </p:graphicFrame>
    </p:spTree>
    <p:extLst>
      <p:ext uri="{BB962C8B-B14F-4D97-AF65-F5344CB8AC3E}">
        <p14:creationId xmlns:p14="http://schemas.microsoft.com/office/powerpoint/2010/main" val="264877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A3B3-13E2-46E2-B87A-43774B391EF5}"/>
              </a:ext>
            </a:extLst>
          </p:cNvPr>
          <p:cNvSpPr>
            <a:spLocks noGrp="1"/>
          </p:cNvSpPr>
          <p:nvPr>
            <p:ph type="title"/>
          </p:nvPr>
        </p:nvSpPr>
        <p:spPr/>
        <p:txBody>
          <a:bodyPr/>
          <a:lstStyle/>
          <a:p>
            <a:pPr algn="ctr"/>
            <a:r>
              <a:rPr lang="en-US" dirty="0"/>
              <a:t>YEAR 2018</a:t>
            </a:r>
          </a:p>
        </p:txBody>
      </p:sp>
      <p:sp>
        <p:nvSpPr>
          <p:cNvPr id="4" name="Footer Placeholder 3">
            <a:extLst>
              <a:ext uri="{FF2B5EF4-FFF2-40B4-BE49-F238E27FC236}">
                <a16:creationId xmlns:a16="http://schemas.microsoft.com/office/drawing/2014/main" id="{638A4EEC-B7B3-415C-BBA8-42A7A31FD392}"/>
              </a:ext>
            </a:extLst>
          </p:cNvPr>
          <p:cNvSpPr>
            <a:spLocks noGrp="1"/>
          </p:cNvSpPr>
          <p:nvPr>
            <p:ph type="ftr" sz="quarter" idx="11"/>
          </p:nvPr>
        </p:nvSpPr>
        <p:spPr/>
        <p:txBody>
          <a:bodyPr/>
          <a:lstStyle/>
          <a:p>
            <a:r>
              <a:rPr lang="en-US" dirty="0"/>
              <a:t>Year 2018</a:t>
            </a:r>
          </a:p>
        </p:txBody>
      </p:sp>
      <p:sp>
        <p:nvSpPr>
          <p:cNvPr id="5" name="Date Placeholder 4">
            <a:extLst>
              <a:ext uri="{FF2B5EF4-FFF2-40B4-BE49-F238E27FC236}">
                <a16:creationId xmlns:a16="http://schemas.microsoft.com/office/drawing/2014/main" id="{B1540D52-F16D-44A7-99E3-FB23A806B02F}"/>
              </a:ext>
            </a:extLst>
          </p:cNvPr>
          <p:cNvSpPr>
            <a:spLocks noGrp="1"/>
          </p:cNvSpPr>
          <p:nvPr>
            <p:ph type="dt" sz="half" idx="10"/>
          </p:nvPr>
        </p:nvSpPr>
        <p:spPr/>
        <p:txBody>
          <a:bodyPr/>
          <a:lstStyle/>
          <a:p>
            <a:r>
              <a:rPr lang="en-US" dirty="0"/>
              <a:t>6/11/2021</a:t>
            </a:r>
          </a:p>
        </p:txBody>
      </p:sp>
      <p:sp>
        <p:nvSpPr>
          <p:cNvPr id="6" name="Slide Number Placeholder 5">
            <a:extLst>
              <a:ext uri="{FF2B5EF4-FFF2-40B4-BE49-F238E27FC236}">
                <a16:creationId xmlns:a16="http://schemas.microsoft.com/office/drawing/2014/main" id="{00611D86-2368-421A-8083-3D5F3C2F3C03}"/>
              </a:ext>
            </a:extLst>
          </p:cNvPr>
          <p:cNvSpPr>
            <a:spLocks noGrp="1"/>
          </p:cNvSpPr>
          <p:nvPr>
            <p:ph type="sldNum" sz="quarter" idx="12"/>
          </p:nvPr>
        </p:nvSpPr>
        <p:spPr/>
        <p:txBody>
          <a:bodyPr/>
          <a:lstStyle/>
          <a:p>
            <a:fld id="{0303F77D-1BEF-481A-B8C1-15974ED46EB7}" type="slidenum">
              <a:rPr lang="en-US" smtClean="0"/>
              <a:t>8</a:t>
            </a:fld>
            <a:endParaRPr lang="en-US"/>
          </a:p>
        </p:txBody>
      </p:sp>
      <p:graphicFrame>
        <p:nvGraphicFramePr>
          <p:cNvPr id="8" name="Content Placeholder 7">
            <a:extLst>
              <a:ext uri="{FF2B5EF4-FFF2-40B4-BE49-F238E27FC236}">
                <a16:creationId xmlns:a16="http://schemas.microsoft.com/office/drawing/2014/main" id="{B602969E-7699-477D-9B4B-E4C81CF61F3C}"/>
              </a:ext>
            </a:extLst>
          </p:cNvPr>
          <p:cNvGraphicFramePr>
            <a:graphicFrameLocks noGrp="1"/>
          </p:cNvGraphicFramePr>
          <p:nvPr>
            <p:ph sz="quarter" idx="13"/>
            <p:extLst>
              <p:ext uri="{D42A27DB-BD31-4B8C-83A1-F6EECF244321}">
                <p14:modId xmlns:p14="http://schemas.microsoft.com/office/powerpoint/2010/main" val="4090988976"/>
              </p:ext>
            </p:extLst>
          </p:nvPr>
        </p:nvGraphicFramePr>
        <p:xfrm>
          <a:off x="1820862" y="2575420"/>
          <a:ext cx="8547100" cy="2575384"/>
        </p:xfrm>
        <a:graphic>
          <a:graphicData uri="http://schemas.openxmlformats.org/drawingml/2006/table">
            <a:tbl>
              <a:tblPr/>
              <a:tblGrid>
                <a:gridCol w="927100">
                  <a:extLst>
                    <a:ext uri="{9D8B030D-6E8A-4147-A177-3AD203B41FA5}">
                      <a16:colId xmlns:a16="http://schemas.microsoft.com/office/drawing/2014/main" val="4094078725"/>
                    </a:ext>
                  </a:extLst>
                </a:gridCol>
                <a:gridCol w="609600">
                  <a:extLst>
                    <a:ext uri="{9D8B030D-6E8A-4147-A177-3AD203B41FA5}">
                      <a16:colId xmlns:a16="http://schemas.microsoft.com/office/drawing/2014/main" val="3191162297"/>
                    </a:ext>
                  </a:extLst>
                </a:gridCol>
                <a:gridCol w="393700">
                  <a:extLst>
                    <a:ext uri="{9D8B030D-6E8A-4147-A177-3AD203B41FA5}">
                      <a16:colId xmlns:a16="http://schemas.microsoft.com/office/drawing/2014/main" val="3850616848"/>
                    </a:ext>
                  </a:extLst>
                </a:gridCol>
                <a:gridCol w="1651000">
                  <a:extLst>
                    <a:ext uri="{9D8B030D-6E8A-4147-A177-3AD203B41FA5}">
                      <a16:colId xmlns:a16="http://schemas.microsoft.com/office/drawing/2014/main" val="2983785079"/>
                    </a:ext>
                  </a:extLst>
                </a:gridCol>
                <a:gridCol w="1384300">
                  <a:extLst>
                    <a:ext uri="{9D8B030D-6E8A-4147-A177-3AD203B41FA5}">
                      <a16:colId xmlns:a16="http://schemas.microsoft.com/office/drawing/2014/main" val="2148423267"/>
                    </a:ext>
                  </a:extLst>
                </a:gridCol>
                <a:gridCol w="1384300">
                  <a:extLst>
                    <a:ext uri="{9D8B030D-6E8A-4147-A177-3AD203B41FA5}">
                      <a16:colId xmlns:a16="http://schemas.microsoft.com/office/drawing/2014/main" val="185315078"/>
                    </a:ext>
                  </a:extLst>
                </a:gridCol>
                <a:gridCol w="2197100">
                  <a:extLst>
                    <a:ext uri="{9D8B030D-6E8A-4147-A177-3AD203B41FA5}">
                      <a16:colId xmlns:a16="http://schemas.microsoft.com/office/drawing/2014/main" val="4041653216"/>
                    </a:ext>
                  </a:extLst>
                </a:gridCol>
              </a:tblGrid>
              <a:tr h="367912">
                <a:tc>
                  <a:txBody>
                    <a:bodyPr/>
                    <a:lstStyle/>
                    <a:p>
                      <a:pPr algn="l" fontAlgn="ctr"/>
                      <a:r>
                        <a:rPr lang="en-US" sz="1300" b="1" i="0" u="none" strike="noStrike">
                          <a:solidFill>
                            <a:srgbClr val="44546A"/>
                          </a:solidFill>
                          <a:effectLst/>
                          <a:latin typeface="Calibri" panose="020F0502020204030204" pitchFamily="34" charset="0"/>
                        </a:rPr>
                        <a:t>Category</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FE699"/>
                    </a:solidFill>
                  </a:tcPr>
                </a:tc>
                <a:tc>
                  <a:txBody>
                    <a:bodyPr/>
                    <a:lstStyle/>
                    <a:p>
                      <a:pPr algn="l" fontAlgn="ctr"/>
                      <a:r>
                        <a:rPr lang="en-US" sz="1300" b="1" i="0" u="none" strike="noStrike">
                          <a:solidFill>
                            <a:srgbClr val="44546A"/>
                          </a:solidFill>
                          <a:effectLst/>
                          <a:latin typeface="Calibri" panose="020F0502020204030204" pitchFamily="34" charset="0"/>
                        </a:rPr>
                        <a:t>Year</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FE699"/>
                    </a:solidFill>
                  </a:tcPr>
                </a:tc>
                <a:tc>
                  <a:txBody>
                    <a:bodyPr/>
                    <a:lstStyle/>
                    <a:p>
                      <a:pPr algn="l" fontAlgn="ctr"/>
                      <a:r>
                        <a:rPr lang="en-US" sz="1300" b="1" i="0" u="none" strike="noStrike">
                          <a:solidFill>
                            <a:srgbClr val="44546A"/>
                          </a:solidFill>
                          <a:effectLst/>
                          <a:latin typeface="Calibri" panose="020F0502020204030204" pitchFamily="34" charset="0"/>
                        </a:rPr>
                        <a:t> </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FE699"/>
                    </a:solidFill>
                  </a:tcPr>
                </a:tc>
                <a:tc>
                  <a:txBody>
                    <a:bodyPr/>
                    <a:lstStyle/>
                    <a:p>
                      <a:pPr algn="l" fontAlgn="ctr"/>
                      <a:r>
                        <a:rPr lang="en-US" sz="1300" b="1" i="0" u="none" strike="noStrike">
                          <a:solidFill>
                            <a:srgbClr val="44546A"/>
                          </a:solidFill>
                          <a:effectLst/>
                          <a:latin typeface="Calibri" panose="020F0502020204030204" pitchFamily="34" charset="0"/>
                        </a:rPr>
                        <a:t>Program</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FE699"/>
                    </a:solidFill>
                  </a:tcPr>
                </a:tc>
                <a:tc>
                  <a:txBody>
                    <a:bodyPr/>
                    <a:lstStyle/>
                    <a:p>
                      <a:pPr algn="l" fontAlgn="ctr"/>
                      <a:r>
                        <a:rPr lang="en-US" sz="1300" b="1" i="0" u="none" strike="noStrike" dirty="0">
                          <a:solidFill>
                            <a:srgbClr val="44546A"/>
                          </a:solidFill>
                          <a:effectLst/>
                          <a:latin typeface="Calibri" panose="020F0502020204030204" pitchFamily="34" charset="0"/>
                        </a:rPr>
                        <a:t>Funding_Source</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FE699"/>
                    </a:solidFill>
                  </a:tcPr>
                </a:tc>
                <a:tc>
                  <a:txBody>
                    <a:bodyPr/>
                    <a:lstStyle/>
                    <a:p>
                      <a:pPr algn="l" fontAlgn="ctr"/>
                      <a:r>
                        <a:rPr lang="en-US" sz="1300" b="1" i="0" u="none" strike="noStrike">
                          <a:solidFill>
                            <a:srgbClr val="44546A"/>
                          </a:solidFill>
                          <a:effectLst/>
                          <a:latin typeface="Calibri" panose="020F0502020204030204" pitchFamily="34" charset="0"/>
                        </a:rPr>
                        <a:t>Land_Type</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FE699"/>
                    </a:solidFill>
                  </a:tcPr>
                </a:tc>
                <a:tc>
                  <a:txBody>
                    <a:bodyPr/>
                    <a:lstStyle/>
                    <a:p>
                      <a:pPr algn="l" fontAlgn="ctr"/>
                      <a:r>
                        <a:rPr lang="en-US" sz="1300" b="1" i="0" u="none" strike="noStrike">
                          <a:solidFill>
                            <a:srgbClr val="44546A"/>
                          </a:solidFill>
                          <a:effectLst/>
                          <a:latin typeface="Calibri" panose="020F0502020204030204" pitchFamily="34" charset="0"/>
                        </a:rPr>
                        <a:t>Trees_Planted_or_Distributed</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FE699"/>
                    </a:solidFill>
                  </a:tcPr>
                </a:tc>
                <a:extLst>
                  <a:ext uri="{0D108BD9-81ED-4DB2-BD59-A6C34878D82A}">
                    <a16:rowId xmlns:a16="http://schemas.microsoft.com/office/drawing/2014/main" val="658089351"/>
                  </a:ext>
                </a:extLst>
              </a:tr>
              <a:tr h="367912">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r" fontAlgn="ctr"/>
                      <a:r>
                        <a:rPr lang="en-US" sz="1100" b="0" i="0" u="none" strike="noStrike">
                          <a:solidFill>
                            <a:srgbClr val="000000"/>
                          </a:solidFill>
                          <a:effectLst/>
                          <a:latin typeface="Calibri" panose="020F0502020204030204" pitchFamily="34" charset="0"/>
                        </a:rPr>
                        <a:t>2018</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Austin Community Trees</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UFRF</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Residential</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r" fontAlgn="ctr"/>
                      <a:r>
                        <a:rPr lang="en-US" sz="1100" b="0" i="0" u="none" strike="noStrike">
                          <a:solidFill>
                            <a:srgbClr val="000000"/>
                          </a:solidFill>
                          <a:effectLst/>
                          <a:latin typeface="Calibri" panose="020F0502020204030204" pitchFamily="34" charset="0"/>
                        </a:rPr>
                        <a:t>240</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extLst>
                  <a:ext uri="{0D108BD9-81ED-4DB2-BD59-A6C34878D82A}">
                    <a16:rowId xmlns:a16="http://schemas.microsoft.com/office/drawing/2014/main" val="791093904"/>
                  </a:ext>
                </a:extLst>
              </a:tr>
              <a:tr h="367912">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r" fontAlgn="ctr"/>
                      <a:r>
                        <a:rPr lang="en-US" sz="1100" b="0" i="0" u="none" strike="noStrike">
                          <a:solidFill>
                            <a:srgbClr val="000000"/>
                          </a:solidFill>
                          <a:effectLst/>
                          <a:latin typeface="Calibri" panose="020F0502020204030204" pitchFamily="34" charset="0"/>
                        </a:rPr>
                        <a:t>2018</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NeighborWoods</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AE Heat Island</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Residential</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r" fontAlgn="ctr"/>
                      <a:r>
                        <a:rPr lang="en-US" sz="1100" b="0" i="0" u="none" strike="noStrike">
                          <a:solidFill>
                            <a:srgbClr val="000000"/>
                          </a:solidFill>
                          <a:effectLst/>
                          <a:latin typeface="Calibri" panose="020F0502020204030204" pitchFamily="34" charset="0"/>
                        </a:rPr>
                        <a:t>4623</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extLst>
                  <a:ext uri="{0D108BD9-81ED-4DB2-BD59-A6C34878D82A}">
                    <a16:rowId xmlns:a16="http://schemas.microsoft.com/office/drawing/2014/main" val="4241487845"/>
                  </a:ext>
                </a:extLst>
              </a:tr>
              <a:tr h="367912">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r" fontAlgn="ctr"/>
                      <a:r>
                        <a:rPr lang="en-US" sz="1100" b="0" i="0" u="none" strike="noStrike">
                          <a:solidFill>
                            <a:srgbClr val="000000"/>
                          </a:solidFill>
                          <a:effectLst/>
                          <a:latin typeface="Calibri" panose="020F0502020204030204" pitchFamily="34" charset="0"/>
                        </a:rPr>
                        <a:t>2018</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PARD Forestry</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General</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Parks + Open Space</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r" fontAlgn="ctr"/>
                      <a:r>
                        <a:rPr lang="en-US" sz="1100" b="0" i="0" u="none" strike="noStrike">
                          <a:solidFill>
                            <a:srgbClr val="000000"/>
                          </a:solidFill>
                          <a:effectLst/>
                          <a:latin typeface="Calibri" panose="020F0502020204030204" pitchFamily="34" charset="0"/>
                        </a:rPr>
                        <a:t>99</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extLst>
                  <a:ext uri="{0D108BD9-81ED-4DB2-BD59-A6C34878D82A}">
                    <a16:rowId xmlns:a16="http://schemas.microsoft.com/office/drawing/2014/main" val="3394753037"/>
                  </a:ext>
                </a:extLst>
              </a:tr>
              <a:tr h="367912">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r" fontAlgn="ctr"/>
                      <a:r>
                        <a:rPr lang="en-US" sz="1100" b="0" i="0" u="none" strike="noStrike">
                          <a:solidFill>
                            <a:srgbClr val="000000"/>
                          </a:solidFill>
                          <a:effectLst/>
                          <a:latin typeface="Calibri" panose="020F0502020204030204" pitchFamily="34" charset="0"/>
                        </a:rPr>
                        <a:t>2018</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Ready Set Plant!</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AE Heat Island</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Creekside</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r" fontAlgn="ctr"/>
                      <a:r>
                        <a:rPr lang="en-US" sz="1100" b="0" i="0" u="none" strike="noStrike">
                          <a:solidFill>
                            <a:srgbClr val="000000"/>
                          </a:solidFill>
                          <a:effectLst/>
                          <a:latin typeface="Calibri" panose="020F0502020204030204" pitchFamily="34" charset="0"/>
                        </a:rPr>
                        <a:t>1007</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extLst>
                  <a:ext uri="{0D108BD9-81ED-4DB2-BD59-A6C34878D82A}">
                    <a16:rowId xmlns:a16="http://schemas.microsoft.com/office/drawing/2014/main" val="2794554362"/>
                  </a:ext>
                </a:extLst>
              </a:tr>
              <a:tr h="367912">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r" fontAlgn="ctr"/>
                      <a:r>
                        <a:rPr lang="en-US" sz="1100" b="0" i="0" u="none" strike="noStrike">
                          <a:solidFill>
                            <a:srgbClr val="000000"/>
                          </a:solidFill>
                          <a:effectLst/>
                          <a:latin typeface="Calibri" panose="020F0502020204030204" pitchFamily="34" charset="0"/>
                        </a:rPr>
                        <a:t>2018</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Street trees o/m</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General</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Right-of-Way</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r" fontAlgn="ctr"/>
                      <a:r>
                        <a:rPr lang="en-US" sz="1100" b="0" i="0" u="none" strike="noStrike">
                          <a:solidFill>
                            <a:srgbClr val="000000"/>
                          </a:solidFill>
                          <a:effectLst/>
                          <a:latin typeface="Calibri" panose="020F0502020204030204" pitchFamily="34" charset="0"/>
                        </a:rPr>
                        <a:t>0</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extLst>
                  <a:ext uri="{0D108BD9-81ED-4DB2-BD59-A6C34878D82A}">
                    <a16:rowId xmlns:a16="http://schemas.microsoft.com/office/drawing/2014/main" val="1494870778"/>
                  </a:ext>
                </a:extLst>
              </a:tr>
              <a:tr h="367912">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r" fontAlgn="ctr"/>
                      <a:r>
                        <a:rPr lang="en-US" sz="1100" b="0" i="0" u="none" strike="noStrike">
                          <a:solidFill>
                            <a:srgbClr val="000000"/>
                          </a:solidFill>
                          <a:effectLst/>
                          <a:latin typeface="Calibri" panose="020F0502020204030204" pitchFamily="34" charset="0"/>
                        </a:rPr>
                        <a:t>2018</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Utility forestry o/m</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General</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Right-of-Way</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tc>
                  <a:txBody>
                    <a:bodyPr/>
                    <a:lstStyle/>
                    <a:p>
                      <a:pPr algn="r" fontAlgn="ctr"/>
                      <a:r>
                        <a:rPr lang="en-US" sz="1100" b="0" i="0" u="none" strike="noStrike" dirty="0">
                          <a:solidFill>
                            <a:srgbClr val="000000"/>
                          </a:solidFill>
                          <a:effectLst/>
                          <a:latin typeface="Calibri" panose="020F0502020204030204" pitchFamily="34" charset="0"/>
                        </a:rPr>
                        <a:t>409</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FF2CC"/>
                    </a:solidFill>
                  </a:tcPr>
                </a:tc>
                <a:extLst>
                  <a:ext uri="{0D108BD9-81ED-4DB2-BD59-A6C34878D82A}">
                    <a16:rowId xmlns:a16="http://schemas.microsoft.com/office/drawing/2014/main" val="3798230300"/>
                  </a:ext>
                </a:extLst>
              </a:tr>
            </a:tbl>
          </a:graphicData>
        </a:graphic>
      </p:graphicFrame>
    </p:spTree>
    <p:extLst>
      <p:ext uri="{BB962C8B-B14F-4D97-AF65-F5344CB8AC3E}">
        <p14:creationId xmlns:p14="http://schemas.microsoft.com/office/powerpoint/2010/main" val="217702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1230-89D1-4928-AABE-7EA3A578E76B}"/>
              </a:ext>
            </a:extLst>
          </p:cNvPr>
          <p:cNvSpPr>
            <a:spLocks noGrp="1"/>
          </p:cNvSpPr>
          <p:nvPr>
            <p:ph type="title"/>
          </p:nvPr>
        </p:nvSpPr>
        <p:spPr/>
        <p:txBody>
          <a:bodyPr/>
          <a:lstStyle/>
          <a:p>
            <a:pPr algn="ctr"/>
            <a:r>
              <a:rPr lang="en-US" dirty="0"/>
              <a:t>Year 2019</a:t>
            </a:r>
          </a:p>
        </p:txBody>
      </p:sp>
      <p:sp>
        <p:nvSpPr>
          <p:cNvPr id="4" name="Footer Placeholder 3">
            <a:extLst>
              <a:ext uri="{FF2B5EF4-FFF2-40B4-BE49-F238E27FC236}">
                <a16:creationId xmlns:a16="http://schemas.microsoft.com/office/drawing/2014/main" id="{6D53F938-70A7-49D0-B585-DDA2B643C67C}"/>
              </a:ext>
            </a:extLst>
          </p:cNvPr>
          <p:cNvSpPr>
            <a:spLocks noGrp="1"/>
          </p:cNvSpPr>
          <p:nvPr>
            <p:ph type="ftr" sz="quarter" idx="11"/>
          </p:nvPr>
        </p:nvSpPr>
        <p:spPr/>
        <p:txBody>
          <a:bodyPr/>
          <a:lstStyle/>
          <a:p>
            <a:r>
              <a:rPr lang="en-US" dirty="0"/>
              <a:t>Year 2019</a:t>
            </a:r>
          </a:p>
        </p:txBody>
      </p:sp>
      <p:sp>
        <p:nvSpPr>
          <p:cNvPr id="5" name="Date Placeholder 4">
            <a:extLst>
              <a:ext uri="{FF2B5EF4-FFF2-40B4-BE49-F238E27FC236}">
                <a16:creationId xmlns:a16="http://schemas.microsoft.com/office/drawing/2014/main" id="{E17A1DD8-364C-45DB-A978-562312A5340F}"/>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Univers Condensed"/>
                <a:ea typeface="+mn-ea"/>
                <a:cs typeface="+mn-cs"/>
              </a:rPr>
              <a:t>6/11/2021</a:t>
            </a:r>
          </a:p>
        </p:txBody>
      </p:sp>
      <p:sp>
        <p:nvSpPr>
          <p:cNvPr id="6" name="Slide Number Placeholder 5">
            <a:extLst>
              <a:ext uri="{FF2B5EF4-FFF2-40B4-BE49-F238E27FC236}">
                <a16:creationId xmlns:a16="http://schemas.microsoft.com/office/drawing/2014/main" id="{CCBD7868-D81B-4422-A591-774DF8955120}"/>
              </a:ext>
            </a:extLst>
          </p:cNvPr>
          <p:cNvSpPr>
            <a:spLocks noGrp="1"/>
          </p:cNvSpPr>
          <p:nvPr>
            <p:ph type="sldNum" sz="quarter" idx="12"/>
          </p:nvPr>
        </p:nvSpPr>
        <p:spPr/>
        <p:txBody>
          <a:bodyPr/>
          <a:lstStyle/>
          <a:p>
            <a:fld id="{0303F77D-1BEF-481A-B8C1-15974ED46EB7}" type="slidenum">
              <a:rPr lang="en-US" smtClean="0"/>
              <a:t>9</a:t>
            </a:fld>
            <a:endParaRPr lang="en-US"/>
          </a:p>
        </p:txBody>
      </p:sp>
      <p:graphicFrame>
        <p:nvGraphicFramePr>
          <p:cNvPr id="8" name="Content Placeholder 7">
            <a:extLst>
              <a:ext uri="{FF2B5EF4-FFF2-40B4-BE49-F238E27FC236}">
                <a16:creationId xmlns:a16="http://schemas.microsoft.com/office/drawing/2014/main" id="{2603C325-1731-42AE-A25A-66CA5D43AC96}"/>
              </a:ext>
            </a:extLst>
          </p:cNvPr>
          <p:cNvGraphicFramePr>
            <a:graphicFrameLocks noGrp="1"/>
          </p:cNvGraphicFramePr>
          <p:nvPr>
            <p:ph sz="quarter" idx="13"/>
            <p:extLst>
              <p:ext uri="{D42A27DB-BD31-4B8C-83A1-F6EECF244321}">
                <p14:modId xmlns:p14="http://schemas.microsoft.com/office/powerpoint/2010/main" val="1899501786"/>
              </p:ext>
            </p:extLst>
          </p:nvPr>
        </p:nvGraphicFramePr>
        <p:xfrm>
          <a:off x="2055812" y="2567031"/>
          <a:ext cx="8077200" cy="2558640"/>
        </p:xfrm>
        <a:graphic>
          <a:graphicData uri="http://schemas.openxmlformats.org/drawingml/2006/table">
            <a:tbl>
              <a:tblPr/>
              <a:tblGrid>
                <a:gridCol w="980690">
                  <a:extLst>
                    <a:ext uri="{9D8B030D-6E8A-4147-A177-3AD203B41FA5}">
                      <a16:colId xmlns:a16="http://schemas.microsoft.com/office/drawing/2014/main" val="1220841896"/>
                    </a:ext>
                  </a:extLst>
                </a:gridCol>
                <a:gridCol w="609360">
                  <a:extLst>
                    <a:ext uri="{9D8B030D-6E8A-4147-A177-3AD203B41FA5}">
                      <a16:colId xmlns:a16="http://schemas.microsoft.com/office/drawing/2014/main" val="3321748686"/>
                    </a:ext>
                  </a:extLst>
                </a:gridCol>
                <a:gridCol w="266595">
                  <a:extLst>
                    <a:ext uri="{9D8B030D-6E8A-4147-A177-3AD203B41FA5}">
                      <a16:colId xmlns:a16="http://schemas.microsoft.com/office/drawing/2014/main" val="2557601729"/>
                    </a:ext>
                  </a:extLst>
                </a:gridCol>
                <a:gridCol w="1434536">
                  <a:extLst>
                    <a:ext uri="{9D8B030D-6E8A-4147-A177-3AD203B41FA5}">
                      <a16:colId xmlns:a16="http://schemas.microsoft.com/office/drawing/2014/main" val="2074892938"/>
                    </a:ext>
                  </a:extLst>
                </a:gridCol>
                <a:gridCol w="1269501">
                  <a:extLst>
                    <a:ext uri="{9D8B030D-6E8A-4147-A177-3AD203B41FA5}">
                      <a16:colId xmlns:a16="http://schemas.microsoft.com/office/drawing/2014/main" val="1364491093"/>
                    </a:ext>
                  </a:extLst>
                </a:gridCol>
                <a:gridCol w="1320281">
                  <a:extLst>
                    <a:ext uri="{9D8B030D-6E8A-4147-A177-3AD203B41FA5}">
                      <a16:colId xmlns:a16="http://schemas.microsoft.com/office/drawing/2014/main" val="1371589957"/>
                    </a:ext>
                  </a:extLst>
                </a:gridCol>
                <a:gridCol w="2196237">
                  <a:extLst>
                    <a:ext uri="{9D8B030D-6E8A-4147-A177-3AD203B41FA5}">
                      <a16:colId xmlns:a16="http://schemas.microsoft.com/office/drawing/2014/main" val="1970371321"/>
                    </a:ext>
                  </a:extLst>
                </a:gridCol>
              </a:tblGrid>
              <a:tr h="426440">
                <a:tc>
                  <a:txBody>
                    <a:bodyPr/>
                    <a:lstStyle/>
                    <a:p>
                      <a:pPr algn="l" fontAlgn="ctr"/>
                      <a:r>
                        <a:rPr lang="en-US" sz="1300" b="1" i="0" u="none" strike="noStrike">
                          <a:solidFill>
                            <a:srgbClr val="44546A"/>
                          </a:solidFill>
                          <a:effectLst/>
                          <a:latin typeface="Calibri" panose="020F0502020204030204" pitchFamily="34" charset="0"/>
                        </a:rPr>
                        <a:t>Category</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8CBAD"/>
                    </a:solidFill>
                  </a:tcPr>
                </a:tc>
                <a:tc>
                  <a:txBody>
                    <a:bodyPr/>
                    <a:lstStyle/>
                    <a:p>
                      <a:pPr algn="l" fontAlgn="ctr"/>
                      <a:r>
                        <a:rPr lang="en-US" sz="1300" b="1" i="0" u="none" strike="noStrike">
                          <a:solidFill>
                            <a:srgbClr val="44546A"/>
                          </a:solidFill>
                          <a:effectLst/>
                          <a:latin typeface="Calibri" panose="020F0502020204030204" pitchFamily="34" charset="0"/>
                        </a:rPr>
                        <a:t>Year</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8CBAD"/>
                    </a:solidFill>
                  </a:tcPr>
                </a:tc>
                <a:tc>
                  <a:txBody>
                    <a:bodyPr/>
                    <a:lstStyle/>
                    <a:p>
                      <a:pPr algn="l" fontAlgn="ctr"/>
                      <a:r>
                        <a:rPr lang="en-US" sz="1300" b="1" i="0" u="none" strike="noStrike">
                          <a:solidFill>
                            <a:srgbClr val="44546A"/>
                          </a:solidFill>
                          <a:effectLst/>
                          <a:latin typeface="Calibri" panose="020F0502020204030204" pitchFamily="34" charset="0"/>
                        </a:rPr>
                        <a:t> </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8CBAD"/>
                    </a:solidFill>
                  </a:tcPr>
                </a:tc>
                <a:tc>
                  <a:txBody>
                    <a:bodyPr/>
                    <a:lstStyle/>
                    <a:p>
                      <a:pPr algn="l" fontAlgn="ctr"/>
                      <a:r>
                        <a:rPr lang="en-US" sz="1300" b="1" i="0" u="none" strike="noStrike">
                          <a:solidFill>
                            <a:srgbClr val="44546A"/>
                          </a:solidFill>
                          <a:effectLst/>
                          <a:latin typeface="Calibri" panose="020F0502020204030204" pitchFamily="34" charset="0"/>
                        </a:rPr>
                        <a:t>Program</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8CBAD"/>
                    </a:solidFill>
                  </a:tcPr>
                </a:tc>
                <a:tc>
                  <a:txBody>
                    <a:bodyPr/>
                    <a:lstStyle/>
                    <a:p>
                      <a:pPr algn="l" fontAlgn="ctr"/>
                      <a:r>
                        <a:rPr lang="en-US" sz="1300" b="1" i="0" u="none" strike="noStrike">
                          <a:solidFill>
                            <a:srgbClr val="44546A"/>
                          </a:solidFill>
                          <a:effectLst/>
                          <a:latin typeface="Calibri" panose="020F0502020204030204" pitchFamily="34" charset="0"/>
                        </a:rPr>
                        <a:t>Funding_Source</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8CBAD"/>
                    </a:solidFill>
                  </a:tcPr>
                </a:tc>
                <a:tc>
                  <a:txBody>
                    <a:bodyPr/>
                    <a:lstStyle/>
                    <a:p>
                      <a:pPr algn="l" fontAlgn="ctr"/>
                      <a:r>
                        <a:rPr lang="en-US" sz="1300" b="1" i="0" u="none" strike="noStrike">
                          <a:solidFill>
                            <a:srgbClr val="44546A"/>
                          </a:solidFill>
                          <a:effectLst/>
                          <a:latin typeface="Calibri" panose="020F0502020204030204" pitchFamily="34" charset="0"/>
                        </a:rPr>
                        <a:t>Land_Type</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8CBAD"/>
                    </a:solidFill>
                  </a:tcPr>
                </a:tc>
                <a:tc>
                  <a:txBody>
                    <a:bodyPr/>
                    <a:lstStyle/>
                    <a:p>
                      <a:pPr algn="l" fontAlgn="ctr"/>
                      <a:r>
                        <a:rPr lang="en-US" sz="1300" b="1" i="0" u="none" strike="noStrike">
                          <a:solidFill>
                            <a:srgbClr val="44546A"/>
                          </a:solidFill>
                          <a:effectLst/>
                          <a:latin typeface="Calibri" panose="020F0502020204030204" pitchFamily="34" charset="0"/>
                        </a:rPr>
                        <a:t>Trees_Planted_or_Distributed</a:t>
                      </a:r>
                    </a:p>
                  </a:txBody>
                  <a:tcPr marL="9525" marR="9525" marT="9525" marB="0" anchor="ctr">
                    <a:lnL>
                      <a:noFill/>
                    </a:lnL>
                    <a:lnR>
                      <a:noFill/>
                    </a:lnR>
                    <a:lnT>
                      <a:noFill/>
                    </a:lnT>
                    <a:lnB w="19050" cap="flat" cmpd="sng" algn="ctr">
                      <a:solidFill>
                        <a:srgbClr val="A2B8E1"/>
                      </a:solidFill>
                      <a:prstDash val="solid"/>
                      <a:round/>
                      <a:headEnd type="none" w="med" len="med"/>
                      <a:tailEnd type="none" w="med" len="med"/>
                    </a:lnB>
                    <a:solidFill>
                      <a:srgbClr val="F8CBAD"/>
                    </a:solidFill>
                  </a:tcPr>
                </a:tc>
                <a:extLst>
                  <a:ext uri="{0D108BD9-81ED-4DB2-BD59-A6C34878D82A}">
                    <a16:rowId xmlns:a16="http://schemas.microsoft.com/office/drawing/2014/main" val="3930604935"/>
                  </a:ext>
                </a:extLst>
              </a:tr>
              <a:tr h="426440">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r" fontAlgn="ctr"/>
                      <a:r>
                        <a:rPr lang="en-US" sz="1100" b="0" i="0" u="none" strike="noStrike">
                          <a:solidFill>
                            <a:srgbClr val="000000"/>
                          </a:solidFill>
                          <a:effectLst/>
                          <a:latin typeface="Calibri" panose="020F0502020204030204" pitchFamily="34" charset="0"/>
                        </a:rPr>
                        <a:t>2019</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NeighborWoods</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AE Heat Island</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Residential</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r" fontAlgn="ctr"/>
                      <a:r>
                        <a:rPr lang="en-US" sz="1100" b="0" i="0" u="none" strike="noStrike">
                          <a:solidFill>
                            <a:srgbClr val="000000"/>
                          </a:solidFill>
                          <a:effectLst/>
                          <a:latin typeface="Calibri" panose="020F0502020204030204" pitchFamily="34" charset="0"/>
                        </a:rPr>
                        <a:t>4594</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extLst>
                  <a:ext uri="{0D108BD9-81ED-4DB2-BD59-A6C34878D82A}">
                    <a16:rowId xmlns:a16="http://schemas.microsoft.com/office/drawing/2014/main" val="62672139"/>
                  </a:ext>
                </a:extLst>
              </a:tr>
              <a:tr h="426440">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r" fontAlgn="ctr"/>
                      <a:r>
                        <a:rPr lang="en-US" sz="1100" b="0" i="0" u="none" strike="noStrike">
                          <a:solidFill>
                            <a:srgbClr val="000000"/>
                          </a:solidFill>
                          <a:effectLst/>
                          <a:latin typeface="Calibri" panose="020F0502020204030204" pitchFamily="34" charset="0"/>
                        </a:rPr>
                        <a:t>2019</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PARD Forestry</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General</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Parks + Open Space</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r" fontAlgn="ctr"/>
                      <a:r>
                        <a:rPr lang="en-US" sz="1100" b="0" i="0" u="none" strike="noStrike">
                          <a:solidFill>
                            <a:srgbClr val="000000"/>
                          </a:solidFill>
                          <a:effectLst/>
                          <a:latin typeface="Calibri" panose="020F0502020204030204" pitchFamily="34" charset="0"/>
                        </a:rPr>
                        <a:t>544</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extLst>
                  <a:ext uri="{0D108BD9-81ED-4DB2-BD59-A6C34878D82A}">
                    <a16:rowId xmlns:a16="http://schemas.microsoft.com/office/drawing/2014/main" val="960625900"/>
                  </a:ext>
                </a:extLst>
              </a:tr>
              <a:tr h="426440">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r" fontAlgn="ctr"/>
                      <a:r>
                        <a:rPr lang="en-US" sz="1100" b="0" i="0" u="none" strike="noStrike">
                          <a:solidFill>
                            <a:srgbClr val="000000"/>
                          </a:solidFill>
                          <a:effectLst/>
                          <a:latin typeface="Calibri" panose="020F0502020204030204" pitchFamily="34" charset="0"/>
                        </a:rPr>
                        <a:t>2019</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Ready Set Plant!</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AE Heat Island</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Creekside</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r" fontAlgn="ctr"/>
                      <a:r>
                        <a:rPr lang="en-US" sz="1100" b="0" i="0" u="none" strike="noStrike">
                          <a:solidFill>
                            <a:srgbClr val="000000"/>
                          </a:solidFill>
                          <a:effectLst/>
                          <a:latin typeface="Calibri" panose="020F0502020204030204" pitchFamily="34" charset="0"/>
                        </a:rPr>
                        <a:t>1205</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extLst>
                  <a:ext uri="{0D108BD9-81ED-4DB2-BD59-A6C34878D82A}">
                    <a16:rowId xmlns:a16="http://schemas.microsoft.com/office/drawing/2014/main" val="2603942149"/>
                  </a:ext>
                </a:extLst>
              </a:tr>
              <a:tr h="426440">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r" fontAlgn="ctr"/>
                      <a:r>
                        <a:rPr lang="en-US" sz="1100" b="0" i="0" u="none" strike="noStrike">
                          <a:solidFill>
                            <a:srgbClr val="000000"/>
                          </a:solidFill>
                          <a:effectLst/>
                          <a:latin typeface="Calibri" panose="020F0502020204030204" pitchFamily="34" charset="0"/>
                        </a:rPr>
                        <a:t>2019</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Street trees o/m</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PWD</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Right-of-Way</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r" fontAlgn="ctr"/>
                      <a:r>
                        <a:rPr lang="en-US" sz="1100" b="0" i="0" u="none" strike="noStrike">
                          <a:solidFill>
                            <a:srgbClr val="000000"/>
                          </a:solidFill>
                          <a:effectLst/>
                          <a:latin typeface="Calibri" panose="020F0502020204030204" pitchFamily="34" charset="0"/>
                        </a:rPr>
                        <a:t>520</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extLst>
                  <a:ext uri="{0D108BD9-81ED-4DB2-BD59-A6C34878D82A}">
                    <a16:rowId xmlns:a16="http://schemas.microsoft.com/office/drawing/2014/main" val="779364147"/>
                  </a:ext>
                </a:extLst>
              </a:tr>
              <a:tr h="426440">
                <a:tc>
                  <a:txBody>
                    <a:bodyPr/>
                    <a:lstStyle/>
                    <a:p>
                      <a:pPr algn="l" fontAlgn="ctr"/>
                      <a:r>
                        <a:rPr lang="en-US" sz="1100" b="0" i="0" u="none" strike="noStrike">
                          <a:solidFill>
                            <a:srgbClr val="000000"/>
                          </a:solidFill>
                          <a:effectLst/>
                          <a:latin typeface="Calibri" panose="020F0502020204030204" pitchFamily="34" charset="0"/>
                        </a:rPr>
                        <a:t>Growing</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r" fontAlgn="ctr"/>
                      <a:r>
                        <a:rPr lang="en-US" sz="1100" b="0" i="0" u="none" strike="noStrike">
                          <a:solidFill>
                            <a:srgbClr val="000000"/>
                          </a:solidFill>
                          <a:effectLst/>
                          <a:latin typeface="Calibri" panose="020F0502020204030204" pitchFamily="34" charset="0"/>
                        </a:rPr>
                        <a:t>2019</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Utility forestry o/m</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AE</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l" fontAlgn="ctr"/>
                      <a:r>
                        <a:rPr lang="en-US" sz="1100" b="0" i="0" u="none" strike="noStrike">
                          <a:solidFill>
                            <a:srgbClr val="000000"/>
                          </a:solidFill>
                          <a:effectLst/>
                          <a:latin typeface="Calibri" panose="020F0502020204030204" pitchFamily="34" charset="0"/>
                        </a:rPr>
                        <a:t>Right-of-Way</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tc>
                  <a:txBody>
                    <a:bodyPr/>
                    <a:lstStyle/>
                    <a:p>
                      <a:pPr algn="r" fontAlgn="ctr"/>
                      <a:r>
                        <a:rPr lang="en-US" sz="1100" b="0" i="0" u="none" strike="noStrike" dirty="0">
                          <a:solidFill>
                            <a:srgbClr val="000000"/>
                          </a:solidFill>
                          <a:effectLst/>
                          <a:latin typeface="Calibri" panose="020F0502020204030204" pitchFamily="34" charset="0"/>
                        </a:rPr>
                        <a:t>106</a:t>
                      </a:r>
                    </a:p>
                  </a:txBody>
                  <a:tcPr marL="9525" marR="9525" marT="9525" marB="0" anchor="ctr">
                    <a:lnL>
                      <a:noFill/>
                    </a:lnL>
                    <a:lnR>
                      <a:noFill/>
                    </a:lnR>
                    <a:lnT w="19050" cap="flat" cmpd="sng" algn="ctr">
                      <a:solidFill>
                        <a:srgbClr val="A2B8E1"/>
                      </a:solidFill>
                      <a:prstDash val="solid"/>
                      <a:round/>
                      <a:headEnd type="none" w="med" len="med"/>
                      <a:tailEnd type="none" w="med" len="med"/>
                    </a:lnT>
                    <a:lnB w="19050" cap="flat" cmpd="sng" algn="ctr">
                      <a:solidFill>
                        <a:srgbClr val="A2B8E1"/>
                      </a:solidFill>
                      <a:prstDash val="solid"/>
                      <a:round/>
                      <a:headEnd type="none" w="med" len="med"/>
                      <a:tailEnd type="none" w="med" len="med"/>
                    </a:lnB>
                    <a:solidFill>
                      <a:srgbClr val="FCE4D6"/>
                    </a:solidFill>
                  </a:tcPr>
                </a:tc>
                <a:extLst>
                  <a:ext uri="{0D108BD9-81ED-4DB2-BD59-A6C34878D82A}">
                    <a16:rowId xmlns:a16="http://schemas.microsoft.com/office/drawing/2014/main" val="4059905065"/>
                  </a:ext>
                </a:extLst>
              </a:tr>
            </a:tbl>
          </a:graphicData>
        </a:graphic>
      </p:graphicFrame>
    </p:spTree>
    <p:extLst>
      <p:ext uri="{BB962C8B-B14F-4D97-AF65-F5344CB8AC3E}">
        <p14:creationId xmlns:p14="http://schemas.microsoft.com/office/powerpoint/2010/main" val="241060358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3.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Chronicle design</Template>
  <TotalTime>411</TotalTime>
  <Words>756</Words>
  <Application>Microsoft Office PowerPoint</Application>
  <PresentationFormat>Widescreen</PresentationFormat>
  <Paragraphs>370</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Calisto MT</vt:lpstr>
      <vt:lpstr>Times New Roman</vt:lpstr>
      <vt:lpstr>Univers Condensed</vt:lpstr>
      <vt:lpstr>ChronicleVTI</vt:lpstr>
      <vt:lpstr>City of Austin Tree Planting</vt:lpstr>
      <vt:lpstr>Introduction</vt:lpstr>
      <vt:lpstr>Total number of Trees PLANTED OR DISTRIBUTED</vt:lpstr>
      <vt:lpstr>Trees Planted PER Year</vt:lpstr>
      <vt:lpstr>Year 2015</vt:lpstr>
      <vt:lpstr>Year 2016</vt:lpstr>
      <vt:lpstr>Year 2017</vt:lpstr>
      <vt:lpstr>YEAR 2018</vt:lpstr>
      <vt:lpstr>Year 2019</vt:lpstr>
      <vt:lpstr>Year 2020</vt:lpstr>
      <vt:lpstr>Funding Sources</vt:lpstr>
      <vt:lpstr>Funding contributions</vt:lpstr>
      <vt:lpstr>AE Heat island</vt:lpstr>
      <vt:lpstr>AE</vt:lpstr>
      <vt:lpstr>PARD</vt:lpstr>
      <vt:lpstr>ufrf</vt:lpstr>
      <vt:lpstr>GENERAL</vt:lpstr>
      <vt:lpstr>pwd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of Austin Tree Planting</dc:title>
  <dc:creator>Dorothy</dc:creator>
  <cp:lastModifiedBy>Dorothy</cp:lastModifiedBy>
  <cp:revision>38</cp:revision>
  <dcterms:created xsi:type="dcterms:W3CDTF">2021-06-12T00:16:21Z</dcterms:created>
  <dcterms:modified xsi:type="dcterms:W3CDTF">2021-06-15T07:43:39Z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